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9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B9424-D981-B34B-AFBD-AF99068FD4F8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86F26-F1DC-4F48-A0D8-BB46A4A6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7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6F26-F1DC-4F48-A0D8-BB46A4A615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5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795B1-8E88-764E-8EF8-1DCBB3AFE67F}" type="datetimeFigureOut">
              <a:rPr lang="en-US" smtClean="0"/>
              <a:t>30.10.14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IIIrd</a:t>
            </a:r>
            <a:r>
              <a:rPr lang="en-US" dirty="0" smtClean="0"/>
              <a:t> declension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Consonant 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239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sk-SK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EXCEPTIONS</a:t>
            </a:r>
            <a:endParaRPr lang="en-GB" b="1" cap="all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os, </a:t>
            </a:r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ossis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 n. </a:t>
            </a:r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bone →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gen. 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l.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ium</a:t>
            </a:r>
          </a:p>
          <a:p>
            <a:pPr marL="514350" indent="-514350">
              <a:buFont typeface="+mj-lt"/>
              <a:buAutoNum type="arabicPeriod"/>
            </a:pPr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vas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vasis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, n. 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</a:rPr>
              <a:t>vessel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follows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paradigm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k-SK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CORPUS</a:t>
            </a:r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</a:rPr>
              <a:t>vas-vasis-vas-vase</a:t>
            </a:r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follows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paradigm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CEREBRUM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</a:rPr>
              <a:t>vasa-vasorum-vasa-vasis</a:t>
            </a:r>
          </a:p>
          <a:p>
            <a:pPr marL="514350" lvl="1" indent="-514350">
              <a:buFont typeface="+mj-lt"/>
              <a:buAutoNum type="arabicPeriod"/>
            </a:pP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GREEK NOUNS  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typical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b="1" dirty="0" err="1" smtClean="0">
                <a:latin typeface="Times New Roman" pitchFamily="18" charset="0"/>
                <a:cs typeface="Times New Roman" pitchFamily="18" charset="0"/>
              </a:rPr>
              <a:t>endings</a:t>
            </a:r>
            <a:r>
              <a:rPr lang="sk-SK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4400" lvl="2" indent="-514350">
              <a:buFont typeface="+mj-lt"/>
              <a:buAutoNum type="arabicPeriod"/>
            </a:pPr>
            <a:r>
              <a:rPr lang="sk-SK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itis</a:t>
            </a:r>
            <a:r>
              <a:rPr lang="sk-SK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//-</a:t>
            </a:r>
            <a:r>
              <a:rPr lang="sk-SK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itidis</a:t>
            </a:r>
            <a:r>
              <a:rPr lang="sk-SK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</a:rPr>
              <a:t>inflammation</a:t>
            </a:r>
            <a:endParaRPr lang="sk-SK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2" indent="-514350">
              <a:buFont typeface="+mj-lt"/>
              <a:buAutoNum type="arabicPeriod"/>
            </a:pPr>
            <a:r>
              <a:rPr lang="sk-SK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-(o)ma//-(o)</a:t>
            </a:r>
            <a:r>
              <a:rPr lang="sk-SK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matis</a:t>
            </a:r>
            <a:r>
              <a:rPr lang="sk-SK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→  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</a:rPr>
              <a:t>tumour</a:t>
            </a:r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</a:rPr>
              <a:t>diseases</a:t>
            </a:r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</a:rPr>
              <a:t>swellings</a:t>
            </a:r>
            <a:endParaRPr lang="sk-SK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2" indent="-514350">
              <a:buFont typeface="+mj-lt"/>
              <a:buAutoNum type="arabicPeriod"/>
            </a:pPr>
            <a:endParaRPr lang="sk-SK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6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with the adjective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F	</a:t>
            </a:r>
            <a:r>
              <a:rPr lang="en-GB" dirty="0" smtClean="0"/>
              <a:t>							M</a:t>
            </a:r>
            <a:r>
              <a:rPr lang="en-GB" dirty="0"/>
              <a:t>	</a:t>
            </a:r>
            <a:r>
              <a:rPr lang="en-GB" dirty="0" smtClean="0"/>
              <a:t>				N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SG.</a:t>
            </a:r>
          </a:p>
          <a:p>
            <a:pPr marL="0" indent="0">
              <a:buNone/>
            </a:pPr>
            <a:r>
              <a:rPr lang="en-GB" dirty="0"/>
              <a:t>1. </a:t>
            </a:r>
            <a:r>
              <a:rPr lang="en-GB" dirty="0" err="1"/>
              <a:t>cavitas</a:t>
            </a:r>
            <a:r>
              <a:rPr lang="en-GB" dirty="0"/>
              <a:t> magna	</a:t>
            </a:r>
            <a:r>
              <a:rPr lang="en-GB" dirty="0" smtClean="0"/>
              <a:t>			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/>
              <a:t>magnus</a:t>
            </a:r>
            <a:r>
              <a:rPr lang="en-GB" dirty="0"/>
              <a:t>	</a:t>
            </a:r>
            <a:r>
              <a:rPr lang="en-GB" dirty="0" smtClean="0"/>
              <a:t>		foramen </a:t>
            </a:r>
            <a:r>
              <a:rPr lang="en-GB" dirty="0"/>
              <a:t>magnum</a:t>
            </a:r>
          </a:p>
          <a:p>
            <a:pPr marL="0" indent="0">
              <a:buNone/>
            </a:pPr>
            <a:r>
              <a:rPr lang="en-GB" dirty="0"/>
              <a:t>2. </a:t>
            </a:r>
            <a:r>
              <a:rPr lang="en-GB" dirty="0" err="1"/>
              <a:t>cavitatis</a:t>
            </a:r>
            <a:r>
              <a:rPr lang="en-GB" dirty="0"/>
              <a:t> </a:t>
            </a:r>
            <a:r>
              <a:rPr lang="en-GB" dirty="0" err="1"/>
              <a:t>magnae</a:t>
            </a:r>
            <a:r>
              <a:rPr lang="en-GB" dirty="0"/>
              <a:t>	</a:t>
            </a:r>
            <a:r>
              <a:rPr lang="en-GB" dirty="0" smtClean="0"/>
              <a:t>		</a:t>
            </a:r>
            <a:r>
              <a:rPr lang="en-GB" dirty="0" err="1" smtClean="0"/>
              <a:t>doloris</a:t>
            </a:r>
            <a:r>
              <a:rPr lang="en-GB" dirty="0" smtClean="0"/>
              <a:t> </a:t>
            </a:r>
            <a:r>
              <a:rPr lang="en-GB" dirty="0" err="1"/>
              <a:t>magni</a:t>
            </a:r>
            <a:r>
              <a:rPr lang="en-GB" dirty="0"/>
              <a:t>	</a:t>
            </a:r>
            <a:r>
              <a:rPr lang="en-GB" dirty="0" smtClean="0"/>
              <a:t>		</a:t>
            </a:r>
            <a:r>
              <a:rPr lang="en-GB" dirty="0" err="1" smtClean="0"/>
              <a:t>foraminis</a:t>
            </a:r>
            <a:r>
              <a:rPr lang="en-GB" dirty="0" smtClean="0"/>
              <a:t> </a:t>
            </a:r>
            <a:r>
              <a:rPr lang="en-GB" dirty="0" err="1"/>
              <a:t>magni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4. (in) </a:t>
            </a:r>
            <a:r>
              <a:rPr lang="en-GB" dirty="0" err="1"/>
              <a:t>cavitatem</a:t>
            </a:r>
            <a:r>
              <a:rPr lang="en-GB" dirty="0"/>
              <a:t> </a:t>
            </a:r>
            <a:r>
              <a:rPr lang="en-GB" dirty="0" err="1"/>
              <a:t>magnam</a:t>
            </a:r>
            <a:r>
              <a:rPr lang="en-GB" dirty="0"/>
              <a:t>	</a:t>
            </a:r>
            <a:r>
              <a:rPr lang="en-GB" dirty="0" err="1"/>
              <a:t>dolorem</a:t>
            </a:r>
            <a:r>
              <a:rPr lang="en-GB" dirty="0"/>
              <a:t> magnum	foramen magnum</a:t>
            </a:r>
          </a:p>
          <a:p>
            <a:pPr marL="0" indent="0">
              <a:buNone/>
            </a:pPr>
            <a:r>
              <a:rPr lang="en-GB" dirty="0"/>
              <a:t>6. (in) </a:t>
            </a:r>
            <a:r>
              <a:rPr lang="en-GB" dirty="0" err="1"/>
              <a:t>cavitate</a:t>
            </a:r>
            <a:r>
              <a:rPr lang="en-GB" dirty="0"/>
              <a:t> magna	</a:t>
            </a:r>
            <a:r>
              <a:rPr lang="en-GB" dirty="0" smtClean="0"/>
              <a:t>	</a:t>
            </a:r>
            <a:r>
              <a:rPr lang="en-GB" dirty="0" err="1" smtClean="0"/>
              <a:t>dolore</a:t>
            </a:r>
            <a:r>
              <a:rPr lang="en-GB" dirty="0" smtClean="0"/>
              <a:t> </a:t>
            </a:r>
            <a:r>
              <a:rPr lang="en-GB" dirty="0" err="1"/>
              <a:t>magno</a:t>
            </a:r>
            <a:r>
              <a:rPr lang="en-GB" dirty="0"/>
              <a:t>	</a:t>
            </a:r>
            <a:r>
              <a:rPr lang="en-GB" dirty="0" smtClean="0"/>
              <a:t>		</a:t>
            </a:r>
            <a:r>
              <a:rPr lang="en-GB" dirty="0" err="1" smtClean="0"/>
              <a:t>foramine</a:t>
            </a:r>
            <a:r>
              <a:rPr lang="en-GB" dirty="0" smtClean="0"/>
              <a:t> </a:t>
            </a:r>
            <a:r>
              <a:rPr lang="en-GB" dirty="0" err="1"/>
              <a:t>magno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PL.</a:t>
            </a:r>
          </a:p>
          <a:p>
            <a:pPr marL="0" indent="0">
              <a:buNone/>
            </a:pPr>
            <a:r>
              <a:rPr lang="en-GB" dirty="0"/>
              <a:t>1. </a:t>
            </a:r>
            <a:r>
              <a:rPr lang="en-GB" dirty="0" err="1"/>
              <a:t>cavitates</a:t>
            </a:r>
            <a:r>
              <a:rPr lang="en-GB" dirty="0"/>
              <a:t> </a:t>
            </a:r>
            <a:r>
              <a:rPr lang="en-GB" dirty="0" err="1"/>
              <a:t>magnae</a:t>
            </a:r>
            <a:r>
              <a:rPr lang="en-GB" dirty="0"/>
              <a:t>	</a:t>
            </a:r>
            <a:r>
              <a:rPr lang="en-GB" dirty="0" smtClean="0"/>
              <a:t>		</a:t>
            </a:r>
            <a:r>
              <a:rPr lang="en-GB" dirty="0" err="1" smtClean="0"/>
              <a:t>dolores</a:t>
            </a:r>
            <a:r>
              <a:rPr lang="en-GB" dirty="0" smtClean="0"/>
              <a:t> </a:t>
            </a:r>
            <a:r>
              <a:rPr lang="en-GB" dirty="0" err="1"/>
              <a:t>magni</a:t>
            </a:r>
            <a:r>
              <a:rPr lang="en-GB" dirty="0"/>
              <a:t>	</a:t>
            </a:r>
            <a:r>
              <a:rPr lang="en-GB" dirty="0" smtClean="0"/>
              <a:t>	foramina </a:t>
            </a:r>
            <a:r>
              <a:rPr lang="en-GB" dirty="0"/>
              <a:t>magna</a:t>
            </a:r>
          </a:p>
          <a:p>
            <a:pPr marL="0" indent="0">
              <a:buNone/>
            </a:pPr>
            <a:r>
              <a:rPr lang="en-GB" dirty="0"/>
              <a:t>2. </a:t>
            </a:r>
            <a:r>
              <a:rPr lang="en-GB" dirty="0" err="1"/>
              <a:t>cavitatum</a:t>
            </a:r>
            <a:r>
              <a:rPr lang="en-GB" dirty="0"/>
              <a:t> </a:t>
            </a:r>
            <a:r>
              <a:rPr lang="en-GB" dirty="0" err="1" smtClean="0"/>
              <a:t>magnarum</a:t>
            </a:r>
            <a:r>
              <a:rPr lang="en-GB" dirty="0"/>
              <a:t> </a:t>
            </a:r>
            <a:r>
              <a:rPr lang="en-GB" dirty="0" smtClean="0"/>
              <a:t>       </a:t>
            </a:r>
            <a:r>
              <a:rPr lang="en-GB" dirty="0" err="1" smtClean="0"/>
              <a:t>dolorum</a:t>
            </a:r>
            <a:r>
              <a:rPr lang="en-GB" dirty="0" smtClean="0"/>
              <a:t> </a:t>
            </a:r>
            <a:r>
              <a:rPr lang="en-GB" dirty="0" err="1"/>
              <a:t>magnorum</a:t>
            </a:r>
            <a:r>
              <a:rPr lang="en-GB" dirty="0"/>
              <a:t>	</a:t>
            </a:r>
            <a:r>
              <a:rPr lang="en-GB" sz="2700" dirty="0" err="1"/>
              <a:t>foraminum</a:t>
            </a:r>
            <a:r>
              <a:rPr lang="en-GB" sz="2700" dirty="0"/>
              <a:t> </a:t>
            </a:r>
            <a:r>
              <a:rPr lang="en-GB" sz="2700" dirty="0" err="1" smtClean="0"/>
              <a:t>magnorum</a:t>
            </a:r>
            <a:endParaRPr lang="en-GB" sz="2700" dirty="0"/>
          </a:p>
          <a:p>
            <a:pPr marL="0" indent="0">
              <a:buNone/>
            </a:pPr>
            <a:r>
              <a:rPr lang="en-GB" dirty="0"/>
              <a:t>4. (in) </a:t>
            </a:r>
            <a:r>
              <a:rPr lang="en-GB" dirty="0" err="1"/>
              <a:t>cavitates</a:t>
            </a:r>
            <a:r>
              <a:rPr lang="en-GB" dirty="0"/>
              <a:t> </a:t>
            </a:r>
            <a:r>
              <a:rPr lang="en-GB" dirty="0" err="1"/>
              <a:t>magnas</a:t>
            </a: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dirty="0" err="1" smtClean="0"/>
              <a:t>dolores</a:t>
            </a:r>
            <a:r>
              <a:rPr lang="en-GB" dirty="0" smtClean="0"/>
              <a:t> </a:t>
            </a:r>
            <a:r>
              <a:rPr lang="en-GB" dirty="0" err="1"/>
              <a:t>magnos</a:t>
            </a:r>
            <a:r>
              <a:rPr lang="en-GB" dirty="0"/>
              <a:t>	</a:t>
            </a:r>
            <a:r>
              <a:rPr lang="en-GB" dirty="0" smtClean="0"/>
              <a:t>	foramina </a:t>
            </a:r>
            <a:r>
              <a:rPr lang="en-GB" dirty="0"/>
              <a:t>magna</a:t>
            </a:r>
          </a:p>
          <a:p>
            <a:pPr marL="0" indent="0">
              <a:buNone/>
            </a:pPr>
            <a:r>
              <a:rPr lang="en-GB" dirty="0"/>
              <a:t>6. (in) </a:t>
            </a:r>
            <a:r>
              <a:rPr lang="en-GB" dirty="0" err="1"/>
              <a:t>cavitatibus</a:t>
            </a:r>
            <a:r>
              <a:rPr lang="en-GB" dirty="0"/>
              <a:t> </a:t>
            </a:r>
            <a:r>
              <a:rPr lang="en-GB" dirty="0" err="1"/>
              <a:t>magnis</a:t>
            </a:r>
            <a:r>
              <a:rPr lang="en-GB" dirty="0"/>
              <a:t>	</a:t>
            </a:r>
            <a:r>
              <a:rPr lang="en-GB" dirty="0" err="1"/>
              <a:t>doloribus</a:t>
            </a:r>
            <a:r>
              <a:rPr lang="en-GB" dirty="0"/>
              <a:t> </a:t>
            </a:r>
            <a:r>
              <a:rPr lang="en-GB" dirty="0" err="1" smtClean="0"/>
              <a:t>magnis</a:t>
            </a:r>
            <a:r>
              <a:rPr lang="en-GB" dirty="0" smtClean="0"/>
              <a:t>	</a:t>
            </a:r>
            <a:r>
              <a:rPr lang="en-GB" dirty="0"/>
              <a:t>	</a:t>
            </a:r>
            <a:r>
              <a:rPr lang="en-GB" dirty="0" err="1"/>
              <a:t>foraminibus</a:t>
            </a:r>
            <a:r>
              <a:rPr lang="en-GB" dirty="0"/>
              <a:t> </a:t>
            </a:r>
            <a:r>
              <a:rPr lang="en-GB" dirty="0" err="1"/>
              <a:t>magnis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263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8154"/>
            <a:ext cx="8229600" cy="1143000"/>
          </a:xfrm>
        </p:spPr>
        <p:txBody>
          <a:bodyPr/>
          <a:lstStyle/>
          <a:p>
            <a:r>
              <a:rPr lang="en-US" dirty="0" smtClean="0"/>
              <a:t>Write down 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23" y="1257663"/>
            <a:ext cx="2739885" cy="549138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Abdomen</a:t>
            </a:r>
          </a:p>
          <a:p>
            <a:r>
              <a:rPr lang="en-US" dirty="0" smtClean="0"/>
              <a:t>Dolor</a:t>
            </a:r>
          </a:p>
          <a:p>
            <a:r>
              <a:rPr lang="en-US" dirty="0" err="1" smtClean="0"/>
              <a:t>Latus</a:t>
            </a:r>
            <a:endParaRPr lang="en-US" dirty="0" smtClean="0"/>
          </a:p>
          <a:p>
            <a:r>
              <a:rPr lang="en-US" dirty="0" smtClean="0"/>
              <a:t>Abductor</a:t>
            </a:r>
          </a:p>
          <a:p>
            <a:r>
              <a:rPr lang="en-US" dirty="0" smtClean="0"/>
              <a:t>Encephalitis</a:t>
            </a:r>
          </a:p>
          <a:p>
            <a:r>
              <a:rPr lang="en-US" dirty="0" smtClean="0"/>
              <a:t>Lien</a:t>
            </a:r>
          </a:p>
          <a:p>
            <a:r>
              <a:rPr lang="en-US" dirty="0" err="1" smtClean="0"/>
              <a:t>Amputatio</a:t>
            </a:r>
            <a:endParaRPr lang="en-US" dirty="0" smtClean="0"/>
          </a:p>
          <a:p>
            <a:r>
              <a:rPr lang="en-US" dirty="0" err="1" smtClean="0"/>
              <a:t>Excisio</a:t>
            </a:r>
            <a:endParaRPr lang="en-US" dirty="0" smtClean="0"/>
          </a:p>
          <a:p>
            <a:r>
              <a:rPr lang="en-US" dirty="0" err="1" smtClean="0"/>
              <a:t>Luxatio</a:t>
            </a:r>
            <a:endParaRPr lang="en-US" dirty="0" smtClean="0"/>
          </a:p>
          <a:p>
            <a:r>
              <a:rPr lang="en-US" dirty="0" smtClean="0"/>
              <a:t>Apex</a:t>
            </a:r>
          </a:p>
          <a:p>
            <a:r>
              <a:rPr lang="en-US" dirty="0" smtClean="0"/>
              <a:t>Extensor</a:t>
            </a:r>
          </a:p>
          <a:p>
            <a:r>
              <a:rPr lang="en-US" dirty="0" smtClean="0"/>
              <a:t>Margo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200" y="699370"/>
            <a:ext cx="8054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Nom.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Sg</a:t>
            </a:r>
            <a:r>
              <a:rPr lang="en-US" sz="2800" b="1" i="1" dirty="0" smtClean="0">
                <a:solidFill>
                  <a:srgbClr val="FF0000"/>
                </a:solidFill>
              </a:rPr>
              <a:t>.                        Gen.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sg</a:t>
            </a:r>
            <a:r>
              <a:rPr lang="en-US" sz="2800" b="1" i="1" dirty="0" smtClean="0">
                <a:solidFill>
                  <a:srgbClr val="FF0000"/>
                </a:solidFill>
              </a:rPr>
              <a:t>.                            Stem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38964" y="1158451"/>
            <a:ext cx="2739885" cy="5219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Abdomin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  <a:p>
            <a:endParaRPr lang="en-US" sz="3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38964" y="1592748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Dolor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38964" y="2052700"/>
            <a:ext cx="2739885" cy="611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Later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  <a:p>
            <a:endParaRPr lang="en-US" sz="30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38964" y="2499821"/>
            <a:ext cx="2739885" cy="590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Abductor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38964" y="2963737"/>
            <a:ext cx="2739885" cy="486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Encephalitid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38964" y="3452763"/>
            <a:ext cx="2739885" cy="461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Lien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  <a:p>
            <a:endParaRPr lang="en-US" sz="3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38964" y="3903300"/>
            <a:ext cx="2739885" cy="611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Amputation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038964" y="4363250"/>
            <a:ext cx="2739885" cy="445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Excision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  <a:p>
            <a:endParaRPr lang="en-US" sz="3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038964" y="4823204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Luxation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  <a:p>
            <a:endParaRPr lang="en-US" sz="30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038964" y="5269779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Apic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  <a:p>
            <a:endParaRPr lang="en-US" sz="30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038964" y="5755387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Extensor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  <a:p>
            <a:endParaRPr lang="en-US" sz="300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038964" y="6240448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Margin</a:t>
            </a:r>
            <a:r>
              <a:rPr lang="en-US" sz="3000" dirty="0" err="1" smtClean="0">
                <a:solidFill>
                  <a:srgbClr val="FF0000"/>
                </a:solidFill>
              </a:rPr>
              <a:t>is</a:t>
            </a:r>
            <a:endParaRPr lang="en-US" sz="3000" dirty="0" smtClean="0">
              <a:solidFill>
                <a:srgbClr val="FF0000"/>
              </a:solidFill>
            </a:endParaRPr>
          </a:p>
          <a:p>
            <a:endParaRPr lang="en-US" sz="3000" dirty="0" smtClean="0"/>
          </a:p>
          <a:p>
            <a:endParaRPr lang="en-US" sz="300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295982" y="1156915"/>
            <a:ext cx="2739885" cy="5219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Abdomin</a:t>
            </a:r>
            <a:r>
              <a:rPr lang="en-US" sz="3000" dirty="0" smtClean="0"/>
              <a:t>-</a:t>
            </a:r>
          </a:p>
          <a:p>
            <a:endParaRPr lang="en-US" sz="300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6295982" y="1591212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Dolor-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295982" y="2051164"/>
            <a:ext cx="2739885" cy="611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Later-</a:t>
            </a:r>
          </a:p>
          <a:p>
            <a:endParaRPr lang="en-US" sz="3000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6295982" y="2498285"/>
            <a:ext cx="2739885" cy="590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Abductor-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6295982" y="2962201"/>
            <a:ext cx="2739885" cy="486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Encephalitid</a:t>
            </a:r>
            <a:r>
              <a:rPr lang="en-US" sz="3000" dirty="0" smtClean="0"/>
              <a:t>-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295982" y="3451227"/>
            <a:ext cx="2739885" cy="461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Lien-</a:t>
            </a:r>
          </a:p>
          <a:p>
            <a:endParaRPr lang="en-US" sz="3000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295982" y="3901764"/>
            <a:ext cx="2739885" cy="611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Amputation-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6295982" y="4361714"/>
            <a:ext cx="2739885" cy="445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Excision-</a:t>
            </a:r>
          </a:p>
          <a:p>
            <a:endParaRPr lang="en-US" sz="3000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6295982" y="4821668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Luxation-</a:t>
            </a:r>
          </a:p>
          <a:p>
            <a:endParaRPr lang="en-US" sz="3000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295982" y="5268243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err="1" smtClean="0"/>
              <a:t>Apic</a:t>
            </a:r>
            <a:r>
              <a:rPr lang="en-US" sz="3000" dirty="0" smtClean="0"/>
              <a:t>-</a:t>
            </a:r>
          </a:p>
          <a:p>
            <a:endParaRPr lang="en-US" sz="3000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295982" y="5753851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Extensor-</a:t>
            </a:r>
          </a:p>
          <a:p>
            <a:endParaRPr lang="en-US" sz="3000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6295982" y="6238912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Margin-</a:t>
            </a:r>
          </a:p>
          <a:p>
            <a:endParaRPr lang="en-US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83541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7447"/>
            <a:ext cx="8229600" cy="1143000"/>
          </a:xfrm>
          <a:ln>
            <a:noFill/>
          </a:ln>
        </p:spPr>
        <p:txBody>
          <a:bodyPr/>
          <a:lstStyle/>
          <a:p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Assign nouns to the paradimgs</a:t>
            </a:r>
            <a:endParaRPr lang="en-GB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8546" y="1260447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vena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8376" y="1941945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systole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69467" y="1260447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</a:t>
            </a:r>
            <a:r>
              <a:rPr lang="en-US" dirty="0" err="1" smtClean="0"/>
              <a:t>ervus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51718" y="1941945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septum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179" y="1260447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dolor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204364" y="1941945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corpus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87211" y="3544545"/>
            <a:ext cx="6338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musculus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vulnus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ulcus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digitus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/>
              <a:t>albus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1896573" y="4179533"/>
            <a:ext cx="53197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cavitas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vas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>
                <a:solidFill>
                  <a:srgbClr val="000000"/>
                </a:solidFill>
              </a:rPr>
              <a:t>arterias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diarrhoas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17495" y="4814521"/>
            <a:ext cx="5877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ligamenta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aqua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 smtClean="0">
                <a:solidFill>
                  <a:srgbClr val="000000"/>
                </a:solidFill>
              </a:rPr>
              <a:t>crura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symptoma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23530" y="5449509"/>
            <a:ext cx="706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tumor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ren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abdomen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>
                <a:solidFill>
                  <a:srgbClr val="000000"/>
                </a:solidFill>
              </a:rPr>
              <a:t>systolen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apex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cortex</a:t>
            </a:r>
            <a:endParaRPr lang="sk-SK" sz="2400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80177" y="6084498"/>
            <a:ext cx="49525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luxatio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>
                <a:solidFill>
                  <a:srgbClr val="000000"/>
                </a:solidFill>
              </a:rPr>
              <a:t>ostio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os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>
                <a:solidFill>
                  <a:srgbClr val="000000"/>
                </a:solidFill>
              </a:rPr>
              <a:t>radios</a:t>
            </a:r>
            <a:r>
              <a:rPr lang="en-GB" sz="2400" dirty="0">
                <a:solidFill>
                  <a:srgbClr val="C00000"/>
                </a:solidFill>
              </a:rPr>
              <a:t> 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cor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</a:p>
        </p:txBody>
      </p:sp>
      <p:cxnSp>
        <p:nvCxnSpPr>
          <p:cNvPr id="16" name="Straight Arrow Connector 15"/>
          <p:cNvCxnSpPr>
            <a:endCxn id="6" idx="2"/>
          </p:cNvCxnSpPr>
          <p:nvPr/>
        </p:nvCxnSpPr>
        <p:spPr>
          <a:xfrm flipV="1">
            <a:off x="2413000" y="1789545"/>
            <a:ext cx="1457013" cy="188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870013" y="2389909"/>
            <a:ext cx="3334351" cy="12815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068455" y="2471043"/>
            <a:ext cx="2657212" cy="1200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017818" y="1789545"/>
            <a:ext cx="1934991" cy="188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456545" y="1789545"/>
            <a:ext cx="2576157" cy="188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540000" y="1789545"/>
            <a:ext cx="3251179" cy="2493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9" idx="1"/>
          </p:cNvCxnSpPr>
          <p:nvPr/>
        </p:nvCxnSpPr>
        <p:spPr>
          <a:xfrm flipV="1">
            <a:off x="3870013" y="2206494"/>
            <a:ext cx="3334351" cy="2076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457200" y="1789545"/>
            <a:ext cx="4313358" cy="2493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2794000" y="2471043"/>
            <a:ext cx="3278909" cy="18123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2794000" y="2471043"/>
            <a:ext cx="1662545" cy="2481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1168376" y="1789545"/>
            <a:ext cx="2701637" cy="31634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264727" y="2471043"/>
            <a:ext cx="2690091" cy="2481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627091" y="2471043"/>
            <a:ext cx="1697182" cy="2481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720273" y="1789545"/>
            <a:ext cx="4468091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8" idx="2"/>
          </p:cNvCxnSpPr>
          <p:nvPr/>
        </p:nvCxnSpPr>
        <p:spPr>
          <a:xfrm flipV="1">
            <a:off x="2794000" y="1789545"/>
            <a:ext cx="3897725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151718" y="2471043"/>
            <a:ext cx="3237373" cy="3105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262909" y="2471043"/>
            <a:ext cx="3117273" cy="3105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6361545" y="1789545"/>
            <a:ext cx="46182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6858000" y="1789545"/>
            <a:ext cx="531091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874818" y="1789545"/>
            <a:ext cx="3077991" cy="444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017818" y="2471043"/>
            <a:ext cx="635000" cy="376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9" idx="2"/>
          </p:cNvCxnSpPr>
          <p:nvPr/>
        </p:nvCxnSpPr>
        <p:spPr>
          <a:xfrm flipV="1">
            <a:off x="4770558" y="2471043"/>
            <a:ext cx="3334352" cy="376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3452091" y="1789545"/>
            <a:ext cx="2008909" cy="444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627091" y="2471043"/>
            <a:ext cx="1893454" cy="376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611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9089"/>
          </a:xfrm>
        </p:spPr>
        <p:txBody>
          <a:bodyPr>
            <a:normAutofit/>
          </a:bodyPr>
          <a:lstStyle/>
          <a:p>
            <a:r>
              <a:rPr lang="sk-SK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sk-SK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sk-SK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sk-SK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nominative</a:t>
            </a:r>
            <a:r>
              <a:rPr lang="sk-SK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sk-SK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k-SK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sk-SK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sk-SK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GB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015820"/>
            <a:ext cx="8229600" cy="4525963"/>
          </a:xfrm>
        </p:spPr>
        <p:txBody>
          <a:bodyPr numCol="2">
            <a:normAutofit fontScale="77500" lnSpcReduction="20000"/>
          </a:bodyPr>
          <a:lstStyle/>
          <a:p>
            <a:r>
              <a:rPr lang="sk-SK" dirty="0" smtClean="0"/>
              <a:t>Cervicis</a:t>
            </a:r>
          </a:p>
          <a:p>
            <a:r>
              <a:rPr lang="sk-SK" dirty="0" err="1" smtClean="0"/>
              <a:t>Solutionis</a:t>
            </a:r>
            <a:endParaRPr lang="sk-SK" dirty="0" smtClean="0"/>
          </a:p>
          <a:p>
            <a:r>
              <a:rPr lang="sk-SK" dirty="0" err="1" smtClean="0"/>
              <a:t>Tumoris</a:t>
            </a:r>
            <a:endParaRPr lang="sk-SK" dirty="0" smtClean="0"/>
          </a:p>
          <a:p>
            <a:r>
              <a:rPr lang="sk-SK" dirty="0" err="1" smtClean="0"/>
              <a:t>Femoris</a:t>
            </a:r>
            <a:endParaRPr lang="sk-SK" dirty="0" smtClean="0"/>
          </a:p>
          <a:p>
            <a:r>
              <a:rPr lang="sk-SK" dirty="0" err="1" smtClean="0"/>
              <a:t>Vertebrae</a:t>
            </a:r>
            <a:endParaRPr lang="sk-SK" dirty="0" smtClean="0"/>
          </a:p>
          <a:p>
            <a:r>
              <a:rPr lang="sk-SK" dirty="0" err="1" smtClean="0"/>
              <a:t>Sacchari</a:t>
            </a:r>
            <a:endParaRPr lang="sk-SK" dirty="0" smtClean="0"/>
          </a:p>
          <a:p>
            <a:r>
              <a:rPr lang="sk-SK" dirty="0" err="1" smtClean="0"/>
              <a:t>Systoles</a:t>
            </a:r>
            <a:endParaRPr lang="sk-SK" dirty="0" smtClean="0"/>
          </a:p>
          <a:p>
            <a:r>
              <a:rPr lang="sk-SK" dirty="0" err="1" smtClean="0"/>
              <a:t>Oculi</a:t>
            </a:r>
            <a:endParaRPr lang="sk-SK" dirty="0" smtClean="0"/>
          </a:p>
          <a:p>
            <a:r>
              <a:rPr lang="sk-SK" dirty="0" err="1" smtClean="0"/>
              <a:t>Cancri</a:t>
            </a:r>
            <a:endParaRPr lang="sk-SK" dirty="0" smtClean="0"/>
          </a:p>
          <a:p>
            <a:r>
              <a:rPr lang="sk-SK" dirty="0" smtClean="0"/>
              <a:t>Phalangis</a:t>
            </a:r>
          </a:p>
          <a:p>
            <a:r>
              <a:rPr lang="sk-SK" dirty="0" err="1" smtClean="0"/>
              <a:t>Ossis</a:t>
            </a:r>
            <a:endParaRPr lang="sk-SK" dirty="0" smtClean="0"/>
          </a:p>
          <a:p>
            <a:r>
              <a:rPr lang="sk-SK" dirty="0" err="1" smtClean="0"/>
              <a:t>Oris</a:t>
            </a:r>
            <a:endParaRPr lang="sk-SK" dirty="0" smtClean="0"/>
          </a:p>
          <a:p>
            <a:r>
              <a:rPr lang="sk-SK" dirty="0" err="1" smtClean="0"/>
              <a:t>Coli</a:t>
            </a:r>
            <a:endParaRPr lang="sk-SK" dirty="0" smtClean="0"/>
          </a:p>
          <a:p>
            <a:r>
              <a:rPr lang="sk-SK" dirty="0" err="1" smtClean="0"/>
              <a:t>Colli</a:t>
            </a:r>
            <a:endParaRPr lang="sk-SK" dirty="0" smtClean="0"/>
          </a:p>
          <a:p>
            <a:r>
              <a:rPr lang="sk-SK" dirty="0" err="1" smtClean="0"/>
              <a:t>Extremitatis</a:t>
            </a:r>
            <a:endParaRPr lang="sk-SK" dirty="0" smtClean="0"/>
          </a:p>
          <a:p>
            <a:r>
              <a:rPr lang="sk-SK" dirty="0" err="1" smtClean="0"/>
              <a:t>Capitis</a:t>
            </a:r>
            <a:endParaRPr lang="sk-SK" dirty="0" smtClean="0"/>
          </a:p>
          <a:p>
            <a:r>
              <a:rPr lang="sk-SK" dirty="0" err="1" smtClean="0"/>
              <a:t>Ganglii</a:t>
            </a:r>
            <a:endParaRPr lang="sk-SK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77091" y="1096940"/>
            <a:ext cx="8301182" cy="523220"/>
          </a:xfrm>
          <a:prstGeom prst="rect">
            <a:avLst/>
          </a:prstGeom>
          <a:solidFill>
            <a:srgbClr val="9F000E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Ex.: </a:t>
            </a:r>
            <a:r>
              <a:rPr lang="en-US" sz="2800" dirty="0" err="1" smtClean="0">
                <a:solidFill>
                  <a:schemeClr val="bg1"/>
                </a:solidFill>
              </a:rPr>
              <a:t>Injectionis</a:t>
            </a:r>
            <a:r>
              <a:rPr lang="en-US" sz="2800" dirty="0" smtClean="0">
                <a:solidFill>
                  <a:schemeClr val="bg1"/>
                </a:solidFill>
              </a:rPr>
              <a:t> &gt;  </a:t>
            </a:r>
            <a:r>
              <a:rPr lang="en-US" sz="2800" i="1" dirty="0" err="1" smtClean="0">
                <a:solidFill>
                  <a:schemeClr val="bg1"/>
                </a:solidFill>
              </a:rPr>
              <a:t>Injectio</a:t>
            </a:r>
            <a:r>
              <a:rPr lang="en-US" sz="2800" i="1" dirty="0" smtClean="0">
                <a:solidFill>
                  <a:schemeClr val="bg1"/>
                </a:solidFill>
              </a:rPr>
              <a:t>, feminine, </a:t>
            </a:r>
            <a:r>
              <a:rPr lang="en-US" sz="2800" dirty="0" smtClean="0">
                <a:solidFill>
                  <a:schemeClr val="bg1"/>
                </a:solidFill>
              </a:rPr>
              <a:t>DOLOR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2549236" y="201582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b="1" dirty="0" smtClean="0">
                <a:solidFill>
                  <a:srgbClr val="9F000E"/>
                </a:solidFill>
              </a:rPr>
              <a:t>Cervix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Solutio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Tumor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Femur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Vertebra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Saccharum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Systole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Oculus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Cancer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Phalangx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Os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Os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Colon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Collum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Extremitas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Caput</a:t>
            </a:r>
          </a:p>
          <a:p>
            <a:r>
              <a:rPr lang="sk-SK" b="1" dirty="0" smtClean="0">
                <a:solidFill>
                  <a:srgbClr val="9F000E"/>
                </a:solidFill>
              </a:rPr>
              <a:t>Ganglion</a:t>
            </a:r>
          </a:p>
        </p:txBody>
      </p:sp>
    </p:spTree>
    <p:extLst>
      <p:ext uri="{BB962C8B-B14F-4D97-AF65-F5344CB8AC3E}">
        <p14:creationId xmlns:p14="http://schemas.microsoft.com/office/powerpoint/2010/main" val="3986747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into nominative plural: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5167" cy="5006057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 smtClean="0"/>
              <a:t>Femur</a:t>
            </a:r>
          </a:p>
          <a:p>
            <a:r>
              <a:rPr lang="en-US" dirty="0" smtClean="0"/>
              <a:t>Mater</a:t>
            </a:r>
          </a:p>
          <a:p>
            <a:r>
              <a:rPr lang="en-US" dirty="0" err="1" smtClean="0"/>
              <a:t>Flos</a:t>
            </a:r>
            <a:endParaRPr lang="en-US" dirty="0" smtClean="0"/>
          </a:p>
          <a:p>
            <a:r>
              <a:rPr lang="en-US" dirty="0" smtClean="0"/>
              <a:t>Foramen</a:t>
            </a:r>
          </a:p>
          <a:p>
            <a:r>
              <a:rPr lang="en-US" dirty="0" err="1" smtClean="0"/>
              <a:t>Oedema</a:t>
            </a:r>
            <a:endParaRPr lang="en-US" dirty="0" smtClean="0"/>
          </a:p>
          <a:p>
            <a:r>
              <a:rPr lang="en-US" dirty="0" smtClean="0"/>
              <a:t>Apex</a:t>
            </a:r>
          </a:p>
          <a:p>
            <a:r>
              <a:rPr lang="en-US" dirty="0" smtClean="0"/>
              <a:t>Caput</a:t>
            </a:r>
          </a:p>
          <a:p>
            <a:r>
              <a:rPr lang="en-US" dirty="0" smtClean="0"/>
              <a:t>Melanoma</a:t>
            </a:r>
          </a:p>
          <a:p>
            <a:r>
              <a:rPr lang="en-US" dirty="0" err="1" smtClean="0"/>
              <a:t>Cartilago</a:t>
            </a:r>
            <a:endParaRPr lang="en-US" dirty="0" smtClean="0"/>
          </a:p>
          <a:p>
            <a:r>
              <a:rPr lang="en-US" dirty="0" err="1" smtClean="0"/>
              <a:t>Injectio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84013" y="1600200"/>
            <a:ext cx="3045167" cy="5006057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Femora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Matres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Flores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Foramina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Oedemata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Apices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Capita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Melanomata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Cartilagines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Injectiones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Font typeface="Arial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386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 nouns to name structures: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9" y="2095700"/>
            <a:ext cx="1775078" cy="606161"/>
          </a:xfrm>
        </p:spPr>
        <p:txBody>
          <a:bodyPr>
            <a:normAutofit/>
          </a:bodyPr>
          <a:lstStyle/>
          <a:p>
            <a:r>
              <a:rPr lang="en-US" dirty="0" err="1" smtClean="0"/>
              <a:t>Cavitas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44776" y="1151230"/>
            <a:ext cx="163378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Cranii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Thoracis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Abdominis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Laryngis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Nasi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Oris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Pharyngis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Uteri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49784" y="2387505"/>
            <a:ext cx="1775078" cy="60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Cervix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06773" y="2293903"/>
            <a:ext cx="13131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Uteri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Vesicae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err="1" smtClean="0">
                <a:solidFill>
                  <a:srgbClr val="FF0000"/>
                </a:solidFill>
              </a:rPr>
              <a:t>urinariae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995836" y="5301416"/>
            <a:ext cx="1775078" cy="60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Caput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52825" y="4311129"/>
            <a:ext cx="176202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Costae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Femoris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Fibulae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Humeri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Mandibulae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Phalangis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Radii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Ulnae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6199" y="4966310"/>
            <a:ext cx="1775078" cy="60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Regio</a:t>
            </a:r>
            <a:endParaRPr lang="en-US" dirty="0" smtClean="0"/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44776" y="3963195"/>
            <a:ext cx="13516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Brachii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Capitis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Carpi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Cervicis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Coxae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Cruris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Dorsi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Femoris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Pedis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303537" y="3501981"/>
            <a:ext cx="1775078" cy="60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Corpus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38583" y="2293903"/>
            <a:ext cx="217239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Linguae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Phalangis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Sterni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Tali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Tibiae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Uteri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Ossis</a:t>
            </a:r>
            <a:r>
              <a:rPr lang="en-US" sz="2000" dirty="0" smtClean="0">
                <a:solidFill>
                  <a:srgbClr val="FF0000"/>
                </a:solidFill>
              </a:rPr>
              <a:t> metacarpi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Ossis</a:t>
            </a:r>
            <a:r>
              <a:rPr lang="en-US" sz="2000" dirty="0" smtClean="0">
                <a:solidFill>
                  <a:srgbClr val="FF0000"/>
                </a:solidFill>
              </a:rPr>
              <a:t> metatarsi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FF0000"/>
                </a:solidFill>
              </a:rPr>
              <a:t>Coccygis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260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F000E"/>
                </a:solidFill>
              </a:rPr>
              <a:t>Assign adjectives to nouns</a:t>
            </a:r>
            <a:endParaRPr lang="en-US" dirty="0">
              <a:solidFill>
                <a:srgbClr val="9F000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472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tumor</a:t>
            </a:r>
            <a:r>
              <a:rPr lang="en-GB" sz="2400" dirty="0" smtClean="0">
                <a:solidFill>
                  <a:srgbClr val="C00000"/>
                </a:solidFill>
              </a:rPr>
              <a:t>• </a:t>
            </a:r>
            <a:r>
              <a:rPr lang="en-GB" sz="2400" dirty="0" smtClean="0"/>
              <a:t>corpus</a:t>
            </a:r>
            <a:r>
              <a:rPr lang="en-GB" sz="2400" dirty="0" smtClean="0">
                <a:solidFill>
                  <a:srgbClr val="C00000"/>
                </a:solidFill>
              </a:rPr>
              <a:t>• </a:t>
            </a:r>
            <a:r>
              <a:rPr lang="en-GB" sz="2400" dirty="0" err="1" smtClean="0">
                <a:solidFill>
                  <a:srgbClr val="000000"/>
                </a:solidFill>
              </a:rPr>
              <a:t>medicamentum</a:t>
            </a:r>
            <a:r>
              <a:rPr lang="en-GB" sz="2400" dirty="0" err="1" smtClean="0">
                <a:solidFill>
                  <a:srgbClr val="C00000"/>
                </a:solidFill>
              </a:rPr>
              <a:t>•</a:t>
            </a:r>
            <a:r>
              <a:rPr lang="en-GB" sz="2400" dirty="0" err="1" smtClean="0">
                <a:solidFill>
                  <a:srgbClr val="000000"/>
                </a:solidFill>
              </a:rPr>
              <a:t>pes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dirty="0" smtClean="0">
                <a:solidFill>
                  <a:srgbClr val="C00000"/>
                </a:solidFill>
              </a:rPr>
              <a:t>• </a:t>
            </a:r>
            <a:r>
              <a:rPr lang="en-GB" sz="2400" dirty="0" err="1" smtClean="0">
                <a:solidFill>
                  <a:srgbClr val="000000"/>
                </a:solidFill>
              </a:rPr>
              <a:t>os</a:t>
            </a:r>
            <a:r>
              <a:rPr lang="en-GB" sz="2400" dirty="0" smtClean="0">
                <a:solidFill>
                  <a:srgbClr val="C00000"/>
                </a:solidFill>
              </a:rPr>
              <a:t>• </a:t>
            </a:r>
            <a:r>
              <a:rPr lang="en-GB" sz="2400" dirty="0" smtClean="0">
                <a:solidFill>
                  <a:srgbClr val="000000"/>
                </a:solidFill>
              </a:rPr>
              <a:t>foramen</a:t>
            </a:r>
            <a:r>
              <a:rPr lang="en-GB" sz="2400" dirty="0" smtClean="0">
                <a:solidFill>
                  <a:srgbClr val="C00000"/>
                </a:solidFill>
              </a:rPr>
              <a:t>• </a:t>
            </a:r>
            <a:r>
              <a:rPr lang="en-GB" sz="2400" dirty="0" smtClean="0">
                <a:solidFill>
                  <a:srgbClr val="000000"/>
                </a:solidFill>
              </a:rPr>
              <a:t>diameter</a:t>
            </a:r>
            <a:r>
              <a:rPr lang="en-GB" sz="2400" dirty="0" smtClean="0">
                <a:solidFill>
                  <a:srgbClr val="C00000"/>
                </a:solidFill>
              </a:rPr>
              <a:t>• </a:t>
            </a:r>
            <a:r>
              <a:rPr lang="en-GB" sz="2400" dirty="0" err="1" smtClean="0">
                <a:solidFill>
                  <a:srgbClr val="000000"/>
                </a:solidFill>
              </a:rPr>
              <a:t>vulnus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818" y="2921000"/>
            <a:ext cx="12315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Benignus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Malignus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>
                <a:latin typeface="Cambria"/>
                <a:cs typeface="Cambria"/>
              </a:rPr>
              <a:t>N</a:t>
            </a:r>
            <a:r>
              <a:rPr lang="en-US" sz="2000" i="1" dirty="0" smtClean="0">
                <a:latin typeface="Cambria"/>
                <a:cs typeface="Cambria"/>
              </a:rPr>
              <a:t>ovus</a:t>
            </a:r>
            <a:endParaRPr lang="en-US" sz="2000" i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8998" y="4109875"/>
            <a:ext cx="13779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Humanum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Osseum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Adiposum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Alienum</a:t>
            </a:r>
            <a:endParaRPr lang="en-US" sz="2000" i="1" dirty="0" smtClean="0"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8363" y="2921000"/>
            <a:ext cx="10105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Novum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Bonum</a:t>
            </a:r>
            <a:endParaRPr lang="en-US" sz="2000" i="1" dirty="0" smtClean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553" y="4109875"/>
            <a:ext cx="12692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Humanus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smtClean="0">
                <a:latin typeface="Cambria"/>
                <a:cs typeface="Cambria"/>
              </a:rPr>
              <a:t>Sinister</a:t>
            </a:r>
          </a:p>
          <a:p>
            <a:r>
              <a:rPr lang="en-US" sz="2000" i="1" dirty="0" err="1" smtClean="0">
                <a:latin typeface="Cambria"/>
                <a:cs typeface="Cambria"/>
              </a:rPr>
              <a:t>dexter</a:t>
            </a:r>
            <a:endParaRPr lang="en-US" sz="2000" i="1" dirty="0">
              <a:latin typeface="Cambria"/>
              <a:cs typeface="Cambr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7455" y="2921000"/>
            <a:ext cx="11257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Longum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smtClean="0">
                <a:latin typeface="Cambria"/>
                <a:cs typeface="Cambria"/>
              </a:rPr>
              <a:t>sacrum</a:t>
            </a:r>
            <a:endParaRPr lang="en-US" sz="2000" i="1" dirty="0"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4823" y="4109875"/>
            <a:ext cx="1342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Nutricium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smtClean="0">
                <a:latin typeface="Cambria"/>
                <a:cs typeface="Cambria"/>
              </a:rPr>
              <a:t>Medium</a:t>
            </a:r>
          </a:p>
          <a:p>
            <a:endParaRPr lang="en-US" sz="2000" i="1" dirty="0"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4909" y="2921000"/>
            <a:ext cx="10850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Obliqua</a:t>
            </a:r>
            <a:endParaRPr lang="en-US" sz="2000" i="1" dirty="0" smtClean="0">
              <a:latin typeface="Cambria"/>
              <a:cs typeface="Cambria"/>
            </a:endParaRPr>
          </a:p>
          <a:p>
            <a:endParaRPr lang="en-US" sz="2000" i="1" dirty="0"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92941" y="4109875"/>
            <a:ext cx="16730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Cambria"/>
                <a:cs typeface="Cambria"/>
              </a:rPr>
              <a:t>Scissum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Sclopetarium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Contusum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Sectum</a:t>
            </a:r>
            <a:endParaRPr lang="en-US" sz="2000" i="1" dirty="0" smtClean="0">
              <a:latin typeface="Cambria"/>
              <a:cs typeface="Cambria"/>
            </a:endParaRPr>
          </a:p>
          <a:p>
            <a:r>
              <a:rPr lang="en-US" sz="2000" i="1" dirty="0" err="1" smtClean="0">
                <a:latin typeface="Cambria"/>
                <a:cs typeface="Cambria"/>
              </a:rPr>
              <a:t>Punctum</a:t>
            </a:r>
            <a:endParaRPr lang="en-US" sz="2000" i="1" dirty="0" smtClean="0">
              <a:latin typeface="Cambria"/>
              <a:cs typeface="Cambria"/>
            </a:endParaRPr>
          </a:p>
          <a:p>
            <a:endParaRPr lang="en-US" sz="2000" i="1" dirty="0">
              <a:latin typeface="Cambria"/>
              <a:cs typeface="Cambria"/>
            </a:endParaRPr>
          </a:p>
        </p:txBody>
      </p:sp>
      <p:cxnSp>
        <p:nvCxnSpPr>
          <p:cNvPr id="15" name="Straight Arrow Connector 14"/>
          <p:cNvCxnSpPr>
            <a:stCxn id="4" idx="0"/>
          </p:cNvCxnSpPr>
          <p:nvPr/>
        </p:nvCxnSpPr>
        <p:spPr>
          <a:xfrm flipH="1" flipV="1">
            <a:off x="692727" y="2147455"/>
            <a:ext cx="3879" cy="773545"/>
          </a:xfrm>
          <a:prstGeom prst="straightConnector1">
            <a:avLst/>
          </a:prstGeom>
          <a:ln>
            <a:solidFill>
              <a:srgbClr val="9F000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877127" y="2147455"/>
            <a:ext cx="3879" cy="773545"/>
          </a:xfrm>
          <a:prstGeom prst="straightConnector1">
            <a:avLst/>
          </a:prstGeom>
          <a:ln>
            <a:solidFill>
              <a:srgbClr val="9F000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140036" y="2147455"/>
            <a:ext cx="3879" cy="773545"/>
          </a:xfrm>
          <a:prstGeom prst="straightConnector1">
            <a:avLst/>
          </a:prstGeom>
          <a:ln>
            <a:solidFill>
              <a:srgbClr val="9F000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7322127" y="2147455"/>
            <a:ext cx="3879" cy="773545"/>
          </a:xfrm>
          <a:prstGeom prst="straightConnector1">
            <a:avLst/>
          </a:prstGeom>
          <a:ln>
            <a:solidFill>
              <a:srgbClr val="9F000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0"/>
          </p:cNvCxnSpPr>
          <p:nvPr/>
        </p:nvCxnSpPr>
        <p:spPr>
          <a:xfrm flipV="1">
            <a:off x="1577993" y="2147455"/>
            <a:ext cx="15280" cy="1962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374302" y="2147455"/>
            <a:ext cx="15280" cy="1962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059938" y="2147455"/>
            <a:ext cx="15280" cy="1962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8484484" y="2147455"/>
            <a:ext cx="15280" cy="1962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760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synonymes</a:t>
            </a:r>
            <a:endParaRPr lang="en-GB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76462"/>
            <a:ext cx="8534400" cy="5135284"/>
          </a:xfrm>
        </p:spPr>
        <p:txBody>
          <a:bodyPr numCol="1">
            <a:normAutofit/>
          </a:bodyPr>
          <a:lstStyle/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b="1" cap="small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sk-SK" sz="2800" b="1" cap="sm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b="1" cap="small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sk-SK" sz="2800" b="1" cap="sm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b="1" cap="small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endParaRPr lang="sk-SK" sz="2800" b="1" cap="small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endParaRPr lang="sk-SK" sz="2800" b="1" cap="small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Os,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oris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Kidney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 	_____________ 	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Colon</a:t>
            </a:r>
            <a:endParaRPr lang="sk-SK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Brain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 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Organum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_____________	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Hepar</a:t>
            </a:r>
            <a:endParaRPr lang="sk-SK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Stitch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 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Vulnus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_____________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EE5F8-B782-43B4-8EDD-E35626B5A9A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BlokTextu 5"/>
          <p:cNvSpPr txBox="1"/>
          <p:nvPr/>
        </p:nvSpPr>
        <p:spPr>
          <a:xfrm>
            <a:off x="3332161" y="3223588"/>
            <a:ext cx="3144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Intestinum</a:t>
            </a:r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crassum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352800" y="3746808"/>
            <a:ext cx="1619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Cerebrum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6500020" y="4280217"/>
            <a:ext cx="1434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Organon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6510351" y="5280988"/>
            <a:ext cx="15199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R(h)</a:t>
            </a:r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aphe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6477000" y="2757094"/>
            <a:ext cx="1401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Nephros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500020" y="3756988"/>
            <a:ext cx="1877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Encephalon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352800" y="5280988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Sutura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457200" y="4256944"/>
            <a:ext cx="1075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57200" y="3213408"/>
            <a:ext cx="2318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intestine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3320601" y="2756208"/>
            <a:ext cx="7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486939" y="4777327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Liver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3348852" y="4781135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Iecur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516678" y="5788354"/>
            <a:ext cx="2197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Injury</a:t>
            </a:r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wound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6517788" y="5812522"/>
            <a:ext cx="1287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Trauma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483225" y="2194944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6475143" y="2194944"/>
            <a:ext cx="1101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Stoma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668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F000E"/>
                </a:solidFill>
              </a:rPr>
              <a:t>Add loose attributes</a:t>
            </a:r>
            <a:endParaRPr lang="en-US" dirty="0">
              <a:solidFill>
                <a:srgbClr val="9F000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58095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+mj-lt"/>
              </a:rPr>
              <a:t>Cavitas</a:t>
            </a:r>
            <a:r>
              <a:rPr lang="en-US" sz="2400" dirty="0" smtClean="0">
                <a:latin typeface="+mj-lt"/>
              </a:rPr>
              <a:t> + septum </a:t>
            </a:r>
            <a:r>
              <a:rPr lang="en-US" sz="2400" dirty="0" err="1" smtClean="0">
                <a:latin typeface="+mj-lt"/>
              </a:rPr>
              <a:t>nasi</a:t>
            </a:r>
            <a:endParaRPr lang="en-US" sz="2400" dirty="0" smtClean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Operatio</a:t>
            </a:r>
            <a:r>
              <a:rPr lang="en-US" sz="2400" dirty="0" smtClean="0">
                <a:latin typeface="+mj-lt"/>
              </a:rPr>
              <a:t> + cervix uteri</a:t>
            </a:r>
          </a:p>
          <a:p>
            <a:r>
              <a:rPr lang="en-US" sz="2400" dirty="0" smtClean="0">
                <a:latin typeface="+mj-lt"/>
              </a:rPr>
              <a:t>Corpus + vertebra </a:t>
            </a:r>
            <a:r>
              <a:rPr lang="en-US" sz="2400" dirty="0" err="1" smtClean="0">
                <a:latin typeface="+mj-lt"/>
              </a:rPr>
              <a:t>thoracica</a:t>
            </a:r>
            <a:endParaRPr lang="en-US" sz="2400" dirty="0" smtClean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Fractura</a:t>
            </a:r>
            <a:r>
              <a:rPr lang="en-US" sz="2400" dirty="0" smtClean="0">
                <a:latin typeface="+mj-lt"/>
              </a:rPr>
              <a:t> + </a:t>
            </a:r>
            <a:r>
              <a:rPr lang="en-US" sz="2400" dirty="0" err="1" smtClean="0">
                <a:latin typeface="+mj-lt"/>
              </a:rPr>
              <a:t>os</a:t>
            </a:r>
            <a:r>
              <a:rPr lang="en-US" sz="2400" dirty="0" smtClean="0">
                <a:latin typeface="+mj-lt"/>
              </a:rPr>
              <a:t> sacrum</a:t>
            </a:r>
          </a:p>
          <a:p>
            <a:r>
              <a:rPr lang="en-US" sz="2400" dirty="0" err="1" smtClean="0">
                <a:latin typeface="+mj-lt"/>
              </a:rPr>
              <a:t>Luxatio</a:t>
            </a:r>
            <a:r>
              <a:rPr lang="en-US" sz="2400" dirty="0" smtClean="0">
                <a:latin typeface="+mj-lt"/>
              </a:rPr>
              <a:t> + crus</a:t>
            </a:r>
          </a:p>
          <a:p>
            <a:r>
              <a:rPr lang="en-US" sz="2400" dirty="0" err="1" smtClean="0">
                <a:latin typeface="+mj-lt"/>
              </a:rPr>
              <a:t>Morbus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infectiosus</a:t>
            </a:r>
            <a:r>
              <a:rPr lang="en-US" sz="2400" dirty="0" smtClean="0">
                <a:latin typeface="+mj-lt"/>
              </a:rPr>
              <a:t> + abdomen</a:t>
            </a:r>
          </a:p>
          <a:p>
            <a:r>
              <a:rPr lang="en-US" sz="2400" dirty="0" smtClean="0">
                <a:latin typeface="+mj-lt"/>
              </a:rPr>
              <a:t>Dolor </a:t>
            </a:r>
            <a:r>
              <a:rPr lang="en-US" sz="2400" dirty="0" err="1" smtClean="0">
                <a:latin typeface="+mj-lt"/>
              </a:rPr>
              <a:t>acutus</a:t>
            </a:r>
            <a:r>
              <a:rPr lang="en-US" sz="2400" dirty="0" smtClean="0">
                <a:latin typeface="+mj-lt"/>
              </a:rPr>
              <a:t> + caput</a:t>
            </a:r>
            <a:endParaRPr lang="en-US" sz="2400" dirty="0">
              <a:latin typeface="+mj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01287" y="195809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>
                <a:latin typeface="+mj-lt"/>
              </a:rPr>
              <a:t>Cavitas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sept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nasi</a:t>
            </a:r>
            <a:endParaRPr lang="en-US" sz="2400" dirty="0" smtClean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Operatio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cervic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is</a:t>
            </a:r>
            <a:r>
              <a:rPr lang="en-US" sz="2400" dirty="0" smtClean="0">
                <a:latin typeface="+mj-lt"/>
              </a:rPr>
              <a:t> uteri</a:t>
            </a:r>
          </a:p>
          <a:p>
            <a:r>
              <a:rPr lang="en-US" sz="2400" dirty="0" smtClean="0">
                <a:latin typeface="+mj-lt"/>
              </a:rPr>
              <a:t>Corpus vertebr</a:t>
            </a:r>
            <a:r>
              <a:rPr lang="en-US" sz="2400" b="1" dirty="0" smtClean="0">
                <a:solidFill>
                  <a:srgbClr val="FFFF00"/>
                </a:solidFill>
                <a:latin typeface="+mj-lt"/>
              </a:rPr>
              <a:t>ae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thoracic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ae</a:t>
            </a:r>
            <a:endParaRPr lang="en-US" sz="2400" b="1" dirty="0" smtClean="0">
              <a:solidFill>
                <a:srgbClr val="FFFF00"/>
              </a:solidFill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Fractura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oss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is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sacr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i</a:t>
            </a:r>
            <a:endParaRPr lang="en-US" sz="2400" b="1" dirty="0" smtClean="0">
              <a:solidFill>
                <a:srgbClr val="FFFF00"/>
              </a:solidFill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Luxatio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crur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is</a:t>
            </a:r>
            <a:endParaRPr lang="en-US" sz="2400" b="1" dirty="0" smtClean="0">
              <a:solidFill>
                <a:srgbClr val="FFFF00"/>
              </a:solidFill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Morbus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infectiosus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abdomin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is</a:t>
            </a:r>
            <a:endParaRPr lang="en-US" sz="2400" b="1" dirty="0" smtClean="0">
              <a:solidFill>
                <a:srgbClr val="FFFF00"/>
              </a:solidFill>
              <a:latin typeface="+mj-lt"/>
            </a:endParaRPr>
          </a:p>
          <a:p>
            <a:r>
              <a:rPr lang="en-US" sz="2400" dirty="0" smtClean="0">
                <a:latin typeface="+mj-lt"/>
              </a:rPr>
              <a:t>Dolor </a:t>
            </a:r>
            <a:r>
              <a:rPr lang="en-US" sz="2400" dirty="0" err="1" smtClean="0">
                <a:latin typeface="+mj-lt"/>
              </a:rPr>
              <a:t>acutus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capit</a:t>
            </a:r>
            <a:r>
              <a:rPr lang="en-US" sz="2400" b="1" dirty="0" err="1" smtClean="0">
                <a:solidFill>
                  <a:srgbClr val="FFFF00"/>
                </a:solidFill>
                <a:latin typeface="+mj-lt"/>
              </a:rPr>
              <a:t>is</a:t>
            </a:r>
            <a:endParaRPr lang="en-US" sz="24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6835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EX. 1:</a:t>
            </a:r>
            <a:r>
              <a:rPr lang="en-US" b="1" dirty="0" smtClean="0"/>
              <a:t> </a:t>
            </a:r>
            <a:r>
              <a:rPr lang="en-US" b="1" dirty="0"/>
              <a:t>G</a:t>
            </a:r>
            <a:r>
              <a:rPr lang="en-US" b="1" dirty="0" smtClean="0"/>
              <a:t>ive nom. </a:t>
            </a:r>
            <a:r>
              <a:rPr lang="en-US" b="1" dirty="0" err="1" smtClean="0"/>
              <a:t>sg</a:t>
            </a:r>
            <a:r>
              <a:rPr lang="en-US" b="1" dirty="0" smtClean="0"/>
              <a:t>., gen. </a:t>
            </a:r>
            <a:r>
              <a:rPr lang="en-US" b="1" dirty="0" err="1" smtClean="0"/>
              <a:t>sg</a:t>
            </a:r>
            <a:r>
              <a:rPr lang="en-US" b="1" dirty="0" smtClean="0"/>
              <a:t>., gender, declension and example of the underlines nouns</a:t>
            </a:r>
            <a:r>
              <a:rPr lang="en-US" dirty="0" smtClean="0"/>
              <a:t>/ dictionary forms of the underlines adjective. Translate the expressions.</a:t>
            </a:r>
          </a:p>
          <a:p>
            <a:pPr marL="0" lvl="1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Read the instructions carefully</a:t>
            </a:r>
            <a:r>
              <a:rPr lang="en-US" sz="3600" b="1" dirty="0" smtClean="0">
                <a:solidFill>
                  <a:srgbClr val="FF0000"/>
                </a:solidFill>
              </a:rPr>
              <a:t>!</a:t>
            </a:r>
          </a:p>
          <a:p>
            <a:pPr marL="0" lvl="1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</a:t>
            </a:r>
            <a:r>
              <a:rPr lang="en-US" b="1" dirty="0" smtClean="0">
                <a:solidFill>
                  <a:srgbClr val="FF0000"/>
                </a:solidFill>
              </a:rPr>
              <a:t>. 2: </a:t>
            </a:r>
            <a:r>
              <a:rPr lang="en-US" dirty="0" smtClean="0"/>
              <a:t>Fill in missing endings:</a:t>
            </a:r>
          </a:p>
          <a:p>
            <a:pPr marL="0" lvl="1" indent="0">
              <a:buNone/>
            </a:pPr>
            <a:r>
              <a:rPr lang="en-US" i="1" dirty="0" smtClean="0"/>
              <a:t>Tunica </a:t>
            </a:r>
            <a:r>
              <a:rPr lang="en-US" i="1" dirty="0" err="1" smtClean="0"/>
              <a:t>mucos</a:t>
            </a:r>
            <a:r>
              <a:rPr lang="en-US" i="1" dirty="0" smtClean="0"/>
              <a:t>…. </a:t>
            </a:r>
            <a:r>
              <a:rPr lang="en-US" i="1" dirty="0" err="1"/>
              <a:t>v</a:t>
            </a:r>
            <a:r>
              <a:rPr lang="en-US" i="1" dirty="0" err="1" smtClean="0"/>
              <a:t>esic</a:t>
            </a:r>
            <a:r>
              <a:rPr lang="en-US" i="1" dirty="0" smtClean="0"/>
              <a:t>…. </a:t>
            </a:r>
            <a:r>
              <a:rPr lang="en-US" i="1" dirty="0" err="1"/>
              <a:t>u</a:t>
            </a:r>
            <a:r>
              <a:rPr lang="en-US" i="1" dirty="0" err="1" smtClean="0"/>
              <a:t>rinar</a:t>
            </a:r>
            <a:r>
              <a:rPr lang="en-US" i="1" dirty="0" smtClean="0"/>
              <a:t>….</a:t>
            </a:r>
          </a:p>
          <a:p>
            <a:pPr marL="0" lvl="1" indent="0">
              <a:buNone/>
            </a:pPr>
            <a:r>
              <a:rPr lang="en-US" i="1" dirty="0" smtClean="0"/>
              <a:t>Post </a:t>
            </a:r>
            <a:r>
              <a:rPr lang="en-US" i="1" dirty="0" err="1" smtClean="0"/>
              <a:t>fractur</a:t>
            </a:r>
            <a:r>
              <a:rPr lang="en-US" i="1" dirty="0" smtClean="0"/>
              <a:t>…. </a:t>
            </a:r>
            <a:r>
              <a:rPr lang="en-US" i="1" dirty="0" err="1"/>
              <a:t>u</a:t>
            </a:r>
            <a:r>
              <a:rPr lang="en-US" i="1" dirty="0" err="1" smtClean="0"/>
              <a:t>ln</a:t>
            </a:r>
            <a:r>
              <a:rPr lang="en-US" i="1" dirty="0" smtClean="0"/>
              <a:t>… </a:t>
            </a:r>
            <a:r>
              <a:rPr lang="en-US" i="1" dirty="0" err="1" smtClean="0"/>
              <a:t>complicat</a:t>
            </a:r>
            <a:r>
              <a:rPr lang="en-US" i="1" dirty="0" smtClean="0"/>
              <a:t>…</a:t>
            </a:r>
          </a:p>
          <a:p>
            <a:pPr marL="0" lvl="1" indent="0">
              <a:buNone/>
            </a:pPr>
            <a:r>
              <a:rPr lang="en-US" i="1" dirty="0" err="1" smtClean="0"/>
              <a:t>Fissura</a:t>
            </a:r>
            <a:r>
              <a:rPr lang="en-US" i="1" dirty="0" smtClean="0"/>
              <a:t> </a:t>
            </a:r>
            <a:r>
              <a:rPr lang="en-US" i="1" dirty="0" err="1" smtClean="0"/>
              <a:t>palat</a:t>
            </a:r>
            <a:r>
              <a:rPr lang="en-US" i="1" dirty="0" smtClean="0"/>
              <a:t>… </a:t>
            </a:r>
            <a:r>
              <a:rPr lang="en-US" i="1" dirty="0" err="1" smtClean="0"/>
              <a:t>dur</a:t>
            </a:r>
            <a:r>
              <a:rPr lang="en-US" i="1" dirty="0" smtClean="0"/>
              <a:t>…</a:t>
            </a:r>
          </a:p>
          <a:p>
            <a:pPr marL="0" lvl="1" indent="0">
              <a:buNone/>
            </a:pPr>
            <a:r>
              <a:rPr lang="en-US" i="1" dirty="0" err="1" smtClean="0"/>
              <a:t>Glandula</a:t>
            </a:r>
            <a:r>
              <a:rPr lang="en-US" i="1" dirty="0" smtClean="0"/>
              <a:t> </a:t>
            </a:r>
            <a:r>
              <a:rPr lang="en-US" i="1" dirty="0" err="1" smtClean="0"/>
              <a:t>palatin</a:t>
            </a:r>
            <a:r>
              <a:rPr lang="en-US" i="1" dirty="0" smtClean="0"/>
              <a:t>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57639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nominative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GB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sphincter</a:t>
            </a:r>
            <a:endParaRPr lang="sk-SK" dirty="0" smtClean="0"/>
          </a:p>
          <a:p>
            <a:r>
              <a:rPr lang="sk-SK" dirty="0" err="1" smtClean="0"/>
              <a:t>foramen</a:t>
            </a:r>
            <a:r>
              <a:rPr lang="sk-SK" dirty="0" smtClean="0"/>
              <a:t> </a:t>
            </a:r>
            <a:r>
              <a:rPr lang="sk-SK" dirty="0" err="1" smtClean="0"/>
              <a:t>nutricium</a:t>
            </a:r>
            <a:endParaRPr lang="sk-SK" dirty="0" smtClean="0"/>
          </a:p>
          <a:p>
            <a:r>
              <a:rPr lang="sk-SK" dirty="0" err="1" smtClean="0"/>
              <a:t>dolor</a:t>
            </a:r>
            <a:r>
              <a:rPr lang="sk-SK" dirty="0" smtClean="0"/>
              <a:t> </a:t>
            </a:r>
            <a:r>
              <a:rPr lang="sk-SK" dirty="0" err="1" smtClean="0"/>
              <a:t>chronicus</a:t>
            </a:r>
            <a:endParaRPr lang="sk-SK" dirty="0" smtClean="0"/>
          </a:p>
          <a:p>
            <a:r>
              <a:rPr lang="sk-SK" dirty="0" err="1" smtClean="0"/>
              <a:t>vas</a:t>
            </a:r>
            <a:r>
              <a:rPr lang="sk-SK" dirty="0" smtClean="0"/>
              <a:t> </a:t>
            </a:r>
            <a:r>
              <a:rPr lang="sk-SK" dirty="0" err="1" smtClean="0"/>
              <a:t>longum</a:t>
            </a:r>
            <a:endParaRPr lang="sk-SK" dirty="0" smtClean="0"/>
          </a:p>
          <a:p>
            <a:r>
              <a:rPr lang="sk-SK" dirty="0" err="1" smtClean="0"/>
              <a:t>musculus</a:t>
            </a:r>
            <a:r>
              <a:rPr lang="sk-SK" dirty="0" smtClean="0"/>
              <a:t> </a:t>
            </a:r>
            <a:r>
              <a:rPr lang="sk-SK" dirty="0" err="1" smtClean="0"/>
              <a:t>adductor</a:t>
            </a:r>
            <a:endParaRPr lang="sk-SK" dirty="0" smtClean="0"/>
          </a:p>
          <a:p>
            <a:r>
              <a:rPr lang="sk-SK" dirty="0" err="1" smtClean="0"/>
              <a:t>femur</a:t>
            </a:r>
            <a:r>
              <a:rPr lang="sk-SK" dirty="0" smtClean="0"/>
              <a:t> </a:t>
            </a:r>
            <a:r>
              <a:rPr lang="sk-SK" dirty="0" err="1" smtClean="0"/>
              <a:t>fractum</a:t>
            </a:r>
            <a:endParaRPr lang="sk-SK" dirty="0" smtClean="0"/>
          </a:p>
          <a:p>
            <a:r>
              <a:rPr lang="sk-SK" dirty="0" err="1" smtClean="0"/>
              <a:t>cartilago</a:t>
            </a:r>
            <a:r>
              <a:rPr lang="sk-SK" dirty="0" smtClean="0"/>
              <a:t> </a:t>
            </a:r>
            <a:r>
              <a:rPr lang="sk-SK" dirty="0" err="1" smtClean="0"/>
              <a:t>thyreoidea</a:t>
            </a:r>
            <a:endParaRPr lang="sk-SK" dirty="0" smtClean="0"/>
          </a:p>
          <a:p>
            <a:r>
              <a:rPr lang="sk-SK" dirty="0" err="1" smtClean="0"/>
              <a:t>vulnus</a:t>
            </a:r>
            <a:r>
              <a:rPr lang="sk-SK" dirty="0" smtClean="0"/>
              <a:t> </a:t>
            </a:r>
            <a:r>
              <a:rPr lang="sk-SK" dirty="0" err="1" smtClean="0"/>
              <a:t>punctum</a:t>
            </a:r>
            <a:endParaRPr lang="sk-SK" dirty="0" smtClean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33653"/>
            <a:ext cx="435083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sphincteres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foramina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nutricia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dolores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chronici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vasa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longa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musculi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adductores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femora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fracta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cartilagines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thyreoideae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vulnera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puncta</a:t>
            </a:r>
            <a:endParaRPr lang="en-GB" b="1" dirty="0">
              <a:solidFill>
                <a:srgbClr val="C00000"/>
              </a:solidFill>
              <a:latin typeface="Viner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924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Ex. 3:</a:t>
            </a:r>
            <a:r>
              <a:rPr lang="en-US" b="1" dirty="0" smtClean="0"/>
              <a:t> </a:t>
            </a:r>
          </a:p>
          <a:p>
            <a:r>
              <a:rPr lang="en-US" b="1" dirty="0" err="1" smtClean="0"/>
              <a:t>Sg</a:t>
            </a:r>
            <a:r>
              <a:rPr lang="en-US" b="1" dirty="0" smtClean="0"/>
              <a:t>.?/ Pl.?         </a:t>
            </a:r>
            <a:r>
              <a:rPr lang="en-US" dirty="0" smtClean="0"/>
              <a:t>Complicated fractures of ribs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Word order:   </a:t>
            </a:r>
            <a:r>
              <a:rPr lang="en-US" dirty="0" err="1" smtClean="0"/>
              <a:t>Theraphy</a:t>
            </a:r>
            <a:r>
              <a:rPr lang="en-US" dirty="0" smtClean="0"/>
              <a:t> of the rupture of the 						long muscle of the neck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Prepositions:  </a:t>
            </a:r>
            <a:r>
              <a:rPr lang="en-US" dirty="0" smtClean="0"/>
              <a:t>Pills under the tongue 						               (situation)</a:t>
            </a:r>
          </a:p>
        </p:txBody>
      </p:sp>
    </p:spTree>
    <p:extLst>
      <p:ext uri="{BB962C8B-B14F-4D97-AF65-F5344CB8AC3E}">
        <p14:creationId xmlns:p14="http://schemas.microsoft.com/office/powerpoint/2010/main" val="76625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4364241"/>
          </a:xfrm>
        </p:spPr>
        <p:txBody>
          <a:bodyPr>
            <a:noAutofit/>
          </a:bodyPr>
          <a:lstStyle/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genders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included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cortex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m.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radix </a:t>
            </a:r>
            <a:r>
              <a:rPr lang="cs-CZ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femur </a:t>
            </a:r>
            <a:r>
              <a:rPr lang="cs-C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n.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various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endings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sangu</a:t>
            </a:r>
            <a:r>
              <a:rPr lang="cs-CZ" sz="2800" u="sng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excis</a:t>
            </a:r>
            <a:r>
              <a:rPr lang="cs-CZ" sz="2800" u="sng" dirty="0" err="1" smtClean="0">
                <a:latin typeface="Times New Roman" pitchFamily="18" charset="0"/>
                <a:cs typeface="Times New Roman" pitchFamily="18" charset="0"/>
              </a:rPr>
              <a:t>io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abduct</a:t>
            </a:r>
            <a:r>
              <a:rPr lang="cs-CZ" sz="2800" u="sng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ret</a:t>
            </a:r>
            <a:r>
              <a:rPr lang="cs-CZ" sz="2800" u="sng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lat</a:t>
            </a:r>
            <a:r>
              <a:rPr lang="cs-CZ" sz="2800" u="sng" dirty="0" err="1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fem</a:t>
            </a:r>
            <a:r>
              <a:rPr lang="cs-CZ" sz="2800" u="sng" dirty="0" smtClean="0">
                <a:latin typeface="Times New Roman" pitchFamily="18" charset="0"/>
                <a:cs typeface="Times New Roman" pitchFamily="18" charset="0"/>
              </a:rPr>
              <a:t>ur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abdo</a:t>
            </a:r>
            <a:r>
              <a:rPr lang="cs-CZ" sz="2800" u="sng" dirty="0" smtClean="0">
                <a:latin typeface="Times New Roman" pitchFamily="18" charset="0"/>
                <a:cs typeface="Times New Roman" pitchFamily="18" charset="0"/>
              </a:rPr>
              <a:t>men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cavit</a:t>
            </a:r>
            <a:r>
              <a:rPr lang="cs-CZ" sz="2800" u="sng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Nominative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interconnected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gender.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carefully</a:t>
            </a: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memorized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groups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nominative and genitive stem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differs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(genitive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longer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nominative)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Consonant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stems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ominative and genitive stem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remains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unchanged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(genitive has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syllables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as nominative)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I-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stems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exceptions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declension</a:t>
            </a:r>
            <a:endParaRPr lang="cs-CZ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982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907"/>
          </a:xfrm>
        </p:spPr>
        <p:txBody>
          <a:bodyPr>
            <a:normAutofit fontScale="90000"/>
          </a:bodyPr>
          <a:lstStyle/>
          <a:p>
            <a:r>
              <a:rPr lang="cs-CZ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cs-C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cs-C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consonant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declension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01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in gen.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and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differs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pulm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-o//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pulmon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-is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fem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-ur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femor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-is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radic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-is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proper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inflection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genitive stem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BlokTextu 3"/>
          <p:cNvSpPr txBox="1"/>
          <p:nvPr/>
        </p:nvSpPr>
        <p:spPr>
          <a:xfrm>
            <a:off x="4845740" y="3717636"/>
            <a:ext cx="267893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pulm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-o </a:t>
            </a:r>
          </a:p>
          <a:p>
            <a:pPr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pulmon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pulmon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pulmon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5" name="Ovál 4"/>
          <p:cNvSpPr/>
          <p:nvPr/>
        </p:nvSpPr>
        <p:spPr>
          <a:xfrm>
            <a:off x="6657110" y="4251036"/>
            <a:ext cx="5334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7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Declension</a:t>
            </a:r>
            <a:r>
              <a:rPr lang="sk-SK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paradigms</a:t>
            </a:r>
            <a:endParaRPr lang="en-GB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489170"/>
              </p:ext>
            </p:extLst>
          </p:nvPr>
        </p:nvGraphicFramePr>
        <p:xfrm>
          <a:off x="228600" y="1859280"/>
          <a:ext cx="8763001" cy="1554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778"/>
                <a:gridCol w="1658440"/>
                <a:gridCol w="1587116"/>
                <a:gridCol w="1379361"/>
                <a:gridCol w="251530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Consonant</a:t>
                      </a:r>
                      <a:endParaRPr lang="en-GB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I-stems</a:t>
                      </a:r>
                      <a:endParaRPr lang="en-GB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EXCEPTIONS</a:t>
                      </a:r>
                      <a:endParaRPr lang="en-GB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  <a:endParaRPr lang="en-GB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CORPUS</a:t>
                      </a:r>
                      <a:endParaRPr lang="en-GB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PELVIS</a:t>
                      </a:r>
                      <a:endParaRPr lang="en-GB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RETE</a:t>
                      </a:r>
                      <a:endParaRPr lang="en-GB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DOSIS</a:t>
                      </a:r>
                      <a:endParaRPr lang="en-GB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None/>
                      </a:pPr>
                      <a:endParaRPr lang="en-GB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04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DOLOR</a:t>
            </a:r>
            <a:endParaRPr lang="en-GB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481076"/>
              </p:ext>
            </p:extLst>
          </p:nvPr>
        </p:nvGraphicFramePr>
        <p:xfrm>
          <a:off x="1798319" y="1371600"/>
          <a:ext cx="5745481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358"/>
                <a:gridCol w="2175042"/>
                <a:gridCol w="2545081"/>
              </a:tblGrid>
              <a:tr h="370840">
                <a:tc>
                  <a:txBody>
                    <a:bodyPr/>
                    <a:lstStyle/>
                    <a:p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Sg</a:t>
                      </a:r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Pl</a:t>
                      </a:r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dolor</a:t>
                      </a:r>
                    </a:p>
                    <a:p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dolor-es</a:t>
                      </a:r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dolor-is</a:t>
                      </a:r>
                    </a:p>
                    <a:p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dolor-um</a:t>
                      </a:r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ak.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dolor-em</a:t>
                      </a:r>
                    </a:p>
                    <a:p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dolor-es</a:t>
                      </a:r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dolor-e</a:t>
                      </a:r>
                    </a:p>
                    <a:p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dolor-ibus</a:t>
                      </a:r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78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CORPUS</a:t>
            </a:r>
            <a:endParaRPr lang="en-GB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1905001" y="1584960"/>
          <a:ext cx="5410199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645"/>
                <a:gridCol w="1967345"/>
                <a:gridCol w="2377209"/>
              </a:tblGrid>
              <a:tr h="370840">
                <a:tc>
                  <a:txBody>
                    <a:bodyPr/>
                    <a:lstStyle/>
                    <a:p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Sg</a:t>
                      </a:r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Pl</a:t>
                      </a:r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nom</a:t>
                      </a:r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corpus</a:t>
                      </a:r>
                    </a:p>
                    <a:p>
                      <a:endParaRPr lang="sk-SK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corpor-a</a:t>
                      </a:r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corpor-is</a:t>
                      </a:r>
                      <a:endParaRPr lang="sk-SK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sk-SK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corpor-um</a:t>
                      </a:r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ak.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corpus</a:t>
                      </a:r>
                    </a:p>
                    <a:p>
                      <a:endParaRPr lang="sk-SK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corpor-a</a:t>
                      </a:r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abl</a:t>
                      </a:r>
                      <a:r>
                        <a:rPr lang="sk-SK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GB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corpor-e</a:t>
                      </a:r>
                      <a:endParaRPr lang="sk-SK" sz="3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corpor-ibus</a:t>
                      </a:r>
                      <a:endParaRPr lang="en-GB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56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Latin and Greek declensions</a:t>
            </a:r>
            <a:endParaRPr lang="en-US" dirty="0"/>
          </a:p>
        </p:txBody>
      </p:sp>
      <p:pic>
        <p:nvPicPr>
          <p:cNvPr id="4" name="Picture 1" descr="koncovky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" b="308"/>
          <a:stretch>
            <a:fillRect/>
          </a:stretch>
        </p:blipFill>
        <p:spPr bwMode="auto">
          <a:xfrm>
            <a:off x="-6495" y="1542475"/>
            <a:ext cx="9150495" cy="503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768273" y="2309091"/>
            <a:ext cx="646545" cy="417945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17108" y="2311406"/>
            <a:ext cx="646545" cy="417945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88000" y="4121729"/>
            <a:ext cx="346364" cy="36945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588000" y="5705765"/>
            <a:ext cx="346364" cy="36945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57309"/>
      </p:ext>
    </p:extLst>
  </p:cSld>
  <p:clrMapOvr>
    <a:masterClrMapping/>
  </p:clrMapOvr>
</p:sld>
</file>

<file path=ppt/theme/theme1.xml><?xml version="1.0" encoding="utf-8"?>
<a:theme xmlns:a="http://schemas.openxmlformats.org/drawingml/2006/main" name="ŽLTA2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ŽLTA2.thmx</Template>
  <TotalTime>35</TotalTime>
  <Words>842</Words>
  <Application>Microsoft Macintosh PowerPoint</Application>
  <PresentationFormat>On-screen Show (4:3)</PresentationFormat>
  <Paragraphs>337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ŽLTA2</vt:lpstr>
      <vt:lpstr>IIIrd declension</vt:lpstr>
      <vt:lpstr>Test</vt:lpstr>
      <vt:lpstr>Test</vt:lpstr>
      <vt:lpstr>Specific features of the 3rd declension</vt:lpstr>
      <vt:lpstr>Specific features of the 3rd consonant declension</vt:lpstr>
      <vt:lpstr>Declension paradigms</vt:lpstr>
      <vt:lpstr>DOLOR</vt:lpstr>
      <vt:lpstr>CORPUS</vt:lpstr>
      <vt:lpstr>Latin and Greek declensions</vt:lpstr>
      <vt:lpstr>EXCEPTIONS</vt:lpstr>
      <vt:lpstr>Connection with the adjective</vt:lpstr>
      <vt:lpstr>Write down stems</vt:lpstr>
      <vt:lpstr>Assign nouns to the paradimgs</vt:lpstr>
      <vt:lpstr>What is a nominative form of these nouns?</vt:lpstr>
      <vt:lpstr>Change into nominative plural:</vt:lpstr>
      <vt:lpstr>Connect nouns to name structures:</vt:lpstr>
      <vt:lpstr>Assign adjectives to nouns</vt:lpstr>
      <vt:lpstr>Find Greek and Latin synonymes</vt:lpstr>
      <vt:lpstr>Add loose attributes</vt:lpstr>
      <vt:lpstr>Change for nominative plural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IIIrd declension</dc:title>
  <dc:creator>Pepina Artimová</dc:creator>
  <cp:lastModifiedBy>Pepina Artimová</cp:lastModifiedBy>
  <cp:revision>4</cp:revision>
  <dcterms:created xsi:type="dcterms:W3CDTF">2014-10-30T16:10:00Z</dcterms:created>
  <dcterms:modified xsi:type="dcterms:W3CDTF">2014-10-30T16:45:01Z</dcterms:modified>
</cp:coreProperties>
</file>