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9" r:id="rId8"/>
    <p:sldId id="271" r:id="rId9"/>
    <p:sldId id="266" r:id="rId10"/>
    <p:sldId id="270" r:id="rId11"/>
    <p:sldId id="267" r:id="rId12"/>
    <p:sldId id="268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7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13.11.14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13.11.14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13.11.14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13.11.14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13.11.14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13.11.14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13.11.14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13.11.14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13.11.14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13.11.14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13.11.14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13.11.14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medical terminology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361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1" y="213678"/>
            <a:ext cx="8674568" cy="1143000"/>
          </a:xfrm>
        </p:spPr>
        <p:txBody>
          <a:bodyPr>
            <a:normAutofit fontScale="90000"/>
          </a:bodyPr>
          <a:lstStyle/>
          <a:p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Translate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join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preposition</a:t>
            </a:r>
            <a:endParaRPr lang="cs-CZ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82880" y="1539240"/>
            <a:ext cx="4983480" cy="4876800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Pelvis feminina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Febris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continua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Emesis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acuta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Canalis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alimentarius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Thrombosis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postoperativa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caninus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Cochlear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plenum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876800" y="1539240"/>
            <a:ext cx="1522148" cy="46602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700"/>
              </a:spcBef>
            </a:pP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</a:t>
            </a:r>
          </a:p>
          <a:p>
            <a:pPr>
              <a:spcBef>
                <a:spcPts val="700"/>
              </a:spcBef>
            </a:pP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post</a:t>
            </a:r>
          </a:p>
          <a:p>
            <a:pPr>
              <a:spcBef>
                <a:spcPts val="700"/>
              </a:spcBef>
            </a:pPr>
            <a:r>
              <a:rPr lang="cs-CZ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contra</a:t>
            </a:r>
            <a:endParaRPr lang="cs-CZ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700"/>
              </a:spcBef>
            </a:pP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(6)</a:t>
            </a:r>
          </a:p>
          <a:p>
            <a:pPr>
              <a:spcBef>
                <a:spcPts val="700"/>
              </a:spcBef>
            </a:pPr>
            <a:r>
              <a:rPr lang="cs-CZ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propter</a:t>
            </a:r>
            <a:endParaRPr lang="cs-CZ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700"/>
              </a:spcBef>
            </a:pP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sub (4)</a:t>
            </a:r>
          </a:p>
          <a:p>
            <a:pPr>
              <a:spcBef>
                <a:spcPts val="700"/>
              </a:spcBef>
            </a:pPr>
            <a:r>
              <a:rPr lang="cs-CZ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cum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700"/>
              </a:spcBef>
            </a:pP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7101840" y="1539240"/>
            <a:ext cx="1755609" cy="4078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700"/>
              </a:spcBef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am</a:t>
            </a: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700"/>
              </a:spcBef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am</a:t>
            </a: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700"/>
              </a:spcBef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am</a:t>
            </a: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700"/>
              </a:spcBef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-e, -o</a:t>
            </a:r>
          </a:p>
          <a:p>
            <a:pPr>
              <a:spcBef>
                <a:spcPts val="700"/>
              </a:spcBef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am</a:t>
            </a: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700"/>
              </a:spcBef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, -um</a:t>
            </a:r>
          </a:p>
          <a:p>
            <a:pPr>
              <a:spcBef>
                <a:spcPts val="700"/>
              </a:spcBef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-i, -o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718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B0013"/>
                </a:solidFill>
              </a:rPr>
              <a:t>Form phrases</a:t>
            </a:r>
            <a:endParaRPr lang="en-US" dirty="0">
              <a:solidFill>
                <a:srgbClr val="DB0013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Basis + </a:t>
            </a:r>
            <a:r>
              <a:rPr lang="en-US" dirty="0" err="1" smtClean="0"/>
              <a:t>os</a:t>
            </a:r>
            <a:r>
              <a:rPr lang="en-US" dirty="0" smtClean="0"/>
              <a:t> + </a:t>
            </a:r>
            <a:r>
              <a:rPr lang="en-US" dirty="0" err="1" smtClean="0"/>
              <a:t>sacer</a:t>
            </a:r>
            <a:r>
              <a:rPr lang="en-US" dirty="0" smtClean="0"/>
              <a:t>, a, um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Pars + apex + </a:t>
            </a:r>
            <a:r>
              <a:rPr lang="en-US" dirty="0" smtClean="0"/>
              <a:t>dens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Sclerosis + </a:t>
            </a:r>
            <a:r>
              <a:rPr lang="en-US" dirty="0" err="1" smtClean="0"/>
              <a:t>arteriae</a:t>
            </a:r>
            <a:r>
              <a:rPr lang="en-US" dirty="0" smtClean="0"/>
              <a:t> (pl.) + </a:t>
            </a:r>
            <a:r>
              <a:rPr lang="en-US" dirty="0" err="1" smtClean="0"/>
              <a:t>coronarius</a:t>
            </a:r>
            <a:r>
              <a:rPr lang="en-US" dirty="0" smtClean="0"/>
              <a:t>, a, um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Calculosis</a:t>
            </a:r>
            <a:r>
              <a:rPr lang="en-US" dirty="0" smtClean="0"/>
              <a:t> + </a:t>
            </a:r>
            <a:r>
              <a:rPr lang="en-US" dirty="0" err="1" smtClean="0"/>
              <a:t>vesica</a:t>
            </a:r>
            <a:r>
              <a:rPr lang="en-US" dirty="0" smtClean="0"/>
              <a:t> + </a:t>
            </a:r>
            <a:r>
              <a:rPr lang="en-US" dirty="0" err="1" smtClean="0"/>
              <a:t>urinarius</a:t>
            </a:r>
            <a:r>
              <a:rPr lang="en-US" dirty="0" smtClean="0"/>
              <a:t>, a, um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Stenosis + </a:t>
            </a:r>
            <a:r>
              <a:rPr lang="en-US" dirty="0" err="1" smtClean="0"/>
              <a:t>ostium</a:t>
            </a:r>
            <a:r>
              <a:rPr lang="en-US" dirty="0" smtClean="0"/>
              <a:t> + </a:t>
            </a:r>
            <a:r>
              <a:rPr lang="en-US" dirty="0" err="1" smtClean="0"/>
              <a:t>venosus</a:t>
            </a:r>
            <a:r>
              <a:rPr lang="en-US" dirty="0" smtClean="0"/>
              <a:t>, a, um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Canalis</a:t>
            </a:r>
            <a:r>
              <a:rPr lang="en-US" dirty="0" smtClean="0"/>
              <a:t> + cervix + uterus</a:t>
            </a:r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828955" y="200659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DB0013"/>
                </a:solidFill>
              </a:rPr>
              <a:t>Basis </a:t>
            </a:r>
            <a:r>
              <a:rPr lang="en-US" dirty="0" err="1" smtClean="0">
                <a:solidFill>
                  <a:srgbClr val="DB0013"/>
                </a:solidFill>
              </a:rPr>
              <a:t>ossis</a:t>
            </a:r>
            <a:r>
              <a:rPr lang="en-US" dirty="0" smtClean="0">
                <a:solidFill>
                  <a:srgbClr val="DB0013"/>
                </a:solidFill>
              </a:rPr>
              <a:t> </a:t>
            </a:r>
            <a:r>
              <a:rPr lang="en-US" dirty="0" err="1" smtClean="0">
                <a:solidFill>
                  <a:srgbClr val="DB0013"/>
                </a:solidFill>
              </a:rPr>
              <a:t>sacri</a:t>
            </a:r>
            <a:endParaRPr lang="en-US" dirty="0" smtClean="0">
              <a:solidFill>
                <a:srgbClr val="DB0013"/>
              </a:solidFill>
            </a:endParaRPr>
          </a:p>
          <a:p>
            <a:pPr marL="0" indent="0">
              <a:buFont typeface="Arial"/>
              <a:buNone/>
            </a:pPr>
            <a:endParaRPr lang="en-US" dirty="0" smtClean="0">
              <a:solidFill>
                <a:srgbClr val="DB0013"/>
              </a:solidFill>
            </a:endParaRPr>
          </a:p>
          <a:p>
            <a:r>
              <a:rPr lang="en-US" dirty="0" smtClean="0">
                <a:solidFill>
                  <a:srgbClr val="DB0013"/>
                </a:solidFill>
              </a:rPr>
              <a:t>Pars </a:t>
            </a:r>
            <a:r>
              <a:rPr lang="en-US" dirty="0" err="1" smtClean="0">
                <a:solidFill>
                  <a:srgbClr val="DB0013"/>
                </a:solidFill>
              </a:rPr>
              <a:t>apicis</a:t>
            </a:r>
            <a:r>
              <a:rPr lang="en-US" dirty="0" smtClean="0">
                <a:solidFill>
                  <a:srgbClr val="DB0013"/>
                </a:solidFill>
              </a:rPr>
              <a:t> </a:t>
            </a:r>
            <a:r>
              <a:rPr lang="en-US" dirty="0" err="1" smtClean="0">
                <a:solidFill>
                  <a:srgbClr val="DB0013"/>
                </a:solidFill>
              </a:rPr>
              <a:t>dentis</a:t>
            </a:r>
            <a:endParaRPr lang="en-US" dirty="0" smtClean="0">
              <a:solidFill>
                <a:srgbClr val="DB0013"/>
              </a:solidFill>
            </a:endParaRPr>
          </a:p>
          <a:p>
            <a:pPr marL="0" indent="0">
              <a:buFont typeface="Arial"/>
              <a:buNone/>
            </a:pPr>
            <a:endParaRPr lang="en-US" dirty="0" smtClean="0">
              <a:solidFill>
                <a:srgbClr val="DB0013"/>
              </a:solidFill>
            </a:endParaRPr>
          </a:p>
          <a:p>
            <a:r>
              <a:rPr lang="en-US" dirty="0" smtClean="0">
                <a:solidFill>
                  <a:srgbClr val="DB0013"/>
                </a:solidFill>
              </a:rPr>
              <a:t>Sclerosis </a:t>
            </a:r>
            <a:r>
              <a:rPr lang="en-US" dirty="0" err="1" smtClean="0">
                <a:solidFill>
                  <a:srgbClr val="DB0013"/>
                </a:solidFill>
              </a:rPr>
              <a:t>arteriarum</a:t>
            </a:r>
            <a:r>
              <a:rPr lang="en-US" dirty="0" smtClean="0">
                <a:solidFill>
                  <a:srgbClr val="DB0013"/>
                </a:solidFill>
              </a:rPr>
              <a:t> </a:t>
            </a:r>
            <a:r>
              <a:rPr lang="en-US" dirty="0" err="1" smtClean="0">
                <a:solidFill>
                  <a:srgbClr val="DB0013"/>
                </a:solidFill>
              </a:rPr>
              <a:t>coronariarum</a:t>
            </a:r>
            <a:endParaRPr lang="en-US" dirty="0" smtClean="0">
              <a:solidFill>
                <a:srgbClr val="DB0013"/>
              </a:solidFill>
            </a:endParaRPr>
          </a:p>
          <a:p>
            <a:pPr marL="0" indent="0">
              <a:buFont typeface="Arial"/>
              <a:buNone/>
            </a:pPr>
            <a:endParaRPr lang="en-US" dirty="0" smtClean="0">
              <a:solidFill>
                <a:srgbClr val="DB0013"/>
              </a:solidFill>
            </a:endParaRPr>
          </a:p>
          <a:p>
            <a:r>
              <a:rPr lang="en-US" dirty="0" err="1" smtClean="0">
                <a:solidFill>
                  <a:srgbClr val="DB0013"/>
                </a:solidFill>
              </a:rPr>
              <a:t>Calculosis</a:t>
            </a:r>
            <a:r>
              <a:rPr lang="en-US" dirty="0" smtClean="0">
                <a:solidFill>
                  <a:srgbClr val="DB0013"/>
                </a:solidFill>
              </a:rPr>
              <a:t> </a:t>
            </a:r>
            <a:r>
              <a:rPr lang="en-US" dirty="0" err="1" smtClean="0">
                <a:solidFill>
                  <a:srgbClr val="DB0013"/>
                </a:solidFill>
              </a:rPr>
              <a:t>vesicae</a:t>
            </a:r>
            <a:r>
              <a:rPr lang="en-US" dirty="0" smtClean="0">
                <a:solidFill>
                  <a:srgbClr val="DB0013"/>
                </a:solidFill>
              </a:rPr>
              <a:t> </a:t>
            </a:r>
            <a:r>
              <a:rPr lang="en-US" dirty="0" err="1" smtClean="0">
                <a:solidFill>
                  <a:srgbClr val="DB0013"/>
                </a:solidFill>
              </a:rPr>
              <a:t>urinariae</a:t>
            </a:r>
            <a:endParaRPr lang="en-US" dirty="0" smtClean="0">
              <a:solidFill>
                <a:srgbClr val="DB0013"/>
              </a:solidFill>
            </a:endParaRPr>
          </a:p>
          <a:p>
            <a:pPr marL="0" indent="0">
              <a:buFont typeface="Arial"/>
              <a:buNone/>
            </a:pPr>
            <a:endParaRPr lang="en-US" dirty="0" smtClean="0">
              <a:solidFill>
                <a:srgbClr val="DB0013"/>
              </a:solidFill>
            </a:endParaRPr>
          </a:p>
          <a:p>
            <a:r>
              <a:rPr lang="en-US" dirty="0" smtClean="0">
                <a:solidFill>
                  <a:srgbClr val="DB0013"/>
                </a:solidFill>
              </a:rPr>
              <a:t>Stenosis </a:t>
            </a:r>
            <a:r>
              <a:rPr lang="en-US" dirty="0" err="1" smtClean="0">
                <a:solidFill>
                  <a:srgbClr val="DB0013"/>
                </a:solidFill>
              </a:rPr>
              <a:t>ostii</a:t>
            </a:r>
            <a:r>
              <a:rPr lang="en-US" dirty="0" smtClean="0">
                <a:solidFill>
                  <a:srgbClr val="DB0013"/>
                </a:solidFill>
              </a:rPr>
              <a:t> </a:t>
            </a:r>
            <a:r>
              <a:rPr lang="en-US" dirty="0" err="1" smtClean="0">
                <a:solidFill>
                  <a:srgbClr val="DB0013"/>
                </a:solidFill>
              </a:rPr>
              <a:t>venosi</a:t>
            </a:r>
            <a:endParaRPr lang="en-US" dirty="0" smtClean="0">
              <a:solidFill>
                <a:srgbClr val="DB0013"/>
              </a:solidFill>
            </a:endParaRPr>
          </a:p>
          <a:p>
            <a:pPr marL="0" indent="0">
              <a:buFont typeface="Arial"/>
              <a:buNone/>
            </a:pPr>
            <a:endParaRPr lang="en-US" dirty="0" smtClean="0">
              <a:solidFill>
                <a:srgbClr val="DB0013"/>
              </a:solidFill>
            </a:endParaRPr>
          </a:p>
          <a:p>
            <a:r>
              <a:rPr lang="en-US" dirty="0" err="1" smtClean="0">
                <a:solidFill>
                  <a:srgbClr val="DB0013"/>
                </a:solidFill>
              </a:rPr>
              <a:t>Canalis</a:t>
            </a:r>
            <a:r>
              <a:rPr lang="en-US" dirty="0" smtClean="0">
                <a:solidFill>
                  <a:srgbClr val="DB0013"/>
                </a:solidFill>
              </a:rPr>
              <a:t> </a:t>
            </a:r>
            <a:r>
              <a:rPr lang="en-US" dirty="0" err="1" smtClean="0">
                <a:solidFill>
                  <a:srgbClr val="DB0013"/>
                </a:solidFill>
              </a:rPr>
              <a:t>cervicis</a:t>
            </a:r>
            <a:r>
              <a:rPr lang="en-US" dirty="0" smtClean="0">
                <a:solidFill>
                  <a:srgbClr val="DB0013"/>
                </a:solidFill>
              </a:rPr>
              <a:t> uteri</a:t>
            </a:r>
            <a:endParaRPr lang="en-US" dirty="0">
              <a:solidFill>
                <a:srgbClr val="DB00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713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B0013"/>
                </a:solidFill>
              </a:rPr>
              <a:t>Fill in the missing endings</a:t>
            </a:r>
            <a:endParaRPr lang="en-US" dirty="0">
              <a:solidFill>
                <a:srgbClr val="DB001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Partes</a:t>
            </a:r>
            <a:r>
              <a:rPr lang="en-US" dirty="0" smtClean="0"/>
              <a:t> </a:t>
            </a:r>
            <a:r>
              <a:rPr lang="en-US" dirty="0" err="1" smtClean="0"/>
              <a:t>hypophys</a:t>
            </a:r>
            <a:endParaRPr lang="en-US" dirty="0" smtClean="0"/>
          </a:p>
          <a:p>
            <a:r>
              <a:rPr lang="en-US" dirty="0" err="1" smtClean="0"/>
              <a:t>Symptomata</a:t>
            </a:r>
            <a:r>
              <a:rPr lang="en-US" dirty="0" smtClean="0"/>
              <a:t> </a:t>
            </a:r>
            <a:r>
              <a:rPr lang="en-US" dirty="0" err="1" smtClean="0"/>
              <a:t>tuberculos</a:t>
            </a:r>
            <a:endParaRPr lang="en-US" dirty="0" smtClean="0"/>
          </a:p>
          <a:p>
            <a:r>
              <a:rPr lang="en-US" dirty="0" err="1" smtClean="0"/>
              <a:t>Resectio</a:t>
            </a:r>
            <a:r>
              <a:rPr lang="en-US" dirty="0" smtClean="0"/>
              <a:t> </a:t>
            </a:r>
            <a:r>
              <a:rPr lang="en-US" dirty="0" err="1" smtClean="0"/>
              <a:t>radic</a:t>
            </a:r>
            <a:r>
              <a:rPr lang="en-US" dirty="0" smtClean="0"/>
              <a:t>    dent</a:t>
            </a:r>
          </a:p>
          <a:p>
            <a:r>
              <a:rPr lang="en-US" dirty="0" smtClean="0"/>
              <a:t>Sub </a:t>
            </a:r>
            <a:r>
              <a:rPr lang="en-US" dirty="0" err="1" smtClean="0"/>
              <a:t>calcar</a:t>
            </a:r>
            <a:r>
              <a:rPr lang="en-US" dirty="0" smtClean="0"/>
              <a:t>    </a:t>
            </a:r>
            <a:r>
              <a:rPr lang="en-US" dirty="0" err="1" smtClean="0"/>
              <a:t>av</a:t>
            </a:r>
            <a:endParaRPr lang="en-US" dirty="0" smtClean="0"/>
          </a:p>
          <a:p>
            <a:r>
              <a:rPr lang="en-US" dirty="0" err="1" smtClean="0"/>
              <a:t>Amputatio</a:t>
            </a:r>
            <a:r>
              <a:rPr lang="en-US" dirty="0" smtClean="0"/>
              <a:t> </a:t>
            </a:r>
            <a:r>
              <a:rPr lang="en-US" dirty="0" err="1" smtClean="0"/>
              <a:t>ped</a:t>
            </a:r>
            <a:r>
              <a:rPr lang="en-US" dirty="0" smtClean="0"/>
              <a:t>    </a:t>
            </a:r>
            <a:r>
              <a:rPr lang="en-US" dirty="0" err="1" smtClean="0"/>
              <a:t>dextr</a:t>
            </a:r>
            <a:r>
              <a:rPr lang="en-US" dirty="0" smtClean="0"/>
              <a:t>   cum </a:t>
            </a:r>
            <a:r>
              <a:rPr lang="en-US" dirty="0" err="1" smtClean="0"/>
              <a:t>narcos</a:t>
            </a:r>
            <a:endParaRPr lang="en-US" dirty="0" smtClean="0"/>
          </a:p>
          <a:p>
            <a:r>
              <a:rPr lang="en-US" dirty="0" err="1" smtClean="0"/>
              <a:t>Febris</a:t>
            </a:r>
            <a:r>
              <a:rPr lang="en-US" dirty="0" smtClean="0"/>
              <a:t> cum </a:t>
            </a:r>
            <a:r>
              <a:rPr lang="en-US" dirty="0" err="1" smtClean="0"/>
              <a:t>tuss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Aether</a:t>
            </a:r>
            <a:r>
              <a:rPr lang="en-US" dirty="0" smtClean="0"/>
              <a:t> pro </a:t>
            </a:r>
            <a:r>
              <a:rPr lang="en-US" dirty="0" err="1" smtClean="0"/>
              <a:t>anaesthes</a:t>
            </a:r>
            <a:endParaRPr lang="en-US" dirty="0" smtClean="0"/>
          </a:p>
          <a:p>
            <a:r>
              <a:rPr lang="en-US" dirty="0" err="1" smtClean="0"/>
              <a:t>Fractura</a:t>
            </a:r>
            <a:r>
              <a:rPr lang="en-US" dirty="0" smtClean="0"/>
              <a:t> </a:t>
            </a:r>
            <a:r>
              <a:rPr lang="en-US" dirty="0" err="1" smtClean="0"/>
              <a:t>pelv</a:t>
            </a:r>
            <a:r>
              <a:rPr lang="en-US" dirty="0" smtClean="0"/>
              <a:t>    cum </a:t>
            </a:r>
            <a:r>
              <a:rPr lang="en-US" dirty="0" err="1" smtClean="0"/>
              <a:t>haemorrhagi</a:t>
            </a:r>
            <a:r>
              <a:rPr lang="en-US" dirty="0" smtClean="0"/>
              <a:t>    in </a:t>
            </a:r>
            <a:r>
              <a:rPr lang="en-US" dirty="0" err="1" smtClean="0"/>
              <a:t>cavitat</a:t>
            </a:r>
            <a:r>
              <a:rPr lang="en-US" dirty="0" smtClean="0"/>
              <a:t>       </a:t>
            </a:r>
            <a:r>
              <a:rPr lang="en-US" dirty="0" err="1" smtClean="0"/>
              <a:t>abdomin</a:t>
            </a:r>
            <a:endParaRPr lang="en-US" dirty="0" smtClean="0"/>
          </a:p>
          <a:p>
            <a:r>
              <a:rPr lang="en-US" dirty="0" smtClean="0"/>
              <a:t>Cochlear </a:t>
            </a:r>
            <a:r>
              <a:rPr lang="en-US" dirty="0" err="1" smtClean="0"/>
              <a:t>plen</a:t>
            </a:r>
            <a:r>
              <a:rPr lang="en-US" dirty="0" smtClean="0"/>
              <a:t>       </a:t>
            </a:r>
            <a:r>
              <a:rPr lang="en-US" dirty="0" err="1" smtClean="0"/>
              <a:t>mell</a:t>
            </a:r>
            <a:r>
              <a:rPr lang="en-US" dirty="0" smtClean="0"/>
              <a:t>    pro </a:t>
            </a:r>
            <a:r>
              <a:rPr lang="en-US" dirty="0" err="1" smtClean="0"/>
              <a:t>tuss</a:t>
            </a:r>
            <a:r>
              <a:rPr lang="en-US" dirty="0" smtClean="0"/>
              <a:t>   chronic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73586" y="1542475"/>
            <a:ext cx="11426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DB0013"/>
                </a:solidFill>
              </a:rPr>
              <a:t>Is/</a:t>
            </a:r>
            <a:r>
              <a:rPr lang="en-US" sz="2800" dirty="0" err="1" smtClean="0">
                <a:solidFill>
                  <a:srgbClr val="DB0013"/>
                </a:solidFill>
              </a:rPr>
              <a:t>eos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18899" y="2005663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DB0013"/>
                </a:solidFill>
              </a:rPr>
              <a:t>is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8104" y="2471158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DB0013"/>
                </a:solidFill>
              </a:rPr>
              <a:t>is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45554" y="2459613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DB0013"/>
                </a:solidFill>
              </a:rPr>
              <a:t>is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84042" y="2902018"/>
            <a:ext cx="264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76049" y="2913563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DB0013"/>
                </a:solidFill>
              </a:rPr>
              <a:t>is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42367" y="3373753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DB0013"/>
                </a:solidFill>
              </a:rPr>
              <a:t>is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13722" y="3385298"/>
            <a:ext cx="264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45735" y="3385298"/>
            <a:ext cx="264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07655" y="3827703"/>
            <a:ext cx="264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58370" y="4278233"/>
            <a:ext cx="4641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DB0013"/>
                </a:solidFill>
              </a:rPr>
              <a:t>ia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35893" y="4743728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DB0013"/>
                </a:solidFill>
              </a:rPr>
              <a:t>is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32396" y="4744584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80390" y="4746295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DB0013"/>
                </a:solidFill>
              </a:rPr>
              <a:t>e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91859" y="5100869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DB0013"/>
                </a:solidFill>
              </a:rPr>
              <a:t>is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16396" y="5556763"/>
            <a:ext cx="683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DB0013"/>
                </a:solidFill>
              </a:rPr>
              <a:t>um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8728" y="5556763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DB0013"/>
                </a:solidFill>
              </a:rPr>
              <a:t>is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03272" y="5565228"/>
            <a:ext cx="264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83955" y="5558474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81431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86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BC0000"/>
                </a:solidFill>
              </a:rPr>
              <a:t>Translate</a:t>
            </a:r>
            <a:endParaRPr lang="en-US" dirty="0">
              <a:solidFill>
                <a:srgbClr val="B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7564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Death on the operating table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Profound part of the parotid gland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Symptoms of tuberculosis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With narcosis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Lobes and parts of the </a:t>
            </a:r>
            <a:r>
              <a:rPr lang="en-US" sz="2400" dirty="0" err="1" smtClean="0"/>
              <a:t>hypophysis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Antibiotics against the whooping cough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05775" y="160808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dirty="0" smtClean="0">
                <a:solidFill>
                  <a:srgbClr val="BC0000"/>
                </a:solidFill>
              </a:rPr>
              <a:t>Mors in tabula</a:t>
            </a:r>
          </a:p>
          <a:p>
            <a:pPr marL="0" indent="0" algn="r">
              <a:buFont typeface="Arial"/>
              <a:buNone/>
            </a:pPr>
            <a:endParaRPr lang="en-US" sz="2400" dirty="0" smtClean="0">
              <a:solidFill>
                <a:srgbClr val="BC0000"/>
              </a:solidFill>
            </a:endParaRPr>
          </a:p>
          <a:p>
            <a:pPr algn="r"/>
            <a:r>
              <a:rPr lang="en-US" sz="2400" dirty="0" smtClean="0">
                <a:solidFill>
                  <a:srgbClr val="BC0000"/>
                </a:solidFill>
              </a:rPr>
              <a:t>Pars </a:t>
            </a:r>
            <a:r>
              <a:rPr lang="en-US" sz="2400" dirty="0" err="1" smtClean="0">
                <a:solidFill>
                  <a:srgbClr val="BC0000"/>
                </a:solidFill>
              </a:rPr>
              <a:t>profunda</a:t>
            </a:r>
            <a:r>
              <a:rPr lang="en-US" sz="2400" dirty="0" smtClean="0">
                <a:solidFill>
                  <a:srgbClr val="BC0000"/>
                </a:solidFill>
              </a:rPr>
              <a:t> (</a:t>
            </a:r>
            <a:r>
              <a:rPr lang="en-US" sz="2400" dirty="0" err="1" smtClean="0">
                <a:solidFill>
                  <a:srgbClr val="BC0000"/>
                </a:solidFill>
              </a:rPr>
              <a:t>glandulae</a:t>
            </a:r>
            <a:r>
              <a:rPr lang="en-US" sz="2400" dirty="0" smtClean="0">
                <a:solidFill>
                  <a:srgbClr val="BC0000"/>
                </a:solidFill>
              </a:rPr>
              <a:t>) </a:t>
            </a:r>
            <a:r>
              <a:rPr lang="en-US" sz="2400" dirty="0" err="1" smtClean="0">
                <a:solidFill>
                  <a:srgbClr val="BC0000"/>
                </a:solidFill>
              </a:rPr>
              <a:t>parotidis</a:t>
            </a:r>
            <a:endParaRPr lang="en-US" sz="2400" dirty="0" smtClean="0">
              <a:solidFill>
                <a:srgbClr val="BC0000"/>
              </a:solidFill>
            </a:endParaRPr>
          </a:p>
          <a:p>
            <a:pPr marL="0" indent="0" algn="r">
              <a:buFont typeface="Arial"/>
              <a:buNone/>
            </a:pPr>
            <a:endParaRPr lang="en-US" sz="2400" dirty="0" smtClean="0">
              <a:solidFill>
                <a:srgbClr val="BC0000"/>
              </a:solidFill>
            </a:endParaRPr>
          </a:p>
          <a:p>
            <a:pPr algn="r"/>
            <a:r>
              <a:rPr lang="en-US" sz="2400" dirty="0" err="1" smtClean="0">
                <a:solidFill>
                  <a:srgbClr val="BC0000"/>
                </a:solidFill>
              </a:rPr>
              <a:t>Symptomata</a:t>
            </a:r>
            <a:r>
              <a:rPr lang="en-US" sz="2400" dirty="0" smtClean="0">
                <a:solidFill>
                  <a:srgbClr val="BC0000"/>
                </a:solidFill>
              </a:rPr>
              <a:t> tuberculosis</a:t>
            </a:r>
          </a:p>
          <a:p>
            <a:pPr marL="0" indent="0" algn="r">
              <a:buFont typeface="Arial"/>
              <a:buNone/>
            </a:pPr>
            <a:endParaRPr lang="en-US" sz="2400" dirty="0" smtClean="0">
              <a:solidFill>
                <a:srgbClr val="BC0000"/>
              </a:solidFill>
            </a:endParaRPr>
          </a:p>
          <a:p>
            <a:pPr algn="r"/>
            <a:r>
              <a:rPr lang="en-US" sz="2400" dirty="0">
                <a:solidFill>
                  <a:srgbClr val="BC0000"/>
                </a:solidFill>
              </a:rPr>
              <a:t>C</a:t>
            </a:r>
            <a:r>
              <a:rPr lang="en-US" sz="2400" dirty="0" smtClean="0">
                <a:solidFill>
                  <a:srgbClr val="BC0000"/>
                </a:solidFill>
              </a:rPr>
              <a:t>um </a:t>
            </a:r>
            <a:r>
              <a:rPr lang="en-US" sz="2400" dirty="0" err="1" smtClean="0">
                <a:solidFill>
                  <a:srgbClr val="BC0000"/>
                </a:solidFill>
              </a:rPr>
              <a:t>narcosi</a:t>
            </a:r>
            <a:endParaRPr lang="en-US" sz="2400" dirty="0" smtClean="0">
              <a:solidFill>
                <a:srgbClr val="BC0000"/>
              </a:solidFill>
            </a:endParaRPr>
          </a:p>
          <a:p>
            <a:pPr marL="0" indent="0" algn="r">
              <a:buFont typeface="Arial"/>
              <a:buNone/>
            </a:pPr>
            <a:endParaRPr lang="en-US" sz="2400" dirty="0" smtClean="0">
              <a:solidFill>
                <a:srgbClr val="BC0000"/>
              </a:solidFill>
            </a:endParaRPr>
          </a:p>
          <a:p>
            <a:pPr algn="r"/>
            <a:r>
              <a:rPr lang="en-US" sz="2400" dirty="0" err="1" smtClean="0">
                <a:solidFill>
                  <a:srgbClr val="BC0000"/>
                </a:solidFill>
              </a:rPr>
              <a:t>Lobi</a:t>
            </a:r>
            <a:r>
              <a:rPr lang="en-US" sz="2400" dirty="0" smtClean="0">
                <a:solidFill>
                  <a:srgbClr val="BC0000"/>
                </a:solidFill>
              </a:rPr>
              <a:t> et </a:t>
            </a:r>
            <a:r>
              <a:rPr lang="en-US" sz="2400" dirty="0" err="1" smtClean="0">
                <a:solidFill>
                  <a:srgbClr val="BC0000"/>
                </a:solidFill>
              </a:rPr>
              <a:t>partes</a:t>
            </a:r>
            <a:r>
              <a:rPr lang="en-US" sz="2400" dirty="0" smtClean="0">
                <a:solidFill>
                  <a:srgbClr val="BC0000"/>
                </a:solidFill>
              </a:rPr>
              <a:t> </a:t>
            </a:r>
            <a:r>
              <a:rPr lang="en-US" sz="2400" dirty="0" err="1" smtClean="0">
                <a:solidFill>
                  <a:srgbClr val="BC0000"/>
                </a:solidFill>
              </a:rPr>
              <a:t>hypophysis</a:t>
            </a:r>
            <a:r>
              <a:rPr lang="en-US" sz="2400" dirty="0" smtClean="0">
                <a:solidFill>
                  <a:srgbClr val="BC0000"/>
                </a:solidFill>
              </a:rPr>
              <a:t>/</a:t>
            </a:r>
            <a:r>
              <a:rPr lang="en-US" sz="2400" dirty="0" err="1" smtClean="0">
                <a:solidFill>
                  <a:srgbClr val="BC0000"/>
                </a:solidFill>
              </a:rPr>
              <a:t>hypophyseos</a:t>
            </a:r>
            <a:endParaRPr lang="en-US" sz="2400" dirty="0" smtClean="0">
              <a:solidFill>
                <a:srgbClr val="BC0000"/>
              </a:solidFill>
            </a:endParaRPr>
          </a:p>
          <a:p>
            <a:pPr marL="0" indent="0" algn="r">
              <a:buFont typeface="Arial"/>
              <a:buNone/>
            </a:pPr>
            <a:endParaRPr lang="en-US" sz="2400" dirty="0" smtClean="0">
              <a:solidFill>
                <a:srgbClr val="BC0000"/>
              </a:solidFill>
            </a:endParaRPr>
          </a:p>
          <a:p>
            <a:pPr algn="r"/>
            <a:r>
              <a:rPr lang="en-US" sz="2400" dirty="0" smtClean="0">
                <a:solidFill>
                  <a:srgbClr val="BC0000"/>
                </a:solidFill>
              </a:rPr>
              <a:t>(</a:t>
            </a:r>
            <a:r>
              <a:rPr lang="en-US" sz="2400" dirty="0" err="1" smtClean="0">
                <a:solidFill>
                  <a:srgbClr val="BC0000"/>
                </a:solidFill>
              </a:rPr>
              <a:t>Remedia</a:t>
            </a:r>
            <a:r>
              <a:rPr lang="en-US" sz="2400" dirty="0" smtClean="0">
                <a:solidFill>
                  <a:srgbClr val="BC0000"/>
                </a:solidFill>
              </a:rPr>
              <a:t>) </a:t>
            </a:r>
            <a:r>
              <a:rPr lang="en-US" sz="2400" dirty="0" err="1" smtClean="0">
                <a:solidFill>
                  <a:srgbClr val="BC0000"/>
                </a:solidFill>
              </a:rPr>
              <a:t>antibiotica</a:t>
            </a:r>
            <a:r>
              <a:rPr lang="en-US" sz="2400" dirty="0" smtClean="0">
                <a:solidFill>
                  <a:srgbClr val="BC0000"/>
                </a:solidFill>
              </a:rPr>
              <a:t> contra </a:t>
            </a:r>
            <a:r>
              <a:rPr lang="en-US" sz="2400" dirty="0" err="1" smtClean="0">
                <a:solidFill>
                  <a:srgbClr val="BC0000"/>
                </a:solidFill>
              </a:rPr>
              <a:t>pertussim</a:t>
            </a:r>
            <a:endParaRPr lang="en-US" sz="2400" dirty="0" smtClean="0">
              <a:solidFill>
                <a:srgbClr val="BC0000"/>
              </a:solidFill>
            </a:endParaRPr>
          </a:p>
          <a:p>
            <a:pPr marL="0" indent="0" algn="r">
              <a:buFont typeface="Arial"/>
              <a:buNone/>
            </a:pPr>
            <a:endParaRPr lang="en-US" sz="2400" dirty="0">
              <a:solidFill>
                <a:srgbClr val="B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43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1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BC0000"/>
                </a:solidFill>
              </a:rPr>
              <a:t>Translate</a:t>
            </a:r>
            <a:endParaRPr lang="en-US" dirty="0">
              <a:solidFill>
                <a:srgbClr val="B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6332"/>
            <a:ext cx="8229600" cy="506274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Internal ear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Network of carpus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acute fever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Canine teeth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Venous network of the eyeball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Symptoms of organic psychosis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Symptoms of </a:t>
            </a:r>
            <a:r>
              <a:rPr lang="en-US" dirty="0" err="1" smtClean="0"/>
              <a:t>synarthrosis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7975" y="1515200"/>
            <a:ext cx="8229600" cy="50627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80000"/>
              </a:lnSpc>
            </a:pPr>
            <a:r>
              <a:rPr lang="en-US" sz="2500" dirty="0" err="1" smtClean="0">
                <a:solidFill>
                  <a:srgbClr val="BC0000"/>
                </a:solidFill>
              </a:rPr>
              <a:t>Auris</a:t>
            </a:r>
            <a:r>
              <a:rPr lang="en-US" sz="2500" dirty="0" smtClean="0">
                <a:solidFill>
                  <a:srgbClr val="BC0000"/>
                </a:solidFill>
              </a:rPr>
              <a:t> </a:t>
            </a:r>
            <a:r>
              <a:rPr lang="en-US" sz="2500" dirty="0" err="1" smtClean="0">
                <a:solidFill>
                  <a:srgbClr val="BC0000"/>
                </a:solidFill>
              </a:rPr>
              <a:t>interna</a:t>
            </a:r>
            <a:endParaRPr lang="en-US" sz="2500" dirty="0" smtClean="0">
              <a:solidFill>
                <a:srgbClr val="BC0000"/>
              </a:solidFill>
            </a:endParaRPr>
          </a:p>
          <a:p>
            <a:pPr marL="0" indent="0" algn="r">
              <a:lnSpc>
                <a:spcPct val="80000"/>
              </a:lnSpc>
              <a:buFont typeface="Arial"/>
              <a:buNone/>
            </a:pPr>
            <a:endParaRPr lang="en-US" sz="2500" dirty="0" smtClean="0">
              <a:solidFill>
                <a:srgbClr val="BC0000"/>
              </a:solidFill>
            </a:endParaRPr>
          </a:p>
          <a:p>
            <a:pPr algn="r">
              <a:lnSpc>
                <a:spcPct val="80000"/>
              </a:lnSpc>
            </a:pPr>
            <a:r>
              <a:rPr lang="en-US" sz="2500" dirty="0" smtClean="0">
                <a:solidFill>
                  <a:srgbClr val="BC0000"/>
                </a:solidFill>
              </a:rPr>
              <a:t>Rete carpi</a:t>
            </a:r>
          </a:p>
          <a:p>
            <a:pPr marL="0" indent="0" algn="r">
              <a:lnSpc>
                <a:spcPct val="80000"/>
              </a:lnSpc>
              <a:buFont typeface="Arial"/>
              <a:buNone/>
            </a:pPr>
            <a:endParaRPr lang="en-US" sz="2500" dirty="0" smtClean="0">
              <a:solidFill>
                <a:srgbClr val="BC0000"/>
              </a:solidFill>
            </a:endParaRPr>
          </a:p>
          <a:p>
            <a:pPr algn="r">
              <a:lnSpc>
                <a:spcPct val="80000"/>
              </a:lnSpc>
            </a:pPr>
            <a:r>
              <a:rPr lang="en-US" sz="2500" dirty="0" smtClean="0">
                <a:solidFill>
                  <a:srgbClr val="BC0000"/>
                </a:solidFill>
              </a:rPr>
              <a:t>In </a:t>
            </a:r>
            <a:r>
              <a:rPr lang="en-US" sz="2500" dirty="0" err="1" smtClean="0">
                <a:solidFill>
                  <a:srgbClr val="BC0000"/>
                </a:solidFill>
              </a:rPr>
              <a:t>febri</a:t>
            </a:r>
            <a:r>
              <a:rPr lang="en-US" sz="2500" dirty="0" smtClean="0">
                <a:solidFill>
                  <a:srgbClr val="BC0000"/>
                </a:solidFill>
              </a:rPr>
              <a:t> </a:t>
            </a:r>
            <a:r>
              <a:rPr lang="en-US" sz="2500" dirty="0" err="1" smtClean="0">
                <a:solidFill>
                  <a:srgbClr val="BC0000"/>
                </a:solidFill>
              </a:rPr>
              <a:t>acuta</a:t>
            </a:r>
            <a:endParaRPr lang="en-US" sz="2500" dirty="0" smtClean="0">
              <a:solidFill>
                <a:srgbClr val="BC0000"/>
              </a:solidFill>
            </a:endParaRPr>
          </a:p>
          <a:p>
            <a:pPr marL="0" indent="0" algn="r">
              <a:lnSpc>
                <a:spcPct val="80000"/>
              </a:lnSpc>
              <a:buFont typeface="Arial"/>
              <a:buNone/>
            </a:pPr>
            <a:endParaRPr lang="en-US" sz="2500" dirty="0" smtClean="0">
              <a:solidFill>
                <a:srgbClr val="BC0000"/>
              </a:solidFill>
            </a:endParaRPr>
          </a:p>
          <a:p>
            <a:pPr algn="r">
              <a:lnSpc>
                <a:spcPct val="80000"/>
              </a:lnSpc>
            </a:pPr>
            <a:r>
              <a:rPr lang="en-US" sz="2500" dirty="0" smtClean="0">
                <a:solidFill>
                  <a:srgbClr val="BC0000"/>
                </a:solidFill>
              </a:rPr>
              <a:t>Dens </a:t>
            </a:r>
            <a:r>
              <a:rPr lang="en-US" sz="2500" dirty="0" err="1" smtClean="0">
                <a:solidFill>
                  <a:srgbClr val="BC0000"/>
                </a:solidFill>
              </a:rPr>
              <a:t>caninus</a:t>
            </a:r>
            <a:endParaRPr lang="en-US" sz="2500" dirty="0" smtClean="0">
              <a:solidFill>
                <a:srgbClr val="BC0000"/>
              </a:solidFill>
            </a:endParaRPr>
          </a:p>
          <a:p>
            <a:pPr marL="0" indent="0" algn="r">
              <a:lnSpc>
                <a:spcPct val="80000"/>
              </a:lnSpc>
              <a:buFont typeface="Arial"/>
              <a:buNone/>
            </a:pPr>
            <a:endParaRPr lang="en-US" sz="2500" dirty="0" smtClean="0">
              <a:solidFill>
                <a:srgbClr val="BC0000"/>
              </a:solidFill>
            </a:endParaRPr>
          </a:p>
          <a:p>
            <a:pPr algn="r">
              <a:lnSpc>
                <a:spcPct val="80000"/>
              </a:lnSpc>
            </a:pPr>
            <a:r>
              <a:rPr lang="en-US" sz="2500" dirty="0" smtClean="0">
                <a:solidFill>
                  <a:srgbClr val="BC0000"/>
                </a:solidFill>
              </a:rPr>
              <a:t>Rete </a:t>
            </a:r>
            <a:r>
              <a:rPr lang="en-US" sz="2500" dirty="0" err="1" smtClean="0">
                <a:solidFill>
                  <a:srgbClr val="BC0000"/>
                </a:solidFill>
              </a:rPr>
              <a:t>venosum</a:t>
            </a:r>
            <a:r>
              <a:rPr lang="en-US" sz="2500" dirty="0" smtClean="0">
                <a:solidFill>
                  <a:srgbClr val="BC0000"/>
                </a:solidFill>
              </a:rPr>
              <a:t> </a:t>
            </a:r>
            <a:r>
              <a:rPr lang="en-US" sz="2500" dirty="0" err="1" smtClean="0">
                <a:solidFill>
                  <a:srgbClr val="BC0000"/>
                </a:solidFill>
              </a:rPr>
              <a:t>bulbi</a:t>
            </a:r>
            <a:r>
              <a:rPr lang="en-US" sz="2500" dirty="0" smtClean="0">
                <a:solidFill>
                  <a:srgbClr val="BC0000"/>
                </a:solidFill>
              </a:rPr>
              <a:t> oculi</a:t>
            </a:r>
          </a:p>
          <a:p>
            <a:pPr marL="0" indent="0" algn="r">
              <a:lnSpc>
                <a:spcPct val="80000"/>
              </a:lnSpc>
              <a:buFont typeface="Arial"/>
              <a:buNone/>
            </a:pPr>
            <a:endParaRPr lang="en-US" sz="2500" dirty="0" smtClean="0">
              <a:solidFill>
                <a:srgbClr val="BC0000"/>
              </a:solidFill>
            </a:endParaRPr>
          </a:p>
          <a:p>
            <a:pPr algn="r">
              <a:lnSpc>
                <a:spcPct val="80000"/>
              </a:lnSpc>
            </a:pPr>
            <a:r>
              <a:rPr lang="en-US" sz="2500" dirty="0" err="1" smtClean="0">
                <a:solidFill>
                  <a:srgbClr val="BC0000"/>
                </a:solidFill>
              </a:rPr>
              <a:t>Symptomata</a:t>
            </a:r>
            <a:r>
              <a:rPr lang="en-US" sz="2500" dirty="0" smtClean="0">
                <a:solidFill>
                  <a:srgbClr val="BC0000"/>
                </a:solidFill>
              </a:rPr>
              <a:t> psychosis/</a:t>
            </a:r>
            <a:r>
              <a:rPr lang="en-US" sz="2500" dirty="0" err="1" smtClean="0">
                <a:solidFill>
                  <a:srgbClr val="BC0000"/>
                </a:solidFill>
              </a:rPr>
              <a:t>eos</a:t>
            </a:r>
            <a:r>
              <a:rPr lang="en-US" sz="2500" dirty="0" smtClean="0">
                <a:solidFill>
                  <a:srgbClr val="BC0000"/>
                </a:solidFill>
              </a:rPr>
              <a:t> </a:t>
            </a:r>
            <a:r>
              <a:rPr lang="en-US" sz="2500" dirty="0" err="1" smtClean="0">
                <a:solidFill>
                  <a:srgbClr val="BC0000"/>
                </a:solidFill>
              </a:rPr>
              <a:t>organicae</a:t>
            </a:r>
            <a:endParaRPr lang="en-US" sz="2500" dirty="0" smtClean="0">
              <a:solidFill>
                <a:srgbClr val="BC0000"/>
              </a:solidFill>
            </a:endParaRPr>
          </a:p>
          <a:p>
            <a:pPr algn="r">
              <a:lnSpc>
                <a:spcPct val="80000"/>
              </a:lnSpc>
            </a:pPr>
            <a:endParaRPr lang="en-US" sz="2500" dirty="0" smtClean="0">
              <a:solidFill>
                <a:srgbClr val="BC0000"/>
              </a:solidFill>
            </a:endParaRPr>
          </a:p>
          <a:p>
            <a:pPr algn="r">
              <a:lnSpc>
                <a:spcPct val="80000"/>
              </a:lnSpc>
            </a:pPr>
            <a:r>
              <a:rPr lang="en-US" sz="2500" dirty="0" err="1" smtClean="0">
                <a:solidFill>
                  <a:srgbClr val="BC0000"/>
                </a:solidFill>
              </a:rPr>
              <a:t>Symptomata</a:t>
            </a:r>
            <a:r>
              <a:rPr lang="en-US" sz="2500" dirty="0" smtClean="0">
                <a:solidFill>
                  <a:srgbClr val="BC0000"/>
                </a:solidFill>
              </a:rPr>
              <a:t> </a:t>
            </a:r>
            <a:r>
              <a:rPr lang="en-US" sz="2500" dirty="0" err="1" smtClean="0">
                <a:solidFill>
                  <a:srgbClr val="BC0000"/>
                </a:solidFill>
              </a:rPr>
              <a:t>synarthrosis</a:t>
            </a:r>
            <a:r>
              <a:rPr lang="en-US" sz="2500" dirty="0" smtClean="0">
                <a:solidFill>
                  <a:srgbClr val="BC0000"/>
                </a:solidFill>
              </a:rPr>
              <a:t>/</a:t>
            </a:r>
            <a:r>
              <a:rPr lang="en-US" sz="2500" dirty="0" err="1" smtClean="0">
                <a:solidFill>
                  <a:srgbClr val="BC0000"/>
                </a:solidFill>
              </a:rPr>
              <a:t>eos</a:t>
            </a:r>
            <a:endParaRPr lang="en-US" sz="2500" dirty="0" smtClean="0">
              <a:solidFill>
                <a:srgbClr val="BC0000"/>
              </a:solidFill>
            </a:endParaRPr>
          </a:p>
          <a:p>
            <a:pPr algn="r">
              <a:lnSpc>
                <a:spcPct val="80000"/>
              </a:lnSpc>
            </a:pPr>
            <a:endParaRPr lang="en-US" sz="2500" dirty="0">
              <a:solidFill>
                <a:srgbClr val="B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658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sk-SK" dirty="0" smtClean="0">
                <a:solidFill>
                  <a:srgbClr val="AD0101"/>
                </a:solidFill>
              </a:rPr>
              <a:t>Fill in all forms</a:t>
            </a:r>
            <a:endParaRPr lang="en-GB" dirty="0">
              <a:solidFill>
                <a:srgbClr val="AD010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951037"/>
            <a:ext cx="2057400" cy="4525963"/>
          </a:xfrm>
        </p:spPr>
        <p:txBody>
          <a:bodyPr>
            <a:norm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argo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ars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egio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xtremitas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oramen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analis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halanx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tendo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B1BC-BF7E-4D87-94AA-B57C502B97F4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764512"/>
              </p:ext>
            </p:extLst>
          </p:nvPr>
        </p:nvGraphicFramePr>
        <p:xfrm>
          <a:off x="2286000" y="1397000"/>
          <a:ext cx="6519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4636"/>
                <a:gridCol w="1053635"/>
                <a:gridCol w="1356311"/>
                <a:gridCol w="1502940"/>
                <a:gridCol w="1302412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Gen. </a:t>
                      </a:r>
                      <a:r>
                        <a:rPr lang="sk-SK" dirty="0" err="1" smtClean="0"/>
                        <a:t>sg</a:t>
                      </a:r>
                      <a:r>
                        <a:rPr lang="sk-SK" dirty="0" smtClean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Gender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Paradigm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Nom</a:t>
                      </a:r>
                      <a:r>
                        <a:rPr lang="sk-SK" dirty="0" smtClean="0"/>
                        <a:t>. </a:t>
                      </a:r>
                      <a:r>
                        <a:rPr lang="sk-SK" dirty="0" err="1" smtClean="0"/>
                        <a:t>Pl</a:t>
                      </a:r>
                      <a:r>
                        <a:rPr lang="sk-SK" dirty="0" smtClean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Gen. </a:t>
                      </a:r>
                      <a:r>
                        <a:rPr lang="sk-SK" dirty="0" err="1" smtClean="0"/>
                        <a:t>pl</a:t>
                      </a:r>
                      <a:r>
                        <a:rPr lang="sk-SK" dirty="0" smtClean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2209800" y="1905000"/>
            <a:ext cx="1540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 smtClean="0">
                <a:latin typeface="Times New Roman" pitchFamily="18" charset="0"/>
                <a:cs typeface="Times New Roman" pitchFamily="18" charset="0"/>
              </a:rPr>
              <a:t>marginis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3927157" y="1905000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4572000" y="1915180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5715000" y="1905000"/>
            <a:ext cx="1521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margines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7315200" y="1905000"/>
            <a:ext cx="1678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marginum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2209800" y="2448580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 smtClean="0">
                <a:latin typeface="Times New Roman" pitchFamily="18" charset="0"/>
                <a:cs typeface="Times New Roman" pitchFamily="18" charset="0"/>
              </a:rPr>
              <a:t>partis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3962400" y="244858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4572000" y="2448580"/>
            <a:ext cx="1154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pelvis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5715000" y="2448580"/>
            <a:ext cx="1040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partes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7315200" y="2448580"/>
            <a:ext cx="1348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partium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2209800" y="2981980"/>
            <a:ext cx="1393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 smtClean="0">
                <a:latin typeface="Times New Roman" pitchFamily="18" charset="0"/>
                <a:cs typeface="Times New Roman" pitchFamily="18" charset="0"/>
              </a:rPr>
              <a:t>regionis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3962400" y="298198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4572000" y="2981980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5752517" y="2971800"/>
            <a:ext cx="1430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regiones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7315200" y="2971800"/>
            <a:ext cx="1587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regionum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2057400" y="3515380"/>
            <a:ext cx="2012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 smtClean="0">
                <a:latin typeface="Times New Roman" pitchFamily="18" charset="0"/>
                <a:cs typeface="Times New Roman" pitchFamily="18" charset="0"/>
              </a:rPr>
              <a:t>extremitatis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4038600" y="350520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4572000" y="3515380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783589" y="3505200"/>
            <a:ext cx="1341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ex-at-es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BlokTextu 26"/>
          <p:cNvSpPr txBox="1"/>
          <p:nvPr/>
        </p:nvSpPr>
        <p:spPr>
          <a:xfrm>
            <a:off x="7307575" y="3505200"/>
            <a:ext cx="1498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ex-at-um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2209800" y="3972580"/>
            <a:ext cx="1661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 smtClean="0">
                <a:latin typeface="Times New Roman" pitchFamily="18" charset="0"/>
                <a:cs typeface="Times New Roman" pitchFamily="18" charset="0"/>
              </a:rPr>
              <a:t>foraminis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3962400" y="397258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4421915" y="3972580"/>
            <a:ext cx="1281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corpus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5791200" y="3972580"/>
            <a:ext cx="149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foramina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7345393" y="3962400"/>
            <a:ext cx="1779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foraminum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BlokTextu 32"/>
          <p:cNvSpPr txBox="1"/>
          <p:nvPr/>
        </p:nvSpPr>
        <p:spPr>
          <a:xfrm>
            <a:off x="2209800" y="4505980"/>
            <a:ext cx="1241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canalis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BlokTextu 33"/>
          <p:cNvSpPr txBox="1"/>
          <p:nvPr/>
        </p:nvSpPr>
        <p:spPr>
          <a:xfrm>
            <a:off x="3962400" y="4505980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588397" y="4505980"/>
            <a:ext cx="1154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pelvis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5839630" y="4495800"/>
            <a:ext cx="1266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canales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7343650" y="4495800"/>
            <a:ext cx="15057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canalium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BlokTextu 37"/>
          <p:cNvSpPr txBox="1"/>
          <p:nvPr/>
        </p:nvSpPr>
        <p:spPr>
          <a:xfrm>
            <a:off x="2209800" y="5039380"/>
            <a:ext cx="1662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 smtClean="0">
                <a:latin typeface="Times New Roman" pitchFamily="18" charset="0"/>
                <a:cs typeface="Times New Roman" pitchFamily="18" charset="0"/>
              </a:rPr>
              <a:t>phalangis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BlokTextu 38"/>
          <p:cNvSpPr txBox="1"/>
          <p:nvPr/>
        </p:nvSpPr>
        <p:spPr>
          <a:xfrm>
            <a:off x="3962400" y="503938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BlokTextu 39"/>
          <p:cNvSpPr txBox="1"/>
          <p:nvPr/>
        </p:nvSpPr>
        <p:spPr>
          <a:xfrm>
            <a:off x="4572000" y="5039380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BlokTextu 40"/>
          <p:cNvSpPr txBox="1"/>
          <p:nvPr/>
        </p:nvSpPr>
        <p:spPr>
          <a:xfrm>
            <a:off x="5791200" y="5029200"/>
            <a:ext cx="1661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phalanges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7315200" y="5029200"/>
            <a:ext cx="18213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phalangum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BlokTextu 37"/>
          <p:cNvSpPr txBox="1"/>
          <p:nvPr/>
        </p:nvSpPr>
        <p:spPr>
          <a:xfrm>
            <a:off x="2212115" y="5503495"/>
            <a:ext cx="14019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tendinis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BlokTextu 33"/>
          <p:cNvSpPr txBox="1"/>
          <p:nvPr/>
        </p:nvSpPr>
        <p:spPr>
          <a:xfrm>
            <a:off x="3941625" y="55034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BlokTextu 39"/>
          <p:cNvSpPr txBox="1"/>
          <p:nvPr/>
        </p:nvSpPr>
        <p:spPr>
          <a:xfrm>
            <a:off x="4551225" y="5503495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BlokTextu 40"/>
          <p:cNvSpPr txBox="1"/>
          <p:nvPr/>
        </p:nvSpPr>
        <p:spPr>
          <a:xfrm>
            <a:off x="5793515" y="5503495"/>
            <a:ext cx="138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tendines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BlokTextu 41"/>
          <p:cNvSpPr txBox="1"/>
          <p:nvPr/>
        </p:nvSpPr>
        <p:spPr>
          <a:xfrm>
            <a:off x="7317515" y="5503495"/>
            <a:ext cx="1541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tendinum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576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sk-SK" dirty="0" smtClean="0">
                <a:solidFill>
                  <a:srgbClr val="AD0101"/>
                </a:solidFill>
              </a:rPr>
              <a:t>Fill in all forms</a:t>
            </a:r>
            <a:endParaRPr lang="en-GB" dirty="0">
              <a:solidFill>
                <a:srgbClr val="AD010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951037"/>
            <a:ext cx="2057400" cy="4525963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abdomen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extensor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tuber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os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basis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dens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unguis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vas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B1BC-BF7E-4D87-94AA-B57C502B97F4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31724"/>
              </p:ext>
            </p:extLst>
          </p:nvPr>
        </p:nvGraphicFramePr>
        <p:xfrm>
          <a:off x="2286000" y="1397000"/>
          <a:ext cx="6629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0091"/>
                <a:gridCol w="992909"/>
                <a:gridCol w="1092200"/>
                <a:gridCol w="16002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Gen. </a:t>
                      </a:r>
                      <a:r>
                        <a:rPr lang="sk-SK" dirty="0" err="1" smtClean="0"/>
                        <a:t>sg</a:t>
                      </a:r>
                      <a:r>
                        <a:rPr lang="sk-SK" dirty="0" smtClean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Gender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Paradigm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Nom</a:t>
                      </a:r>
                      <a:r>
                        <a:rPr lang="sk-SK" dirty="0" smtClean="0"/>
                        <a:t>. </a:t>
                      </a:r>
                      <a:r>
                        <a:rPr lang="sk-SK" dirty="0" err="1" smtClean="0"/>
                        <a:t>Pl</a:t>
                      </a:r>
                      <a:r>
                        <a:rPr lang="sk-SK" dirty="0" smtClean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Gen. </a:t>
                      </a:r>
                      <a:r>
                        <a:rPr lang="sk-SK" dirty="0" err="1" smtClean="0"/>
                        <a:t>pl</a:t>
                      </a:r>
                      <a:r>
                        <a:rPr lang="sk-SK" dirty="0" smtClean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2209800" y="1905000"/>
            <a:ext cx="1781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abdominis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3927157" y="1905000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4421915" y="1915180"/>
            <a:ext cx="1281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corpus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5715000" y="1905000"/>
            <a:ext cx="1600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abdomina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7315200" y="1905000"/>
            <a:ext cx="1900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abdominum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2209800" y="2448580"/>
            <a:ext cx="1720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extensoris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3962400" y="2448580"/>
            <a:ext cx="523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4572000" y="2448580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5715000" y="2448580"/>
            <a:ext cx="1700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extensores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7315200" y="2448580"/>
            <a:ext cx="1859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extensorum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2209800" y="298198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tuberis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3962400" y="2981980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4433460" y="2981980"/>
            <a:ext cx="1281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corpus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5752517" y="2971800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tubera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7315200" y="2971800"/>
            <a:ext cx="138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tuberum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2057400" y="3515380"/>
            <a:ext cx="1561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ssis/oris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4038600" y="3505200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4421915" y="3515380"/>
            <a:ext cx="1281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corpus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783589" y="3505200"/>
            <a:ext cx="1361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ssa/ora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BlokTextu 26"/>
          <p:cNvSpPr txBox="1"/>
          <p:nvPr/>
        </p:nvSpPr>
        <p:spPr>
          <a:xfrm>
            <a:off x="7169035" y="3505200"/>
            <a:ext cx="2059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ssium/orum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2209800" y="3972580"/>
            <a:ext cx="943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basis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3962400" y="3972580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4572000" y="3972580"/>
            <a:ext cx="1154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pelvis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5791200" y="3972580"/>
            <a:ext cx="96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bases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7345393" y="3962400"/>
            <a:ext cx="12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basium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BlokTextu 32"/>
          <p:cNvSpPr txBox="1"/>
          <p:nvPr/>
        </p:nvSpPr>
        <p:spPr>
          <a:xfrm>
            <a:off x="2209800" y="4505980"/>
            <a:ext cx="1102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dentis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BlokTextu 33"/>
          <p:cNvSpPr txBox="1"/>
          <p:nvPr/>
        </p:nvSpPr>
        <p:spPr>
          <a:xfrm>
            <a:off x="3962400" y="4505980"/>
            <a:ext cx="523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588397" y="4505980"/>
            <a:ext cx="1154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pelvis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5839630" y="4495800"/>
            <a:ext cx="1101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dentes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7343650" y="4495800"/>
            <a:ext cx="13614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dentium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BlokTextu 37"/>
          <p:cNvSpPr txBox="1"/>
          <p:nvPr/>
        </p:nvSpPr>
        <p:spPr>
          <a:xfrm>
            <a:off x="2209800" y="5039380"/>
            <a:ext cx="1202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unguis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BlokTextu 38"/>
          <p:cNvSpPr txBox="1"/>
          <p:nvPr/>
        </p:nvSpPr>
        <p:spPr>
          <a:xfrm>
            <a:off x="3962400" y="5039380"/>
            <a:ext cx="523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BlokTextu 40"/>
          <p:cNvSpPr txBox="1"/>
          <p:nvPr/>
        </p:nvSpPr>
        <p:spPr>
          <a:xfrm>
            <a:off x="5791200" y="5029200"/>
            <a:ext cx="1201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ungues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7315200" y="5029200"/>
            <a:ext cx="1461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unguium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BlokTextu 37"/>
          <p:cNvSpPr txBox="1"/>
          <p:nvPr/>
        </p:nvSpPr>
        <p:spPr>
          <a:xfrm>
            <a:off x="2212115" y="5503495"/>
            <a:ext cx="922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vasis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BlokTextu 33"/>
          <p:cNvSpPr txBox="1"/>
          <p:nvPr/>
        </p:nvSpPr>
        <p:spPr>
          <a:xfrm>
            <a:off x="3941625" y="5503495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BlokTextu 39"/>
          <p:cNvSpPr txBox="1"/>
          <p:nvPr/>
        </p:nvSpPr>
        <p:spPr>
          <a:xfrm>
            <a:off x="4366505" y="5503495"/>
            <a:ext cx="13815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corpus/</a:t>
            </a:r>
          </a:p>
          <a:p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septum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BlokTextu 40"/>
          <p:cNvSpPr txBox="1"/>
          <p:nvPr/>
        </p:nvSpPr>
        <p:spPr>
          <a:xfrm>
            <a:off x="5793515" y="5503495"/>
            <a:ext cx="835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vasa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BlokTextu 41"/>
          <p:cNvSpPr txBox="1"/>
          <p:nvPr/>
        </p:nvSpPr>
        <p:spPr>
          <a:xfrm>
            <a:off x="7317515" y="5503495"/>
            <a:ext cx="14340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vasorum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BlokTextu 34"/>
          <p:cNvSpPr txBox="1"/>
          <p:nvPr/>
        </p:nvSpPr>
        <p:spPr>
          <a:xfrm>
            <a:off x="4613802" y="5027820"/>
            <a:ext cx="1154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latin typeface="Times New Roman" pitchFamily="18" charset="0"/>
                <a:cs typeface="Times New Roman" pitchFamily="18" charset="0"/>
              </a:rPr>
              <a:t>pelvis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830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cs-CZ" sz="3200" dirty="0" err="1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cs-CZ" sz="3200" dirty="0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cs-CZ" sz="3200" dirty="0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3200" dirty="0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200" dirty="0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adjective</a:t>
            </a:r>
            <a:r>
              <a:rPr lang="cs-CZ" sz="3200" dirty="0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3200" dirty="0" err="1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cs-CZ" sz="3200" dirty="0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phrases</a:t>
            </a:r>
            <a:r>
              <a:rPr lang="cs-CZ" sz="3200" dirty="0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cs-CZ" sz="3200" dirty="0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 gen. </a:t>
            </a:r>
            <a:r>
              <a:rPr lang="cs-CZ" sz="3200" dirty="0" err="1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3200" dirty="0" err="1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3200" dirty="0" smtClean="0">
                <a:solidFill>
                  <a:srgbClr val="AD010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3200" dirty="0">
              <a:solidFill>
                <a:srgbClr val="AD010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876800"/>
          </a:xfrm>
        </p:spPr>
        <p:txBody>
          <a:bodyPr numCol="1"/>
          <a:lstStyle/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margo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dexter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pars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uterinus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femur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sinister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, a, um)</a:t>
            </a: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regio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pubicus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, a, um)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os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longus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extremitas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tubarius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pelvis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masculinus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canalis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nutricius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, a, um)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rete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venosus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B1BC-BF7E-4D87-94AA-B57C502B97F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Ovál 4"/>
          <p:cNvSpPr/>
          <p:nvPr/>
        </p:nvSpPr>
        <p:spPr>
          <a:xfrm>
            <a:off x="2286000" y="15240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ál 5"/>
          <p:cNvSpPr/>
          <p:nvPr/>
        </p:nvSpPr>
        <p:spPr>
          <a:xfrm>
            <a:off x="2743200" y="20574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ál 6"/>
          <p:cNvSpPr/>
          <p:nvPr/>
        </p:nvSpPr>
        <p:spPr>
          <a:xfrm>
            <a:off x="3277067" y="2590800"/>
            <a:ext cx="533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ál 7"/>
          <p:cNvSpPr/>
          <p:nvPr/>
        </p:nvSpPr>
        <p:spPr>
          <a:xfrm>
            <a:off x="2819400" y="31242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ál 8"/>
          <p:cNvSpPr/>
          <p:nvPr/>
        </p:nvSpPr>
        <p:spPr>
          <a:xfrm>
            <a:off x="2667000" y="3657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ál 9"/>
          <p:cNvSpPr/>
          <p:nvPr/>
        </p:nvSpPr>
        <p:spPr>
          <a:xfrm>
            <a:off x="3657600" y="41148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ál 10"/>
          <p:cNvSpPr/>
          <p:nvPr/>
        </p:nvSpPr>
        <p:spPr>
          <a:xfrm>
            <a:off x="3352800" y="46482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ál 11"/>
          <p:cNvSpPr/>
          <p:nvPr/>
        </p:nvSpPr>
        <p:spPr>
          <a:xfrm>
            <a:off x="2819400" y="5181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ál 12"/>
          <p:cNvSpPr/>
          <p:nvPr/>
        </p:nvSpPr>
        <p:spPr>
          <a:xfrm>
            <a:off x="3048000" y="5715000"/>
            <a:ext cx="533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Zástupný symbol obsahu 2"/>
          <p:cNvSpPr txBox="1">
            <a:spLocks/>
          </p:cNvSpPr>
          <p:nvPr/>
        </p:nvSpPr>
        <p:spPr>
          <a:xfrm>
            <a:off x="4928628" y="1558820"/>
            <a:ext cx="8686800" cy="48768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marginis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dextri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partis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uterinae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femoris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sinistri</a:t>
            </a:r>
            <a:endParaRPr lang="cs-CZ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regionis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pubicae</a:t>
            </a:r>
            <a:endParaRPr lang="cs-CZ" sz="2800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ossis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longi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extremitis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tubariae</a:t>
            </a:r>
            <a:endParaRPr lang="en-US" sz="2800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pelvis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masculinae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canalis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nutricii</a:t>
            </a:r>
            <a:endParaRPr lang="cs-CZ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etis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venosi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/>
              <a:buNone/>
            </a:pPr>
            <a:endParaRPr lang="cs-CZ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99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DB0013"/>
                </a:solidFill>
              </a:rPr>
              <a:t>Form phrases</a:t>
            </a:r>
            <a:endParaRPr lang="en-US" sz="3200" dirty="0">
              <a:solidFill>
                <a:srgbClr val="DB001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000"/>
            <a:ext cx="8229600" cy="5530273"/>
          </a:xfrm>
        </p:spPr>
        <p:txBody>
          <a:bodyPr/>
          <a:lstStyle/>
          <a:p>
            <a:r>
              <a:rPr lang="en-US" i="1" dirty="0" smtClean="0">
                <a:solidFill>
                  <a:srgbClr val="DB0013"/>
                </a:solidFill>
              </a:rPr>
              <a:t>Cortex</a:t>
            </a:r>
            <a:r>
              <a:rPr lang="en-US" dirty="0" smtClean="0"/>
              <a:t> + </a:t>
            </a:r>
            <a:r>
              <a:rPr lang="en-US" dirty="0" err="1" smtClean="0"/>
              <a:t>ren</a:t>
            </a:r>
            <a:r>
              <a:rPr lang="en-US" dirty="0" smtClean="0"/>
              <a:t>, lien, cerebellum, </a:t>
            </a:r>
            <a:r>
              <a:rPr lang="en-US" dirty="0" err="1" smtClean="0"/>
              <a:t>ovarium</a:t>
            </a:r>
            <a:endParaRPr lang="en-US" dirty="0"/>
          </a:p>
          <a:p>
            <a:r>
              <a:rPr lang="en-US" i="1" dirty="0" smtClean="0">
                <a:solidFill>
                  <a:srgbClr val="DB0013"/>
                </a:solidFill>
              </a:rPr>
              <a:t>Carcinoma</a:t>
            </a:r>
            <a:r>
              <a:rPr lang="en-US" dirty="0" smtClean="0"/>
              <a:t> + ureter, uterus, urethra, tuba </a:t>
            </a:r>
            <a:r>
              <a:rPr lang="en-US" dirty="0" err="1" smtClean="0"/>
              <a:t>uterina</a:t>
            </a:r>
            <a:r>
              <a:rPr lang="en-US" dirty="0" smtClean="0"/>
              <a:t>, </a:t>
            </a:r>
            <a:r>
              <a:rPr lang="en-US" dirty="0" err="1" smtClean="0"/>
              <a:t>vesica</a:t>
            </a:r>
            <a:r>
              <a:rPr lang="en-US" dirty="0" smtClean="0"/>
              <a:t> </a:t>
            </a:r>
            <a:r>
              <a:rPr lang="en-US" dirty="0" err="1" smtClean="0"/>
              <a:t>urinaria</a:t>
            </a:r>
            <a:endParaRPr lang="en-US" dirty="0" smtClean="0"/>
          </a:p>
          <a:p>
            <a:r>
              <a:rPr lang="en-US" i="1" dirty="0" err="1" smtClean="0">
                <a:solidFill>
                  <a:srgbClr val="DB0013"/>
                </a:solidFill>
              </a:rPr>
              <a:t>Fractura</a:t>
            </a:r>
            <a:r>
              <a:rPr lang="en-US" dirty="0" smtClean="0">
                <a:solidFill>
                  <a:srgbClr val="DB0013"/>
                </a:solidFill>
              </a:rPr>
              <a:t> </a:t>
            </a:r>
            <a:r>
              <a:rPr lang="en-US" dirty="0" smtClean="0"/>
              <a:t>+ occiput, femur </a:t>
            </a:r>
            <a:r>
              <a:rPr lang="en-US" dirty="0" err="1" smtClean="0"/>
              <a:t>dextrum</a:t>
            </a:r>
            <a:r>
              <a:rPr lang="en-US" dirty="0" smtClean="0"/>
              <a:t>, caput </a:t>
            </a:r>
            <a:r>
              <a:rPr lang="en-US" dirty="0" err="1" smtClean="0"/>
              <a:t>femoris</a:t>
            </a:r>
            <a:r>
              <a:rPr lang="en-US" dirty="0" smtClean="0"/>
              <a:t>, thorax, costae</a:t>
            </a:r>
          </a:p>
          <a:p>
            <a:r>
              <a:rPr lang="en-US" i="1" dirty="0" smtClean="0">
                <a:solidFill>
                  <a:srgbClr val="DB0013"/>
                </a:solidFill>
              </a:rPr>
              <a:t>Apex</a:t>
            </a:r>
            <a:r>
              <a:rPr lang="en-US" dirty="0" smtClean="0"/>
              <a:t> + </a:t>
            </a:r>
            <a:r>
              <a:rPr lang="en-US" dirty="0" err="1" smtClean="0"/>
              <a:t>cor</a:t>
            </a:r>
            <a:r>
              <a:rPr lang="en-US" dirty="0" smtClean="0"/>
              <a:t>, </a:t>
            </a:r>
            <a:r>
              <a:rPr lang="en-US" dirty="0" err="1" smtClean="0"/>
              <a:t>pulmo</a:t>
            </a:r>
            <a:r>
              <a:rPr lang="en-US" dirty="0" smtClean="0"/>
              <a:t>, </a:t>
            </a:r>
            <a:r>
              <a:rPr lang="en-US" dirty="0" err="1" smtClean="0"/>
              <a:t>prostata</a:t>
            </a:r>
            <a:r>
              <a:rPr lang="en-US" dirty="0" smtClean="0"/>
              <a:t>, </a:t>
            </a:r>
            <a:r>
              <a:rPr lang="en-US" dirty="0" err="1" smtClean="0"/>
              <a:t>vesica</a:t>
            </a:r>
            <a:r>
              <a:rPr lang="en-US" dirty="0" smtClean="0"/>
              <a:t> </a:t>
            </a:r>
            <a:r>
              <a:rPr lang="en-US" dirty="0" err="1" smtClean="0"/>
              <a:t>urinaria</a:t>
            </a:r>
            <a:r>
              <a:rPr lang="en-US" dirty="0" smtClean="0"/>
              <a:t>, lingua </a:t>
            </a:r>
          </a:p>
          <a:p>
            <a:r>
              <a:rPr lang="en-US" i="1" dirty="0" smtClean="0">
                <a:solidFill>
                  <a:srgbClr val="DB0013"/>
                </a:solidFill>
              </a:rPr>
              <a:t>Basis</a:t>
            </a:r>
            <a:r>
              <a:rPr lang="en-US" dirty="0" smtClean="0"/>
              <a:t> + </a:t>
            </a:r>
            <a:r>
              <a:rPr lang="en-US" dirty="0" err="1" smtClean="0"/>
              <a:t>cor</a:t>
            </a:r>
            <a:r>
              <a:rPr lang="en-US" dirty="0" smtClean="0"/>
              <a:t>, </a:t>
            </a:r>
            <a:r>
              <a:rPr lang="en-US" dirty="0" err="1" smtClean="0"/>
              <a:t>pulmo</a:t>
            </a:r>
            <a:r>
              <a:rPr lang="en-US" dirty="0" smtClean="0"/>
              <a:t> </a:t>
            </a:r>
            <a:r>
              <a:rPr lang="en-US" dirty="0" err="1" smtClean="0"/>
              <a:t>dexter</a:t>
            </a:r>
            <a:r>
              <a:rPr lang="en-US" dirty="0" smtClean="0"/>
              <a:t>, </a:t>
            </a:r>
            <a:r>
              <a:rPr lang="en-US" dirty="0" err="1" smtClean="0"/>
              <a:t>prostata</a:t>
            </a:r>
            <a:endParaRPr lang="en-US" dirty="0" smtClean="0"/>
          </a:p>
          <a:p>
            <a:r>
              <a:rPr lang="en-US" i="1" dirty="0" smtClean="0">
                <a:solidFill>
                  <a:srgbClr val="DB0013"/>
                </a:solidFill>
              </a:rPr>
              <a:t>Caput</a:t>
            </a:r>
            <a:r>
              <a:rPr lang="en-US" dirty="0" smtClean="0"/>
              <a:t> + femur, costa, </a:t>
            </a:r>
            <a:r>
              <a:rPr lang="en-US" dirty="0" err="1" smtClean="0"/>
              <a:t>humerus</a:t>
            </a:r>
            <a:r>
              <a:rPr lang="en-US" dirty="0" smtClean="0"/>
              <a:t>, pancreas, fibula, </a:t>
            </a:r>
            <a:r>
              <a:rPr lang="en-US" dirty="0" err="1" smtClean="0"/>
              <a:t>mandibula</a:t>
            </a:r>
            <a:r>
              <a:rPr lang="en-US" dirty="0" smtClean="0"/>
              <a:t>, </a:t>
            </a:r>
            <a:r>
              <a:rPr lang="en-US" dirty="0" err="1" smtClean="0"/>
              <a:t>os</a:t>
            </a:r>
            <a:r>
              <a:rPr lang="en-US" dirty="0" smtClean="0"/>
              <a:t> metacarpi, radius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46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DB0013"/>
                </a:solidFill>
              </a:rPr>
              <a:t>Translate – derive the word for the function </a:t>
            </a:r>
            <a:r>
              <a:rPr lang="en-US" sz="3200" dirty="0" err="1" smtClean="0">
                <a:solidFill>
                  <a:srgbClr val="DB0013"/>
                </a:solidFill>
              </a:rPr>
              <a:t>fo</a:t>
            </a:r>
            <a:r>
              <a:rPr lang="en-US" sz="3200" dirty="0" smtClean="0">
                <a:solidFill>
                  <a:srgbClr val="DB0013"/>
                </a:solidFill>
              </a:rPr>
              <a:t> the particular muscle</a:t>
            </a:r>
            <a:endParaRPr lang="en-US" sz="3200" dirty="0">
              <a:solidFill>
                <a:srgbClr val="DB001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6073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Musculus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DB0013"/>
                </a:solidFill>
              </a:rPr>
              <a:t>abductor</a:t>
            </a:r>
            <a:r>
              <a:rPr lang="en-US" dirty="0" smtClean="0"/>
              <a:t> </a:t>
            </a:r>
            <a:r>
              <a:rPr lang="en-US" dirty="0" err="1" smtClean="0"/>
              <a:t>pollicis</a:t>
            </a:r>
            <a:r>
              <a:rPr lang="en-US" dirty="0" smtClean="0"/>
              <a:t> </a:t>
            </a:r>
            <a:r>
              <a:rPr lang="en-US" dirty="0" err="1" smtClean="0"/>
              <a:t>longus</a:t>
            </a:r>
            <a:r>
              <a:rPr lang="en-US" dirty="0" smtClean="0"/>
              <a:t>  </a:t>
            </a:r>
            <a:r>
              <a:rPr lang="en-US" sz="2400" dirty="0" smtClean="0">
                <a:solidFill>
                  <a:srgbClr val="DB0013"/>
                </a:solidFill>
                <a:latin typeface="ＭＳ ゴシック"/>
                <a:ea typeface="ＭＳ ゴシック"/>
                <a:cs typeface="ＭＳ ゴシック"/>
                <a:sym typeface="Wingdings"/>
              </a:rPr>
              <a:t>&gt;&gt; </a:t>
            </a:r>
            <a:r>
              <a:rPr lang="en-US" sz="2800" b="1" dirty="0" err="1" smtClean="0">
                <a:solidFill>
                  <a:srgbClr val="DB0013"/>
                </a:solidFill>
                <a:latin typeface="ＭＳ ゴシック"/>
                <a:ea typeface="ＭＳ ゴシック"/>
                <a:cs typeface="ＭＳ ゴシック"/>
                <a:sym typeface="Wingdings"/>
              </a:rPr>
              <a:t>abductio,onis,f</a:t>
            </a:r>
            <a:r>
              <a:rPr lang="en-US" sz="2800" b="1" dirty="0" smtClean="0">
                <a:solidFill>
                  <a:srgbClr val="DB0013"/>
                </a:solidFill>
                <a:latin typeface="ＭＳ ゴシック"/>
                <a:ea typeface="ＭＳ ゴシック"/>
                <a:cs typeface="ＭＳ ゴシック"/>
                <a:sym typeface="Wingdings"/>
              </a:rPr>
              <a:t>.</a:t>
            </a:r>
            <a:endParaRPr lang="en-US" sz="2800" b="1" dirty="0" smtClean="0">
              <a:solidFill>
                <a:srgbClr val="DB0013"/>
              </a:solidFill>
            </a:endParaRPr>
          </a:p>
          <a:p>
            <a:r>
              <a:rPr lang="en-US" dirty="0" err="1" smtClean="0"/>
              <a:t>Musculus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DB0013"/>
                </a:solidFill>
              </a:rPr>
              <a:t>adductor</a:t>
            </a:r>
            <a:r>
              <a:rPr lang="en-US" dirty="0" smtClean="0"/>
              <a:t> </a:t>
            </a:r>
            <a:r>
              <a:rPr lang="en-US" dirty="0" err="1" smtClean="0"/>
              <a:t>hallucis</a:t>
            </a:r>
            <a:endParaRPr lang="en-US" dirty="0" smtClean="0"/>
          </a:p>
          <a:p>
            <a:r>
              <a:rPr lang="en-US" dirty="0" err="1" smtClean="0"/>
              <a:t>Musculus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DB0013"/>
                </a:solidFill>
              </a:rPr>
              <a:t>depressor</a:t>
            </a:r>
            <a:r>
              <a:rPr lang="en-US" dirty="0" smtClean="0"/>
              <a:t> </a:t>
            </a:r>
            <a:r>
              <a:rPr lang="en-US" dirty="0" err="1" smtClean="0"/>
              <a:t>anguli</a:t>
            </a:r>
            <a:r>
              <a:rPr lang="en-US" dirty="0" smtClean="0"/>
              <a:t> </a:t>
            </a:r>
            <a:r>
              <a:rPr lang="en-US" dirty="0" err="1" smtClean="0"/>
              <a:t>oris</a:t>
            </a:r>
            <a:endParaRPr lang="en-US" dirty="0" smtClean="0"/>
          </a:p>
          <a:p>
            <a:r>
              <a:rPr lang="en-US" dirty="0" err="1" smtClean="0"/>
              <a:t>Musculus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DB0013"/>
                </a:solidFill>
              </a:rPr>
              <a:t>dilatator</a:t>
            </a:r>
            <a:r>
              <a:rPr lang="en-US" dirty="0" smtClean="0"/>
              <a:t> </a:t>
            </a:r>
            <a:r>
              <a:rPr lang="en-US" dirty="0" err="1" smtClean="0"/>
              <a:t>pupillae</a:t>
            </a:r>
            <a:endParaRPr lang="en-US" dirty="0" smtClean="0"/>
          </a:p>
          <a:p>
            <a:r>
              <a:rPr lang="en-US" dirty="0" err="1" smtClean="0"/>
              <a:t>Musculus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DB0013"/>
                </a:solidFill>
              </a:rPr>
              <a:t>extensor</a:t>
            </a:r>
            <a:r>
              <a:rPr lang="en-US" dirty="0" smtClean="0"/>
              <a:t> carpi </a:t>
            </a:r>
            <a:r>
              <a:rPr lang="en-US" dirty="0" err="1" smtClean="0"/>
              <a:t>radialis</a:t>
            </a:r>
            <a:endParaRPr lang="en-US" dirty="0" smtClean="0"/>
          </a:p>
          <a:p>
            <a:r>
              <a:rPr lang="en-US" dirty="0" err="1" smtClean="0"/>
              <a:t>Musculus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DB0013"/>
                </a:solidFill>
              </a:rPr>
              <a:t>flexor</a:t>
            </a:r>
            <a:r>
              <a:rPr lang="en-US" dirty="0" smtClean="0"/>
              <a:t> </a:t>
            </a:r>
            <a:r>
              <a:rPr lang="en-US" dirty="0" err="1" smtClean="0"/>
              <a:t>digitorum</a:t>
            </a:r>
            <a:r>
              <a:rPr lang="en-US" dirty="0" smtClean="0"/>
              <a:t> </a:t>
            </a:r>
            <a:r>
              <a:rPr lang="en-US" dirty="0" err="1" smtClean="0"/>
              <a:t>profundus</a:t>
            </a:r>
            <a:endParaRPr lang="en-US" dirty="0" smtClean="0"/>
          </a:p>
          <a:p>
            <a:r>
              <a:rPr lang="en-US" dirty="0" err="1" smtClean="0"/>
              <a:t>Musculus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DB0013"/>
                </a:solidFill>
              </a:rPr>
              <a:t>levator</a:t>
            </a:r>
            <a:r>
              <a:rPr lang="en-US" dirty="0" smtClean="0"/>
              <a:t> </a:t>
            </a:r>
            <a:r>
              <a:rPr lang="en-US" dirty="0" err="1" smtClean="0"/>
              <a:t>anguli</a:t>
            </a:r>
            <a:r>
              <a:rPr lang="en-US" dirty="0" smtClean="0"/>
              <a:t> </a:t>
            </a:r>
            <a:r>
              <a:rPr lang="en-US" dirty="0" err="1" smtClean="0"/>
              <a:t>oris</a:t>
            </a:r>
            <a:endParaRPr lang="en-US" dirty="0" smtClean="0"/>
          </a:p>
          <a:p>
            <a:r>
              <a:rPr lang="en-US" dirty="0" err="1" smtClean="0"/>
              <a:t>Musculus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DB0013"/>
                </a:solidFill>
              </a:rPr>
              <a:t>masseter</a:t>
            </a:r>
          </a:p>
          <a:p>
            <a:r>
              <a:rPr lang="en-US" dirty="0" err="1"/>
              <a:t>Musculi</a:t>
            </a:r>
            <a:r>
              <a:rPr lang="en-US" dirty="0"/>
              <a:t> </a:t>
            </a:r>
            <a:r>
              <a:rPr lang="en-US" dirty="0" err="1">
                <a:solidFill>
                  <a:srgbClr val="DB0013"/>
                </a:solidFill>
              </a:rPr>
              <a:t>rotatores</a:t>
            </a:r>
            <a:r>
              <a:rPr lang="en-US" dirty="0"/>
              <a:t> </a:t>
            </a:r>
            <a:r>
              <a:rPr lang="en-US" dirty="0" err="1" smtClean="0"/>
              <a:t>cervicis</a:t>
            </a:r>
            <a:endParaRPr lang="en-US" dirty="0" smtClean="0"/>
          </a:p>
          <a:p>
            <a:r>
              <a:rPr lang="en-US" dirty="0" err="1"/>
              <a:t>Musculus</a:t>
            </a:r>
            <a:r>
              <a:rPr lang="en-US" dirty="0"/>
              <a:t> </a:t>
            </a:r>
            <a:r>
              <a:rPr lang="en-US" dirty="0">
                <a:solidFill>
                  <a:srgbClr val="DB0013"/>
                </a:solidFill>
              </a:rPr>
              <a:t>sphincter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externus</a:t>
            </a:r>
            <a:endParaRPr lang="en-US" dirty="0"/>
          </a:p>
          <a:p>
            <a:r>
              <a:rPr lang="en-US" dirty="0" err="1" smtClean="0"/>
              <a:t>Musculus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DB0013"/>
                </a:solidFill>
              </a:rPr>
              <a:t>tensor</a:t>
            </a:r>
            <a:r>
              <a:rPr lang="en-US" dirty="0" smtClean="0"/>
              <a:t> fasciae </a:t>
            </a:r>
            <a:r>
              <a:rPr lang="en-US" dirty="0" err="1" smtClean="0"/>
              <a:t>latae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042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677" y="20250"/>
            <a:ext cx="8850923" cy="1143000"/>
          </a:xfrm>
        </p:spPr>
        <p:txBody>
          <a:bodyPr>
            <a:noAutofit/>
          </a:bodyPr>
          <a:lstStyle/>
          <a:p>
            <a:r>
              <a:rPr lang="cs-CZ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Assign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respective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paradigms</a:t>
            </a:r>
            <a:endParaRPr lang="cs-CZ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57200" y="3311758"/>
          <a:ext cx="8229600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DOLOR</a:t>
                      </a:r>
                      <a:endParaRPr lang="cs-CZ" sz="28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PELVIS</a:t>
                      </a:r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CORPUS</a:t>
                      </a:r>
                      <a:endParaRPr lang="cs-CZ" sz="2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RETE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DOSIS</a:t>
                      </a:r>
                      <a:endParaRPr lang="cs-CZ" sz="28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597877" y="1910862"/>
            <a:ext cx="693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latin typeface="+mj-lt"/>
              </a:rPr>
              <a:t>Pes</a:t>
            </a:r>
            <a:endParaRPr lang="cs-CZ" sz="2800" b="1" dirty="0">
              <a:latin typeface="+mj-lt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1711563" y="2414952"/>
            <a:ext cx="1519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Cartilago</a:t>
            </a:r>
            <a:endParaRPr lang="cs-CZ" sz="2800" b="1" dirty="0">
              <a:latin typeface="+mj-lt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383610" y="4736123"/>
            <a:ext cx="10166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Soma</a:t>
            </a:r>
            <a:endParaRPr lang="cs-CZ" sz="2800" b="1" dirty="0">
              <a:latin typeface="+mj-lt"/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5575827" y="1649252"/>
            <a:ext cx="992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Ulcus</a:t>
            </a:r>
            <a:endParaRPr lang="cs-CZ" sz="2800" b="1" dirty="0">
              <a:latin typeface="+mj-lt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4385986" y="5943600"/>
            <a:ext cx="10897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Tendo</a:t>
            </a:r>
            <a:endParaRPr lang="cs-CZ" sz="2800" b="1" dirty="0">
              <a:latin typeface="+mj-lt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840045" y="5775774"/>
            <a:ext cx="1010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latin typeface="+mj-lt"/>
              </a:rPr>
              <a:t>Radix</a:t>
            </a:r>
            <a:endParaRPr lang="cs-CZ" sz="2800" b="1" dirty="0">
              <a:latin typeface="+mj-lt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140677" y="4997733"/>
            <a:ext cx="665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Lac</a:t>
            </a:r>
            <a:endParaRPr lang="cs-CZ" sz="2800" b="1" dirty="0">
              <a:latin typeface="+mj-lt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1122415" y="4243753"/>
            <a:ext cx="9716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Latus</a:t>
            </a:r>
            <a:endParaRPr lang="cs-CZ" sz="2800" b="1" dirty="0">
              <a:latin typeface="+mj-lt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4667471" y="1046818"/>
            <a:ext cx="10071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Testis</a:t>
            </a:r>
            <a:endParaRPr lang="cs-CZ" sz="2800" b="1" dirty="0">
              <a:latin typeface="+mj-lt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320437" y="1046818"/>
            <a:ext cx="10903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Hepar</a:t>
            </a:r>
            <a:endParaRPr lang="cs-CZ" sz="2800" b="1" dirty="0">
              <a:latin typeface="+mj-lt"/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7535606" y="995610"/>
            <a:ext cx="838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Crus</a:t>
            </a:r>
            <a:endParaRPr lang="cs-CZ" sz="2800" b="1" dirty="0">
              <a:latin typeface="+mj-lt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4942780" y="4423917"/>
            <a:ext cx="1099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Sepsis</a:t>
            </a:r>
            <a:endParaRPr lang="cs-CZ" sz="2800" b="1" dirty="0">
              <a:latin typeface="+mj-lt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1497551" y="4997733"/>
            <a:ext cx="957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Mors</a:t>
            </a:r>
            <a:endParaRPr lang="cs-CZ" sz="2800" b="1" dirty="0">
              <a:latin typeface="+mj-lt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2904728" y="5775774"/>
            <a:ext cx="798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latin typeface="+mj-lt"/>
              </a:rPr>
              <a:t>Axis</a:t>
            </a:r>
            <a:endParaRPr lang="cs-CZ" sz="2800" b="1" dirty="0">
              <a:latin typeface="+mj-lt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2422632" y="1191198"/>
            <a:ext cx="10962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Calcar</a:t>
            </a:r>
            <a:endParaRPr lang="cs-CZ" sz="2800" b="1" dirty="0">
              <a:latin typeface="+mj-lt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3301123" y="2211957"/>
            <a:ext cx="1241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Animal</a:t>
            </a:r>
            <a:endParaRPr lang="cs-CZ" sz="2800" b="1" dirty="0">
              <a:latin typeface="+mj-lt"/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5153278" y="5252554"/>
            <a:ext cx="1205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Emesis</a:t>
            </a:r>
            <a:endParaRPr lang="cs-CZ" sz="2800" b="1" dirty="0">
              <a:latin typeface="+mj-lt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6876528" y="4212903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Cutis</a:t>
            </a:r>
            <a:endParaRPr lang="cs-CZ" sz="2800" b="1" dirty="0">
              <a:latin typeface="+mj-lt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751672" y="2414952"/>
            <a:ext cx="1077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Febris</a:t>
            </a:r>
            <a:endParaRPr lang="cs-CZ" sz="2800" b="1" dirty="0">
              <a:latin typeface="+mj-lt"/>
            </a:endParaRPr>
          </a:p>
        </p:txBody>
      </p:sp>
      <p:cxnSp>
        <p:nvCxnSpPr>
          <p:cNvPr id="28" name="Rovná spojovacia šípka 27"/>
          <p:cNvCxnSpPr/>
          <p:nvPr/>
        </p:nvCxnSpPr>
        <p:spPr>
          <a:xfrm flipV="1">
            <a:off x="2129197" y="3829920"/>
            <a:ext cx="1758076" cy="67544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ovná spojovacia šípka 29"/>
          <p:cNvCxnSpPr/>
          <p:nvPr/>
        </p:nvCxnSpPr>
        <p:spPr>
          <a:xfrm flipV="1">
            <a:off x="4032738" y="3829919"/>
            <a:ext cx="164123" cy="111721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Rovná spojovacia šípka 31"/>
          <p:cNvCxnSpPr/>
          <p:nvPr/>
        </p:nvCxnSpPr>
        <p:spPr>
          <a:xfrm flipV="1">
            <a:off x="5533292" y="3829918"/>
            <a:ext cx="1613426" cy="737764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Rovná spojovacia šípka 33"/>
          <p:cNvCxnSpPr>
            <a:stCxn id="25" idx="1"/>
          </p:cNvCxnSpPr>
          <p:nvPr/>
        </p:nvCxnSpPr>
        <p:spPr>
          <a:xfrm flipH="1" flipV="1">
            <a:off x="3202373" y="3829918"/>
            <a:ext cx="3674155" cy="644595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Rovná spojovacia šípka 39"/>
          <p:cNvCxnSpPr/>
          <p:nvPr/>
        </p:nvCxnSpPr>
        <p:spPr>
          <a:xfrm flipV="1">
            <a:off x="6042633" y="3829918"/>
            <a:ext cx="1260844" cy="1429426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Rovná spojovacia šípka 43"/>
          <p:cNvCxnSpPr/>
          <p:nvPr/>
        </p:nvCxnSpPr>
        <p:spPr>
          <a:xfrm flipH="1" flipV="1">
            <a:off x="1410801" y="3829920"/>
            <a:ext cx="3250578" cy="21136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Rovná spojovacia šípka 47"/>
          <p:cNvCxnSpPr/>
          <p:nvPr/>
        </p:nvCxnSpPr>
        <p:spPr>
          <a:xfrm flipV="1">
            <a:off x="2106111" y="3829918"/>
            <a:ext cx="349203" cy="1167815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Rovná spojovacia šípka 49"/>
          <p:cNvCxnSpPr>
            <a:stCxn id="21" idx="0"/>
          </p:cNvCxnSpPr>
          <p:nvPr/>
        </p:nvCxnSpPr>
        <p:spPr>
          <a:xfrm flipH="1" flipV="1">
            <a:off x="2904728" y="3829920"/>
            <a:ext cx="399309" cy="1945854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Rovná spojovacia šípka 51"/>
          <p:cNvCxnSpPr/>
          <p:nvPr/>
        </p:nvCxnSpPr>
        <p:spPr>
          <a:xfrm flipV="1">
            <a:off x="1122415" y="3829920"/>
            <a:ext cx="0" cy="21136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Rovná spojovacia šípka 53"/>
          <p:cNvCxnSpPr/>
          <p:nvPr/>
        </p:nvCxnSpPr>
        <p:spPr>
          <a:xfrm flipV="1">
            <a:off x="841413" y="3829920"/>
            <a:ext cx="3191325" cy="142942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Rovná spojovacia šípka 55"/>
          <p:cNvCxnSpPr/>
          <p:nvPr/>
        </p:nvCxnSpPr>
        <p:spPr>
          <a:xfrm flipH="1">
            <a:off x="1410801" y="2938172"/>
            <a:ext cx="695310" cy="3735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Rovná spojovacia šípka 57"/>
          <p:cNvCxnSpPr/>
          <p:nvPr/>
        </p:nvCxnSpPr>
        <p:spPr>
          <a:xfrm>
            <a:off x="1122415" y="2414952"/>
            <a:ext cx="0" cy="896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Rovná spojovacia šípka 59"/>
          <p:cNvCxnSpPr/>
          <p:nvPr/>
        </p:nvCxnSpPr>
        <p:spPr>
          <a:xfrm>
            <a:off x="1326506" y="1518830"/>
            <a:ext cx="3108898" cy="179292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Rovná spojovacia šípka 61"/>
          <p:cNvCxnSpPr/>
          <p:nvPr/>
        </p:nvCxnSpPr>
        <p:spPr>
          <a:xfrm>
            <a:off x="4161692" y="2676562"/>
            <a:ext cx="1371600" cy="6351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Rovná spojovacia šípka 63"/>
          <p:cNvCxnSpPr/>
          <p:nvPr/>
        </p:nvCxnSpPr>
        <p:spPr>
          <a:xfrm>
            <a:off x="6702711" y="2676562"/>
            <a:ext cx="888014" cy="635196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Rovná spojovacia šípka 67"/>
          <p:cNvCxnSpPr/>
          <p:nvPr/>
        </p:nvCxnSpPr>
        <p:spPr>
          <a:xfrm flipH="1">
            <a:off x="4977949" y="1257220"/>
            <a:ext cx="2592826" cy="205453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Rovná spojovacia šípka 70"/>
          <p:cNvCxnSpPr/>
          <p:nvPr/>
        </p:nvCxnSpPr>
        <p:spPr>
          <a:xfrm flipH="1">
            <a:off x="4696548" y="2153342"/>
            <a:ext cx="1090293" cy="11584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Rovná spojovacia šípka 73"/>
          <p:cNvCxnSpPr/>
          <p:nvPr/>
        </p:nvCxnSpPr>
        <p:spPr>
          <a:xfrm>
            <a:off x="3518894" y="1649252"/>
            <a:ext cx="2523739" cy="16625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Rovná spojovacia šípka 75"/>
          <p:cNvCxnSpPr/>
          <p:nvPr/>
        </p:nvCxnSpPr>
        <p:spPr>
          <a:xfrm flipH="1">
            <a:off x="3202373" y="1518830"/>
            <a:ext cx="1775576" cy="1792928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BlokTextu 76"/>
          <p:cNvSpPr txBox="1"/>
          <p:nvPr/>
        </p:nvSpPr>
        <p:spPr>
          <a:xfrm>
            <a:off x="7031518" y="1898282"/>
            <a:ext cx="1730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Symphysis</a:t>
            </a:r>
            <a:endParaRPr lang="cs-CZ" sz="2800" b="1" dirty="0">
              <a:latin typeface="+mj-lt"/>
            </a:endParaRPr>
          </a:p>
        </p:txBody>
      </p:sp>
      <p:cxnSp>
        <p:nvCxnSpPr>
          <p:cNvPr id="79" name="Rovná spojovacia šípka 78"/>
          <p:cNvCxnSpPr/>
          <p:nvPr/>
        </p:nvCxnSpPr>
        <p:spPr>
          <a:xfrm>
            <a:off x="8139297" y="2434082"/>
            <a:ext cx="0" cy="877676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BlokTextu 81"/>
          <p:cNvSpPr txBox="1"/>
          <p:nvPr/>
        </p:nvSpPr>
        <p:spPr>
          <a:xfrm>
            <a:off x="6384946" y="6037384"/>
            <a:ext cx="1486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+mj-lt"/>
              </a:rPr>
              <a:t>Cochlear</a:t>
            </a:r>
            <a:endParaRPr lang="cs-CZ" sz="2800" b="1" dirty="0">
              <a:latin typeface="+mj-lt"/>
            </a:endParaRPr>
          </a:p>
        </p:txBody>
      </p:sp>
      <p:cxnSp>
        <p:nvCxnSpPr>
          <p:cNvPr id="84" name="Rovná spojovacia šípka 83"/>
          <p:cNvCxnSpPr/>
          <p:nvPr/>
        </p:nvCxnSpPr>
        <p:spPr>
          <a:xfrm flipH="1" flipV="1">
            <a:off x="6359058" y="3829918"/>
            <a:ext cx="517470" cy="22074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029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47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cs-CZ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cs-CZ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phrases</a:t>
            </a:r>
            <a:endParaRPr lang="cs-CZ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699760"/>
          </a:xfrm>
        </p:spPr>
        <p:txBody>
          <a:bodyPr numCol="2">
            <a:noAutofit/>
          </a:bodyPr>
          <a:lstStyle/>
          <a:p>
            <a:pPr>
              <a:buClr>
                <a:srgbClr val="C00000"/>
              </a:buClr>
              <a:buSzPct val="70000"/>
              <a:buFont typeface="Wingdings" pitchFamily="2" charset="2"/>
              <a:buChar char="v"/>
            </a:pP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Sectiones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3600" i="1" dirty="0" err="1" smtClean="0">
                <a:latin typeface="Times New Roman" pitchFamily="18" charset="0"/>
                <a:cs typeface="Times New Roman" pitchFamily="18" charset="0"/>
              </a:rPr>
              <a:t>pons</a:t>
            </a:r>
            <a:endParaRPr lang="cs-CZ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v"/>
            </a:pP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Diptheria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3600" i="1" dirty="0" err="1" smtClean="0">
                <a:latin typeface="Times New Roman" pitchFamily="18" charset="0"/>
                <a:cs typeface="Times New Roman" pitchFamily="18" charset="0"/>
              </a:rPr>
              <a:t>fauces</a:t>
            </a:r>
            <a:endParaRPr lang="cs-CZ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v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Axis + </a:t>
            </a:r>
            <a:r>
              <a:rPr lang="cs-CZ" sz="3600" i="1" dirty="0" err="1" smtClean="0">
                <a:latin typeface="Times New Roman" pitchFamily="18" charset="0"/>
                <a:cs typeface="Times New Roman" pitchFamily="18" charset="0"/>
              </a:rPr>
              <a:t>pelvis</a:t>
            </a:r>
            <a:endParaRPr lang="cs-CZ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v"/>
            </a:pP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Cirrhosis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3600" i="1" dirty="0" err="1" smtClean="0">
                <a:latin typeface="Times New Roman" pitchFamily="18" charset="0"/>
                <a:cs typeface="Times New Roman" pitchFamily="18" charset="0"/>
              </a:rPr>
              <a:t>hepar</a:t>
            </a:r>
            <a:endParaRPr lang="cs-CZ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v"/>
            </a:pP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Calcar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3600" i="1" dirty="0" smtClean="0">
                <a:latin typeface="Times New Roman" pitchFamily="18" charset="0"/>
                <a:cs typeface="Times New Roman" pitchFamily="18" charset="0"/>
              </a:rPr>
              <a:t>avis</a:t>
            </a: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v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Sulci + </a:t>
            </a:r>
            <a:r>
              <a:rPr lang="cs-CZ" sz="3600" i="1" dirty="0" err="1" smtClean="0">
                <a:latin typeface="Times New Roman" pitchFamily="18" charset="0"/>
                <a:cs typeface="Times New Roman" pitchFamily="18" charset="0"/>
              </a:rPr>
              <a:t>cutis</a:t>
            </a:r>
            <a:endParaRPr lang="cs-CZ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v"/>
            </a:pP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Melanosis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3600" i="1" dirty="0" err="1" smtClean="0">
                <a:latin typeface="Times New Roman" pitchFamily="18" charset="0"/>
                <a:cs typeface="Times New Roman" pitchFamily="18" charset="0"/>
              </a:rPr>
              <a:t>colon</a:t>
            </a:r>
            <a:endParaRPr lang="cs-CZ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v"/>
            </a:pP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v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Basis + </a:t>
            </a:r>
            <a:r>
              <a:rPr lang="cs-CZ" sz="3600" i="1" dirty="0" smtClean="0">
                <a:latin typeface="Times New Roman" pitchFamily="18" charset="0"/>
                <a:cs typeface="Times New Roman" pitchFamily="18" charset="0"/>
              </a:rPr>
              <a:t>os</a:t>
            </a: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v"/>
            </a:pP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Pars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3600" i="1" dirty="0" smtClean="0">
                <a:latin typeface="Times New Roman" pitchFamily="18" charset="0"/>
                <a:cs typeface="Times New Roman" pitchFamily="18" charset="0"/>
              </a:rPr>
              <a:t>apex</a:t>
            </a: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v"/>
            </a:pP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Sclerosis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3600" i="1" dirty="0" err="1" smtClean="0">
                <a:latin typeface="Times New Roman" pitchFamily="18" charset="0"/>
                <a:cs typeface="Times New Roman" pitchFamily="18" charset="0"/>
              </a:rPr>
              <a:t>arteriae</a:t>
            </a:r>
            <a:endParaRPr lang="cs-CZ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v"/>
            </a:pP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Calculosis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3600" i="1" dirty="0" err="1" smtClean="0">
                <a:latin typeface="Times New Roman" pitchFamily="18" charset="0"/>
                <a:cs typeface="Times New Roman" pitchFamily="18" charset="0"/>
              </a:rPr>
              <a:t>vesica</a:t>
            </a:r>
            <a:endParaRPr lang="cs-CZ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v"/>
            </a:pP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Stenosis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3600" i="1" dirty="0" smtClean="0">
                <a:latin typeface="Times New Roman" pitchFamily="18" charset="0"/>
                <a:cs typeface="Times New Roman" pitchFamily="18" charset="0"/>
              </a:rPr>
              <a:t>ostium</a:t>
            </a: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v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Canalis + </a:t>
            </a:r>
            <a:r>
              <a:rPr lang="cs-CZ" sz="3600" i="1" dirty="0" smtClean="0">
                <a:latin typeface="Times New Roman" pitchFamily="18" charset="0"/>
                <a:cs typeface="Times New Roman" pitchFamily="18" charset="0"/>
              </a:rPr>
              <a:t>cervix</a:t>
            </a: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v"/>
            </a:pP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Glandula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3600" i="1" dirty="0" err="1" smtClean="0">
                <a:latin typeface="Times New Roman" pitchFamily="18" charset="0"/>
                <a:cs typeface="Times New Roman" pitchFamily="18" charset="0"/>
              </a:rPr>
              <a:t>cutis</a:t>
            </a:r>
            <a:endParaRPr lang="cs-CZ" sz="36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567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DB0013"/>
                </a:solidFill>
              </a:rPr>
              <a:t>Match with appropriate adjectives/join with prepositions</a:t>
            </a:r>
            <a:endParaRPr lang="en-US" dirty="0">
              <a:solidFill>
                <a:srgbClr val="DB001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4525963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Auris</a:t>
            </a:r>
            <a:r>
              <a:rPr lang="en-US" dirty="0" smtClean="0"/>
              <a:t>  (</a:t>
            </a:r>
            <a:r>
              <a:rPr lang="en-US" dirty="0" err="1" smtClean="0"/>
              <a:t>medius</a:t>
            </a:r>
            <a:r>
              <a:rPr lang="en-US" dirty="0" smtClean="0"/>
              <a:t>, a, um)</a:t>
            </a:r>
          </a:p>
          <a:p>
            <a:r>
              <a:rPr lang="en-US" dirty="0" smtClean="0"/>
              <a:t>Psychosis (</a:t>
            </a:r>
            <a:r>
              <a:rPr lang="en-US" dirty="0" err="1" smtClean="0"/>
              <a:t>organicus</a:t>
            </a:r>
            <a:r>
              <a:rPr lang="en-US" dirty="0" smtClean="0"/>
              <a:t>, a, um)</a:t>
            </a:r>
          </a:p>
          <a:p>
            <a:r>
              <a:rPr lang="en-US" dirty="0" err="1" smtClean="0"/>
              <a:t>Canalis</a:t>
            </a:r>
            <a:r>
              <a:rPr lang="en-US" dirty="0" smtClean="0"/>
              <a:t> (</a:t>
            </a:r>
            <a:r>
              <a:rPr lang="en-US" dirty="0" err="1" smtClean="0"/>
              <a:t>nutricius</a:t>
            </a:r>
            <a:r>
              <a:rPr lang="en-US" dirty="0" smtClean="0"/>
              <a:t>, a, um)</a:t>
            </a:r>
          </a:p>
          <a:p>
            <a:r>
              <a:rPr lang="en-US" dirty="0" smtClean="0"/>
              <a:t>Dens (</a:t>
            </a:r>
            <a:r>
              <a:rPr lang="en-US" dirty="0" err="1" smtClean="0"/>
              <a:t>incisivus</a:t>
            </a:r>
            <a:r>
              <a:rPr lang="en-US" dirty="0" smtClean="0"/>
              <a:t>, a, um)</a:t>
            </a:r>
          </a:p>
          <a:p>
            <a:r>
              <a:rPr lang="en-US" dirty="0" err="1" smtClean="0"/>
              <a:t>Febris</a:t>
            </a:r>
            <a:r>
              <a:rPr lang="en-US" dirty="0" smtClean="0"/>
              <a:t> (</a:t>
            </a:r>
            <a:r>
              <a:rPr lang="en-US" dirty="0" err="1" smtClean="0"/>
              <a:t>acutus</a:t>
            </a:r>
            <a:r>
              <a:rPr lang="en-US" dirty="0" smtClean="0"/>
              <a:t>, a, um)</a:t>
            </a:r>
          </a:p>
          <a:p>
            <a:r>
              <a:rPr lang="en-US" dirty="0" smtClean="0"/>
              <a:t>Sepsis (</a:t>
            </a:r>
            <a:r>
              <a:rPr lang="en-US" dirty="0" err="1" smtClean="0"/>
              <a:t>lentus</a:t>
            </a:r>
            <a:r>
              <a:rPr lang="en-US" dirty="0" smtClean="0"/>
              <a:t>, a, um)</a:t>
            </a:r>
          </a:p>
          <a:p>
            <a:r>
              <a:rPr lang="en-US" dirty="0" smtClean="0"/>
              <a:t>Metastasis (</a:t>
            </a:r>
            <a:r>
              <a:rPr lang="en-US" dirty="0" err="1" smtClean="0"/>
              <a:t>isolatus</a:t>
            </a:r>
            <a:r>
              <a:rPr lang="en-US" dirty="0" smtClean="0"/>
              <a:t>, a, um)</a:t>
            </a:r>
          </a:p>
          <a:p>
            <a:r>
              <a:rPr lang="en-US" dirty="0" smtClean="0"/>
              <a:t>Mors (</a:t>
            </a:r>
            <a:r>
              <a:rPr lang="en-US" dirty="0" err="1" smtClean="0"/>
              <a:t>clinicus</a:t>
            </a:r>
            <a:r>
              <a:rPr lang="en-US" dirty="0" smtClean="0"/>
              <a:t>, a, um)</a:t>
            </a:r>
          </a:p>
          <a:p>
            <a:r>
              <a:rPr lang="en-US" dirty="0" smtClean="0"/>
              <a:t>Rete (</a:t>
            </a:r>
            <a:r>
              <a:rPr lang="en-US" dirty="0" err="1" smtClean="0"/>
              <a:t>venosus</a:t>
            </a:r>
            <a:r>
              <a:rPr lang="en-US" dirty="0" smtClean="0"/>
              <a:t>, a, um)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140220" y="1600200"/>
            <a:ext cx="1505527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DB0013"/>
                </a:solidFill>
              </a:rPr>
              <a:t>In (</a:t>
            </a:r>
            <a:r>
              <a:rPr lang="en-US" b="1" dirty="0" smtClean="0">
                <a:solidFill>
                  <a:srgbClr val="DB0013"/>
                </a:solidFill>
              </a:rPr>
              <a:t>abl.</a:t>
            </a:r>
            <a:r>
              <a:rPr lang="en-US" b="1" dirty="0" smtClean="0">
                <a:solidFill>
                  <a:srgbClr val="DB0013"/>
                </a:solidFill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DB0013"/>
                </a:solidFill>
              </a:rPr>
              <a:t>Ante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DB0013"/>
                </a:solidFill>
              </a:rPr>
              <a:t>Sub (abl.)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DB0013"/>
                </a:solidFill>
              </a:rPr>
              <a:t>In (acc.)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DB0013"/>
                </a:solidFill>
              </a:rPr>
              <a:t>Propter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DB0013"/>
                </a:solidFill>
              </a:rPr>
              <a:t>Post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DB0013"/>
                </a:solidFill>
              </a:rPr>
              <a:t>Ex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DB0013"/>
                </a:solidFill>
              </a:rPr>
              <a:t>Post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DB0013"/>
                </a:solidFill>
              </a:rPr>
              <a:t>In (acc.)</a:t>
            </a:r>
            <a:endParaRPr lang="en-US" b="1" dirty="0">
              <a:solidFill>
                <a:srgbClr val="DB0013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2362210" y="16002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ál 4"/>
          <p:cNvSpPr/>
          <p:nvPr/>
        </p:nvSpPr>
        <p:spPr>
          <a:xfrm>
            <a:off x="3174999" y="20574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ál 4"/>
          <p:cNvSpPr/>
          <p:nvPr/>
        </p:nvSpPr>
        <p:spPr>
          <a:xfrm>
            <a:off x="2362210" y="2514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ál 4"/>
          <p:cNvSpPr/>
          <p:nvPr/>
        </p:nvSpPr>
        <p:spPr>
          <a:xfrm>
            <a:off x="2022762" y="30734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ál 4"/>
          <p:cNvSpPr/>
          <p:nvPr/>
        </p:nvSpPr>
        <p:spPr>
          <a:xfrm>
            <a:off x="2297542" y="3530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ál 4"/>
          <p:cNvSpPr/>
          <p:nvPr/>
        </p:nvSpPr>
        <p:spPr>
          <a:xfrm>
            <a:off x="2297542" y="404322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ál 4"/>
          <p:cNvSpPr/>
          <p:nvPr/>
        </p:nvSpPr>
        <p:spPr>
          <a:xfrm>
            <a:off x="3091863" y="4465783"/>
            <a:ext cx="466439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ál 4"/>
          <p:cNvSpPr/>
          <p:nvPr/>
        </p:nvSpPr>
        <p:spPr>
          <a:xfrm>
            <a:off x="2297542" y="4999181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ál 4"/>
          <p:cNvSpPr/>
          <p:nvPr/>
        </p:nvSpPr>
        <p:spPr>
          <a:xfrm>
            <a:off x="2643909" y="5472545"/>
            <a:ext cx="715818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611110" y="1612267"/>
            <a:ext cx="449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err="1" smtClean="0"/>
              <a:t>Aure</a:t>
            </a:r>
            <a:r>
              <a:rPr lang="en-US" sz="2600" dirty="0" smtClean="0"/>
              <a:t> media</a:t>
            </a:r>
            <a:endParaRPr lang="en-US" sz="2600" dirty="0" smtClean="0"/>
          </a:p>
          <a:p>
            <a:r>
              <a:rPr lang="en-US" sz="2600" dirty="0" err="1" smtClean="0"/>
              <a:t>Psychosim</a:t>
            </a:r>
            <a:r>
              <a:rPr lang="en-US" sz="2600" dirty="0" smtClean="0"/>
              <a:t> </a:t>
            </a:r>
            <a:r>
              <a:rPr lang="en-US" sz="2600" dirty="0" err="1" smtClean="0"/>
              <a:t>organicam</a:t>
            </a:r>
            <a:endParaRPr lang="en-US" sz="2600" dirty="0" smtClean="0"/>
          </a:p>
          <a:p>
            <a:r>
              <a:rPr lang="en-US" sz="2600" dirty="0" err="1" smtClean="0"/>
              <a:t>Canale</a:t>
            </a:r>
            <a:r>
              <a:rPr lang="en-US" sz="2600" dirty="0" smtClean="0"/>
              <a:t> </a:t>
            </a:r>
            <a:r>
              <a:rPr lang="en-US" sz="2600" dirty="0" err="1" smtClean="0"/>
              <a:t>nutricio</a:t>
            </a:r>
            <a:endParaRPr lang="en-US" sz="2600" dirty="0" smtClean="0"/>
          </a:p>
          <a:p>
            <a:r>
              <a:rPr lang="en-US" sz="2600" dirty="0" err="1" smtClean="0"/>
              <a:t>Dentem</a:t>
            </a:r>
            <a:r>
              <a:rPr lang="en-US" sz="2600" dirty="0" smtClean="0"/>
              <a:t> </a:t>
            </a:r>
            <a:r>
              <a:rPr lang="en-US" sz="2600" dirty="0" err="1" smtClean="0"/>
              <a:t>incisivum</a:t>
            </a:r>
            <a:endParaRPr lang="en-US" sz="2600" dirty="0" smtClean="0"/>
          </a:p>
          <a:p>
            <a:r>
              <a:rPr lang="en-US" sz="2600" dirty="0" err="1" smtClean="0"/>
              <a:t>Febrim</a:t>
            </a:r>
            <a:r>
              <a:rPr lang="en-US" sz="2600" dirty="0" smtClean="0"/>
              <a:t> </a:t>
            </a:r>
            <a:r>
              <a:rPr lang="en-US" sz="2600" dirty="0" err="1" smtClean="0"/>
              <a:t>acutam</a:t>
            </a:r>
            <a:endParaRPr lang="en-US" sz="2600" dirty="0" smtClean="0"/>
          </a:p>
          <a:p>
            <a:r>
              <a:rPr lang="en-US" sz="2600" dirty="0" err="1" smtClean="0"/>
              <a:t>Sepsim</a:t>
            </a:r>
            <a:r>
              <a:rPr lang="en-US" sz="2600" dirty="0" smtClean="0"/>
              <a:t> </a:t>
            </a:r>
            <a:r>
              <a:rPr lang="en-US" sz="2600" dirty="0" err="1" smtClean="0"/>
              <a:t>lentam</a:t>
            </a:r>
            <a:endParaRPr lang="en-US" sz="2600" dirty="0" smtClean="0"/>
          </a:p>
          <a:p>
            <a:r>
              <a:rPr lang="en-US" sz="2600" dirty="0" err="1" smtClean="0"/>
              <a:t>Metastasi</a:t>
            </a:r>
            <a:r>
              <a:rPr lang="en-US" sz="2600" dirty="0" smtClean="0"/>
              <a:t> </a:t>
            </a:r>
            <a:r>
              <a:rPr lang="en-US" sz="2600" dirty="0" err="1" smtClean="0"/>
              <a:t>isolata</a:t>
            </a:r>
            <a:endParaRPr lang="en-US" sz="2600" dirty="0" smtClean="0"/>
          </a:p>
          <a:p>
            <a:r>
              <a:rPr lang="en-US" sz="2600" dirty="0" smtClean="0"/>
              <a:t>Mortem </a:t>
            </a:r>
            <a:r>
              <a:rPr lang="en-US" sz="2600" dirty="0" err="1" smtClean="0"/>
              <a:t>clinicam</a:t>
            </a:r>
            <a:endParaRPr lang="en-US" sz="2600" dirty="0" smtClean="0"/>
          </a:p>
          <a:p>
            <a:r>
              <a:rPr lang="en-US" sz="2600" dirty="0" smtClean="0"/>
              <a:t>Rete </a:t>
            </a:r>
            <a:r>
              <a:rPr lang="en-US" sz="2600" dirty="0" err="1" smtClean="0"/>
              <a:t>venosum</a:t>
            </a:r>
            <a:endParaRPr lang="en-US" sz="2600" dirty="0" smtClean="0"/>
          </a:p>
          <a:p>
            <a:pPr marL="0" indent="0">
              <a:buFont typeface="Arial"/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20349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ŽLTA2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ŽLTA2.thmx</Template>
  <TotalTime>240</TotalTime>
  <Words>890</Words>
  <Application>Microsoft Macintosh PowerPoint</Application>
  <PresentationFormat>On-screen Show (4:3)</PresentationFormat>
  <Paragraphs>348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ŽLTA2</vt:lpstr>
      <vt:lpstr>Basic medical terminology</vt:lpstr>
      <vt:lpstr>Fill in all forms</vt:lpstr>
      <vt:lpstr>Fill in all forms</vt:lpstr>
      <vt:lpstr>Find correct form of adjective, change phrases into gen. sg.</vt:lpstr>
      <vt:lpstr>Form phrases</vt:lpstr>
      <vt:lpstr>Translate – derive the word for the function fo the particular muscle</vt:lpstr>
      <vt:lpstr>Assign nouns to their respective paradigms</vt:lpstr>
      <vt:lpstr>Form the „of“ phrases</vt:lpstr>
      <vt:lpstr>Match with appropriate adjectives/join with prepositions</vt:lpstr>
      <vt:lpstr>Translate and join with the preposition</vt:lpstr>
      <vt:lpstr>Form phrases</vt:lpstr>
      <vt:lpstr>Fill in the missing endings</vt:lpstr>
      <vt:lpstr>Translate</vt:lpstr>
      <vt:lpstr>Translate</vt:lpstr>
    </vt:vector>
  </TitlesOfParts>
  <Company>Hokkaido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medical terminology</dc:title>
  <dc:creator>Pepina Artimová</dc:creator>
  <cp:lastModifiedBy>Pepina Artimová</cp:lastModifiedBy>
  <cp:revision>12</cp:revision>
  <dcterms:created xsi:type="dcterms:W3CDTF">2013-11-15T12:18:17Z</dcterms:created>
  <dcterms:modified xsi:type="dcterms:W3CDTF">2014-11-13T00:27:28Z</dcterms:modified>
</cp:coreProperties>
</file>