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8" r:id="rId3"/>
    <p:sldId id="269" r:id="rId4"/>
    <p:sldId id="259" r:id="rId5"/>
    <p:sldId id="260" r:id="rId6"/>
    <p:sldId id="257" r:id="rId7"/>
    <p:sldId id="258" r:id="rId8"/>
    <p:sldId id="270" r:id="rId9"/>
    <p:sldId id="261" r:id="rId10"/>
    <p:sldId id="265" r:id="rId11"/>
    <p:sldId id="262" r:id="rId12"/>
    <p:sldId id="263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00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4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28.11.14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medical terminology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234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F000E"/>
                </a:solidFill>
              </a:rPr>
              <a:t>Change into the given </a:t>
            </a:r>
            <a:r>
              <a:rPr lang="en-US" dirty="0" smtClean="0">
                <a:solidFill>
                  <a:srgbClr val="9F000E"/>
                </a:solidFill>
              </a:rPr>
              <a:t>case or connect with given preposition</a:t>
            </a:r>
            <a:endParaRPr lang="en-US" dirty="0">
              <a:solidFill>
                <a:srgbClr val="9F000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2" y="1589157"/>
            <a:ext cx="3827670" cy="487127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Caries </a:t>
            </a:r>
            <a:r>
              <a:rPr lang="en-US" sz="2800" dirty="0" err="1" smtClean="0">
                <a:latin typeface="+mj-lt"/>
              </a:rPr>
              <a:t>profunda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Exitus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letalis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Manus </a:t>
            </a:r>
            <a:r>
              <a:rPr lang="en-US" sz="2800" dirty="0" err="1" smtClean="0">
                <a:latin typeface="+mj-lt"/>
              </a:rPr>
              <a:t>dextra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Genu </a:t>
            </a:r>
            <a:r>
              <a:rPr lang="en-US" sz="2800" dirty="0" err="1" smtClean="0">
                <a:latin typeface="+mj-lt"/>
              </a:rPr>
              <a:t>varum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Foramen magnum</a:t>
            </a:r>
          </a:p>
          <a:p>
            <a:r>
              <a:rPr lang="en-US" sz="2800" dirty="0" err="1" smtClean="0">
                <a:latin typeface="+mj-lt"/>
              </a:rPr>
              <a:t>Vulnera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secta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Psychosis </a:t>
            </a:r>
            <a:r>
              <a:rPr lang="en-US" sz="2800" dirty="0" err="1" smtClean="0">
                <a:latin typeface="+mj-lt"/>
              </a:rPr>
              <a:t>organica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Articulatio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plana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Regio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thoracis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92869" y="1607931"/>
            <a:ext cx="4373217" cy="4871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+mj-lt"/>
              </a:rPr>
              <a:t>Caries </a:t>
            </a:r>
            <a:r>
              <a:rPr lang="en-US" sz="2800" dirty="0" err="1" smtClean="0">
                <a:latin typeface="+mj-lt"/>
              </a:rPr>
              <a:t>profundas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Exitum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letalem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Manu </a:t>
            </a:r>
            <a:r>
              <a:rPr lang="en-US" sz="2800" dirty="0" err="1" smtClean="0">
                <a:latin typeface="+mj-lt"/>
              </a:rPr>
              <a:t>dextra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Genu </a:t>
            </a:r>
            <a:r>
              <a:rPr lang="en-US" sz="2800" dirty="0" err="1" smtClean="0">
                <a:latin typeface="+mj-lt"/>
              </a:rPr>
              <a:t>varo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Foramen magnum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Vulnus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sectum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Psychosim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organicam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Articulationibus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planis</a:t>
            </a:r>
            <a:endParaRPr lang="en-US" sz="2800" dirty="0" smtClean="0">
              <a:latin typeface="+mj-lt"/>
            </a:endParaRPr>
          </a:p>
          <a:p>
            <a:r>
              <a:rPr lang="en-US" sz="2800" dirty="0" err="1" smtClean="0">
                <a:latin typeface="+mj-lt"/>
              </a:rPr>
              <a:t>Regione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err="1" smtClean="0">
                <a:latin typeface="+mj-lt"/>
              </a:rPr>
              <a:t>thoracis</a:t>
            </a:r>
            <a:endParaRPr lang="en-US" sz="2800" dirty="0"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65491" y="1589157"/>
            <a:ext cx="1504071" cy="4871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4/</a:t>
            </a:r>
            <a:r>
              <a:rPr lang="en-US" sz="2800" b="1" dirty="0" err="1" smtClean="0">
                <a:solidFill>
                  <a:srgbClr val="9F000E"/>
                </a:solidFill>
                <a:latin typeface="+mj-lt"/>
              </a:rPr>
              <a:t>pl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Post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9F000E"/>
                </a:solidFill>
                <a:latin typeface="+mj-lt"/>
              </a:rPr>
              <a:t>c</a:t>
            </a: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um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6/</a:t>
            </a:r>
            <a:r>
              <a:rPr lang="en-US" sz="2800" b="1" dirty="0" err="1" smtClean="0">
                <a:solidFill>
                  <a:srgbClr val="9F000E"/>
                </a:solidFill>
                <a:latin typeface="+mj-lt"/>
              </a:rPr>
              <a:t>sg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4/</a:t>
            </a:r>
            <a:r>
              <a:rPr lang="en-US" sz="2800" b="1" dirty="0" err="1" smtClean="0">
                <a:solidFill>
                  <a:srgbClr val="9F000E"/>
                </a:solidFill>
                <a:latin typeface="+mj-lt"/>
              </a:rPr>
              <a:t>sg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9F000E"/>
                </a:solidFill>
                <a:latin typeface="+mj-lt"/>
              </a:rPr>
              <a:t>1</a:t>
            </a: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/</a:t>
            </a:r>
            <a:r>
              <a:rPr lang="en-US" sz="2800" b="1" dirty="0" err="1" smtClean="0">
                <a:solidFill>
                  <a:srgbClr val="9F000E"/>
                </a:solidFill>
                <a:latin typeface="+mj-lt"/>
              </a:rPr>
              <a:t>sg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propter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6/</a:t>
            </a:r>
            <a:r>
              <a:rPr lang="en-US" sz="2800" b="1" dirty="0" err="1" smtClean="0">
                <a:solidFill>
                  <a:srgbClr val="9F000E"/>
                </a:solidFill>
                <a:latin typeface="+mj-lt"/>
              </a:rPr>
              <a:t>pl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9F000E"/>
                </a:solidFill>
                <a:latin typeface="+mj-lt"/>
              </a:rPr>
              <a:t>6/</a:t>
            </a:r>
            <a:r>
              <a:rPr lang="en-US" sz="2800" b="1" dirty="0" err="1" smtClean="0">
                <a:solidFill>
                  <a:srgbClr val="9F000E"/>
                </a:solidFill>
                <a:latin typeface="+mj-lt"/>
              </a:rPr>
              <a:t>sg</a:t>
            </a:r>
            <a:endParaRPr lang="en-US" sz="2800" b="1" dirty="0" smtClean="0">
              <a:solidFill>
                <a:srgbClr val="9F000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6048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Form</a:t>
            </a:r>
            <a:r>
              <a:rPr lang="cs-CZ" sz="40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loose</a:t>
            </a:r>
            <a:r>
              <a:rPr lang="cs-CZ" sz="40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attributes</a:t>
            </a:r>
            <a:endParaRPr lang="cs-CZ" sz="40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867" y="1600200"/>
            <a:ext cx="6610611" cy="4525963"/>
          </a:xfrm>
        </p:spPr>
        <p:txBody>
          <a:bodyPr>
            <a:normAutofit/>
          </a:bodyPr>
          <a:lstStyle/>
          <a:p>
            <a:r>
              <a:rPr lang="cs-CZ" sz="3000" b="1" dirty="0" err="1" smtClean="0">
                <a:latin typeface="+mj-lt"/>
                <a:cs typeface="Times New Roman" pitchFamily="18" charset="0"/>
              </a:rPr>
              <a:t>Articulatio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+ (genu 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valgum</a:t>
            </a:r>
            <a:r>
              <a:rPr lang="cs-CZ" sz="3000" dirty="0" smtClean="0">
                <a:latin typeface="+mj-lt"/>
                <a:cs typeface="Times New Roman" pitchFamily="18" charset="0"/>
              </a:rPr>
              <a:t>)</a:t>
            </a:r>
          </a:p>
          <a:p>
            <a:r>
              <a:rPr lang="cs-CZ" sz="3000" b="1" dirty="0" err="1" smtClean="0">
                <a:latin typeface="+mj-lt"/>
                <a:cs typeface="Times New Roman" pitchFamily="18" charset="0"/>
              </a:rPr>
              <a:t>Arcus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+ (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vertebrae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thoracicae</a:t>
            </a:r>
            <a:r>
              <a:rPr lang="cs-CZ" sz="3000" dirty="0" smtClean="0">
                <a:latin typeface="+mj-lt"/>
                <a:cs typeface="Times New Roman" pitchFamily="18" charset="0"/>
              </a:rPr>
              <a:t>)</a:t>
            </a:r>
          </a:p>
          <a:p>
            <a:r>
              <a:rPr lang="cs-CZ" sz="3000" b="1" dirty="0" smtClean="0">
                <a:latin typeface="+mj-lt"/>
                <a:cs typeface="Times New Roman" pitchFamily="18" charset="0"/>
              </a:rPr>
              <a:t>Causa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+ (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obstructio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venae</a:t>
            </a:r>
            <a:r>
              <a:rPr lang="cs-CZ" sz="3000" dirty="0" smtClean="0">
                <a:latin typeface="+mj-lt"/>
                <a:cs typeface="Times New Roman" pitchFamily="18" charset="0"/>
              </a:rPr>
              <a:t>)</a:t>
            </a:r>
          </a:p>
          <a:p>
            <a:r>
              <a:rPr lang="cs-CZ" sz="3000" b="1" dirty="0" err="1" smtClean="0">
                <a:latin typeface="+mj-lt"/>
                <a:cs typeface="Times New Roman" pitchFamily="18" charset="0"/>
              </a:rPr>
              <a:t>Effectus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+ (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gargarisma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novum)</a:t>
            </a:r>
          </a:p>
          <a:p>
            <a:r>
              <a:rPr lang="cs-CZ" sz="3000" b="1" dirty="0" err="1" smtClean="0">
                <a:latin typeface="+mj-lt"/>
                <a:cs typeface="Times New Roman" pitchFamily="18" charset="0"/>
              </a:rPr>
              <a:t>Sanatio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+ (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decubitus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profundus</a:t>
            </a:r>
            <a:r>
              <a:rPr lang="cs-CZ" sz="3000" dirty="0" smtClean="0">
                <a:latin typeface="+mj-lt"/>
                <a:cs typeface="Times New Roman" pitchFamily="18" charset="0"/>
              </a:rPr>
              <a:t>)</a:t>
            </a:r>
          </a:p>
          <a:p>
            <a:r>
              <a:rPr lang="cs-CZ" sz="3000" b="1" dirty="0" err="1" smtClean="0">
                <a:latin typeface="+mj-lt"/>
                <a:cs typeface="Times New Roman" pitchFamily="18" charset="0"/>
              </a:rPr>
              <a:t>Collapsus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+ (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systema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circulatorium</a:t>
            </a:r>
            <a:r>
              <a:rPr lang="cs-CZ" sz="3000" dirty="0" smtClean="0">
                <a:latin typeface="+mj-lt"/>
                <a:cs typeface="Times New Roman" pitchFamily="18" charset="0"/>
              </a:rPr>
              <a:t>)</a:t>
            </a:r>
          </a:p>
          <a:p>
            <a:r>
              <a:rPr lang="cs-CZ" sz="3000" b="1" dirty="0" smtClean="0">
                <a:latin typeface="+mj-lt"/>
                <a:cs typeface="Times New Roman" pitchFamily="18" charset="0"/>
              </a:rPr>
              <a:t>Status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+ (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canities</a:t>
            </a:r>
            <a:r>
              <a:rPr lang="cs-CZ" sz="3000" dirty="0" smtClean="0">
                <a:latin typeface="+mj-lt"/>
                <a:cs typeface="Times New Roman" pitchFamily="18" charset="0"/>
              </a:rPr>
              <a:t> </a:t>
            </a:r>
            <a:r>
              <a:rPr lang="cs-CZ" sz="3000" dirty="0" err="1" smtClean="0">
                <a:latin typeface="+mj-lt"/>
                <a:cs typeface="Times New Roman" pitchFamily="18" charset="0"/>
              </a:rPr>
              <a:t>praematura</a:t>
            </a:r>
            <a:r>
              <a:rPr lang="cs-CZ" sz="3000" dirty="0" smtClean="0">
                <a:latin typeface="+mj-lt"/>
                <a:cs typeface="Times New Roman" pitchFamily="18" charset="0"/>
              </a:rPr>
              <a:t>)</a:t>
            </a:r>
            <a:endParaRPr lang="cs-CZ" sz="3000" dirty="0">
              <a:latin typeface="+mj-lt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725478" y="1417638"/>
            <a:ext cx="0" cy="498757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69669" y="1579231"/>
            <a:ext cx="108842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-us,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67467" y="2129179"/>
            <a:ext cx="2364750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-arum, -arum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69669" y="2680983"/>
            <a:ext cx="1251477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-is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ae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9669" y="3234981"/>
            <a:ext cx="982849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-is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69669" y="3788979"/>
            <a:ext cx="108842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-us,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7467" y="4342977"/>
            <a:ext cx="982849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-is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69669" y="4905823"/>
            <a:ext cx="127383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ei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ae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9824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Connect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preposition</a:t>
            </a:r>
            <a:endParaRPr lang="cs-CZ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237" y="1607919"/>
            <a:ext cx="52522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dies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Post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infarctus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acutus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Propter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partus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praematurus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Sub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plexus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venosus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uterinus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decursus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morbi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usus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internus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Ante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spinosus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decubitus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dolorosi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Sine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effectus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malus</a:t>
            </a:r>
          </a:p>
          <a:p>
            <a:pPr marL="0" indent="0"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4406674" y="1611936"/>
            <a:ext cx="5252264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Ex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Post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infarctum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acutum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Propter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partum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praematurum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Sub plexu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venoso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uterino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decursu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morbi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usum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internum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Ante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processum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spinosum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decubitibus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dolorosis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Sine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effectu</a:t>
            </a:r>
            <a:r>
              <a:rPr lang="cs-CZ" sz="2800" dirty="0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 smtClean="0">
                <a:solidFill>
                  <a:srgbClr val="9F000E"/>
                </a:solidFill>
                <a:latin typeface="Times New Roman" pitchFamily="18" charset="0"/>
                <a:cs typeface="Times New Roman" pitchFamily="18" charset="0"/>
              </a:rPr>
              <a:t>malo</a:t>
            </a:r>
            <a:endParaRPr lang="cs-CZ" sz="2800" dirty="0" smtClean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solidFill>
                <a:srgbClr val="9F000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064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2805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9F000E"/>
                </a:solidFill>
              </a:rPr>
              <a:t>Solve the crossword</a:t>
            </a:r>
            <a:endParaRPr lang="en-US" dirty="0">
              <a:solidFill>
                <a:srgbClr val="9F000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6133" y="4929777"/>
            <a:ext cx="43781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9F000E"/>
              </a:buClr>
              <a:buAutoNum type="arabicPeriod"/>
            </a:pPr>
            <a:r>
              <a:rPr lang="en-US" sz="2400" dirty="0" smtClean="0"/>
              <a:t>The cyst of the right ovary</a:t>
            </a:r>
          </a:p>
          <a:p>
            <a:pPr marL="342900" indent="-342900">
              <a:buClr>
                <a:srgbClr val="9F000E"/>
              </a:buClr>
              <a:buAutoNum type="arabicPeriod"/>
            </a:pPr>
            <a:r>
              <a:rPr lang="en-US" sz="2400" dirty="0" smtClean="0"/>
              <a:t>Fossa of the hollow vein</a:t>
            </a:r>
          </a:p>
          <a:p>
            <a:pPr marL="342900" indent="-342900">
              <a:buClr>
                <a:srgbClr val="9F000E"/>
              </a:buClr>
              <a:buAutoNum type="arabicPeriod"/>
            </a:pPr>
            <a:r>
              <a:rPr lang="en-US" sz="2400" dirty="0" smtClean="0"/>
              <a:t>Small lobes of the testis</a:t>
            </a:r>
          </a:p>
          <a:p>
            <a:pPr marL="342900" indent="-342900">
              <a:buClr>
                <a:srgbClr val="9F000E"/>
              </a:buClr>
              <a:buAutoNum type="arabicPeriod"/>
            </a:pPr>
            <a:r>
              <a:rPr lang="en-US" sz="2400" dirty="0" smtClean="0"/>
              <a:t>Narrowing of the gallbladder</a:t>
            </a:r>
          </a:p>
        </p:txBody>
      </p:sp>
      <p:pic>
        <p:nvPicPr>
          <p:cNvPr id="10" name="Content Placeholder 9" descr="Crossword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768" b="-24768"/>
          <a:stretch>
            <a:fillRect/>
          </a:stretch>
        </p:blipFill>
        <p:spPr>
          <a:xfrm>
            <a:off x="33129" y="531198"/>
            <a:ext cx="9089263" cy="4998744"/>
          </a:xfrm>
        </p:spPr>
      </p:pic>
      <p:sp>
        <p:nvSpPr>
          <p:cNvPr id="11" name="TextBox 10"/>
          <p:cNvSpPr txBox="1"/>
          <p:nvPr/>
        </p:nvSpPr>
        <p:spPr>
          <a:xfrm>
            <a:off x="4641329" y="4935537"/>
            <a:ext cx="44807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9F000E"/>
                </a:solidFill>
              </a:rPr>
              <a:t>5.</a:t>
            </a:r>
            <a:r>
              <a:rPr lang="en-US" sz="2400" dirty="0" smtClean="0"/>
              <a:t> Removal </a:t>
            </a:r>
            <a:r>
              <a:rPr lang="en-US" sz="2400" dirty="0"/>
              <a:t>of the benign tumor</a:t>
            </a:r>
          </a:p>
          <a:p>
            <a:r>
              <a:rPr lang="en-US" sz="2400" dirty="0" smtClean="0">
                <a:solidFill>
                  <a:srgbClr val="9F000E"/>
                </a:solidFill>
              </a:rPr>
              <a:t>6.</a:t>
            </a:r>
            <a:r>
              <a:rPr lang="en-US" sz="2400" dirty="0" smtClean="0"/>
              <a:t> Healing </a:t>
            </a:r>
            <a:r>
              <a:rPr lang="en-US" sz="2400" dirty="0"/>
              <a:t>of the torn wound</a:t>
            </a:r>
          </a:p>
          <a:p>
            <a:r>
              <a:rPr lang="en-US" sz="2400" dirty="0" smtClean="0">
                <a:solidFill>
                  <a:srgbClr val="9F000E"/>
                </a:solidFill>
              </a:rPr>
              <a:t>7.</a:t>
            </a:r>
            <a:r>
              <a:rPr lang="en-US" sz="2400" dirty="0" smtClean="0"/>
              <a:t> Death </a:t>
            </a:r>
            <a:r>
              <a:rPr lang="en-US" sz="2400" dirty="0"/>
              <a:t>during the delivery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7314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F000E"/>
                </a:solidFill>
                <a:latin typeface="+mj-lt"/>
              </a:rPr>
              <a:t>Orthography and typos  </a:t>
            </a:r>
          </a:p>
          <a:p>
            <a:pPr lvl="1"/>
            <a:r>
              <a:rPr lang="en-US" i="1" dirty="0" err="1" smtClean="0">
                <a:latin typeface="+mj-lt"/>
              </a:rPr>
              <a:t>operattio</a:t>
            </a:r>
            <a:r>
              <a:rPr lang="en-US" i="1" dirty="0">
                <a:latin typeface="+mj-lt"/>
              </a:rPr>
              <a:t>/excision/</a:t>
            </a:r>
            <a:r>
              <a:rPr lang="en-US" i="1" dirty="0" err="1">
                <a:latin typeface="+mj-lt"/>
              </a:rPr>
              <a:t>alimentorium</a:t>
            </a:r>
            <a:r>
              <a:rPr lang="en-US" i="1" dirty="0">
                <a:latin typeface="+mj-lt"/>
              </a:rPr>
              <a:t>…</a:t>
            </a:r>
            <a:r>
              <a:rPr lang="en-US" dirty="0">
                <a:latin typeface="+mj-lt"/>
              </a:rPr>
              <a:t>	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solidFill>
                  <a:srgbClr val="9F000E"/>
                </a:solidFill>
                <a:latin typeface="+mj-lt"/>
              </a:rPr>
              <a:t>Irregular stem formations</a:t>
            </a:r>
          </a:p>
          <a:p>
            <a:pPr lvl="1"/>
            <a:r>
              <a:rPr lang="en-US" i="1" dirty="0" smtClean="0">
                <a:latin typeface="+mj-lt"/>
              </a:rPr>
              <a:t>Femur (</a:t>
            </a:r>
            <a:r>
              <a:rPr lang="en-US" i="1" dirty="0" err="1" smtClean="0">
                <a:latin typeface="+mj-lt"/>
              </a:rPr>
              <a:t>femoris:femuris</a:t>
            </a:r>
            <a:r>
              <a:rPr lang="en-US" i="1" dirty="0" smtClean="0">
                <a:latin typeface="+mj-lt"/>
              </a:rPr>
              <a:t>?)</a:t>
            </a:r>
          </a:p>
          <a:p>
            <a:pPr lvl="1"/>
            <a:r>
              <a:rPr lang="en-US" i="1" dirty="0" smtClean="0">
                <a:latin typeface="+mj-lt"/>
              </a:rPr>
              <a:t>Hallux (</a:t>
            </a:r>
            <a:r>
              <a:rPr lang="en-US" i="1" dirty="0" err="1" smtClean="0">
                <a:latin typeface="+mj-lt"/>
              </a:rPr>
              <a:t>hallcis:hallucis</a:t>
            </a:r>
            <a:r>
              <a:rPr lang="en-US" i="1" dirty="0" smtClean="0">
                <a:latin typeface="+mj-lt"/>
              </a:rPr>
              <a:t>?)</a:t>
            </a:r>
          </a:p>
          <a:p>
            <a:pPr lvl="1"/>
            <a:r>
              <a:rPr lang="en-US" i="1" dirty="0" err="1" smtClean="0">
                <a:latin typeface="+mj-lt"/>
              </a:rPr>
              <a:t>Cavitas</a:t>
            </a:r>
            <a:r>
              <a:rPr lang="en-US" i="1" dirty="0" smtClean="0">
                <a:latin typeface="+mj-lt"/>
              </a:rPr>
              <a:t> (in </a:t>
            </a:r>
            <a:r>
              <a:rPr lang="en-US" i="1" dirty="0" err="1" smtClean="0">
                <a:latin typeface="+mj-lt"/>
              </a:rPr>
              <a:t>cavite</a:t>
            </a:r>
            <a:r>
              <a:rPr lang="en-US" i="1" dirty="0" smtClean="0">
                <a:latin typeface="+mj-lt"/>
              </a:rPr>
              <a:t>: </a:t>
            </a:r>
            <a:r>
              <a:rPr lang="en-US" i="1" dirty="0" err="1" smtClean="0">
                <a:latin typeface="+mj-lt"/>
              </a:rPr>
              <a:t>cavitate</a:t>
            </a:r>
            <a:r>
              <a:rPr lang="en-US" i="1" dirty="0" smtClean="0">
                <a:latin typeface="+mj-lt"/>
              </a:rPr>
              <a:t>?)</a:t>
            </a:r>
            <a:endParaRPr lang="en-US" i="1" dirty="0">
              <a:latin typeface="+mj-lt"/>
            </a:endParaRPr>
          </a:p>
          <a:p>
            <a:r>
              <a:rPr lang="en-US" dirty="0" smtClean="0">
                <a:solidFill>
                  <a:srgbClr val="9F000E"/>
                </a:solidFill>
                <a:latin typeface="+mj-lt"/>
              </a:rPr>
              <a:t>Prepositions</a:t>
            </a:r>
            <a:r>
              <a:rPr lang="en-US" i="1" dirty="0" smtClean="0">
                <a:latin typeface="+mj-lt"/>
              </a:rPr>
              <a:t> </a:t>
            </a:r>
          </a:p>
          <a:p>
            <a:pPr lvl="1"/>
            <a:r>
              <a:rPr lang="en-US" i="1" dirty="0">
                <a:latin typeface="+mj-lt"/>
              </a:rPr>
              <a:t>i</a:t>
            </a:r>
            <a:r>
              <a:rPr lang="en-US" i="1" dirty="0" smtClean="0">
                <a:latin typeface="+mj-lt"/>
              </a:rPr>
              <a:t>n/sub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961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endings/Translation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F000E"/>
                </a:solidFill>
                <a:latin typeface="+mj-lt"/>
              </a:rPr>
              <a:t>-</a:t>
            </a:r>
            <a:r>
              <a:rPr lang="en-US" dirty="0" err="1" smtClean="0">
                <a:solidFill>
                  <a:srgbClr val="9F000E"/>
                </a:solidFill>
                <a:latin typeface="+mj-lt"/>
              </a:rPr>
              <a:t>oma</a:t>
            </a:r>
            <a:r>
              <a:rPr lang="en-US" dirty="0" smtClean="0">
                <a:solidFill>
                  <a:srgbClr val="9F000E"/>
                </a:solidFill>
                <a:latin typeface="+mj-lt"/>
              </a:rPr>
              <a:t> words (gender?)</a:t>
            </a:r>
          </a:p>
          <a:p>
            <a:r>
              <a:rPr lang="en-US" dirty="0" smtClean="0">
                <a:solidFill>
                  <a:srgbClr val="9F000E"/>
                </a:solidFill>
                <a:latin typeface="+mj-lt"/>
              </a:rPr>
              <a:t>Position of the adjective</a:t>
            </a:r>
          </a:p>
          <a:p>
            <a:pPr lvl="1"/>
            <a:r>
              <a:rPr lang="en-US" dirty="0" smtClean="0">
                <a:latin typeface="+mj-lt"/>
              </a:rPr>
              <a:t>Immediately after the noun</a:t>
            </a:r>
          </a:p>
          <a:p>
            <a:pPr lvl="2"/>
            <a:r>
              <a:rPr lang="en-US" dirty="0" err="1" smtClean="0">
                <a:latin typeface="+mj-lt"/>
              </a:rPr>
              <a:t>Ulcus</a:t>
            </a:r>
            <a:r>
              <a:rPr lang="en-US" dirty="0" smtClean="0">
                <a:latin typeface="+mj-lt"/>
              </a:rPr>
              <a:t> durum </a:t>
            </a:r>
            <a:r>
              <a:rPr lang="en-US" dirty="0" err="1" smtClean="0">
                <a:latin typeface="+mj-lt"/>
              </a:rPr>
              <a:t>vaginae</a:t>
            </a:r>
            <a:r>
              <a:rPr lang="en-US" dirty="0" smtClean="0">
                <a:latin typeface="+mj-lt"/>
              </a:rPr>
              <a:t>/ </a:t>
            </a:r>
            <a:r>
              <a:rPr lang="en-US" dirty="0" err="1" smtClean="0">
                <a:latin typeface="+mj-lt"/>
              </a:rPr>
              <a:t>Functio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laesa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pulmonum</a:t>
            </a:r>
            <a:r>
              <a:rPr lang="en-US" dirty="0" smtClean="0">
                <a:latin typeface="+mj-lt"/>
              </a:rPr>
              <a:t> </a:t>
            </a:r>
          </a:p>
          <a:p>
            <a:pPr lvl="1"/>
            <a:r>
              <a:rPr lang="en-US" dirty="0" smtClean="0">
                <a:latin typeface="+mj-lt"/>
              </a:rPr>
              <a:t>At the end of the phrase </a:t>
            </a:r>
          </a:p>
          <a:p>
            <a:pPr lvl="2"/>
            <a:r>
              <a:rPr lang="en-US" dirty="0" err="1" smtClean="0">
                <a:latin typeface="+mj-lt"/>
              </a:rPr>
              <a:t>Ulcus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vaginae</a:t>
            </a:r>
            <a:r>
              <a:rPr lang="en-US" dirty="0" smtClean="0">
                <a:latin typeface="+mj-lt"/>
              </a:rPr>
              <a:t> durum/ </a:t>
            </a:r>
            <a:r>
              <a:rPr lang="en-US" dirty="0" err="1" smtClean="0">
                <a:latin typeface="+mj-lt"/>
              </a:rPr>
              <a:t>Functio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pulmonum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laesa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solidFill>
                  <a:srgbClr val="9F000E"/>
                </a:solidFill>
                <a:latin typeface="+mj-lt"/>
              </a:rPr>
              <a:t>Plural forms</a:t>
            </a:r>
          </a:p>
          <a:p>
            <a:pPr marL="457200" lvl="1" indent="0">
              <a:buNone/>
            </a:pPr>
            <a:r>
              <a:rPr lang="en-US" dirty="0" smtClean="0">
                <a:latin typeface="+mj-lt"/>
              </a:rPr>
              <a:t> Dent…… </a:t>
            </a:r>
            <a:r>
              <a:rPr lang="en-US" dirty="0" err="1" smtClean="0">
                <a:latin typeface="+mj-lt"/>
              </a:rPr>
              <a:t>incisiv</a:t>
            </a:r>
            <a:r>
              <a:rPr lang="en-US" dirty="0" smtClean="0">
                <a:latin typeface="+mj-lt"/>
              </a:rPr>
              <a:t>……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278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 txBox="1">
            <a:spLocks/>
          </p:cNvSpPr>
          <p:nvPr/>
        </p:nvSpPr>
        <p:spPr>
          <a:xfrm>
            <a:off x="2439988" y="274638"/>
            <a:ext cx="4114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k-SK" sz="4400" b="1" dirty="0" err="1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Inflect</a:t>
            </a:r>
            <a:endParaRPr lang="en-GB" sz="44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Zástupný symbol obsahu 4"/>
          <p:cNvSpPr txBox="1">
            <a:spLocks/>
          </p:cNvSpPr>
          <p:nvPr/>
        </p:nvSpPr>
        <p:spPr>
          <a:xfrm>
            <a:off x="315913" y="1600200"/>
            <a:ext cx="5148262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sk-SK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caesare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Part 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caesare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Part 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caesare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6"/>
              <a:defRPr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Part_  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caesare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sk-SK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Part_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caesare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Part_ 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caesare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Part_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caesare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 Part_ _ 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caesare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309938" y="1524000"/>
            <a:ext cx="5159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3290888" y="1981200"/>
            <a:ext cx="2730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303588" y="3808413"/>
            <a:ext cx="27305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3224810" y="4722813"/>
            <a:ext cx="5159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3890255" y="5191125"/>
            <a:ext cx="4159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317445" y="2459038"/>
            <a:ext cx="6683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167063" y="2905125"/>
            <a:ext cx="373062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495263" y="4287838"/>
            <a:ext cx="9906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Zástupný symbol obsahu 4"/>
          <p:cNvSpPr txBox="1">
            <a:spLocks/>
          </p:cNvSpPr>
          <p:nvPr/>
        </p:nvSpPr>
        <p:spPr>
          <a:xfrm>
            <a:off x="5003800" y="1603375"/>
            <a:ext cx="5148263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sk-SK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valg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valg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valg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6"/>
              <a:defRPr/>
            </a:pP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valg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sk-SK" sz="32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valg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_ 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valg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 _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valg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6.  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Gen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_ _ _ _ </a:t>
            </a:r>
            <a:r>
              <a:rPr lang="sk-SK" sz="3200" dirty="0" err="1" smtClean="0">
                <a:latin typeface="Times New Roman" pitchFamily="18" charset="0"/>
                <a:cs typeface="Times New Roman" pitchFamily="18" charset="0"/>
              </a:rPr>
              <a:t>valg</a:t>
            </a:r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3200" dirty="0">
                <a:latin typeface="Times New Roman" pitchFamily="18" charset="0"/>
                <a:cs typeface="Times New Roman" pitchFamily="18" charset="0"/>
              </a:rPr>
              <a:t>_ _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7177505" y="1546225"/>
            <a:ext cx="6683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7490835" y="2014538"/>
            <a:ext cx="2730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7492999" y="3830638"/>
            <a:ext cx="3619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7457208" y="4746625"/>
            <a:ext cx="36195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8067018" y="5201064"/>
            <a:ext cx="49688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7204147" y="2459038"/>
            <a:ext cx="6683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7172328" y="2905125"/>
            <a:ext cx="455613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7715249" y="4276725"/>
            <a:ext cx="9890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1574183" y="5191125"/>
            <a:ext cx="8002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ibus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1557132" y="4746625"/>
            <a:ext cx="51969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</a:t>
            </a: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1540325" y="4287838"/>
            <a:ext cx="86113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1521909" y="3807214"/>
            <a:ext cx="51969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1521909" y="2904193"/>
            <a:ext cx="37702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1533637" y="2443665"/>
            <a:ext cx="75052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1564548" y="2014538"/>
            <a:ext cx="51969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6195551" y="1990018"/>
            <a:ext cx="51969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6177762" y="2455380"/>
            <a:ext cx="37702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6161199" y="2915889"/>
            <a:ext cx="37702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6228683" y="3830638"/>
            <a:ext cx="5549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6173916" y="4290678"/>
            <a:ext cx="86113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9" name="BlokTextu 38"/>
          <p:cNvSpPr txBox="1"/>
          <p:nvPr/>
        </p:nvSpPr>
        <p:spPr>
          <a:xfrm>
            <a:off x="6228683" y="4745693"/>
            <a:ext cx="5549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0" name="BlokTextu 39"/>
          <p:cNvSpPr txBox="1"/>
          <p:nvPr/>
        </p:nvSpPr>
        <p:spPr>
          <a:xfrm>
            <a:off x="6315135" y="5191125"/>
            <a:ext cx="8002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ibus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070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 txBox="1">
            <a:spLocks/>
          </p:cNvSpPr>
          <p:nvPr/>
        </p:nvSpPr>
        <p:spPr>
          <a:xfrm>
            <a:off x="81280" y="40812"/>
            <a:ext cx="2278106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k-SK" sz="4400" b="1" dirty="0" err="1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Inflect</a:t>
            </a:r>
            <a:endParaRPr lang="en-GB" sz="44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Zástupný symbol obsahu 4"/>
          <p:cNvSpPr txBox="1">
            <a:spLocks/>
          </p:cNvSpPr>
          <p:nvPr/>
        </p:nvSpPr>
        <p:spPr>
          <a:xfrm>
            <a:off x="356280" y="1335894"/>
            <a:ext cx="5297487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Rabi</a:t>
            </a:r>
            <a:r>
              <a:rPr lang="sk-SK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silvatic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*_ </a:t>
            </a:r>
            <a:endParaRPr lang="sk-SK" sz="2800" dirty="0">
              <a:latin typeface="Times New Roman" pitchFamily="18" charset="0"/>
              <a:cs typeface="Times New Roman" pitchFamily="18" charset="0"/>
            </a:endParaRP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Rabi_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silvatic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Rabi _ _ 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silvatic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 _ 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6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Rabi _ 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silvatic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</a:t>
            </a:r>
            <a:endParaRPr lang="sk-SK" sz="2800" dirty="0">
              <a:latin typeface="Times New Roman" pitchFamily="18" charset="0"/>
              <a:cs typeface="Times New Roman" pitchFamily="18" charset="0"/>
            </a:endParaRP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sk-SK" sz="2800" dirty="0">
              <a:latin typeface="Times New Roman" pitchFamily="18" charset="0"/>
              <a:cs typeface="Times New Roman" pitchFamily="18" charset="0"/>
            </a:endParaRP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Rabi 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silvatic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Rabi_ _ 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silvatic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 _ _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Rabi_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silvatic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 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AutoNum type="arabicPeriod" startAt="6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Rabi_ _ 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silvatic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_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2800" b="1" i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Silvaticus</a:t>
            </a:r>
            <a:r>
              <a:rPr lang="sk-SK" sz="2800" b="1" i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a, um</a:t>
            </a:r>
            <a:endParaRPr lang="en-GB" sz="2800" b="1" i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2813854" y="1359836"/>
            <a:ext cx="4445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012600" y="1860309"/>
            <a:ext cx="5445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ae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3001182" y="3913775"/>
            <a:ext cx="5445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ae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029688" y="4938712"/>
            <a:ext cx="585788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3476330" y="5463104"/>
            <a:ext cx="4968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3117882" y="2373590"/>
            <a:ext cx="6540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2811865" y="2900779"/>
            <a:ext cx="4445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526025" y="4428262"/>
            <a:ext cx="10572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arum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1524098" y="1860309"/>
            <a:ext cx="45397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ei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497596" y="2370513"/>
            <a:ext cx="65755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1487657" y="2887341"/>
            <a:ext cx="36580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1497596" y="3914430"/>
            <a:ext cx="5084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1481033" y="4434573"/>
            <a:ext cx="97815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erum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500911" y="4931523"/>
            <a:ext cx="5084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1439296" y="5454743"/>
            <a:ext cx="89319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ebus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1" name="Nadpis 3"/>
          <p:cNvSpPr txBox="1">
            <a:spLocks/>
          </p:cNvSpPr>
          <p:nvPr/>
        </p:nvSpPr>
        <p:spPr>
          <a:xfrm>
            <a:off x="3825850" y="54276"/>
            <a:ext cx="4114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k-SK" sz="4400" b="1" dirty="0" err="1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Inflect</a:t>
            </a:r>
            <a:endParaRPr lang="en-GB" sz="44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Zástupný symbol obsahu 4"/>
          <p:cNvSpPr txBox="1">
            <a:spLocks/>
          </p:cNvSpPr>
          <p:nvPr/>
        </p:nvSpPr>
        <p:spPr>
          <a:xfrm>
            <a:off x="5053623" y="1379838"/>
            <a:ext cx="5297487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Man</a:t>
            </a:r>
            <a:r>
              <a:rPr lang="sk-SK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fract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 </a:t>
            </a:r>
            <a:endParaRPr lang="sk-SK" sz="2800" dirty="0">
              <a:latin typeface="Times New Roman" pitchFamily="18" charset="0"/>
              <a:cs typeface="Times New Roman" pitchFamily="18" charset="0"/>
            </a:endParaRP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Man_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fract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Man_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fract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 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6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Man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fract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</a:t>
            </a:r>
            <a:endParaRPr lang="sk-SK" sz="2800" dirty="0">
              <a:latin typeface="Times New Roman" pitchFamily="18" charset="0"/>
              <a:cs typeface="Times New Roman" pitchFamily="18" charset="0"/>
            </a:endParaRP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sk-SK" sz="2800" dirty="0">
              <a:latin typeface="Times New Roman" pitchFamily="18" charset="0"/>
              <a:cs typeface="Times New Roman" pitchFamily="18" charset="0"/>
            </a:endParaRP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Man 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fract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Man _ 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fract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 _ _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buFont typeface="Arial"/>
              <a:buAutoNum type="arabicPeriod" startAt="4"/>
              <a:defRPr/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Man_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fract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 </a:t>
            </a:r>
          </a:p>
          <a:p>
            <a:pPr marL="346075" indent="-346075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Man_ _ _ _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fract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 _ 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_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7150912" y="1386694"/>
            <a:ext cx="444500" cy="523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7315275" y="1900409"/>
            <a:ext cx="5445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ae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7394332" y="3944482"/>
            <a:ext cx="5445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ae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7353057" y="4991577"/>
            <a:ext cx="585788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7949005" y="5483385"/>
            <a:ext cx="4968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7284795" y="2410498"/>
            <a:ext cx="6540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7093025" y="2930373"/>
            <a:ext cx="444500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7680808" y="4451592"/>
            <a:ext cx="10572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arum</a:t>
            </a:r>
            <a:r>
              <a:rPr lang="sk-SK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6038561" y="1883933"/>
            <a:ext cx="51969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6049782" y="2407153"/>
            <a:ext cx="6687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6093560" y="2931285"/>
            <a:ext cx="37702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6147423" y="3914430"/>
            <a:ext cx="51969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6137736" y="4468357"/>
            <a:ext cx="86113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uum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6066174" y="4975467"/>
            <a:ext cx="51969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6167119" y="5488527"/>
            <a:ext cx="80021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ibus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2430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rgbClr val="C00000"/>
                </a:solidFill>
                <a:cs typeface="Times New Roman" pitchFamily="18" charset="0"/>
              </a:rPr>
              <a:t>Which</a:t>
            </a:r>
            <a:r>
              <a:rPr lang="cs-CZ" sz="36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cs-CZ" sz="3600" dirty="0" err="1">
                <a:solidFill>
                  <a:srgbClr val="C00000"/>
                </a:solidFill>
                <a:cs typeface="Times New Roman" pitchFamily="18" charset="0"/>
              </a:rPr>
              <a:t>d</a:t>
            </a:r>
            <a:r>
              <a:rPr lang="cs-CZ" sz="3600" dirty="0" err="1" smtClean="0">
                <a:solidFill>
                  <a:srgbClr val="C00000"/>
                </a:solidFill>
                <a:cs typeface="Times New Roman" pitchFamily="18" charset="0"/>
              </a:rPr>
              <a:t>eclension</a:t>
            </a:r>
            <a:r>
              <a:rPr lang="cs-CZ" sz="3600" dirty="0" smtClean="0">
                <a:solidFill>
                  <a:srgbClr val="C00000"/>
                </a:solidFill>
                <a:cs typeface="Times New Roman" pitchFamily="18" charset="0"/>
              </a:rPr>
              <a:t>? </a:t>
            </a:r>
            <a:r>
              <a:rPr lang="cs-CZ" sz="3600" dirty="0" err="1" smtClean="0">
                <a:solidFill>
                  <a:srgbClr val="C00000"/>
                </a:solidFill>
                <a:cs typeface="Times New Roman" pitchFamily="18" charset="0"/>
              </a:rPr>
              <a:t>Which</a:t>
            </a:r>
            <a:r>
              <a:rPr lang="cs-CZ" sz="36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cs-CZ" sz="3600" dirty="0" err="1" smtClean="0">
                <a:solidFill>
                  <a:srgbClr val="C00000"/>
                </a:solidFill>
                <a:cs typeface="Times New Roman" pitchFamily="18" charset="0"/>
              </a:rPr>
              <a:t>paradigm</a:t>
            </a:r>
            <a:r>
              <a:rPr lang="cs-CZ" sz="3600" dirty="0" smtClean="0">
                <a:solidFill>
                  <a:srgbClr val="C00000"/>
                </a:solidFill>
                <a:cs typeface="Times New Roman" pitchFamily="18" charset="0"/>
              </a:rPr>
              <a:t>?</a:t>
            </a:r>
          </a:p>
        </p:txBody>
      </p:sp>
      <p:sp>
        <p:nvSpPr>
          <p:cNvPr id="21506" name="Zástupný symbol obsahu 2"/>
          <p:cNvSpPr>
            <a:spLocks noGrp="1"/>
          </p:cNvSpPr>
          <p:nvPr>
            <p:ph idx="1"/>
          </p:nvPr>
        </p:nvSpPr>
        <p:spPr>
          <a:xfrm>
            <a:off x="242957" y="1600200"/>
            <a:ext cx="8443843" cy="4525963"/>
          </a:xfrm>
        </p:spPr>
        <p:txBody>
          <a:bodyPr numCol="3">
            <a:normAutofit/>
          </a:bodyPr>
          <a:lstStyle/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Infarctum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>
                <a:solidFill>
                  <a:srgbClr val="000000"/>
                </a:solidFill>
                <a:latin typeface="+mj-lt"/>
              </a:rPr>
              <a:t>Unguentum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>
                <a:solidFill>
                  <a:srgbClr val="9F000E"/>
                </a:solidFill>
                <a:latin typeface="+mj-lt"/>
              </a:rPr>
              <a:t>A</a:t>
            </a:r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rcuatus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000000"/>
                </a:solidFill>
                <a:latin typeface="+mj-lt"/>
              </a:rPr>
              <a:t>Arcus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Processus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000000"/>
                </a:solidFill>
                <a:latin typeface="+mj-lt"/>
              </a:rPr>
              <a:t>Tempus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Manus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000000"/>
                </a:solidFill>
                <a:latin typeface="+mj-lt"/>
              </a:rPr>
              <a:t>Talos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000000"/>
                </a:solidFill>
                <a:latin typeface="+mj-lt"/>
              </a:rPr>
              <a:t>Nephros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Diei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000000"/>
                </a:solidFill>
                <a:latin typeface="+mj-lt"/>
              </a:rPr>
              <a:t>Thoracici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Malleolo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000000"/>
                </a:solidFill>
                <a:latin typeface="+mj-lt"/>
              </a:rPr>
              <a:t>Pulmo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Cochlearia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smtClean="0">
                <a:solidFill>
                  <a:srgbClr val="000000"/>
                </a:solidFill>
                <a:latin typeface="+mj-lt"/>
              </a:rPr>
              <a:t>Lamina</a:t>
            </a: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Ligamenta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Radiata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000000"/>
                </a:solidFill>
                <a:latin typeface="+mj-lt"/>
              </a:rPr>
              <a:t>Scatula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Canales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000000"/>
                </a:solidFill>
                <a:latin typeface="+mj-lt"/>
              </a:rPr>
              <a:t>Scabies</a:t>
            </a:r>
            <a:endParaRPr lang="cs-CZ" sz="280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Colore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Rhaphe</a:t>
            </a:r>
            <a:endParaRPr lang="cs-CZ" sz="2800" dirty="0" smtClean="0">
              <a:latin typeface="+mj-lt"/>
            </a:endParaRPr>
          </a:p>
          <a:p>
            <a:r>
              <a:rPr lang="cs-CZ" sz="2800" dirty="0" err="1" smtClean="0">
                <a:solidFill>
                  <a:srgbClr val="9F000E"/>
                </a:solidFill>
                <a:latin typeface="+mj-lt"/>
              </a:rPr>
              <a:t>Radiatis</a:t>
            </a:r>
            <a:endParaRPr lang="cs-CZ" sz="2800" dirty="0" smtClean="0">
              <a:solidFill>
                <a:srgbClr val="9F000E"/>
              </a:solidFill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Neurosis</a:t>
            </a:r>
            <a:endParaRPr lang="cs-CZ" sz="2800" dirty="0" smtClean="0">
              <a:latin typeface="+mj-lt"/>
            </a:endParaRPr>
          </a:p>
          <a:p>
            <a:endParaRPr lang="cs-CZ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130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C00000"/>
                </a:solidFill>
              </a:rPr>
              <a:t>Which</a:t>
            </a:r>
            <a:r>
              <a:rPr lang="cs-CZ" dirty="0" smtClean="0">
                <a:solidFill>
                  <a:srgbClr val="C00000"/>
                </a:solidFill>
              </a:rPr>
              <a:t> case? </a:t>
            </a:r>
            <a:r>
              <a:rPr lang="cs-CZ" dirty="0" err="1" smtClean="0">
                <a:solidFill>
                  <a:srgbClr val="C00000"/>
                </a:solidFill>
              </a:rPr>
              <a:t>Say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err="1" smtClean="0">
                <a:solidFill>
                  <a:srgbClr val="C00000"/>
                </a:solidFill>
              </a:rPr>
              <a:t>the</a:t>
            </a:r>
            <a:r>
              <a:rPr lang="cs-CZ" dirty="0" smtClean="0">
                <a:solidFill>
                  <a:srgbClr val="C00000"/>
                </a:solidFill>
              </a:rPr>
              <a:t> nominative </a:t>
            </a:r>
            <a:r>
              <a:rPr lang="cs-CZ" dirty="0" err="1" smtClean="0">
                <a:solidFill>
                  <a:srgbClr val="C00000"/>
                </a:solidFill>
              </a:rPr>
              <a:t>sg</a:t>
            </a:r>
            <a:r>
              <a:rPr lang="cs-CZ" dirty="0" smtClean="0">
                <a:solidFill>
                  <a:srgbClr val="C00000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858614"/>
            <a:ext cx="9144000" cy="4525963"/>
          </a:xfrm>
        </p:spPr>
        <p:txBody>
          <a:bodyPr numCol="3"/>
          <a:lstStyle/>
          <a:p>
            <a:r>
              <a:rPr lang="cs-CZ" dirty="0" err="1" smtClean="0">
                <a:latin typeface="+mj-lt"/>
              </a:rPr>
              <a:t>Cariei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Exitus</a:t>
            </a:r>
          </a:p>
          <a:p>
            <a:r>
              <a:rPr lang="cs-CZ" dirty="0" err="1" smtClean="0">
                <a:latin typeface="+mj-lt"/>
              </a:rPr>
              <a:t>Obstructiones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Manum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Genua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Visus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Calvitiei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Foramina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Corporibus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Conchae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Morbi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Cochlearia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Traumatis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Vulneris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Nuclei</a:t>
            </a:r>
            <a:endParaRPr lang="cs-CZ" dirty="0" smtClean="0">
              <a:latin typeface="+mj-lt"/>
            </a:endParaRPr>
          </a:p>
          <a:p>
            <a:r>
              <a:rPr lang="cs-CZ" dirty="0" err="1">
                <a:latin typeface="+mj-lt"/>
              </a:rPr>
              <a:t>S</a:t>
            </a:r>
            <a:r>
              <a:rPr lang="cs-CZ" dirty="0" err="1" smtClean="0">
                <a:latin typeface="+mj-lt"/>
              </a:rPr>
              <a:t>ensus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Temporis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Psychosim</a:t>
            </a:r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Articulationum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Sepsi</a:t>
            </a:r>
          </a:p>
          <a:p>
            <a:r>
              <a:rPr lang="cs-CZ" dirty="0" err="1" smtClean="0">
                <a:latin typeface="+mj-lt"/>
              </a:rPr>
              <a:t>Regionis</a:t>
            </a:r>
            <a:endParaRPr lang="cs-CZ" dirty="0" smtClean="0">
              <a:latin typeface="+mj-lt"/>
            </a:endParaRP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4571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Match nouns and adjectives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3765"/>
            <a:ext cx="8229600" cy="4525963"/>
          </a:xfrm>
        </p:spPr>
        <p:txBody>
          <a:bodyPr/>
          <a:lstStyle/>
          <a:p>
            <a:pPr lvl="0"/>
            <a:r>
              <a:rPr lang="cs-CZ" dirty="0" err="1"/>
              <a:t>decubitus</a:t>
            </a:r>
            <a:r>
              <a:rPr lang="cs-CZ" dirty="0"/>
              <a:t>		</a:t>
            </a:r>
            <a:r>
              <a:rPr lang="cs-CZ" dirty="0" smtClean="0"/>
              <a:t>	</a:t>
            </a:r>
            <a:r>
              <a:rPr lang="cs-CZ" dirty="0" err="1" smtClean="0"/>
              <a:t>spontaneus</a:t>
            </a:r>
            <a:r>
              <a:rPr lang="cs-CZ" dirty="0" smtClean="0"/>
              <a:t>, a, um</a:t>
            </a:r>
            <a:endParaRPr lang="sk-SK" dirty="0"/>
          </a:p>
          <a:p>
            <a:pPr lvl="0"/>
            <a:r>
              <a:rPr lang="cs-CZ" dirty="0"/>
              <a:t>genu			</a:t>
            </a:r>
            <a:r>
              <a:rPr lang="cs-CZ" dirty="0" smtClean="0"/>
              <a:t>		</a:t>
            </a:r>
            <a:r>
              <a:rPr lang="cs-CZ" dirty="0" err="1" smtClean="0"/>
              <a:t>opticus</a:t>
            </a:r>
            <a:r>
              <a:rPr lang="cs-CZ" dirty="0" smtClean="0"/>
              <a:t>, a, um</a:t>
            </a:r>
            <a:endParaRPr lang="sk-SK" dirty="0"/>
          </a:p>
          <a:p>
            <a:pPr lvl="0"/>
            <a:r>
              <a:rPr lang="cs-CZ" dirty="0" err="1"/>
              <a:t>processus</a:t>
            </a:r>
            <a:r>
              <a:rPr lang="cs-CZ" dirty="0"/>
              <a:t>		</a:t>
            </a:r>
            <a:r>
              <a:rPr lang="cs-CZ" dirty="0" smtClean="0"/>
              <a:t>	</a:t>
            </a:r>
            <a:r>
              <a:rPr lang="cs-CZ" dirty="0" err="1" smtClean="0"/>
              <a:t>diaphragmaticus</a:t>
            </a:r>
            <a:r>
              <a:rPr lang="cs-CZ" dirty="0"/>
              <a:t>, a, um</a:t>
            </a:r>
            <a:endParaRPr lang="sk-SK" dirty="0"/>
          </a:p>
          <a:p>
            <a:pPr lvl="0"/>
            <a:r>
              <a:rPr lang="cs-CZ" dirty="0"/>
              <a:t>facies			</a:t>
            </a:r>
            <a:r>
              <a:rPr lang="cs-CZ" dirty="0" smtClean="0"/>
              <a:t>		</a:t>
            </a:r>
            <a:r>
              <a:rPr lang="cs-CZ" dirty="0" err="1" smtClean="0"/>
              <a:t>profundus</a:t>
            </a:r>
            <a:r>
              <a:rPr lang="cs-CZ" dirty="0"/>
              <a:t>, a, um</a:t>
            </a:r>
            <a:endParaRPr lang="sk-SK" dirty="0"/>
          </a:p>
          <a:p>
            <a:pPr lvl="0"/>
            <a:r>
              <a:rPr lang="cs-CZ" dirty="0" err="1"/>
              <a:t>nervus</a:t>
            </a:r>
            <a:r>
              <a:rPr lang="cs-CZ" dirty="0"/>
              <a:t>			</a:t>
            </a:r>
            <a:r>
              <a:rPr lang="cs-CZ" dirty="0" smtClean="0"/>
              <a:t>	</a:t>
            </a:r>
            <a:r>
              <a:rPr lang="cs-CZ" dirty="0" err="1" smtClean="0"/>
              <a:t>humanus</a:t>
            </a:r>
            <a:r>
              <a:rPr lang="cs-CZ" dirty="0"/>
              <a:t>, a, um </a:t>
            </a:r>
            <a:endParaRPr lang="sk-SK" dirty="0"/>
          </a:p>
          <a:p>
            <a:pPr lvl="0"/>
            <a:r>
              <a:rPr lang="cs-CZ" dirty="0"/>
              <a:t>corpus			</a:t>
            </a:r>
            <a:r>
              <a:rPr lang="cs-CZ" dirty="0" smtClean="0"/>
              <a:t>	</a:t>
            </a:r>
            <a:r>
              <a:rPr lang="cs-CZ" dirty="0" err="1" smtClean="0"/>
              <a:t>dexter</a:t>
            </a:r>
            <a:r>
              <a:rPr lang="cs-CZ" dirty="0"/>
              <a:t>, </a:t>
            </a:r>
            <a:r>
              <a:rPr lang="cs-CZ" dirty="0" smtClean="0"/>
              <a:t>a</a:t>
            </a:r>
            <a:r>
              <a:rPr lang="cs-CZ" dirty="0"/>
              <a:t>, </a:t>
            </a:r>
            <a:r>
              <a:rPr lang="cs-CZ" dirty="0" smtClean="0"/>
              <a:t>um</a:t>
            </a:r>
            <a:endParaRPr lang="sk-SK" dirty="0"/>
          </a:p>
          <a:p>
            <a:pPr lvl="0"/>
            <a:r>
              <a:rPr lang="cs-CZ" dirty="0" smtClean="0"/>
              <a:t>partus</a:t>
            </a:r>
            <a:r>
              <a:rPr lang="cs-CZ" dirty="0"/>
              <a:t>			</a:t>
            </a:r>
            <a:r>
              <a:rPr lang="cs-CZ" dirty="0" smtClean="0"/>
              <a:t>	</a:t>
            </a:r>
            <a:r>
              <a:rPr lang="cs-CZ" dirty="0" err="1" smtClean="0"/>
              <a:t>xiphoideus</a:t>
            </a:r>
            <a:r>
              <a:rPr lang="cs-CZ" dirty="0" smtClean="0"/>
              <a:t>, a, um</a:t>
            </a:r>
            <a:endParaRPr lang="sk-SK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28957" y="2142435"/>
            <a:ext cx="1192695" cy="17117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722783" y="2694609"/>
            <a:ext cx="1998869" cy="23301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032000" y="4439478"/>
            <a:ext cx="1689652" cy="5853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877391" y="2142435"/>
            <a:ext cx="1844261" cy="34786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032000" y="2694609"/>
            <a:ext cx="1689652" cy="17448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77391" y="3302000"/>
            <a:ext cx="1844261" cy="5521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28957" y="3302000"/>
            <a:ext cx="1192695" cy="23191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ál 28"/>
          <p:cNvSpPr/>
          <p:nvPr/>
        </p:nvSpPr>
        <p:spPr>
          <a:xfrm>
            <a:off x="5057916" y="3633847"/>
            <a:ext cx="408606" cy="44065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28"/>
          <p:cNvSpPr/>
          <p:nvPr/>
        </p:nvSpPr>
        <p:spPr>
          <a:xfrm>
            <a:off x="5262219" y="1855850"/>
            <a:ext cx="408606" cy="44065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8"/>
          <p:cNvSpPr/>
          <p:nvPr/>
        </p:nvSpPr>
        <p:spPr>
          <a:xfrm>
            <a:off x="4536664" y="2474282"/>
            <a:ext cx="408606" cy="44065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8"/>
          <p:cNvSpPr/>
          <p:nvPr/>
        </p:nvSpPr>
        <p:spPr>
          <a:xfrm>
            <a:off x="6546577" y="3081673"/>
            <a:ext cx="408606" cy="44065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8"/>
          <p:cNvSpPr/>
          <p:nvPr/>
        </p:nvSpPr>
        <p:spPr>
          <a:xfrm>
            <a:off x="5850837" y="4219151"/>
            <a:ext cx="408606" cy="44065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8"/>
          <p:cNvSpPr/>
          <p:nvPr/>
        </p:nvSpPr>
        <p:spPr>
          <a:xfrm>
            <a:off x="5442231" y="4804456"/>
            <a:ext cx="408606" cy="44065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8"/>
          <p:cNvSpPr/>
          <p:nvPr/>
        </p:nvSpPr>
        <p:spPr>
          <a:xfrm>
            <a:off x="5133012" y="5400803"/>
            <a:ext cx="408606" cy="44065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309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Match</a:t>
            </a:r>
            <a:r>
              <a:rPr lang="cs-CZ" sz="40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and</a:t>
            </a:r>
            <a:r>
              <a:rPr lang="cs-CZ" sz="40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change</a:t>
            </a:r>
            <a:r>
              <a:rPr lang="cs-CZ" sz="40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for</a:t>
            </a:r>
            <a:r>
              <a:rPr lang="cs-CZ" sz="40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nom</a:t>
            </a:r>
            <a:r>
              <a:rPr lang="cs-CZ" sz="4000" dirty="0" smtClean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cs-CZ" sz="4000" dirty="0" err="1" smtClean="0">
                <a:solidFill>
                  <a:srgbClr val="C00000"/>
                </a:solidFill>
                <a:cs typeface="Times New Roman" pitchFamily="18" charset="0"/>
              </a:rPr>
              <a:t>pl</a:t>
            </a:r>
            <a:endParaRPr lang="cs-CZ" sz="4000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8965" y="1600200"/>
            <a:ext cx="878619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Species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asthmaticus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a, um	   		</a:t>
            </a: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Abscessus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dolorosus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a, um		</a:t>
            </a: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Decubitus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acusticus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a, um         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Partus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subcutaneus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a, um  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Facies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spinosus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a, um           </a:t>
            </a: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Meatus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profundus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a, um       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Usus		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Hippocraticus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a, um   </a:t>
            </a:r>
          </a:p>
          <a:p>
            <a:pPr>
              <a:buNone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Processus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internus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a, um           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Rovná spojovacia šípka 4"/>
          <p:cNvCxnSpPr/>
          <p:nvPr/>
        </p:nvCxnSpPr>
        <p:spPr>
          <a:xfrm flipV="1">
            <a:off x="1649896" y="1918252"/>
            <a:ext cx="844826" cy="99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ovacia šípka 6"/>
          <p:cNvCxnSpPr/>
          <p:nvPr/>
        </p:nvCxnSpPr>
        <p:spPr>
          <a:xfrm flipV="1">
            <a:off x="1258094" y="2537771"/>
            <a:ext cx="1276382" cy="9598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ovacia šípka 8"/>
          <p:cNvCxnSpPr/>
          <p:nvPr/>
        </p:nvCxnSpPr>
        <p:spPr>
          <a:xfrm flipV="1">
            <a:off x="1258094" y="3110948"/>
            <a:ext cx="1236628" cy="13552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1089727" y="5134678"/>
            <a:ext cx="1480332" cy="5466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 flipV="1">
            <a:off x="1331841" y="4075043"/>
            <a:ext cx="1238218" cy="1553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>
            <a:off x="1258094" y="3073408"/>
            <a:ext cx="1311965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ovacia šípka 22"/>
          <p:cNvCxnSpPr/>
          <p:nvPr/>
        </p:nvCxnSpPr>
        <p:spPr>
          <a:xfrm>
            <a:off x="1854441" y="2561542"/>
            <a:ext cx="715618" cy="10237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ovacia šípka 27"/>
          <p:cNvCxnSpPr/>
          <p:nvPr/>
        </p:nvCxnSpPr>
        <p:spPr>
          <a:xfrm>
            <a:off x="1292087" y="4075043"/>
            <a:ext cx="1277972" cy="10485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4505742" y="1600200"/>
            <a:ext cx="506896" cy="54665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4118117" y="3234092"/>
            <a:ext cx="506896" cy="54665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3785707" y="4289852"/>
            <a:ext cx="506896" cy="54665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3750917" y="2133052"/>
            <a:ext cx="506896" cy="54665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891706" y="4825461"/>
            <a:ext cx="506896" cy="54665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609560" y="2683020"/>
            <a:ext cx="506896" cy="54665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3548268" y="3758658"/>
            <a:ext cx="506896" cy="54665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3453297" y="5399723"/>
            <a:ext cx="506896" cy="54665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Rovná spojnica 39"/>
          <p:cNvCxnSpPr/>
          <p:nvPr/>
        </p:nvCxnSpPr>
        <p:spPr>
          <a:xfrm>
            <a:off x="5993300" y="1669773"/>
            <a:ext cx="0" cy="45259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438379" y="1535059"/>
            <a:ext cx="1332253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es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ae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36177" y="2107093"/>
            <a:ext cx="108842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-us, 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38379" y="2680983"/>
            <a:ext cx="108842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-us,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38379" y="3246024"/>
            <a:ext cx="108842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-us,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36177" y="3811567"/>
            <a:ext cx="1567684" cy="553998"/>
          </a:xfrm>
          <a:prstGeom prst="rect">
            <a:avLst/>
          </a:prstGeom>
          <a:solidFill>
            <a:srgbClr val="C0504D"/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es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ae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36177" y="4376106"/>
            <a:ext cx="108842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-us,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38379" y="4938952"/>
            <a:ext cx="108842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-us,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47220" y="5510986"/>
            <a:ext cx="1088421" cy="553998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chemeClr val="bg1"/>
                </a:solidFill>
                <a:latin typeface="+mj-lt"/>
              </a:rPr>
              <a:t>-us, -</a:t>
            </a:r>
            <a:r>
              <a:rPr lang="en-US" sz="3000" dirty="0" err="1" smtClean="0">
                <a:solidFill>
                  <a:schemeClr val="bg1"/>
                </a:solidFill>
                <a:latin typeface="+mj-lt"/>
              </a:rPr>
              <a:t>i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634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Ž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6428</TotalTime>
  <Words>671</Words>
  <Application>Microsoft Macintosh PowerPoint</Application>
  <PresentationFormat>On-screen Show (4:3)</PresentationFormat>
  <Paragraphs>261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ŽLTA2</vt:lpstr>
      <vt:lpstr>Basic medical terminology</vt:lpstr>
      <vt:lpstr>Test</vt:lpstr>
      <vt:lpstr>Missing endings/Translation</vt:lpstr>
      <vt:lpstr>PowerPoint Presentation</vt:lpstr>
      <vt:lpstr>PowerPoint Presentation</vt:lpstr>
      <vt:lpstr>Which declension? Which paradigm?</vt:lpstr>
      <vt:lpstr>Which case? Say the nominative sg.</vt:lpstr>
      <vt:lpstr>Match nouns and adjectives</vt:lpstr>
      <vt:lpstr>Match and change for nom. pl</vt:lpstr>
      <vt:lpstr>Change into the given case or connect with given preposition</vt:lpstr>
      <vt:lpstr>Form loose attributes</vt:lpstr>
      <vt:lpstr>Connect with preposition</vt:lpstr>
      <vt:lpstr>Solve the crossword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Pepina Artimová</dc:creator>
  <cp:lastModifiedBy>Pepina Artimová</cp:lastModifiedBy>
  <cp:revision>23</cp:revision>
  <dcterms:created xsi:type="dcterms:W3CDTF">2013-11-29T13:24:20Z</dcterms:created>
  <dcterms:modified xsi:type="dcterms:W3CDTF">2014-12-01T21:08:49Z</dcterms:modified>
</cp:coreProperties>
</file>