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sldIdLst>
    <p:sldId id="271" r:id="rId2"/>
    <p:sldId id="259" r:id="rId3"/>
    <p:sldId id="257" r:id="rId4"/>
    <p:sldId id="260" r:id="rId5"/>
    <p:sldId id="258" r:id="rId6"/>
    <p:sldId id="263" r:id="rId7"/>
    <p:sldId id="264" r:id="rId8"/>
    <p:sldId id="265" r:id="rId9"/>
    <p:sldId id="270" r:id="rId10"/>
    <p:sldId id="261" r:id="rId11"/>
    <p:sldId id="268" r:id="rId12"/>
    <p:sldId id="262" r:id="rId13"/>
    <p:sldId id="267" r:id="rId14"/>
    <p:sldId id="269" r:id="rId15"/>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8" d="100"/>
          <a:sy n="118" d="100"/>
        </p:scale>
        <p:origin x="-664"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Click to edit Master subtitle style</a:t>
            </a:r>
            <a:endParaRPr lang="en-US"/>
          </a:p>
        </p:txBody>
      </p:sp>
      <p:sp>
        <p:nvSpPr>
          <p:cNvPr id="4" name="Date Placeholder 3"/>
          <p:cNvSpPr>
            <a:spLocks noGrp="1"/>
          </p:cNvSpPr>
          <p:nvPr>
            <p:ph type="dt" sz="half" idx="10"/>
          </p:nvPr>
        </p:nvSpPr>
        <p:spPr/>
        <p:txBody>
          <a:bodyPr/>
          <a:lstStyle/>
          <a:p>
            <a:pPr>
              <a:defRPr/>
            </a:pPr>
            <a:fld id="{A182F113-DD9F-46C0-B0C1-9A87DC4F88EC}" type="datetimeFigureOut">
              <a:rPr lang="cs-CZ" smtClean="0"/>
              <a:pPr>
                <a:defRPr/>
              </a:pPr>
              <a:t>10.12.2013</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EB27ECA4-5DF7-496D-9480-EE91D6081BA4}" type="slidenum">
              <a:rPr lang="cs-CZ" smtClean="0"/>
              <a:pPr>
                <a:defRPr/>
              </a:pPr>
              <a:t>‹#›</a:t>
            </a:fld>
            <a:endParaRPr lang="cs-CZ"/>
          </a:p>
        </p:txBody>
      </p:sp>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pPr>
              <a:defRPr/>
            </a:pPr>
            <a:fld id="{A182F113-DD9F-46C0-B0C1-9A87DC4F88EC}" type="datetimeFigureOut">
              <a:rPr lang="cs-CZ" smtClean="0"/>
              <a:pPr>
                <a:defRPr/>
              </a:pPr>
              <a:t>10.12.2013</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EB27ECA4-5DF7-496D-9480-EE91D6081BA4}" type="slidenum">
              <a:rPr lang="cs-CZ" smtClean="0"/>
              <a:pPr>
                <a:defRPr/>
              </a:pPr>
              <a:t>‹#›</a:t>
            </a:fld>
            <a:endParaRPr lang="cs-CZ"/>
          </a:p>
        </p:txBody>
      </p:sp>
    </p:spTree>
    <p:extLst>
      <p:ext uri="{BB962C8B-B14F-4D97-AF65-F5344CB8AC3E}">
        <p14:creationId xmlns:p14="http://schemas.microsoft.com/office/powerpoint/2010/main" val="37233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pPr>
              <a:defRPr/>
            </a:pPr>
            <a:fld id="{A182F113-DD9F-46C0-B0C1-9A87DC4F88EC}" type="datetimeFigureOut">
              <a:rPr lang="cs-CZ" smtClean="0"/>
              <a:pPr>
                <a:defRPr/>
              </a:pPr>
              <a:t>10.12.2013</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EB27ECA4-5DF7-496D-9480-EE91D6081BA4}" type="slidenum">
              <a:rPr lang="cs-CZ" smtClean="0"/>
              <a:pPr>
                <a:defRPr/>
              </a:pPr>
              <a:t>‹#›</a:t>
            </a:fld>
            <a:endParaRPr lang="cs-CZ"/>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idx="1"/>
          </p:nvPr>
        </p:nvSpPr>
        <p:spPr/>
        <p:txBody>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pPr>
              <a:defRPr/>
            </a:pPr>
            <a:fld id="{A182F113-DD9F-46C0-B0C1-9A87DC4F88EC}" type="datetimeFigureOut">
              <a:rPr lang="cs-CZ" smtClean="0"/>
              <a:pPr>
                <a:defRPr/>
              </a:pPr>
              <a:t>10.12.2013</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EB27ECA4-5DF7-496D-9480-EE91D6081BA4}" type="slidenum">
              <a:rPr lang="cs-CZ" smtClean="0"/>
              <a:pPr>
                <a:defRPr/>
              </a:pPr>
              <a:t>‹#›</a:t>
            </a:fld>
            <a:endParaRPr lang="cs-CZ"/>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Click to edit Master text styles</a:t>
            </a:r>
          </a:p>
        </p:txBody>
      </p:sp>
      <p:sp>
        <p:nvSpPr>
          <p:cNvPr id="4" name="Date Placeholder 3"/>
          <p:cNvSpPr>
            <a:spLocks noGrp="1"/>
          </p:cNvSpPr>
          <p:nvPr>
            <p:ph type="dt" sz="half" idx="10"/>
          </p:nvPr>
        </p:nvSpPr>
        <p:spPr/>
        <p:txBody>
          <a:bodyPr/>
          <a:lstStyle/>
          <a:p>
            <a:pPr>
              <a:defRPr/>
            </a:pPr>
            <a:fld id="{A182F113-DD9F-46C0-B0C1-9A87DC4F88EC}" type="datetimeFigureOut">
              <a:rPr lang="cs-CZ" smtClean="0"/>
              <a:pPr>
                <a:defRPr/>
              </a:pPr>
              <a:t>10.12.2013</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EB27ECA4-5DF7-496D-9480-EE91D6081BA4}" type="slidenum">
              <a:rPr lang="cs-CZ" smtClean="0"/>
              <a:pPr>
                <a:defRPr/>
              </a:pPr>
              <a:t>‹#›</a:t>
            </a:fld>
            <a:endParaRPr lang="cs-CZ"/>
          </a:p>
        </p:txBody>
      </p:sp>
    </p:spTree>
    <p:extLst>
      <p:ext uri="{BB962C8B-B14F-4D97-AF65-F5344CB8AC3E}">
        <p14:creationId xmlns:p14="http://schemas.microsoft.com/office/powerpoint/2010/main" val="1122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5" name="Date Placeholder 4"/>
          <p:cNvSpPr>
            <a:spLocks noGrp="1"/>
          </p:cNvSpPr>
          <p:nvPr>
            <p:ph type="dt" sz="half" idx="10"/>
          </p:nvPr>
        </p:nvSpPr>
        <p:spPr/>
        <p:txBody>
          <a:bodyPr/>
          <a:lstStyle/>
          <a:p>
            <a:pPr>
              <a:defRPr/>
            </a:pPr>
            <a:fld id="{A182F113-DD9F-46C0-B0C1-9A87DC4F88EC}" type="datetimeFigureOut">
              <a:rPr lang="cs-CZ" smtClean="0"/>
              <a:pPr>
                <a:defRPr/>
              </a:pPr>
              <a:t>10.12.2013</a:t>
            </a:fld>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EB27ECA4-5DF7-496D-9480-EE91D6081BA4}" type="slidenum">
              <a:rPr lang="cs-CZ" smtClean="0"/>
              <a:pPr>
                <a:defRPr/>
              </a:pPr>
              <a:t>‹#›</a:t>
            </a:fld>
            <a:endParaRPr lang="cs-CZ"/>
          </a:p>
        </p:txBody>
      </p:sp>
    </p:spTree>
    <p:extLst>
      <p:ext uri="{BB962C8B-B14F-4D97-AF65-F5344CB8AC3E}">
        <p14:creationId xmlns:p14="http://schemas.microsoft.com/office/powerpoint/2010/main" val="126059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7" name="Date Placeholder 6"/>
          <p:cNvSpPr>
            <a:spLocks noGrp="1"/>
          </p:cNvSpPr>
          <p:nvPr>
            <p:ph type="dt" sz="half" idx="10"/>
          </p:nvPr>
        </p:nvSpPr>
        <p:spPr/>
        <p:txBody>
          <a:bodyPr/>
          <a:lstStyle/>
          <a:p>
            <a:pPr>
              <a:defRPr/>
            </a:pPr>
            <a:fld id="{A182F113-DD9F-46C0-B0C1-9A87DC4F88EC}" type="datetimeFigureOut">
              <a:rPr lang="cs-CZ" smtClean="0"/>
              <a:pPr>
                <a:defRPr/>
              </a:pPr>
              <a:t>10.12.2013</a:t>
            </a:fld>
            <a:endParaRPr lang="cs-CZ"/>
          </a:p>
        </p:txBody>
      </p:sp>
      <p:sp>
        <p:nvSpPr>
          <p:cNvPr id="8" name="Footer Placeholder 7"/>
          <p:cNvSpPr>
            <a:spLocks noGrp="1"/>
          </p:cNvSpPr>
          <p:nvPr>
            <p:ph type="ftr" sz="quarter" idx="11"/>
          </p:nvPr>
        </p:nvSpPr>
        <p:spPr/>
        <p:txBody>
          <a:bodyPr/>
          <a:lstStyle/>
          <a:p>
            <a:pPr>
              <a:defRPr/>
            </a:pPr>
            <a:endParaRPr lang="cs-CZ"/>
          </a:p>
        </p:txBody>
      </p:sp>
      <p:sp>
        <p:nvSpPr>
          <p:cNvPr id="9" name="Slide Number Placeholder 8"/>
          <p:cNvSpPr>
            <a:spLocks noGrp="1"/>
          </p:cNvSpPr>
          <p:nvPr>
            <p:ph type="sldNum" sz="quarter" idx="12"/>
          </p:nvPr>
        </p:nvSpPr>
        <p:spPr/>
        <p:txBody>
          <a:bodyPr/>
          <a:lstStyle/>
          <a:p>
            <a:pPr>
              <a:defRPr/>
            </a:pPr>
            <a:fld id="{EB27ECA4-5DF7-496D-9480-EE91D6081BA4}" type="slidenum">
              <a:rPr lang="cs-CZ" smtClean="0"/>
              <a:pPr>
                <a:defRPr/>
              </a:pPr>
              <a:t>‹#›</a:t>
            </a:fld>
            <a:endParaRPr lang="cs-CZ"/>
          </a:p>
        </p:txBody>
      </p:sp>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Date Placeholder 2"/>
          <p:cNvSpPr>
            <a:spLocks noGrp="1"/>
          </p:cNvSpPr>
          <p:nvPr>
            <p:ph type="dt" sz="half" idx="10"/>
          </p:nvPr>
        </p:nvSpPr>
        <p:spPr/>
        <p:txBody>
          <a:bodyPr/>
          <a:lstStyle/>
          <a:p>
            <a:pPr>
              <a:defRPr/>
            </a:pPr>
            <a:fld id="{A182F113-DD9F-46C0-B0C1-9A87DC4F88EC}" type="datetimeFigureOut">
              <a:rPr lang="cs-CZ" smtClean="0"/>
              <a:pPr>
                <a:defRPr/>
              </a:pPr>
              <a:t>10.12.2013</a:t>
            </a:fld>
            <a:endParaRPr lang="cs-CZ"/>
          </a:p>
        </p:txBody>
      </p:sp>
      <p:sp>
        <p:nvSpPr>
          <p:cNvPr id="4" name="Footer Placeholder 3"/>
          <p:cNvSpPr>
            <a:spLocks noGrp="1"/>
          </p:cNvSpPr>
          <p:nvPr>
            <p:ph type="ftr" sz="quarter" idx="11"/>
          </p:nvPr>
        </p:nvSpPr>
        <p:spPr/>
        <p:txBody>
          <a:bodyPr/>
          <a:lstStyle/>
          <a:p>
            <a:pPr>
              <a:defRPr/>
            </a:pPr>
            <a:endParaRPr lang="cs-CZ"/>
          </a:p>
        </p:txBody>
      </p:sp>
      <p:sp>
        <p:nvSpPr>
          <p:cNvPr id="5" name="Slide Number Placeholder 4"/>
          <p:cNvSpPr>
            <a:spLocks noGrp="1"/>
          </p:cNvSpPr>
          <p:nvPr>
            <p:ph type="sldNum" sz="quarter" idx="12"/>
          </p:nvPr>
        </p:nvSpPr>
        <p:spPr/>
        <p:txBody>
          <a:bodyPr/>
          <a:lstStyle/>
          <a:p>
            <a:pPr>
              <a:defRPr/>
            </a:pPr>
            <a:fld id="{EB27ECA4-5DF7-496D-9480-EE91D6081BA4}" type="slidenum">
              <a:rPr lang="cs-CZ" smtClean="0"/>
              <a:pPr>
                <a:defRPr/>
              </a:pPr>
              <a:t>‹#›</a:t>
            </a:fld>
            <a:endParaRPr lang="cs-CZ"/>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182F113-DD9F-46C0-B0C1-9A87DC4F88EC}" type="datetimeFigureOut">
              <a:rPr lang="cs-CZ" smtClean="0"/>
              <a:pPr>
                <a:defRPr/>
              </a:pPr>
              <a:t>10.12.2013</a:t>
            </a:fld>
            <a:endParaRPr lang="cs-CZ"/>
          </a:p>
        </p:txBody>
      </p:sp>
      <p:sp>
        <p:nvSpPr>
          <p:cNvPr id="3" name="Footer Placeholder 2"/>
          <p:cNvSpPr>
            <a:spLocks noGrp="1"/>
          </p:cNvSpPr>
          <p:nvPr>
            <p:ph type="ftr" sz="quarter" idx="11"/>
          </p:nvPr>
        </p:nvSpPr>
        <p:spPr/>
        <p:txBody>
          <a:bodyPr/>
          <a:lstStyle/>
          <a:p>
            <a:pPr>
              <a:defRPr/>
            </a:pPr>
            <a:endParaRPr lang="cs-CZ"/>
          </a:p>
        </p:txBody>
      </p:sp>
      <p:sp>
        <p:nvSpPr>
          <p:cNvPr id="4" name="Slide Number Placeholder 3"/>
          <p:cNvSpPr>
            <a:spLocks noGrp="1"/>
          </p:cNvSpPr>
          <p:nvPr>
            <p:ph type="sldNum" sz="quarter" idx="12"/>
          </p:nvPr>
        </p:nvSpPr>
        <p:spPr/>
        <p:txBody>
          <a:bodyPr/>
          <a:lstStyle/>
          <a:p>
            <a:pPr>
              <a:defRPr/>
            </a:pPr>
            <a:fld id="{EB27ECA4-5DF7-496D-9480-EE91D6081BA4}" type="slidenum">
              <a:rPr lang="cs-CZ" smtClean="0"/>
              <a:pPr>
                <a:defRPr/>
              </a:pPr>
              <a:t>‹#›</a:t>
            </a:fld>
            <a:endParaRPr lang="cs-CZ"/>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pPr>
              <a:defRPr/>
            </a:pPr>
            <a:fld id="{A182F113-DD9F-46C0-B0C1-9A87DC4F88EC}" type="datetimeFigureOut">
              <a:rPr lang="cs-CZ" smtClean="0"/>
              <a:pPr>
                <a:defRPr/>
              </a:pPr>
              <a:t>10.12.2013</a:t>
            </a:fld>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EB27ECA4-5DF7-496D-9480-EE91D6081BA4}" type="slidenum">
              <a:rPr lang="cs-CZ" smtClean="0"/>
              <a:pPr>
                <a:defRPr/>
              </a:pPr>
              <a:t>‹#›</a:t>
            </a:fld>
            <a:endParaRPr lang="cs-CZ"/>
          </a:p>
        </p:txBody>
      </p:sp>
    </p:spTree>
    <p:extLst>
      <p:ext uri="{BB962C8B-B14F-4D97-AF65-F5344CB8AC3E}">
        <p14:creationId xmlns:p14="http://schemas.microsoft.com/office/powerpoint/2010/main" val="12182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pPr>
              <a:defRPr/>
            </a:pPr>
            <a:fld id="{A182F113-DD9F-46C0-B0C1-9A87DC4F88EC}" type="datetimeFigureOut">
              <a:rPr lang="cs-CZ" smtClean="0"/>
              <a:pPr>
                <a:defRPr/>
              </a:pPr>
              <a:t>10.12.2013</a:t>
            </a:fld>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EB27ECA4-5DF7-496D-9480-EE91D6081BA4}" type="slidenum">
              <a:rPr lang="cs-CZ" smtClean="0"/>
              <a:pPr>
                <a:defRPr/>
              </a:pPr>
              <a:t>‹#›</a:t>
            </a:fld>
            <a:endParaRPr lang="cs-CZ"/>
          </a:p>
        </p:txBody>
      </p:sp>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182F113-DD9F-46C0-B0C1-9A87DC4F88EC}" type="datetimeFigureOut">
              <a:rPr lang="cs-CZ" smtClean="0"/>
              <a:pPr>
                <a:defRPr/>
              </a:pPr>
              <a:t>10.12.2013</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B27ECA4-5DF7-496D-9480-EE91D6081BA4}" type="slidenum">
              <a:rPr lang="cs-CZ" smtClean="0"/>
              <a:pPr>
                <a:defRPr/>
              </a:pPr>
              <a:t>‹#›</a:t>
            </a:fld>
            <a:endParaRPr lang="cs-CZ"/>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Basic medical terminology</a:t>
            </a:r>
            <a:endParaRPr lang="en-US" dirty="0"/>
          </a:p>
        </p:txBody>
      </p:sp>
      <p:sp>
        <p:nvSpPr>
          <p:cNvPr id="3" name="Subtitle 2"/>
          <p:cNvSpPr>
            <a:spLocks noGrp="1"/>
          </p:cNvSpPr>
          <p:nvPr>
            <p:ph type="subTitle" idx="1"/>
          </p:nvPr>
        </p:nvSpPr>
        <p:spPr/>
        <p:txBody>
          <a:bodyPr/>
          <a:lstStyle/>
          <a:p>
            <a:r>
              <a:rPr lang="en-US" dirty="0" smtClean="0"/>
              <a:t>Presentation by E. </a:t>
            </a:r>
            <a:r>
              <a:rPr lang="en-US" dirty="0" err="1" smtClean="0"/>
              <a:t>Dávidová</a:t>
            </a:r>
            <a:endParaRPr lang="en-US" dirty="0"/>
          </a:p>
        </p:txBody>
      </p:sp>
    </p:spTree>
    <p:extLst>
      <p:ext uri="{BB962C8B-B14F-4D97-AF65-F5344CB8AC3E}">
        <p14:creationId xmlns:p14="http://schemas.microsoft.com/office/powerpoint/2010/main" val="481793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274638"/>
            <a:ext cx="8229600" cy="562074"/>
          </a:xfrm>
        </p:spPr>
        <p:txBody>
          <a:bodyPr>
            <a:normAutofit fontScale="90000"/>
          </a:bodyPr>
          <a:lstStyle/>
          <a:p>
            <a:pPr algn="l" fontAlgn="auto">
              <a:spcAft>
                <a:spcPts val="0"/>
              </a:spcAft>
              <a:defRPr/>
            </a:pPr>
            <a:r>
              <a:rPr lang="en-GB" dirty="0" smtClean="0">
                <a:solidFill>
                  <a:srgbClr val="FF0000"/>
                </a:solidFill>
              </a:rPr>
              <a:t>Fill in missing endings.</a:t>
            </a:r>
            <a:endParaRPr lang="en-GB" dirty="0">
              <a:solidFill>
                <a:srgbClr val="FF0000"/>
              </a:solidFill>
            </a:endParaRPr>
          </a:p>
        </p:txBody>
      </p:sp>
      <p:sp>
        <p:nvSpPr>
          <p:cNvPr id="2" name="Zástupný symbol pro obsah 1"/>
          <p:cNvSpPr>
            <a:spLocks noGrp="1"/>
          </p:cNvSpPr>
          <p:nvPr>
            <p:ph idx="1"/>
          </p:nvPr>
        </p:nvSpPr>
        <p:spPr>
          <a:xfrm>
            <a:off x="457200" y="908050"/>
            <a:ext cx="8229600" cy="5099050"/>
          </a:xfrm>
        </p:spPr>
        <p:txBody>
          <a:bodyPr>
            <a:noAutofit/>
          </a:bodyPr>
          <a:lstStyle/>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r>
              <a:rPr lang="cs-CZ" sz="2800" dirty="0" err="1" smtClean="0">
                <a:latin typeface="+mj-lt"/>
              </a:rPr>
              <a:t>Decursus</a:t>
            </a:r>
            <a:r>
              <a:rPr lang="cs-CZ" sz="2800" dirty="0" smtClean="0">
                <a:latin typeface="+mj-lt"/>
              </a:rPr>
              <a:t> </a:t>
            </a:r>
            <a:r>
              <a:rPr lang="cs-CZ" sz="2800" dirty="0" err="1" smtClean="0">
                <a:latin typeface="+mj-lt"/>
              </a:rPr>
              <a:t>morb</a:t>
            </a:r>
            <a:r>
              <a:rPr lang="cs-CZ" sz="2800" dirty="0" smtClean="0">
                <a:latin typeface="+mj-lt"/>
              </a:rPr>
              <a:t>_____</a:t>
            </a: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r>
              <a:rPr lang="cs-CZ" sz="2800" dirty="0" err="1" smtClean="0">
                <a:latin typeface="+mj-lt"/>
              </a:rPr>
              <a:t>Unguentum</a:t>
            </a:r>
            <a:r>
              <a:rPr lang="cs-CZ" sz="2800" dirty="0" smtClean="0">
                <a:latin typeface="+mj-lt"/>
              </a:rPr>
              <a:t> </a:t>
            </a:r>
            <a:r>
              <a:rPr lang="cs-CZ" sz="2800" dirty="0" err="1" smtClean="0">
                <a:latin typeface="+mj-lt"/>
              </a:rPr>
              <a:t>contra</a:t>
            </a:r>
            <a:r>
              <a:rPr lang="cs-CZ" sz="2800" dirty="0" smtClean="0">
                <a:latin typeface="+mj-lt"/>
              </a:rPr>
              <a:t> </a:t>
            </a:r>
            <a:r>
              <a:rPr lang="cs-CZ" sz="2800" dirty="0" err="1" smtClean="0">
                <a:latin typeface="+mj-lt"/>
              </a:rPr>
              <a:t>scabi</a:t>
            </a:r>
            <a:r>
              <a:rPr lang="cs-CZ" sz="2800" dirty="0" smtClean="0">
                <a:latin typeface="+mj-lt"/>
              </a:rPr>
              <a:t>_____</a:t>
            </a: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r>
              <a:rPr lang="cs-CZ" sz="2800" dirty="0" err="1" smtClean="0">
                <a:latin typeface="+mj-lt"/>
              </a:rPr>
              <a:t>Symptomata</a:t>
            </a:r>
            <a:r>
              <a:rPr lang="cs-CZ" sz="2800" dirty="0" smtClean="0">
                <a:latin typeface="+mj-lt"/>
              </a:rPr>
              <a:t> </a:t>
            </a:r>
            <a:r>
              <a:rPr lang="cs-CZ" sz="2800" dirty="0" err="1" smtClean="0">
                <a:latin typeface="+mj-lt"/>
              </a:rPr>
              <a:t>infarct</a:t>
            </a:r>
            <a:r>
              <a:rPr lang="cs-CZ" sz="2800" dirty="0" smtClean="0">
                <a:latin typeface="+mj-lt"/>
              </a:rPr>
              <a:t>_____</a:t>
            </a: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r>
              <a:rPr lang="cs-CZ" sz="2800" dirty="0" err="1" smtClean="0">
                <a:latin typeface="+mj-lt"/>
              </a:rPr>
              <a:t>Vulnus</a:t>
            </a:r>
            <a:r>
              <a:rPr lang="cs-CZ" sz="2800" dirty="0" smtClean="0">
                <a:latin typeface="+mj-lt"/>
              </a:rPr>
              <a:t> punct_____ </a:t>
            </a:r>
            <a:r>
              <a:rPr lang="cs-CZ" sz="2800" dirty="0" err="1" smtClean="0">
                <a:latin typeface="+mj-lt"/>
              </a:rPr>
              <a:t>faci</a:t>
            </a:r>
            <a:r>
              <a:rPr lang="cs-CZ" sz="2800" dirty="0" smtClean="0">
                <a:latin typeface="+mj-lt"/>
              </a:rPr>
              <a:t>_____</a:t>
            </a: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r>
              <a:rPr lang="cs-CZ" sz="2800" dirty="0" err="1" smtClean="0">
                <a:latin typeface="+mj-lt"/>
              </a:rPr>
              <a:t>Luxatio</a:t>
            </a:r>
            <a:r>
              <a:rPr lang="cs-CZ" sz="2800" dirty="0" smtClean="0">
                <a:latin typeface="+mj-lt"/>
              </a:rPr>
              <a:t> </a:t>
            </a:r>
            <a:r>
              <a:rPr lang="cs-CZ" sz="2800" dirty="0" err="1" smtClean="0">
                <a:latin typeface="+mj-lt"/>
              </a:rPr>
              <a:t>articulation</a:t>
            </a:r>
            <a:r>
              <a:rPr lang="cs-CZ" sz="2800" dirty="0" smtClean="0">
                <a:latin typeface="+mj-lt"/>
              </a:rPr>
              <a:t>_____ gen_____</a:t>
            </a: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r>
              <a:rPr lang="cs-CZ" sz="2800" dirty="0" err="1">
                <a:latin typeface="+mj-lt"/>
              </a:rPr>
              <a:t>Situs</a:t>
            </a:r>
            <a:r>
              <a:rPr lang="cs-CZ" sz="2800" dirty="0">
                <a:latin typeface="+mj-lt"/>
              </a:rPr>
              <a:t> </a:t>
            </a:r>
            <a:r>
              <a:rPr lang="cs-CZ" sz="2800" dirty="0" smtClean="0">
                <a:latin typeface="+mj-lt"/>
              </a:rPr>
              <a:t>fet_____ </a:t>
            </a:r>
            <a:r>
              <a:rPr lang="cs-CZ" sz="2800" dirty="0" err="1">
                <a:latin typeface="+mj-lt"/>
              </a:rPr>
              <a:t>transvers</a:t>
            </a:r>
            <a:r>
              <a:rPr lang="cs-CZ" sz="2800" dirty="0">
                <a:latin typeface="+mj-lt"/>
              </a:rPr>
              <a:t>____</a:t>
            </a: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r>
              <a:rPr lang="cs-CZ" sz="2800" dirty="0" err="1" smtClean="0">
                <a:latin typeface="+mj-lt"/>
              </a:rPr>
              <a:t>Abscessus</a:t>
            </a:r>
            <a:r>
              <a:rPr lang="cs-CZ" sz="2800" dirty="0" smtClean="0">
                <a:latin typeface="+mj-lt"/>
              </a:rPr>
              <a:t> </a:t>
            </a:r>
            <a:r>
              <a:rPr lang="cs-CZ" sz="2800" dirty="0" err="1" smtClean="0">
                <a:latin typeface="+mj-lt"/>
              </a:rPr>
              <a:t>meat</a:t>
            </a:r>
            <a:r>
              <a:rPr lang="cs-CZ" sz="2800" dirty="0" smtClean="0">
                <a:latin typeface="+mj-lt"/>
              </a:rPr>
              <a:t>_____ </a:t>
            </a:r>
            <a:r>
              <a:rPr lang="cs-CZ" sz="2800" dirty="0" err="1" smtClean="0">
                <a:latin typeface="+mj-lt"/>
              </a:rPr>
              <a:t>acustic</a:t>
            </a:r>
            <a:r>
              <a:rPr lang="cs-CZ" sz="2800" dirty="0" smtClean="0">
                <a:latin typeface="+mj-lt"/>
              </a:rPr>
              <a:t>_____ </a:t>
            </a:r>
            <a:r>
              <a:rPr lang="cs-CZ" sz="2800" dirty="0" err="1" smtClean="0">
                <a:latin typeface="+mj-lt"/>
              </a:rPr>
              <a:t>extern</a:t>
            </a:r>
            <a:r>
              <a:rPr lang="cs-CZ" sz="2800" dirty="0" smtClean="0">
                <a:latin typeface="+mj-lt"/>
              </a:rPr>
              <a:t>_____</a:t>
            </a: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r>
              <a:rPr lang="cs-CZ" sz="2800" dirty="0" err="1" smtClean="0">
                <a:latin typeface="+mj-lt"/>
              </a:rPr>
              <a:t>Fractura</a:t>
            </a:r>
            <a:r>
              <a:rPr lang="cs-CZ" sz="2800" dirty="0" smtClean="0">
                <a:latin typeface="+mj-lt"/>
              </a:rPr>
              <a:t> </a:t>
            </a:r>
            <a:r>
              <a:rPr lang="cs-CZ" sz="2800" dirty="0" err="1" smtClean="0">
                <a:latin typeface="+mj-lt"/>
              </a:rPr>
              <a:t>apert</a:t>
            </a:r>
            <a:r>
              <a:rPr lang="cs-CZ" sz="2800" dirty="0" smtClean="0">
                <a:latin typeface="+mj-lt"/>
              </a:rPr>
              <a:t>_____ gen_____ </a:t>
            </a:r>
            <a:r>
              <a:rPr lang="cs-CZ" sz="2800" dirty="0" err="1" smtClean="0">
                <a:latin typeface="+mj-lt"/>
              </a:rPr>
              <a:t>sinistr</a:t>
            </a:r>
            <a:r>
              <a:rPr lang="cs-CZ" sz="2800" dirty="0" smtClean="0">
                <a:latin typeface="+mj-lt"/>
              </a:rPr>
              <a:t>_____</a:t>
            </a: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r>
              <a:rPr lang="cs-CZ" sz="2800" dirty="0" err="1" smtClean="0">
                <a:latin typeface="+mj-lt"/>
              </a:rPr>
              <a:t>Mors</a:t>
            </a:r>
            <a:r>
              <a:rPr lang="cs-CZ" sz="2800" dirty="0" smtClean="0">
                <a:latin typeface="+mj-lt"/>
              </a:rPr>
              <a:t> </a:t>
            </a:r>
            <a:r>
              <a:rPr lang="cs-CZ" sz="2800" dirty="0" err="1" smtClean="0">
                <a:latin typeface="+mj-lt"/>
              </a:rPr>
              <a:t>fet</a:t>
            </a:r>
            <a:r>
              <a:rPr lang="cs-CZ" sz="2800" dirty="0" smtClean="0">
                <a:latin typeface="+mj-lt"/>
              </a:rPr>
              <a:t>_____ post part_____ </a:t>
            </a:r>
            <a:r>
              <a:rPr lang="cs-CZ" sz="2800" dirty="0" err="1" smtClean="0">
                <a:latin typeface="+mj-lt"/>
              </a:rPr>
              <a:t>praematur</a:t>
            </a:r>
            <a:r>
              <a:rPr lang="cs-CZ" sz="2800" dirty="0" smtClean="0">
                <a:latin typeface="+mj-lt"/>
              </a:rPr>
              <a:t>_____</a:t>
            </a: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endParaRPr lang="cs-CZ" sz="2800" dirty="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07504" y="981075"/>
            <a:ext cx="9036496" cy="5026025"/>
          </a:xfrm>
        </p:spPr>
        <p:txBody>
          <a:bodyPr>
            <a:noAutofit/>
          </a:bodyPr>
          <a:lstStyle/>
          <a:p>
            <a:pPr marL="365760" indent="-256032" fontAlgn="auto">
              <a:lnSpc>
                <a:spcPct val="70000"/>
              </a:lnSpc>
              <a:spcAft>
                <a:spcPts val="0"/>
              </a:spcAft>
              <a:buFont typeface="Wingdings 3"/>
              <a:buNone/>
              <a:defRPr/>
            </a:pPr>
            <a:r>
              <a:rPr lang="cs-CZ" sz="2400" dirty="0">
                <a:latin typeface="+mj-lt"/>
              </a:rPr>
              <a:t>Exitus post </a:t>
            </a:r>
            <a:r>
              <a:rPr lang="cs-CZ" sz="2400" dirty="0" err="1">
                <a:latin typeface="+mj-lt"/>
              </a:rPr>
              <a:t>infarct</a:t>
            </a:r>
            <a:r>
              <a:rPr lang="cs-CZ" sz="2400" dirty="0">
                <a:latin typeface="+mj-lt"/>
              </a:rPr>
              <a:t>_____ </a:t>
            </a:r>
            <a:r>
              <a:rPr lang="cs-CZ" sz="2400" dirty="0" err="1">
                <a:latin typeface="+mj-lt"/>
              </a:rPr>
              <a:t>myocardi</a:t>
            </a:r>
            <a:r>
              <a:rPr lang="cs-CZ" sz="2400" dirty="0">
                <a:latin typeface="+mj-lt"/>
              </a:rPr>
              <a:t>_____ </a:t>
            </a:r>
            <a:r>
              <a:rPr lang="cs-CZ" sz="2400" dirty="0" err="1">
                <a:latin typeface="+mj-lt"/>
              </a:rPr>
              <a:t>acut</a:t>
            </a:r>
            <a:r>
              <a:rPr lang="cs-CZ" sz="2400" dirty="0">
                <a:latin typeface="+mj-lt"/>
              </a:rPr>
              <a:t>_____</a:t>
            </a:r>
          </a:p>
          <a:p>
            <a:pPr marL="365760" indent="-256032" fontAlgn="auto">
              <a:lnSpc>
                <a:spcPct val="70000"/>
              </a:lnSpc>
              <a:spcAft>
                <a:spcPts val="0"/>
              </a:spcAft>
              <a:buFont typeface="Wingdings 3"/>
              <a:buNone/>
              <a:defRPr/>
            </a:pPr>
            <a:endParaRPr lang="cs-CZ" sz="2400" dirty="0">
              <a:latin typeface="+mj-lt"/>
            </a:endParaRPr>
          </a:p>
          <a:p>
            <a:pPr marL="365760" indent="-256032" fontAlgn="auto">
              <a:lnSpc>
                <a:spcPct val="70000"/>
              </a:lnSpc>
              <a:spcAft>
                <a:spcPts val="0"/>
              </a:spcAft>
              <a:buFont typeface="Wingdings 3"/>
              <a:buNone/>
              <a:defRPr/>
            </a:pPr>
            <a:r>
              <a:rPr lang="cs-CZ" sz="2400" dirty="0">
                <a:latin typeface="+mj-lt"/>
              </a:rPr>
              <a:t>Dosis </a:t>
            </a:r>
            <a:r>
              <a:rPr lang="cs-CZ" sz="2400" dirty="0" err="1">
                <a:latin typeface="+mj-lt"/>
              </a:rPr>
              <a:t>medicament</a:t>
            </a:r>
            <a:r>
              <a:rPr lang="cs-CZ" sz="2400" dirty="0">
                <a:latin typeface="+mj-lt"/>
              </a:rPr>
              <a:t>_____ pro di_____</a:t>
            </a:r>
          </a:p>
          <a:p>
            <a:pPr marL="365760" indent="-256032" fontAlgn="auto">
              <a:lnSpc>
                <a:spcPct val="70000"/>
              </a:lnSpc>
              <a:spcAft>
                <a:spcPts val="0"/>
              </a:spcAft>
              <a:buFont typeface="Wingdings 3"/>
              <a:buNone/>
              <a:defRPr/>
            </a:pPr>
            <a:endParaRPr lang="cs-CZ" sz="2400" dirty="0">
              <a:latin typeface="+mj-lt"/>
            </a:endParaRPr>
          </a:p>
          <a:p>
            <a:pPr marL="365760" indent="-256032" fontAlgn="auto">
              <a:lnSpc>
                <a:spcPct val="70000"/>
              </a:lnSpc>
              <a:spcAft>
                <a:spcPts val="0"/>
              </a:spcAft>
              <a:buFont typeface="Wingdings 3"/>
              <a:buNone/>
              <a:defRPr/>
            </a:pPr>
            <a:r>
              <a:rPr lang="cs-CZ" sz="2400" dirty="0" err="1">
                <a:latin typeface="+mj-lt"/>
              </a:rPr>
              <a:t>Musculus</a:t>
            </a:r>
            <a:r>
              <a:rPr lang="cs-CZ" sz="2400" dirty="0">
                <a:latin typeface="+mj-lt"/>
              </a:rPr>
              <a:t> </a:t>
            </a:r>
            <a:r>
              <a:rPr lang="cs-CZ" sz="2400" dirty="0" err="1">
                <a:latin typeface="+mj-lt"/>
              </a:rPr>
              <a:t>sphincter</a:t>
            </a:r>
            <a:r>
              <a:rPr lang="cs-CZ" sz="2400" dirty="0">
                <a:latin typeface="+mj-lt"/>
              </a:rPr>
              <a:t> </a:t>
            </a:r>
            <a:r>
              <a:rPr lang="cs-CZ" sz="2400" dirty="0" err="1">
                <a:latin typeface="+mj-lt"/>
              </a:rPr>
              <a:t>duct</a:t>
            </a:r>
            <a:r>
              <a:rPr lang="cs-CZ" sz="2400" dirty="0">
                <a:latin typeface="+mj-lt"/>
              </a:rPr>
              <a:t>_____ choledoch_____</a:t>
            </a:r>
          </a:p>
          <a:p>
            <a:pPr marL="365760" indent="-256032" fontAlgn="auto">
              <a:lnSpc>
                <a:spcPct val="70000"/>
              </a:lnSpc>
              <a:spcAft>
                <a:spcPts val="0"/>
              </a:spcAft>
              <a:buFont typeface="Wingdings 3"/>
              <a:buNone/>
              <a:defRPr/>
            </a:pPr>
            <a:endParaRPr lang="cs-CZ" sz="2400" dirty="0" smtClean="0">
              <a:latin typeface="+mj-lt"/>
            </a:endParaRPr>
          </a:p>
          <a:p>
            <a:pPr marL="365760" indent="-256032" fontAlgn="auto">
              <a:lnSpc>
                <a:spcPct val="70000"/>
              </a:lnSpc>
              <a:spcAft>
                <a:spcPts val="0"/>
              </a:spcAft>
              <a:buFont typeface="Wingdings 3"/>
              <a:buNone/>
              <a:defRPr/>
            </a:pPr>
            <a:r>
              <a:rPr lang="cs-CZ" sz="2400" dirty="0" smtClean="0">
                <a:latin typeface="+mj-lt"/>
              </a:rPr>
              <a:t>Dolores </a:t>
            </a:r>
            <a:r>
              <a:rPr lang="cs-CZ" sz="2400" dirty="0" err="1">
                <a:latin typeface="+mj-lt"/>
              </a:rPr>
              <a:t>chronic</a:t>
            </a:r>
            <a:r>
              <a:rPr lang="cs-CZ" sz="2400" dirty="0">
                <a:latin typeface="+mj-lt"/>
              </a:rPr>
              <a:t>_____ </a:t>
            </a:r>
            <a:r>
              <a:rPr lang="cs-CZ" sz="2400" dirty="0" err="1">
                <a:latin typeface="+mj-lt"/>
              </a:rPr>
              <a:t>dent</a:t>
            </a:r>
            <a:r>
              <a:rPr lang="cs-CZ" sz="2400" dirty="0">
                <a:latin typeface="+mj-lt"/>
              </a:rPr>
              <a:t>_____ </a:t>
            </a:r>
            <a:r>
              <a:rPr lang="cs-CZ" sz="2400" dirty="0" err="1">
                <a:latin typeface="+mj-lt"/>
              </a:rPr>
              <a:t>propter</a:t>
            </a:r>
            <a:r>
              <a:rPr lang="cs-CZ" sz="2400" dirty="0">
                <a:latin typeface="+mj-lt"/>
              </a:rPr>
              <a:t> </a:t>
            </a:r>
            <a:r>
              <a:rPr lang="cs-CZ" sz="2400" dirty="0" err="1">
                <a:latin typeface="+mj-lt"/>
              </a:rPr>
              <a:t>cari</a:t>
            </a:r>
            <a:r>
              <a:rPr lang="cs-CZ" sz="2400" dirty="0">
                <a:latin typeface="+mj-lt"/>
              </a:rPr>
              <a:t>_____  </a:t>
            </a:r>
            <a:r>
              <a:rPr lang="cs-CZ" sz="2400" dirty="0" err="1">
                <a:latin typeface="+mj-lt"/>
              </a:rPr>
              <a:t>profund</a:t>
            </a:r>
            <a:r>
              <a:rPr lang="cs-CZ" sz="2400" dirty="0">
                <a:latin typeface="+mj-lt"/>
              </a:rPr>
              <a:t>_____ </a:t>
            </a:r>
            <a:endParaRPr lang="cs-CZ" sz="2400" dirty="0" smtClean="0">
              <a:latin typeface="+mj-lt"/>
            </a:endParaRPr>
          </a:p>
          <a:p>
            <a:pPr marL="365760" indent="-256032" fontAlgn="auto">
              <a:lnSpc>
                <a:spcPct val="70000"/>
              </a:lnSpc>
              <a:spcAft>
                <a:spcPts val="0"/>
              </a:spcAft>
              <a:buFont typeface="Wingdings 3"/>
              <a:buNone/>
              <a:defRPr/>
            </a:pPr>
            <a:r>
              <a:rPr lang="cs-CZ" sz="2400" dirty="0" smtClean="0">
                <a:latin typeface="+mj-lt"/>
              </a:rPr>
              <a:t>(</a:t>
            </a:r>
            <a:r>
              <a:rPr lang="cs-CZ" sz="2400" dirty="0" err="1">
                <a:latin typeface="+mj-lt"/>
              </a:rPr>
              <a:t>all</a:t>
            </a:r>
            <a:r>
              <a:rPr lang="cs-CZ" sz="2400" dirty="0">
                <a:latin typeface="+mj-lt"/>
              </a:rPr>
              <a:t> in </a:t>
            </a:r>
            <a:r>
              <a:rPr lang="cs-CZ" sz="2400" dirty="0" err="1">
                <a:latin typeface="+mj-lt"/>
              </a:rPr>
              <a:t>pl</a:t>
            </a:r>
            <a:r>
              <a:rPr lang="cs-CZ" sz="2400" dirty="0" smtClean="0">
                <a:latin typeface="+mj-lt"/>
              </a:rPr>
              <a:t>.)</a:t>
            </a:r>
          </a:p>
          <a:p>
            <a:pPr marL="365760" indent="-256032" fontAlgn="auto">
              <a:lnSpc>
                <a:spcPct val="70000"/>
              </a:lnSpc>
              <a:spcAft>
                <a:spcPts val="0"/>
              </a:spcAft>
              <a:buFont typeface="Wingdings 3"/>
              <a:buNone/>
              <a:defRPr/>
            </a:pPr>
            <a:endParaRPr lang="cs-CZ" sz="2400" dirty="0">
              <a:latin typeface="+mj-lt"/>
            </a:endParaRPr>
          </a:p>
          <a:p>
            <a:pPr marL="365760" indent="-256032" fontAlgn="auto">
              <a:lnSpc>
                <a:spcPct val="70000"/>
              </a:lnSpc>
              <a:spcAft>
                <a:spcPts val="0"/>
              </a:spcAft>
              <a:buFont typeface="Wingdings 3"/>
              <a:buNone/>
              <a:defRPr/>
            </a:pPr>
            <a:r>
              <a:rPr lang="cs-CZ" sz="2400" dirty="0" err="1" smtClean="0">
                <a:latin typeface="+mj-lt"/>
              </a:rPr>
              <a:t>Carcinoma</a:t>
            </a:r>
            <a:r>
              <a:rPr lang="cs-CZ" sz="2400" dirty="0" smtClean="0">
                <a:latin typeface="+mj-lt"/>
              </a:rPr>
              <a:t> </a:t>
            </a:r>
            <a:r>
              <a:rPr lang="cs-CZ" sz="2400" dirty="0" err="1" smtClean="0">
                <a:latin typeface="+mj-lt"/>
              </a:rPr>
              <a:t>pulmon</a:t>
            </a:r>
            <a:r>
              <a:rPr lang="cs-CZ" sz="2400" dirty="0" smtClean="0">
                <a:latin typeface="+mj-lt"/>
              </a:rPr>
              <a:t>_____ </a:t>
            </a:r>
            <a:r>
              <a:rPr lang="cs-CZ" sz="2400" dirty="0" err="1" smtClean="0">
                <a:latin typeface="+mj-lt"/>
              </a:rPr>
              <a:t>dextr</a:t>
            </a:r>
            <a:r>
              <a:rPr lang="cs-CZ" sz="2400" dirty="0" smtClean="0">
                <a:latin typeface="+mj-lt"/>
              </a:rPr>
              <a:t>_____ in </a:t>
            </a:r>
            <a:r>
              <a:rPr lang="cs-CZ" sz="2400" dirty="0" err="1" smtClean="0">
                <a:latin typeface="+mj-lt"/>
              </a:rPr>
              <a:t>sit</a:t>
            </a:r>
            <a:r>
              <a:rPr lang="cs-CZ" sz="2400" dirty="0" smtClean="0">
                <a:latin typeface="+mj-lt"/>
              </a:rPr>
              <a:t>_____</a:t>
            </a:r>
          </a:p>
          <a:p>
            <a:pPr marL="365760" indent="-256032" fontAlgn="auto">
              <a:lnSpc>
                <a:spcPct val="70000"/>
              </a:lnSpc>
              <a:spcAft>
                <a:spcPts val="0"/>
              </a:spcAft>
              <a:buFont typeface="Wingdings 3"/>
              <a:buNone/>
              <a:defRPr/>
            </a:pPr>
            <a:endParaRPr lang="cs-CZ" sz="2400" dirty="0">
              <a:latin typeface="+mj-lt"/>
            </a:endParaRPr>
          </a:p>
          <a:p>
            <a:pPr marL="365760" indent="-256032" fontAlgn="auto">
              <a:lnSpc>
                <a:spcPct val="70000"/>
              </a:lnSpc>
              <a:spcAft>
                <a:spcPts val="0"/>
              </a:spcAft>
              <a:buFont typeface="Wingdings 3"/>
              <a:buNone/>
              <a:defRPr/>
            </a:pPr>
            <a:r>
              <a:rPr lang="cs-CZ" sz="2400" dirty="0" err="1" smtClean="0">
                <a:latin typeface="+mj-lt"/>
              </a:rPr>
              <a:t>Abscessus</a:t>
            </a:r>
            <a:r>
              <a:rPr lang="cs-CZ" sz="2400" dirty="0" smtClean="0">
                <a:latin typeface="+mj-lt"/>
              </a:rPr>
              <a:t> </a:t>
            </a:r>
            <a:r>
              <a:rPr lang="cs-CZ" sz="2400" dirty="0" err="1" smtClean="0">
                <a:latin typeface="+mj-lt"/>
              </a:rPr>
              <a:t>subcutane</a:t>
            </a:r>
            <a:r>
              <a:rPr lang="cs-CZ" sz="2400" dirty="0" smtClean="0">
                <a:latin typeface="+mj-lt"/>
              </a:rPr>
              <a:t>_____ man_____ </a:t>
            </a:r>
            <a:r>
              <a:rPr lang="cs-CZ" sz="2400" dirty="0" err="1" smtClean="0">
                <a:latin typeface="+mj-lt"/>
              </a:rPr>
              <a:t>sinistr</a:t>
            </a:r>
            <a:r>
              <a:rPr lang="cs-CZ" sz="2400" dirty="0" smtClean="0">
                <a:latin typeface="+mj-lt"/>
              </a:rPr>
              <a:t>_____</a:t>
            </a:r>
          </a:p>
          <a:p>
            <a:pPr marL="365760" indent="-256032" fontAlgn="auto">
              <a:lnSpc>
                <a:spcPct val="70000"/>
              </a:lnSpc>
              <a:spcAft>
                <a:spcPts val="0"/>
              </a:spcAft>
              <a:buFont typeface="Wingdings 3"/>
              <a:buNone/>
              <a:defRPr/>
            </a:pPr>
            <a:endParaRPr lang="cs-CZ" sz="2400" dirty="0">
              <a:latin typeface="+mj-lt"/>
            </a:endParaRPr>
          </a:p>
          <a:p>
            <a:pPr marL="365760" indent="-256032" fontAlgn="auto">
              <a:lnSpc>
                <a:spcPct val="70000"/>
              </a:lnSpc>
              <a:spcAft>
                <a:spcPts val="0"/>
              </a:spcAft>
              <a:buFont typeface="Wingdings 3"/>
              <a:buNone/>
              <a:defRPr/>
            </a:pPr>
            <a:r>
              <a:rPr lang="cs-CZ" sz="2400" dirty="0" err="1" smtClean="0">
                <a:latin typeface="+mj-lt"/>
              </a:rPr>
              <a:t>Haemorrhagia</a:t>
            </a:r>
            <a:r>
              <a:rPr lang="cs-CZ" sz="2400" dirty="0" smtClean="0">
                <a:latin typeface="+mj-lt"/>
              </a:rPr>
              <a:t> ret_____ </a:t>
            </a:r>
            <a:r>
              <a:rPr lang="cs-CZ" sz="2400" dirty="0" err="1" smtClean="0">
                <a:latin typeface="+mj-lt"/>
              </a:rPr>
              <a:t>venos</a:t>
            </a:r>
            <a:r>
              <a:rPr lang="cs-CZ" sz="2400" dirty="0" smtClean="0">
                <a:latin typeface="+mj-lt"/>
              </a:rPr>
              <a:t>_____ </a:t>
            </a:r>
            <a:r>
              <a:rPr lang="cs-CZ" sz="2400" dirty="0" err="1" smtClean="0">
                <a:latin typeface="+mj-lt"/>
              </a:rPr>
              <a:t>bulb</a:t>
            </a:r>
            <a:r>
              <a:rPr lang="cs-CZ" sz="2400" dirty="0" smtClean="0">
                <a:latin typeface="+mj-lt"/>
              </a:rPr>
              <a:t>_____ </a:t>
            </a:r>
            <a:r>
              <a:rPr lang="cs-CZ" sz="2400" dirty="0" err="1" smtClean="0">
                <a:latin typeface="+mj-lt"/>
              </a:rPr>
              <a:t>ocul</a:t>
            </a:r>
            <a:r>
              <a:rPr lang="cs-CZ" sz="2400" dirty="0" smtClean="0">
                <a:latin typeface="+mj-lt"/>
              </a:rPr>
              <a:t>_____</a:t>
            </a:r>
          </a:p>
          <a:p>
            <a:pPr marL="365760" indent="-256032" fontAlgn="auto">
              <a:lnSpc>
                <a:spcPct val="70000"/>
              </a:lnSpc>
              <a:spcAft>
                <a:spcPts val="0"/>
              </a:spcAft>
              <a:buFont typeface="Wingdings 3"/>
              <a:buNone/>
              <a:defRPr/>
            </a:pPr>
            <a:endParaRPr lang="cs-CZ" sz="2400" dirty="0">
              <a:latin typeface="+mj-lt"/>
            </a:endParaRPr>
          </a:p>
          <a:p>
            <a:pPr marL="365760" indent="-256032" fontAlgn="auto">
              <a:lnSpc>
                <a:spcPct val="70000"/>
              </a:lnSpc>
              <a:spcAft>
                <a:spcPts val="0"/>
              </a:spcAft>
              <a:buFont typeface="Wingdings 3"/>
              <a:buNone/>
              <a:defRPr/>
            </a:pPr>
            <a:endParaRPr lang="cs-CZ" sz="2400" dirty="0" smtClean="0">
              <a:latin typeface="+mj-lt"/>
            </a:endParaRPr>
          </a:p>
          <a:p>
            <a:pPr marL="365760" indent="-256032" fontAlgn="auto">
              <a:lnSpc>
                <a:spcPct val="70000"/>
              </a:lnSpc>
              <a:spcAft>
                <a:spcPts val="0"/>
              </a:spcAft>
              <a:buFont typeface="Wingdings 3"/>
              <a:buNone/>
              <a:defRPr/>
            </a:pPr>
            <a:endParaRPr lang="cs-CZ" sz="2400" dirty="0">
              <a:latin typeface="+mj-lt"/>
            </a:endParaRPr>
          </a:p>
          <a:p>
            <a:pPr marL="365760" indent="-256032" fontAlgn="auto">
              <a:lnSpc>
                <a:spcPct val="70000"/>
              </a:lnSpc>
              <a:spcAft>
                <a:spcPts val="0"/>
              </a:spcAft>
              <a:buFont typeface="Wingdings 3"/>
              <a:buNone/>
              <a:defRPr/>
            </a:pPr>
            <a:endParaRPr lang="cs-CZ" sz="2400" dirty="0">
              <a:latin typeface="+mj-lt"/>
            </a:endParaRPr>
          </a:p>
          <a:p>
            <a:pPr marL="109728" indent="0" fontAlgn="auto">
              <a:lnSpc>
                <a:spcPct val="70000"/>
              </a:lnSpc>
              <a:spcAft>
                <a:spcPts val="0"/>
              </a:spcAft>
              <a:buFont typeface="Wingdings 3"/>
              <a:buNone/>
              <a:defRPr/>
            </a:pPr>
            <a:endParaRPr lang="cs-CZ" sz="2400" dirty="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0" y="-387424"/>
            <a:ext cx="9144000" cy="2578298"/>
          </a:xfrm>
        </p:spPr>
        <p:txBody>
          <a:bodyPr>
            <a:noAutofit/>
          </a:bodyPr>
          <a:lstStyle/>
          <a:p>
            <a:pPr algn="l" fontAlgn="auto">
              <a:spcAft>
                <a:spcPts val="0"/>
              </a:spcAft>
              <a:defRPr/>
            </a:pPr>
            <a:r>
              <a:rPr lang="cs-CZ" sz="2400" dirty="0" smtClean="0"/>
              <a:t/>
            </a:r>
            <a:br>
              <a:rPr lang="cs-CZ" sz="2400" dirty="0" smtClean="0"/>
            </a:br>
            <a:r>
              <a:rPr lang="cs-CZ" sz="2400" dirty="0" smtClean="0"/>
              <a:t/>
            </a:r>
            <a:br>
              <a:rPr lang="cs-CZ" sz="2400" dirty="0" smtClean="0"/>
            </a:br>
            <a:r>
              <a:rPr lang="cs-CZ" sz="2400" dirty="0" smtClean="0"/>
              <a:t/>
            </a:r>
            <a:br>
              <a:rPr lang="cs-CZ" sz="2400" dirty="0" smtClean="0"/>
            </a:br>
            <a:r>
              <a:rPr lang="cs-CZ" sz="2400" dirty="0" smtClean="0"/>
              <a:t/>
            </a:r>
            <a:br>
              <a:rPr lang="cs-CZ" sz="2400" dirty="0" smtClean="0"/>
            </a:br>
            <a:r>
              <a:rPr lang="cs-CZ" sz="2400" dirty="0" smtClean="0"/>
              <a:t/>
            </a:r>
            <a:br>
              <a:rPr lang="cs-CZ" sz="2400" dirty="0" smtClean="0"/>
            </a:br>
            <a:r>
              <a:rPr lang="cs-CZ" sz="2400" dirty="0" smtClean="0"/>
              <a:t/>
            </a:r>
            <a:br>
              <a:rPr lang="cs-CZ" sz="2400" dirty="0" smtClean="0"/>
            </a:br>
            <a:r>
              <a:rPr lang="cs-CZ" sz="2400" dirty="0" smtClean="0">
                <a:solidFill>
                  <a:schemeClr val="tx1"/>
                </a:solidFill>
              </a:rPr>
              <a:t/>
            </a:r>
            <a:br>
              <a:rPr lang="cs-CZ" sz="2400" dirty="0" smtClean="0">
                <a:solidFill>
                  <a:schemeClr val="tx1"/>
                </a:solidFill>
              </a:rPr>
            </a:br>
            <a:r>
              <a:rPr lang="en-GB" sz="2400" dirty="0" smtClean="0">
                <a:solidFill>
                  <a:schemeClr val="bg2">
                    <a:lumMod val="50000"/>
                  </a:schemeClr>
                </a:solidFill>
              </a:rPr>
              <a:t>Solve the crossword (answers).</a:t>
            </a:r>
            <a:r>
              <a:rPr lang="en-GB" sz="2400" dirty="0" smtClean="0">
                <a:solidFill>
                  <a:schemeClr val="tx1"/>
                </a:solidFill>
              </a:rPr>
              <a:t/>
            </a:r>
            <a:br>
              <a:rPr lang="en-GB" sz="2400" dirty="0" smtClean="0">
                <a:solidFill>
                  <a:schemeClr val="tx1"/>
                </a:solidFill>
              </a:rPr>
            </a:br>
            <a:r>
              <a:rPr lang="en-GB" sz="2400" dirty="0" smtClean="0">
                <a:solidFill>
                  <a:schemeClr val="tx1"/>
                </a:solidFill>
              </a:rPr>
              <a:t/>
            </a:r>
            <a:br>
              <a:rPr lang="en-GB" sz="2400" dirty="0" smtClean="0">
                <a:solidFill>
                  <a:schemeClr val="tx1"/>
                </a:solidFill>
              </a:rPr>
            </a:br>
            <a:r>
              <a:rPr lang="en-GB" sz="2400" dirty="0" smtClean="0">
                <a:solidFill>
                  <a:schemeClr val="tx1"/>
                </a:solidFill>
              </a:rPr>
              <a:t>1. Organs of eyesight				2. Foreign bodies in the stomach</a:t>
            </a:r>
            <a:br>
              <a:rPr lang="en-GB" sz="2400" dirty="0" smtClean="0">
                <a:solidFill>
                  <a:schemeClr val="tx1"/>
                </a:solidFill>
              </a:rPr>
            </a:br>
            <a:r>
              <a:rPr lang="en-GB" sz="2400" dirty="0" smtClean="0">
                <a:solidFill>
                  <a:schemeClr val="tx1"/>
                </a:solidFill>
              </a:rPr>
              <a:t>3. Symptoms of heart attack		4. Human senses</a:t>
            </a:r>
            <a:br>
              <a:rPr lang="en-GB" sz="2400" dirty="0" smtClean="0">
                <a:solidFill>
                  <a:schemeClr val="tx1"/>
                </a:solidFill>
              </a:rPr>
            </a:br>
            <a:r>
              <a:rPr lang="en-GB" sz="2400" dirty="0" smtClean="0">
                <a:solidFill>
                  <a:schemeClr val="tx1"/>
                </a:solidFill>
              </a:rPr>
              <a:t>5. Slipping out of the womb after delivery</a:t>
            </a:r>
            <a:br>
              <a:rPr lang="en-GB" sz="2400" dirty="0" smtClean="0">
                <a:solidFill>
                  <a:schemeClr val="tx1"/>
                </a:solidFill>
              </a:rPr>
            </a:br>
            <a:r>
              <a:rPr lang="en-GB" sz="2400" dirty="0" smtClean="0">
                <a:solidFill>
                  <a:schemeClr val="tx1"/>
                </a:solidFill>
              </a:rPr>
              <a:t>6. Tear wounds of the eyelid	7. Pains in the tooth caused by a 									     decay</a:t>
            </a:r>
            <a:br>
              <a:rPr lang="en-GB" sz="2400" dirty="0" smtClean="0">
                <a:solidFill>
                  <a:schemeClr val="tx1"/>
                </a:solidFill>
              </a:rPr>
            </a:br>
            <a:r>
              <a:rPr lang="en-GB" sz="2400" dirty="0" smtClean="0">
                <a:solidFill>
                  <a:schemeClr val="tx1"/>
                </a:solidFill>
              </a:rPr>
              <a:t>8. Operation of bowlegs			9. Fingers of the right hand</a:t>
            </a:r>
            <a:r>
              <a:rPr lang="cs-CZ" sz="2400" dirty="0" smtClean="0"/>
              <a:t/>
            </a:r>
            <a:br>
              <a:rPr lang="cs-CZ" sz="2400" dirty="0" smtClean="0"/>
            </a:br>
            <a:r>
              <a:rPr lang="cs-CZ" sz="2400" dirty="0" smtClean="0"/>
              <a:t/>
            </a:r>
            <a:br>
              <a:rPr lang="cs-CZ" sz="2400" dirty="0" smtClean="0"/>
            </a:br>
            <a:r>
              <a:rPr lang="cs-CZ" sz="2400" dirty="0" smtClean="0"/>
              <a:t/>
            </a:r>
            <a:br>
              <a:rPr lang="cs-CZ" sz="2400" dirty="0" smtClean="0"/>
            </a:br>
            <a:r>
              <a:rPr lang="cs-CZ" sz="2400" dirty="0" smtClean="0"/>
              <a:t/>
            </a:r>
            <a:br>
              <a:rPr lang="cs-CZ" sz="2400" dirty="0" smtClean="0"/>
            </a:br>
            <a:endParaRPr lang="cs-CZ" sz="2400" dirty="0"/>
          </a:p>
        </p:txBody>
      </p:sp>
      <p:graphicFrame>
        <p:nvGraphicFramePr>
          <p:cNvPr id="4" name="Zástupný symbol pro obsah 3"/>
          <p:cNvGraphicFramePr>
            <a:graphicFrameLocks noGrp="1" noChangeAspect="1"/>
          </p:cNvGraphicFramePr>
          <p:nvPr>
            <p:ph idx="1"/>
            <p:extLst>
              <p:ext uri="{D42A27DB-BD31-4B8C-83A1-F6EECF244321}">
                <p14:modId xmlns:p14="http://schemas.microsoft.com/office/powerpoint/2010/main" val="1388049344"/>
              </p:ext>
            </p:extLst>
          </p:nvPr>
        </p:nvGraphicFramePr>
        <p:xfrm>
          <a:off x="425280" y="3240358"/>
          <a:ext cx="8467200" cy="3573018"/>
        </p:xfrm>
        <a:graphic>
          <a:graphicData uri="http://schemas.openxmlformats.org/drawingml/2006/table">
            <a:tbl>
              <a:tblPr firstRow="1" bandRow="1">
                <a:tableStyleId>{5C22544A-7EE6-4342-B048-85BDC9FD1C3A}</a:tableStyleId>
              </a:tblPr>
              <a:tblGrid>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tblGrid>
              <a:tr h="397002">
                <a:tc>
                  <a:txBody>
                    <a:bodyPr/>
                    <a:lstStyle/>
                    <a:p>
                      <a:endParaRPr lang="cs-CZ" dirty="0"/>
                    </a:p>
                  </a:txBody>
                  <a:tcPr marL="82296" marR="8229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cs-CZ" dirty="0"/>
                    </a:p>
                  </a:txBody>
                  <a:tcPr marL="82296" marR="822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cs-CZ" dirty="0"/>
                    </a:p>
                  </a:txBody>
                  <a:tcPr marL="82296" marR="822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cs-CZ" dirty="0"/>
                    </a:p>
                  </a:txBody>
                  <a:tcPr marL="82296" marR="822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cs-CZ" sz="1100" dirty="0">
                        <a:solidFill>
                          <a:schemeClr val="tx1"/>
                        </a:solidFill>
                      </a:endParaRPr>
                    </a:p>
                  </a:txBody>
                  <a:tcPr marL="82296" marR="82296">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cs-CZ" sz="1100" dirty="0" smtClean="0">
                          <a:solidFill>
                            <a:schemeClr val="tx1"/>
                          </a:solidFill>
                        </a:rPr>
                        <a:t>1.</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a:gsLst>
                        <a:gs pos="0">
                          <a:schemeClr val="accent1"/>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0" smtClean="0">
                          <a:solidFill>
                            <a:schemeClr val="tx1"/>
                          </a:solidFill>
                        </a:rPr>
                        <a:t>O</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0" dirty="0" smtClean="0">
                          <a:solidFill>
                            <a:schemeClr val="tx1"/>
                          </a:solidFill>
                        </a:rPr>
                        <a:t>R</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0" dirty="0" smtClean="0">
                          <a:solidFill>
                            <a:schemeClr val="tx1"/>
                          </a:solidFill>
                        </a:rPr>
                        <a:t>G</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0" dirty="0" smtClean="0">
                          <a:solidFill>
                            <a:schemeClr val="tx1"/>
                          </a:solidFill>
                        </a:rPr>
                        <a:t>A</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0" dirty="0" smtClean="0">
                          <a:solidFill>
                            <a:schemeClr val="tx1"/>
                          </a:solidFill>
                        </a:rPr>
                        <a:t>N</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0" dirty="0" smtClean="0">
                          <a:solidFill>
                            <a:schemeClr val="tx1"/>
                          </a:solidFill>
                        </a:rPr>
                        <a:t>A</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b="0" dirty="0" smtClean="0">
                          <a:solidFill>
                            <a:schemeClr val="tx1"/>
                          </a:solidFill>
                        </a:rPr>
                        <a:t>V</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I</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cs-CZ" b="0" dirty="0" smtClean="0">
                          <a:solidFill>
                            <a:schemeClr val="tx1"/>
                          </a:solidFill>
                        </a:rPr>
                        <a:t>S</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0" dirty="0" smtClean="0">
                          <a:solidFill>
                            <a:schemeClr val="tx1"/>
                          </a:solidFill>
                        </a:rPr>
                        <a:t>U</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0" dirty="0" smtClean="0">
                          <a:solidFill>
                            <a:schemeClr val="tx1"/>
                          </a:solidFill>
                        </a:rPr>
                        <a:t>S</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r>
              <a:tr h="397002">
                <a:tc>
                  <a:txBody>
                    <a:bodyPr/>
                    <a:lstStyle/>
                    <a:p>
                      <a:pPr algn="ctr"/>
                      <a:endParaRPr lang="cs-CZ" sz="1400" dirty="0">
                        <a:solidFill>
                          <a:schemeClr val="tx1"/>
                        </a:solidFill>
                      </a:endParaRPr>
                    </a:p>
                  </a:txBody>
                  <a:tcPr marL="82296" marR="82296">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cs-CZ" sz="1100" dirty="0" smtClean="0">
                          <a:solidFill>
                            <a:schemeClr val="tx1"/>
                          </a:solidFill>
                        </a:rPr>
                        <a:t>2.</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C</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L</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N</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G</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97002">
                <a:tc>
                  <a:txBody>
                    <a:bodyPr/>
                    <a:lstStyle/>
                    <a:p>
                      <a:pPr algn="ctr"/>
                      <a:r>
                        <a:rPr lang="cs-CZ" sz="1100" dirty="0" smtClean="0">
                          <a:solidFill>
                            <a:schemeClr val="tx1"/>
                          </a:solidFill>
                        </a:rPr>
                        <a:t>3.</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Y</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M</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M</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N</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F</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C</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C</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D</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397002">
                <a:tc>
                  <a:txBody>
                    <a:bodyPr/>
                    <a:lstStyle/>
                    <a:p>
                      <a:pPr algn="ctr"/>
                      <a:endParaRPr lang="cs-CZ" dirty="0">
                        <a:solidFill>
                          <a:schemeClr val="tx1"/>
                        </a:solidFill>
                      </a:endParaRPr>
                    </a:p>
                  </a:txBody>
                  <a:tcPr marL="82296" marR="8229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cs-CZ" dirty="0">
                        <a:solidFill>
                          <a:schemeClr val="tx1"/>
                        </a:solidFill>
                      </a:endParaRPr>
                    </a:p>
                  </a:txBody>
                  <a:tcPr marL="82296" marR="8229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cs-CZ" dirty="0">
                        <a:solidFill>
                          <a:schemeClr val="tx1"/>
                        </a:solidFill>
                      </a:endParaRPr>
                    </a:p>
                  </a:txBody>
                  <a:tcPr marL="82296" marR="82296">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cs-CZ" sz="1100" dirty="0" smtClean="0">
                          <a:solidFill>
                            <a:schemeClr val="tx1"/>
                          </a:solidFill>
                        </a:rPr>
                        <a:t>4.</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N</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H</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M</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A</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cs-CZ" dirty="0" smtClean="0">
                          <a:solidFill>
                            <a:schemeClr val="tx1"/>
                          </a:solidFill>
                        </a:rPr>
                        <a:t>N</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97002">
                <a:tc>
                  <a:txBody>
                    <a:bodyPr/>
                    <a:lstStyle/>
                    <a:p>
                      <a:pPr algn="ctr"/>
                      <a:r>
                        <a:rPr lang="cs-CZ" sz="1100" dirty="0" smtClean="0">
                          <a:solidFill>
                            <a:schemeClr val="tx1"/>
                          </a:solidFill>
                        </a:rPr>
                        <a:t>5.</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L</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R</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M</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397002">
                <a:tc>
                  <a:txBody>
                    <a:bodyPr/>
                    <a:lstStyle/>
                    <a:p>
                      <a:pPr algn="ctr"/>
                      <a:endParaRPr lang="cs-CZ">
                        <a:solidFill>
                          <a:schemeClr val="tx1"/>
                        </a:solidFill>
                      </a:endParaRPr>
                    </a:p>
                  </a:txBody>
                  <a:tcPr marL="82296" marR="82296">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endParaRPr lang="cs-CZ">
                        <a:solidFill>
                          <a:schemeClr val="tx1"/>
                        </a:solidFill>
                      </a:endParaRPr>
                    </a:p>
                  </a:txBody>
                  <a:tcPr marL="82296" marR="82296">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endParaRPr lang="cs-CZ" dirty="0">
                        <a:solidFill>
                          <a:schemeClr val="tx1"/>
                        </a:solidFill>
                      </a:endParaRPr>
                    </a:p>
                  </a:txBody>
                  <a:tcPr marL="82296" marR="82296">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cs-CZ" sz="1100" dirty="0" smtClean="0">
                          <a:solidFill>
                            <a:schemeClr val="tx1"/>
                          </a:solidFill>
                        </a:rPr>
                        <a:t>6.</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V</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L</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N</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L</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C</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L</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B</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397002">
                <a:tc>
                  <a:txBody>
                    <a:bodyPr/>
                    <a:lstStyle/>
                    <a:p>
                      <a:pPr algn="ctr"/>
                      <a:endParaRPr lang="cs-CZ" dirty="0">
                        <a:solidFill>
                          <a:schemeClr val="tx1"/>
                        </a:solidFill>
                      </a:endParaRPr>
                    </a:p>
                  </a:txBody>
                  <a:tcPr marL="82296" marR="8229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cs-CZ" sz="1100" dirty="0" smtClean="0">
                          <a:solidFill>
                            <a:schemeClr val="tx1"/>
                          </a:solidFill>
                        </a:rPr>
                        <a:t>7.</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D</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L</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D</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N</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T</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X</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C</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r>
              <a:tr h="397002">
                <a:tc>
                  <a:txBody>
                    <a:bodyPr/>
                    <a:lstStyle/>
                    <a:p>
                      <a:pPr algn="ctr"/>
                      <a:endParaRPr lang="cs-CZ" dirty="0">
                        <a:solidFill>
                          <a:schemeClr val="tx1"/>
                        </a:solidFill>
                      </a:endParaRPr>
                    </a:p>
                  </a:txBody>
                  <a:tcPr marL="82296" marR="82296">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cs-CZ" sz="1100" dirty="0" smtClean="0">
                          <a:solidFill>
                            <a:schemeClr val="tx1"/>
                          </a:solidFill>
                        </a:rPr>
                        <a:t>8.</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G</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N</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U</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M</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V</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M</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397002">
                <a:tc>
                  <a:txBody>
                    <a:bodyPr/>
                    <a:lstStyle/>
                    <a:p>
                      <a:pPr algn="ctr"/>
                      <a:endParaRPr lang="cs-CZ" dirty="0">
                        <a:solidFill>
                          <a:schemeClr val="tx1"/>
                        </a:solidFill>
                      </a:endParaRPr>
                    </a:p>
                  </a:txBody>
                  <a:tcPr marL="82296" marR="8229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cs-CZ" sz="1100" dirty="0" smtClean="0">
                          <a:solidFill>
                            <a:schemeClr val="tx1"/>
                          </a:solidFill>
                        </a:rPr>
                        <a:t>9.</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D</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G</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M</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N</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S</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D</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X</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cxnSp>
        <p:nvCxnSpPr>
          <p:cNvPr id="6" name="Přímá spojovací šipka 5"/>
          <p:cNvCxnSpPr/>
          <p:nvPr/>
        </p:nvCxnSpPr>
        <p:spPr>
          <a:xfrm>
            <a:off x="4787900" y="2924621"/>
            <a:ext cx="0" cy="36036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pPr fontAlgn="auto">
              <a:spcAft>
                <a:spcPts val="0"/>
              </a:spcAft>
              <a:defRPr/>
            </a:pPr>
            <a:r>
              <a:rPr lang="en-GB" dirty="0" smtClean="0"/>
              <a:t>Name five human senses in Latin</a:t>
            </a:r>
            <a:r>
              <a:rPr lang="cs-CZ" dirty="0" smtClean="0"/>
              <a:t>.</a:t>
            </a:r>
            <a:endParaRPr lang="en-GB" dirty="0"/>
          </a:p>
        </p:txBody>
      </p:sp>
      <p:pic>
        <p:nvPicPr>
          <p:cNvPr id="25602" name="Picture 2"/>
          <p:cNvPicPr>
            <a:picLocks noChangeAspect="1" noChangeArrowheads="1"/>
          </p:cNvPicPr>
          <p:nvPr/>
        </p:nvPicPr>
        <p:blipFill>
          <a:blip r:embed="rId2" cstate="print"/>
          <a:srcRect/>
          <a:stretch>
            <a:fillRect/>
          </a:stretch>
        </p:blipFill>
        <p:spPr bwMode="auto">
          <a:xfrm>
            <a:off x="250825" y="1628775"/>
            <a:ext cx="8266113" cy="419417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pPr fontAlgn="auto">
              <a:spcAft>
                <a:spcPts val="0"/>
              </a:spcAft>
              <a:defRPr/>
            </a:pPr>
            <a:r>
              <a:rPr lang="cs-CZ" sz="2000" dirty="0" smtClean="0">
                <a:solidFill>
                  <a:srgbClr val="00B0F0"/>
                </a:solidFill>
              </a:rPr>
              <a:t>a) </a:t>
            </a:r>
            <a:r>
              <a:rPr lang="en-GB" sz="2000" dirty="0" smtClean="0">
                <a:solidFill>
                  <a:srgbClr val="00B0F0"/>
                </a:solidFill>
              </a:rPr>
              <a:t>Match the anatomic terms with human senses to which they relate.</a:t>
            </a:r>
            <a:r>
              <a:rPr lang="cs-CZ" sz="2000" dirty="0" smtClean="0"/>
              <a:t/>
            </a:r>
            <a:br>
              <a:rPr lang="cs-CZ" sz="2000" dirty="0" smtClean="0"/>
            </a:br>
            <a:r>
              <a:rPr lang="cs-CZ" sz="2000" dirty="0"/>
              <a:t/>
            </a:r>
            <a:br>
              <a:rPr lang="cs-CZ" sz="2000" dirty="0"/>
            </a:br>
            <a:r>
              <a:rPr lang="en-GB" sz="2000" dirty="0" smtClean="0">
                <a:solidFill>
                  <a:srgbClr val="FF0000"/>
                </a:solidFill>
              </a:rPr>
              <a:t>b) Connect the terms in the right oval with the term </a:t>
            </a:r>
            <a:r>
              <a:rPr lang="en-GB" sz="2000" i="1" dirty="0" err="1" smtClean="0">
                <a:solidFill>
                  <a:srgbClr val="FF0000"/>
                </a:solidFill>
              </a:rPr>
              <a:t>structura</a:t>
            </a:r>
            <a:r>
              <a:rPr lang="en-GB" sz="2000" dirty="0" smtClean="0">
                <a:solidFill>
                  <a:srgbClr val="FF0000"/>
                </a:solidFill>
              </a:rPr>
              <a:t>.</a:t>
            </a:r>
            <a:endParaRPr lang="en-GB" sz="2000" dirty="0">
              <a:solidFill>
                <a:srgbClr val="FF0000"/>
              </a:solidFill>
            </a:endParaRPr>
          </a:p>
        </p:txBody>
      </p:sp>
      <p:sp>
        <p:nvSpPr>
          <p:cNvPr id="4" name="Zástupný symbol pro obsah 3"/>
          <p:cNvSpPr>
            <a:spLocks noGrp="1"/>
          </p:cNvSpPr>
          <p:nvPr>
            <p:ph idx="1"/>
          </p:nvPr>
        </p:nvSpPr>
        <p:spPr>
          <a:xfrm>
            <a:off x="457200" y="1481138"/>
            <a:ext cx="3035300" cy="4525962"/>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0000" lnSpcReduction="20000"/>
          </a:bodyPr>
          <a:lstStyle/>
          <a:p>
            <a:pPr marL="109728" indent="0" algn="ctr" fontAlgn="auto">
              <a:spcAft>
                <a:spcPts val="0"/>
              </a:spcAft>
              <a:buFont typeface="Wingdings 3"/>
              <a:buNone/>
              <a:defRPr/>
            </a:pPr>
            <a:r>
              <a:rPr lang="cs-CZ" dirty="0" err="1">
                <a:solidFill>
                  <a:schemeClr val="tx1"/>
                </a:solidFill>
              </a:rPr>
              <a:t>t</a:t>
            </a:r>
            <a:r>
              <a:rPr lang="cs-CZ" dirty="0" err="1" smtClean="0">
                <a:solidFill>
                  <a:schemeClr val="tx1"/>
                </a:solidFill>
              </a:rPr>
              <a:t>actus</a:t>
            </a:r>
            <a:endParaRPr lang="cs-CZ" dirty="0" smtClean="0">
              <a:solidFill>
                <a:schemeClr val="tx1"/>
              </a:solidFill>
            </a:endParaRPr>
          </a:p>
          <a:p>
            <a:pPr marL="365760" indent="-256032" algn="ctr" fontAlgn="auto">
              <a:spcAft>
                <a:spcPts val="0"/>
              </a:spcAft>
              <a:buFont typeface="Wingdings 3"/>
              <a:buChar char=""/>
              <a:defRPr/>
            </a:pPr>
            <a:endParaRPr lang="cs-CZ" dirty="0" smtClean="0">
              <a:solidFill>
                <a:schemeClr val="tx1"/>
              </a:solidFill>
            </a:endParaRPr>
          </a:p>
          <a:p>
            <a:pPr marL="109728" indent="0" algn="ctr" fontAlgn="auto">
              <a:spcAft>
                <a:spcPts val="0"/>
              </a:spcAft>
              <a:buFont typeface="Wingdings 3"/>
              <a:buNone/>
              <a:defRPr/>
            </a:pPr>
            <a:r>
              <a:rPr lang="cs-CZ" dirty="0" err="1">
                <a:solidFill>
                  <a:schemeClr val="tx1"/>
                </a:solidFill>
              </a:rPr>
              <a:t>g</a:t>
            </a:r>
            <a:r>
              <a:rPr lang="cs-CZ" dirty="0" err="1" smtClean="0">
                <a:solidFill>
                  <a:schemeClr val="tx1"/>
                </a:solidFill>
              </a:rPr>
              <a:t>ustus</a:t>
            </a:r>
            <a:endParaRPr lang="cs-CZ" dirty="0" smtClean="0">
              <a:solidFill>
                <a:schemeClr val="tx1"/>
              </a:solidFill>
            </a:endParaRPr>
          </a:p>
          <a:p>
            <a:pPr marL="365760" indent="-256032" algn="ctr" fontAlgn="auto">
              <a:spcAft>
                <a:spcPts val="0"/>
              </a:spcAft>
              <a:buFont typeface="Wingdings 3"/>
              <a:buChar char=""/>
              <a:defRPr/>
            </a:pPr>
            <a:endParaRPr lang="cs-CZ" dirty="0" smtClean="0">
              <a:solidFill>
                <a:schemeClr val="tx1"/>
              </a:solidFill>
            </a:endParaRPr>
          </a:p>
          <a:p>
            <a:pPr marL="109728" indent="0" algn="ctr" fontAlgn="auto">
              <a:spcAft>
                <a:spcPts val="0"/>
              </a:spcAft>
              <a:buFont typeface="Wingdings 3"/>
              <a:buNone/>
              <a:defRPr/>
            </a:pPr>
            <a:r>
              <a:rPr lang="cs-CZ" dirty="0" err="1">
                <a:solidFill>
                  <a:schemeClr val="tx1"/>
                </a:solidFill>
              </a:rPr>
              <a:t>a</a:t>
            </a:r>
            <a:r>
              <a:rPr lang="cs-CZ" dirty="0" err="1" smtClean="0">
                <a:solidFill>
                  <a:schemeClr val="tx1"/>
                </a:solidFill>
              </a:rPr>
              <a:t>uditus</a:t>
            </a:r>
            <a:endParaRPr lang="cs-CZ" dirty="0" smtClean="0">
              <a:solidFill>
                <a:schemeClr val="tx1"/>
              </a:solidFill>
            </a:endParaRPr>
          </a:p>
          <a:p>
            <a:pPr marL="365760" indent="-256032" algn="ctr" fontAlgn="auto">
              <a:spcAft>
                <a:spcPts val="0"/>
              </a:spcAft>
              <a:buFont typeface="Wingdings 3"/>
              <a:buChar char=""/>
              <a:defRPr/>
            </a:pPr>
            <a:endParaRPr lang="cs-CZ" dirty="0" smtClean="0">
              <a:solidFill>
                <a:schemeClr val="tx1"/>
              </a:solidFill>
            </a:endParaRPr>
          </a:p>
          <a:p>
            <a:pPr marL="109728" indent="0" algn="ctr" fontAlgn="auto">
              <a:spcAft>
                <a:spcPts val="0"/>
              </a:spcAft>
              <a:buFont typeface="Wingdings 3"/>
              <a:buNone/>
              <a:defRPr/>
            </a:pPr>
            <a:r>
              <a:rPr lang="cs-CZ" dirty="0" err="1">
                <a:solidFill>
                  <a:schemeClr val="tx1"/>
                </a:solidFill>
              </a:rPr>
              <a:t>v</a:t>
            </a:r>
            <a:r>
              <a:rPr lang="cs-CZ" dirty="0" err="1" smtClean="0">
                <a:solidFill>
                  <a:schemeClr val="tx1"/>
                </a:solidFill>
              </a:rPr>
              <a:t>isus</a:t>
            </a:r>
            <a:endParaRPr lang="cs-CZ" dirty="0" smtClean="0">
              <a:solidFill>
                <a:schemeClr val="tx1"/>
              </a:solidFill>
            </a:endParaRPr>
          </a:p>
          <a:p>
            <a:pPr marL="365760" indent="-256032" algn="ctr" fontAlgn="auto">
              <a:spcAft>
                <a:spcPts val="0"/>
              </a:spcAft>
              <a:buFont typeface="Wingdings 3"/>
              <a:buChar char=""/>
              <a:defRPr/>
            </a:pPr>
            <a:endParaRPr lang="cs-CZ" dirty="0" smtClean="0">
              <a:solidFill>
                <a:schemeClr val="tx1"/>
              </a:solidFill>
            </a:endParaRPr>
          </a:p>
          <a:p>
            <a:pPr marL="109728" indent="0" algn="ctr" fontAlgn="auto">
              <a:spcAft>
                <a:spcPts val="0"/>
              </a:spcAft>
              <a:buFont typeface="Wingdings 3"/>
              <a:buNone/>
              <a:defRPr/>
            </a:pPr>
            <a:r>
              <a:rPr lang="cs-CZ" dirty="0" err="1" smtClean="0">
                <a:solidFill>
                  <a:schemeClr val="tx1"/>
                </a:solidFill>
              </a:rPr>
              <a:t>olfactus</a:t>
            </a:r>
            <a:endParaRPr lang="cs-CZ" dirty="0">
              <a:solidFill>
                <a:schemeClr val="tx1"/>
              </a:solidFill>
            </a:endParaRPr>
          </a:p>
        </p:txBody>
      </p:sp>
      <p:sp>
        <p:nvSpPr>
          <p:cNvPr id="6" name="Ovál 5"/>
          <p:cNvSpPr/>
          <p:nvPr/>
        </p:nvSpPr>
        <p:spPr>
          <a:xfrm>
            <a:off x="3635375" y="1989138"/>
            <a:ext cx="5400675" cy="431958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000" dirty="0" err="1">
                <a:solidFill>
                  <a:schemeClr val="tx1"/>
                </a:solidFill>
              </a:rPr>
              <a:t>cortex</a:t>
            </a:r>
            <a:r>
              <a:rPr lang="cs-CZ" sz="2000" dirty="0">
                <a:solidFill>
                  <a:schemeClr val="tx1"/>
                </a:solidFill>
              </a:rPr>
              <a:t> </a:t>
            </a:r>
            <a:r>
              <a:rPr lang="cs-CZ" sz="2000" dirty="0" err="1">
                <a:solidFill>
                  <a:schemeClr val="tx1"/>
                </a:solidFill>
              </a:rPr>
              <a:t>lentis</a:t>
            </a:r>
            <a:endParaRPr lang="cs-CZ" sz="2000" dirty="0">
              <a:solidFill>
                <a:schemeClr val="tx1"/>
              </a:solidFill>
            </a:endParaRPr>
          </a:p>
          <a:p>
            <a:pPr algn="ctr" fontAlgn="auto">
              <a:spcBef>
                <a:spcPts val="0"/>
              </a:spcBef>
              <a:spcAft>
                <a:spcPts val="0"/>
              </a:spcAft>
              <a:defRPr/>
            </a:pPr>
            <a:r>
              <a:rPr lang="cs-CZ" sz="2000" dirty="0" err="1" smtClean="0">
                <a:solidFill>
                  <a:schemeClr val="tx1"/>
                </a:solidFill>
              </a:rPr>
              <a:t>cartilago</a:t>
            </a:r>
            <a:r>
              <a:rPr lang="cs-CZ" sz="2000" dirty="0" smtClean="0">
                <a:solidFill>
                  <a:schemeClr val="tx1"/>
                </a:solidFill>
              </a:rPr>
              <a:t> </a:t>
            </a:r>
            <a:r>
              <a:rPr lang="cs-CZ" sz="2000" dirty="0" err="1" smtClean="0">
                <a:solidFill>
                  <a:schemeClr val="tx1"/>
                </a:solidFill>
              </a:rPr>
              <a:t>meatus</a:t>
            </a:r>
            <a:r>
              <a:rPr lang="cs-CZ" sz="2000" dirty="0" smtClean="0">
                <a:solidFill>
                  <a:schemeClr val="tx1"/>
                </a:solidFill>
              </a:rPr>
              <a:t> </a:t>
            </a:r>
            <a:r>
              <a:rPr lang="cs-CZ" sz="2000" dirty="0" err="1" smtClean="0">
                <a:solidFill>
                  <a:schemeClr val="tx1"/>
                </a:solidFill>
              </a:rPr>
              <a:t>acustici</a:t>
            </a:r>
            <a:endParaRPr lang="cs-CZ" sz="2000" dirty="0" smtClean="0">
              <a:solidFill>
                <a:schemeClr val="tx1"/>
              </a:solidFill>
            </a:endParaRPr>
          </a:p>
          <a:p>
            <a:pPr algn="ctr" fontAlgn="auto">
              <a:spcBef>
                <a:spcPts val="0"/>
              </a:spcBef>
              <a:spcAft>
                <a:spcPts val="0"/>
              </a:spcAft>
              <a:defRPr/>
            </a:pPr>
            <a:r>
              <a:rPr lang="cs-CZ" sz="2000" dirty="0" err="1" smtClean="0">
                <a:solidFill>
                  <a:schemeClr val="tx1"/>
                </a:solidFill>
              </a:rPr>
              <a:t>musculus</a:t>
            </a:r>
            <a:r>
              <a:rPr lang="cs-CZ" sz="2000" dirty="0" smtClean="0">
                <a:solidFill>
                  <a:schemeClr val="tx1"/>
                </a:solidFill>
              </a:rPr>
              <a:t> </a:t>
            </a:r>
            <a:r>
              <a:rPr lang="cs-CZ" sz="2000" dirty="0">
                <a:solidFill>
                  <a:schemeClr val="tx1"/>
                </a:solidFill>
              </a:rPr>
              <a:t>tensor </a:t>
            </a:r>
            <a:r>
              <a:rPr lang="cs-CZ" sz="2000" dirty="0" err="1">
                <a:solidFill>
                  <a:schemeClr val="tx1"/>
                </a:solidFill>
              </a:rPr>
              <a:t>tympani</a:t>
            </a:r>
            <a:endParaRPr lang="cs-CZ" sz="2000" dirty="0">
              <a:solidFill>
                <a:schemeClr val="tx1"/>
              </a:solidFill>
            </a:endParaRPr>
          </a:p>
          <a:p>
            <a:pPr algn="ctr" fontAlgn="auto">
              <a:spcBef>
                <a:spcPts val="0"/>
              </a:spcBef>
              <a:spcAft>
                <a:spcPts val="0"/>
              </a:spcAft>
              <a:defRPr/>
            </a:pPr>
            <a:r>
              <a:rPr lang="cs-CZ" sz="2000" dirty="0" err="1">
                <a:solidFill>
                  <a:schemeClr val="tx1"/>
                </a:solidFill>
              </a:rPr>
              <a:t>caliculus</a:t>
            </a:r>
            <a:r>
              <a:rPr lang="cs-CZ" sz="2000" dirty="0">
                <a:solidFill>
                  <a:schemeClr val="tx1"/>
                </a:solidFill>
              </a:rPr>
              <a:t> </a:t>
            </a:r>
            <a:r>
              <a:rPr lang="cs-CZ" sz="2000" dirty="0" err="1">
                <a:solidFill>
                  <a:schemeClr val="tx1"/>
                </a:solidFill>
              </a:rPr>
              <a:t>gustatorius</a:t>
            </a:r>
            <a:endParaRPr lang="cs-CZ" sz="2000" dirty="0">
              <a:solidFill>
                <a:schemeClr val="tx1"/>
              </a:solidFill>
            </a:endParaRPr>
          </a:p>
          <a:p>
            <a:pPr algn="ctr" fontAlgn="auto">
              <a:spcBef>
                <a:spcPts val="0"/>
              </a:spcBef>
              <a:spcAft>
                <a:spcPts val="0"/>
              </a:spcAft>
              <a:defRPr/>
            </a:pPr>
            <a:r>
              <a:rPr lang="cs-CZ" sz="2000" dirty="0" err="1">
                <a:solidFill>
                  <a:schemeClr val="tx1"/>
                </a:solidFill>
              </a:rPr>
              <a:t>auris</a:t>
            </a:r>
            <a:r>
              <a:rPr lang="cs-CZ" sz="2000" dirty="0">
                <a:solidFill>
                  <a:schemeClr val="tx1"/>
                </a:solidFill>
              </a:rPr>
              <a:t> </a:t>
            </a:r>
            <a:r>
              <a:rPr lang="cs-CZ" sz="2000" dirty="0" smtClean="0">
                <a:solidFill>
                  <a:schemeClr val="tx1"/>
                </a:solidFill>
              </a:rPr>
              <a:t>interna</a:t>
            </a:r>
          </a:p>
          <a:p>
            <a:pPr algn="ctr" fontAlgn="auto">
              <a:spcBef>
                <a:spcPts val="0"/>
              </a:spcBef>
              <a:spcAft>
                <a:spcPts val="0"/>
              </a:spcAft>
              <a:defRPr/>
            </a:pPr>
            <a:r>
              <a:rPr lang="cs-CZ" sz="2000" dirty="0" err="1" smtClean="0">
                <a:solidFill>
                  <a:schemeClr val="tx1"/>
                </a:solidFill>
              </a:rPr>
              <a:t>labyrinthus</a:t>
            </a:r>
            <a:r>
              <a:rPr lang="cs-CZ" sz="2000" dirty="0" smtClean="0">
                <a:solidFill>
                  <a:schemeClr val="tx1"/>
                </a:solidFill>
              </a:rPr>
              <a:t> </a:t>
            </a:r>
            <a:r>
              <a:rPr lang="cs-CZ" sz="2000" dirty="0" err="1">
                <a:solidFill>
                  <a:schemeClr val="tx1"/>
                </a:solidFill>
              </a:rPr>
              <a:t>osseus</a:t>
            </a:r>
            <a:endParaRPr lang="cs-CZ" sz="2000" dirty="0">
              <a:solidFill>
                <a:schemeClr val="tx1"/>
              </a:solidFill>
            </a:endParaRPr>
          </a:p>
          <a:p>
            <a:pPr algn="ctr" fontAlgn="auto">
              <a:spcBef>
                <a:spcPts val="0"/>
              </a:spcBef>
              <a:spcAft>
                <a:spcPts val="0"/>
              </a:spcAft>
              <a:defRPr/>
            </a:pPr>
            <a:r>
              <a:rPr lang="cs-CZ" sz="2000" dirty="0" err="1" smtClean="0">
                <a:solidFill>
                  <a:schemeClr val="tx1"/>
                </a:solidFill>
              </a:rPr>
              <a:t>cutis</a:t>
            </a:r>
            <a:endParaRPr lang="cs-CZ" sz="2000" dirty="0" smtClean="0">
              <a:solidFill>
                <a:schemeClr val="tx1"/>
              </a:solidFill>
            </a:endParaRPr>
          </a:p>
          <a:p>
            <a:pPr algn="ctr" fontAlgn="auto">
              <a:spcBef>
                <a:spcPts val="0"/>
              </a:spcBef>
              <a:spcAft>
                <a:spcPts val="0"/>
              </a:spcAft>
              <a:defRPr/>
            </a:pPr>
            <a:r>
              <a:rPr lang="cs-CZ" sz="2000" dirty="0" err="1" smtClean="0">
                <a:solidFill>
                  <a:schemeClr val="tx1"/>
                </a:solidFill>
              </a:rPr>
              <a:t>pars</a:t>
            </a:r>
            <a:r>
              <a:rPr lang="cs-CZ" sz="2000" dirty="0" smtClean="0">
                <a:solidFill>
                  <a:schemeClr val="tx1"/>
                </a:solidFill>
              </a:rPr>
              <a:t> </a:t>
            </a:r>
            <a:r>
              <a:rPr lang="cs-CZ" sz="2000" dirty="0" err="1">
                <a:solidFill>
                  <a:schemeClr val="tx1"/>
                </a:solidFill>
              </a:rPr>
              <a:t>optica</a:t>
            </a:r>
            <a:r>
              <a:rPr lang="cs-CZ" sz="2000" dirty="0">
                <a:solidFill>
                  <a:schemeClr val="tx1"/>
                </a:solidFill>
              </a:rPr>
              <a:t> </a:t>
            </a:r>
            <a:r>
              <a:rPr lang="cs-CZ" sz="2000" dirty="0" err="1">
                <a:solidFill>
                  <a:schemeClr val="tx1"/>
                </a:solidFill>
              </a:rPr>
              <a:t>retinae</a:t>
            </a:r>
            <a:endParaRPr lang="cs-CZ" sz="2000" dirty="0">
              <a:solidFill>
                <a:schemeClr val="tx1"/>
              </a:solidFill>
            </a:endParaRPr>
          </a:p>
          <a:p>
            <a:pPr algn="ctr" fontAlgn="auto">
              <a:spcBef>
                <a:spcPts val="0"/>
              </a:spcBef>
              <a:spcAft>
                <a:spcPts val="0"/>
              </a:spcAft>
              <a:defRPr/>
            </a:pPr>
            <a:r>
              <a:rPr lang="cs-CZ" sz="2000" dirty="0">
                <a:solidFill>
                  <a:schemeClr val="tx1"/>
                </a:solidFill>
              </a:rPr>
              <a:t>tunica </a:t>
            </a:r>
            <a:r>
              <a:rPr lang="cs-CZ" sz="2000" dirty="0" err="1">
                <a:solidFill>
                  <a:schemeClr val="tx1"/>
                </a:solidFill>
              </a:rPr>
              <a:t>mucosa</a:t>
            </a:r>
            <a:r>
              <a:rPr lang="cs-CZ" sz="2000" dirty="0">
                <a:solidFill>
                  <a:schemeClr val="tx1"/>
                </a:solidFill>
              </a:rPr>
              <a:t> </a:t>
            </a:r>
            <a:r>
              <a:rPr lang="cs-CZ" sz="2000" dirty="0" err="1">
                <a:solidFill>
                  <a:schemeClr val="tx1"/>
                </a:solidFill>
              </a:rPr>
              <a:t>nasi</a:t>
            </a:r>
            <a:endParaRPr lang="cs-CZ" sz="2000" dirty="0">
              <a:solidFill>
                <a:schemeClr val="tx1"/>
              </a:solidFill>
            </a:endParaRPr>
          </a:p>
          <a:p>
            <a:pPr algn="ctr" fontAlgn="auto">
              <a:spcBef>
                <a:spcPts val="0"/>
              </a:spcBef>
              <a:spcAft>
                <a:spcPts val="0"/>
              </a:spcAft>
              <a:defRPr/>
            </a:pPr>
            <a:r>
              <a:rPr lang="cs-CZ" sz="2000" dirty="0" err="1">
                <a:solidFill>
                  <a:schemeClr val="tx1"/>
                </a:solidFill>
              </a:rPr>
              <a:t>papilla</a:t>
            </a:r>
            <a:r>
              <a:rPr lang="cs-CZ" sz="2000" dirty="0">
                <a:solidFill>
                  <a:schemeClr val="tx1"/>
                </a:solidFill>
              </a:rPr>
              <a:t> </a:t>
            </a:r>
            <a:r>
              <a:rPr lang="cs-CZ" sz="2000" dirty="0" err="1" smtClean="0">
                <a:solidFill>
                  <a:schemeClr val="tx1"/>
                </a:solidFill>
              </a:rPr>
              <a:t>foliata</a:t>
            </a:r>
            <a:endParaRPr lang="cs-CZ" sz="2000" dirty="0" smtClean="0">
              <a:solidFill>
                <a:schemeClr val="tx1"/>
              </a:solidFill>
            </a:endParaRPr>
          </a:p>
          <a:p>
            <a:pPr algn="ctr" fontAlgn="auto">
              <a:spcBef>
                <a:spcPts val="0"/>
              </a:spcBef>
              <a:spcAft>
                <a:spcPts val="0"/>
              </a:spcAft>
              <a:defRPr/>
            </a:pPr>
            <a:r>
              <a:rPr lang="cs-CZ" sz="2000" dirty="0" err="1" smtClean="0">
                <a:solidFill>
                  <a:schemeClr val="tx1"/>
                </a:solidFill>
              </a:rPr>
              <a:t>musculus</a:t>
            </a:r>
            <a:r>
              <a:rPr lang="cs-CZ" sz="2000" dirty="0" smtClean="0">
                <a:solidFill>
                  <a:schemeClr val="tx1"/>
                </a:solidFill>
              </a:rPr>
              <a:t> </a:t>
            </a:r>
            <a:r>
              <a:rPr lang="cs-CZ" sz="2000" dirty="0" err="1" smtClean="0">
                <a:solidFill>
                  <a:schemeClr val="tx1"/>
                </a:solidFill>
              </a:rPr>
              <a:t>sphincter</a:t>
            </a:r>
            <a:r>
              <a:rPr lang="cs-CZ" sz="2000" dirty="0" smtClean="0">
                <a:solidFill>
                  <a:schemeClr val="tx1"/>
                </a:solidFill>
              </a:rPr>
              <a:t> </a:t>
            </a:r>
            <a:r>
              <a:rPr lang="cs-CZ" sz="2000" dirty="0" err="1" smtClean="0">
                <a:solidFill>
                  <a:schemeClr val="tx1"/>
                </a:solidFill>
              </a:rPr>
              <a:t>pupillae</a:t>
            </a:r>
            <a:endParaRPr lang="cs-CZ" sz="2000" dirty="0">
              <a:solidFill>
                <a:schemeClr val="tx1"/>
              </a:solidFill>
            </a:endParaRPr>
          </a:p>
          <a:p>
            <a:pPr algn="ctr" fontAlgn="auto">
              <a:spcBef>
                <a:spcPts val="0"/>
              </a:spcBef>
              <a:spcAft>
                <a:spcPts val="0"/>
              </a:spcAft>
              <a:defRPr/>
            </a:pPr>
            <a:endParaRPr lang="cs-CZ" sz="2400" dirty="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116632"/>
            <a:ext cx="8229600" cy="1368152"/>
          </a:xfrm>
        </p:spPr>
        <p:txBody>
          <a:bodyPr>
            <a:noAutofit/>
          </a:bodyPr>
          <a:lstStyle/>
          <a:p>
            <a:pPr algn="l" fontAlgn="auto">
              <a:spcAft>
                <a:spcPts val="0"/>
              </a:spcAft>
              <a:defRPr/>
            </a:pPr>
            <a:r>
              <a:rPr lang="en-GB" sz="2400" dirty="0" smtClean="0">
                <a:effectLst/>
              </a:rPr>
              <a:t/>
            </a:r>
            <a:br>
              <a:rPr lang="en-GB" sz="2400" dirty="0" smtClean="0">
                <a:effectLst/>
              </a:rPr>
            </a:br>
            <a:r>
              <a:rPr lang="en-GB" sz="2400" dirty="0" smtClean="0">
                <a:solidFill>
                  <a:srgbClr val="0070C0"/>
                </a:solidFill>
                <a:effectLst/>
              </a:rPr>
              <a:t>a) Circle all nouns of the 4th and 5th declension.</a:t>
            </a:r>
            <a:r>
              <a:rPr lang="en-GB" sz="2400" dirty="0" smtClean="0">
                <a:effectLst/>
              </a:rPr>
              <a:t/>
            </a:r>
            <a:br>
              <a:rPr lang="en-GB" sz="2400" dirty="0" smtClean="0">
                <a:effectLst/>
              </a:rPr>
            </a:br>
            <a:r>
              <a:rPr lang="en-GB" sz="2400" dirty="0" smtClean="0">
                <a:solidFill>
                  <a:srgbClr val="FF0000"/>
                </a:solidFill>
                <a:effectLst/>
              </a:rPr>
              <a:t>b) Classify the</a:t>
            </a:r>
            <a:r>
              <a:rPr lang="cs-CZ" sz="2400" dirty="0" smtClean="0">
                <a:solidFill>
                  <a:srgbClr val="FF0000"/>
                </a:solidFill>
                <a:effectLst/>
              </a:rPr>
              <a:t> </a:t>
            </a:r>
            <a:r>
              <a:rPr lang="en-GB" sz="2400" dirty="0" smtClean="0">
                <a:solidFill>
                  <a:srgbClr val="FF0000"/>
                </a:solidFill>
                <a:effectLst/>
              </a:rPr>
              <a:t>nouns in the table into five groups according to their declensions. Give their genitive singular form, gender and paradigm. </a:t>
            </a:r>
            <a:endParaRPr lang="en-GB" sz="2400" dirty="0">
              <a:solidFill>
                <a:srgbClr val="FF0000"/>
              </a:solidFill>
            </a:endParaRPr>
          </a:p>
        </p:txBody>
      </p:sp>
      <p:sp>
        <p:nvSpPr>
          <p:cNvPr id="4" name="Obdélník 3"/>
          <p:cNvSpPr/>
          <p:nvPr/>
        </p:nvSpPr>
        <p:spPr>
          <a:xfrm>
            <a:off x="539750" y="1773238"/>
            <a:ext cx="7920038" cy="43926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solidFill>
                <a:schemeClr val="bg1"/>
              </a:solidFill>
              <a:latin typeface="+mj-lt"/>
            </a:endParaRPr>
          </a:p>
          <a:p>
            <a:pPr algn="ctr" fontAlgn="auto">
              <a:spcBef>
                <a:spcPts val="0"/>
              </a:spcBef>
              <a:spcAft>
                <a:spcPts val="0"/>
              </a:spcAft>
              <a:defRPr/>
            </a:pPr>
            <a:endParaRPr lang="cs-CZ" sz="2000" dirty="0">
              <a:solidFill>
                <a:schemeClr val="bg1"/>
              </a:solidFill>
              <a:latin typeface="+mj-lt"/>
            </a:endParaRPr>
          </a:p>
          <a:p>
            <a:pPr algn="ctr" fontAlgn="auto">
              <a:spcBef>
                <a:spcPts val="0"/>
              </a:spcBef>
              <a:spcAft>
                <a:spcPts val="0"/>
              </a:spcAft>
              <a:defRPr/>
            </a:pPr>
            <a:r>
              <a:rPr lang="cs-CZ" sz="2000" dirty="0" err="1">
                <a:solidFill>
                  <a:schemeClr val="bg1"/>
                </a:solidFill>
                <a:latin typeface="+mj-lt"/>
              </a:rPr>
              <a:t>carcinoma</a:t>
            </a:r>
            <a:r>
              <a:rPr lang="cs-CZ" sz="2000" dirty="0">
                <a:solidFill>
                  <a:schemeClr val="bg1"/>
                </a:solidFill>
                <a:latin typeface="+mj-lt"/>
              </a:rPr>
              <a:t>	  rabies  	</a:t>
            </a:r>
            <a:r>
              <a:rPr lang="cs-CZ" sz="2000" dirty="0" err="1">
                <a:solidFill>
                  <a:schemeClr val="bg1"/>
                </a:solidFill>
                <a:latin typeface="+mj-lt"/>
              </a:rPr>
              <a:t>pars</a:t>
            </a:r>
            <a:r>
              <a:rPr lang="cs-CZ" sz="2000" dirty="0">
                <a:solidFill>
                  <a:schemeClr val="bg1"/>
                </a:solidFill>
                <a:latin typeface="+mj-lt"/>
              </a:rPr>
              <a:t>		sutura	</a:t>
            </a:r>
          </a:p>
          <a:p>
            <a:pPr algn="ctr" fontAlgn="auto">
              <a:spcBef>
                <a:spcPts val="0"/>
              </a:spcBef>
              <a:spcAft>
                <a:spcPts val="0"/>
              </a:spcAft>
              <a:defRPr/>
            </a:pPr>
            <a:endParaRPr lang="cs-CZ" sz="2000" dirty="0">
              <a:solidFill>
                <a:schemeClr val="bg1"/>
              </a:solidFill>
              <a:latin typeface="+mj-lt"/>
            </a:endParaRPr>
          </a:p>
          <a:p>
            <a:pPr algn="ctr" fontAlgn="auto">
              <a:spcBef>
                <a:spcPts val="0"/>
              </a:spcBef>
              <a:spcAft>
                <a:spcPts val="0"/>
              </a:spcAft>
              <a:defRPr/>
            </a:pPr>
            <a:r>
              <a:rPr lang="cs-CZ" sz="2000" dirty="0">
                <a:solidFill>
                  <a:schemeClr val="bg1"/>
                </a:solidFill>
                <a:latin typeface="+mj-lt"/>
              </a:rPr>
              <a:t>	</a:t>
            </a:r>
          </a:p>
          <a:p>
            <a:pPr algn="ctr" fontAlgn="auto">
              <a:spcBef>
                <a:spcPts val="0"/>
              </a:spcBef>
              <a:spcAft>
                <a:spcPts val="0"/>
              </a:spcAft>
              <a:defRPr/>
            </a:pPr>
            <a:r>
              <a:rPr lang="cs-CZ" sz="2000" dirty="0" err="1">
                <a:solidFill>
                  <a:schemeClr val="bg1"/>
                </a:solidFill>
                <a:latin typeface="+mj-lt"/>
              </a:rPr>
              <a:t>processus</a:t>
            </a:r>
            <a:r>
              <a:rPr lang="cs-CZ" sz="2000" dirty="0">
                <a:solidFill>
                  <a:schemeClr val="bg1"/>
                </a:solidFill>
                <a:latin typeface="+mj-lt"/>
              </a:rPr>
              <a:t>	</a:t>
            </a:r>
            <a:r>
              <a:rPr lang="cs-CZ" sz="2000" dirty="0" err="1">
                <a:solidFill>
                  <a:schemeClr val="bg1"/>
                </a:solidFill>
                <a:latin typeface="+mj-lt"/>
              </a:rPr>
              <a:t>diploe</a:t>
            </a:r>
            <a:r>
              <a:rPr lang="cs-CZ" sz="2000" dirty="0">
                <a:solidFill>
                  <a:schemeClr val="bg1"/>
                </a:solidFill>
                <a:latin typeface="+mj-lt"/>
              </a:rPr>
              <a:t>		</a:t>
            </a:r>
            <a:r>
              <a:rPr lang="cs-CZ" sz="2000" dirty="0" err="1">
                <a:solidFill>
                  <a:schemeClr val="bg1"/>
                </a:solidFill>
                <a:latin typeface="+mj-lt"/>
              </a:rPr>
              <a:t>ophthalmos</a:t>
            </a:r>
            <a:r>
              <a:rPr lang="cs-CZ" sz="2000" dirty="0">
                <a:solidFill>
                  <a:schemeClr val="bg1"/>
                </a:solidFill>
                <a:latin typeface="+mj-lt"/>
              </a:rPr>
              <a:t>	species</a:t>
            </a:r>
          </a:p>
          <a:p>
            <a:pPr algn="ctr" fontAlgn="auto">
              <a:spcBef>
                <a:spcPts val="0"/>
              </a:spcBef>
              <a:spcAft>
                <a:spcPts val="0"/>
              </a:spcAft>
              <a:defRPr/>
            </a:pPr>
            <a:endParaRPr lang="cs-CZ" sz="2000" dirty="0">
              <a:solidFill>
                <a:schemeClr val="bg1"/>
              </a:solidFill>
              <a:latin typeface="+mj-lt"/>
            </a:endParaRPr>
          </a:p>
          <a:p>
            <a:pPr algn="ctr" fontAlgn="auto">
              <a:spcBef>
                <a:spcPts val="0"/>
              </a:spcBef>
              <a:spcAft>
                <a:spcPts val="0"/>
              </a:spcAft>
              <a:defRPr/>
            </a:pPr>
            <a:endParaRPr lang="cs-CZ" sz="2000" dirty="0">
              <a:solidFill>
                <a:schemeClr val="bg1"/>
              </a:solidFill>
              <a:latin typeface="+mj-lt"/>
            </a:endParaRPr>
          </a:p>
          <a:p>
            <a:pPr algn="ctr" fontAlgn="auto">
              <a:spcBef>
                <a:spcPts val="0"/>
              </a:spcBef>
              <a:spcAft>
                <a:spcPts val="0"/>
              </a:spcAft>
              <a:defRPr/>
            </a:pPr>
            <a:r>
              <a:rPr lang="cs-CZ" sz="2000" dirty="0" err="1">
                <a:solidFill>
                  <a:schemeClr val="bg1"/>
                </a:solidFill>
                <a:latin typeface="+mj-lt"/>
              </a:rPr>
              <a:t>dentinum</a:t>
            </a:r>
            <a:r>
              <a:rPr lang="cs-CZ" sz="2000" dirty="0">
                <a:solidFill>
                  <a:schemeClr val="bg1"/>
                </a:solidFill>
                <a:latin typeface="+mj-lt"/>
              </a:rPr>
              <a:t>	    </a:t>
            </a:r>
            <a:r>
              <a:rPr lang="cs-CZ" sz="2000" dirty="0" err="1">
                <a:solidFill>
                  <a:schemeClr val="bg1"/>
                </a:solidFill>
                <a:latin typeface="+mj-lt"/>
              </a:rPr>
              <a:t>lens</a:t>
            </a:r>
            <a:r>
              <a:rPr lang="cs-CZ" sz="2000" dirty="0">
                <a:solidFill>
                  <a:schemeClr val="bg1"/>
                </a:solidFill>
                <a:latin typeface="+mj-lt"/>
              </a:rPr>
              <a:t>		ascites		</a:t>
            </a:r>
            <a:r>
              <a:rPr lang="cs-CZ" sz="2000" dirty="0" err="1">
                <a:solidFill>
                  <a:schemeClr val="bg1"/>
                </a:solidFill>
                <a:latin typeface="+mj-lt"/>
              </a:rPr>
              <a:t>sensus</a:t>
            </a:r>
            <a:r>
              <a:rPr lang="cs-CZ" sz="2000" dirty="0">
                <a:solidFill>
                  <a:schemeClr val="bg1"/>
                </a:solidFill>
                <a:latin typeface="+mj-lt"/>
              </a:rPr>
              <a:t>	</a:t>
            </a:r>
          </a:p>
          <a:p>
            <a:pPr algn="ctr" fontAlgn="auto">
              <a:spcBef>
                <a:spcPts val="0"/>
              </a:spcBef>
              <a:spcAft>
                <a:spcPts val="0"/>
              </a:spcAft>
              <a:defRPr/>
            </a:pPr>
            <a:endParaRPr lang="cs-CZ" sz="2000" dirty="0">
              <a:solidFill>
                <a:schemeClr val="bg1"/>
              </a:solidFill>
              <a:latin typeface="+mj-lt"/>
            </a:endParaRPr>
          </a:p>
          <a:p>
            <a:pPr algn="ctr" fontAlgn="auto">
              <a:spcBef>
                <a:spcPts val="0"/>
              </a:spcBef>
              <a:spcAft>
                <a:spcPts val="0"/>
              </a:spcAft>
              <a:defRPr/>
            </a:pPr>
            <a:endParaRPr lang="cs-CZ" sz="2000" dirty="0">
              <a:solidFill>
                <a:schemeClr val="bg1"/>
              </a:solidFill>
              <a:latin typeface="+mj-lt"/>
            </a:endParaRPr>
          </a:p>
          <a:p>
            <a:pPr algn="ctr" fontAlgn="auto">
              <a:spcBef>
                <a:spcPts val="0"/>
              </a:spcBef>
              <a:spcAft>
                <a:spcPts val="0"/>
              </a:spcAft>
              <a:defRPr/>
            </a:pPr>
            <a:r>
              <a:rPr lang="cs-CZ" sz="2000" dirty="0" err="1">
                <a:solidFill>
                  <a:schemeClr val="bg1"/>
                </a:solidFill>
                <a:latin typeface="+mj-lt"/>
              </a:rPr>
              <a:t>crus</a:t>
            </a:r>
            <a:r>
              <a:rPr lang="cs-CZ" sz="2000" dirty="0">
                <a:solidFill>
                  <a:schemeClr val="bg1"/>
                </a:solidFill>
                <a:latin typeface="+mj-lt"/>
              </a:rPr>
              <a:t>	      </a:t>
            </a:r>
            <a:r>
              <a:rPr lang="cs-CZ" sz="2000" dirty="0" err="1">
                <a:solidFill>
                  <a:schemeClr val="bg1"/>
                </a:solidFill>
                <a:latin typeface="+mj-lt"/>
              </a:rPr>
              <a:t>dies</a:t>
            </a:r>
            <a:r>
              <a:rPr lang="cs-CZ" sz="2000" dirty="0">
                <a:solidFill>
                  <a:schemeClr val="bg1"/>
                </a:solidFill>
                <a:latin typeface="+mj-lt"/>
              </a:rPr>
              <a:t>        </a:t>
            </a:r>
            <a:r>
              <a:rPr lang="cs-CZ" sz="2000" dirty="0" err="1">
                <a:solidFill>
                  <a:schemeClr val="bg1"/>
                </a:solidFill>
                <a:latin typeface="+mj-lt"/>
              </a:rPr>
              <a:t>abductor</a:t>
            </a:r>
            <a:r>
              <a:rPr lang="cs-CZ" sz="2000" dirty="0">
                <a:solidFill>
                  <a:schemeClr val="bg1"/>
                </a:solidFill>
                <a:latin typeface="+mj-lt"/>
              </a:rPr>
              <a:t>	         </a:t>
            </a:r>
            <a:r>
              <a:rPr lang="cs-CZ" sz="2000" dirty="0" err="1">
                <a:solidFill>
                  <a:schemeClr val="bg1"/>
                </a:solidFill>
                <a:latin typeface="+mj-lt"/>
              </a:rPr>
              <a:t>angulus</a:t>
            </a:r>
            <a:r>
              <a:rPr lang="cs-CZ" sz="2000" dirty="0">
                <a:solidFill>
                  <a:schemeClr val="bg1"/>
                </a:solidFill>
                <a:latin typeface="+mj-lt"/>
              </a:rPr>
              <a:t>		</a:t>
            </a:r>
            <a:r>
              <a:rPr lang="cs-CZ" sz="2000" dirty="0" err="1">
                <a:solidFill>
                  <a:schemeClr val="bg1"/>
                </a:solidFill>
                <a:latin typeface="+mj-lt"/>
              </a:rPr>
              <a:t>cochlear</a:t>
            </a:r>
            <a:endParaRPr lang="cs-CZ" sz="2000" dirty="0">
              <a:solidFill>
                <a:schemeClr val="bg1"/>
              </a:solidFill>
              <a:latin typeface="+mj-lt"/>
            </a:endParaRPr>
          </a:p>
          <a:p>
            <a:pPr algn="ctr" fontAlgn="auto">
              <a:spcBef>
                <a:spcPts val="0"/>
              </a:spcBef>
              <a:spcAft>
                <a:spcPts val="0"/>
              </a:spcAft>
              <a:defRPr/>
            </a:pPr>
            <a:endParaRPr lang="cs-CZ" sz="2000" dirty="0">
              <a:solidFill>
                <a:schemeClr val="bg1"/>
              </a:solidFill>
              <a:latin typeface="+mj-lt"/>
            </a:endParaRPr>
          </a:p>
          <a:p>
            <a:pPr algn="ctr" fontAlgn="auto">
              <a:spcBef>
                <a:spcPts val="0"/>
              </a:spcBef>
              <a:spcAft>
                <a:spcPts val="0"/>
              </a:spcAft>
              <a:defRPr/>
            </a:pPr>
            <a:endParaRPr lang="cs-CZ" sz="2000" dirty="0">
              <a:solidFill>
                <a:schemeClr val="bg1"/>
              </a:solidFill>
              <a:latin typeface="+mj-lt"/>
            </a:endParaRPr>
          </a:p>
          <a:p>
            <a:pPr algn="ctr" fontAlgn="auto">
              <a:spcBef>
                <a:spcPts val="0"/>
              </a:spcBef>
              <a:spcAft>
                <a:spcPts val="0"/>
              </a:spcAft>
              <a:defRPr/>
            </a:pPr>
            <a:r>
              <a:rPr lang="cs-CZ" sz="2000" dirty="0" err="1">
                <a:solidFill>
                  <a:schemeClr val="bg1"/>
                </a:solidFill>
                <a:latin typeface="+mj-lt"/>
              </a:rPr>
              <a:t>manus</a:t>
            </a:r>
            <a:r>
              <a:rPr lang="cs-CZ" sz="2000" dirty="0">
                <a:solidFill>
                  <a:schemeClr val="bg1"/>
                </a:solidFill>
                <a:latin typeface="+mj-lt"/>
              </a:rPr>
              <a:t>		</a:t>
            </a:r>
            <a:r>
              <a:rPr lang="cs-CZ" sz="2000" dirty="0" err="1">
                <a:solidFill>
                  <a:schemeClr val="bg1"/>
                </a:solidFill>
                <a:latin typeface="+mj-lt"/>
              </a:rPr>
              <a:t>gaster</a:t>
            </a:r>
            <a:r>
              <a:rPr lang="cs-CZ" sz="2000" dirty="0">
                <a:solidFill>
                  <a:schemeClr val="bg1"/>
                </a:solidFill>
                <a:latin typeface="+mj-lt"/>
              </a:rPr>
              <a:t>		</a:t>
            </a:r>
            <a:r>
              <a:rPr lang="cs-CZ" sz="2000" dirty="0" err="1">
                <a:solidFill>
                  <a:schemeClr val="bg1"/>
                </a:solidFill>
                <a:latin typeface="+mj-lt"/>
              </a:rPr>
              <a:t>cornu</a:t>
            </a:r>
            <a:r>
              <a:rPr lang="cs-CZ" sz="2000" dirty="0">
                <a:solidFill>
                  <a:schemeClr val="bg1"/>
                </a:solidFill>
                <a:latin typeface="+mj-lt"/>
              </a:rPr>
              <a:t>		</a:t>
            </a:r>
            <a:r>
              <a:rPr lang="cs-CZ" sz="2000" dirty="0" err="1">
                <a:solidFill>
                  <a:schemeClr val="bg1"/>
                </a:solidFill>
                <a:latin typeface="+mj-lt"/>
              </a:rPr>
              <a:t>gargarisma</a:t>
            </a:r>
            <a:r>
              <a:rPr lang="cs-CZ" dirty="0">
                <a:solidFill>
                  <a:schemeClr val="bg1"/>
                </a:solidFill>
                <a:latin typeface="+mj-lt"/>
              </a:rPr>
              <a:t>	</a:t>
            </a:r>
          </a:p>
          <a:p>
            <a:pPr algn="ctr" fontAlgn="auto">
              <a:spcBef>
                <a:spcPts val="0"/>
              </a:spcBef>
              <a:spcAft>
                <a:spcPts val="0"/>
              </a:spcAft>
              <a:defRPr/>
            </a:pPr>
            <a:endParaRPr lang="cs-CZ" dirty="0">
              <a:solidFill>
                <a:schemeClr val="bg1"/>
              </a:solidFill>
              <a:latin typeface="+mj-lt"/>
            </a:endParaRPr>
          </a:p>
          <a:p>
            <a:pPr algn="ctr" fontAlgn="auto">
              <a:spcBef>
                <a:spcPts val="0"/>
              </a:spcBef>
              <a:spcAft>
                <a:spcPts val="0"/>
              </a:spcAft>
              <a:defRPr/>
            </a:pPr>
            <a:r>
              <a:rPr lang="cs-CZ" dirty="0">
                <a:solidFill>
                  <a:schemeClr val="bg1"/>
                </a:solidFill>
                <a:latin typeface="+mj-lt"/>
              </a:rPr>
              <a:t>		</a:t>
            </a:r>
          </a:p>
        </p:txBody>
      </p:sp>
      <p:sp>
        <p:nvSpPr>
          <p:cNvPr id="2" name="Oval 1"/>
          <p:cNvSpPr/>
          <p:nvPr/>
        </p:nvSpPr>
        <p:spPr>
          <a:xfrm>
            <a:off x="3707904" y="1988840"/>
            <a:ext cx="864096" cy="432048"/>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1187624" y="2924944"/>
            <a:ext cx="1440160" cy="432048"/>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6516216" y="2924944"/>
            <a:ext cx="1440160" cy="432048"/>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6516216" y="3789040"/>
            <a:ext cx="1440160" cy="432048"/>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1835696" y="4725144"/>
            <a:ext cx="999728" cy="432048"/>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827584" y="5661248"/>
            <a:ext cx="1440160" cy="432048"/>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4355976" y="5661248"/>
            <a:ext cx="1440160" cy="432048"/>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pPr algn="l" fontAlgn="auto">
              <a:spcAft>
                <a:spcPts val="0"/>
              </a:spcAft>
              <a:defRPr/>
            </a:pPr>
            <a:r>
              <a:rPr lang="en-GB" sz="2400" dirty="0" smtClean="0">
                <a:solidFill>
                  <a:srgbClr val="FF0000"/>
                </a:solidFill>
              </a:rPr>
              <a:t>Give nominative singular form</a:t>
            </a:r>
            <a:r>
              <a:rPr lang="cs-CZ" sz="2400" dirty="0" smtClean="0">
                <a:solidFill>
                  <a:srgbClr val="FF0000"/>
                </a:solidFill>
              </a:rPr>
              <a:t>s</a:t>
            </a:r>
            <a:r>
              <a:rPr lang="en-GB" sz="2400" dirty="0" smtClean="0">
                <a:solidFill>
                  <a:srgbClr val="FF0000"/>
                </a:solidFill>
              </a:rPr>
              <a:t> to the nouns.</a:t>
            </a:r>
            <a:endParaRPr lang="en-GB" sz="2400" dirty="0">
              <a:solidFill>
                <a:srgbClr val="FF0000"/>
              </a:solidFill>
            </a:endParaRPr>
          </a:p>
        </p:txBody>
      </p:sp>
      <p:sp>
        <p:nvSpPr>
          <p:cNvPr id="4" name="Ovál 3"/>
          <p:cNvSpPr/>
          <p:nvPr/>
        </p:nvSpPr>
        <p:spPr>
          <a:xfrm>
            <a:off x="251520" y="1196752"/>
            <a:ext cx="8712968" cy="54452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400" dirty="0" err="1">
                <a:solidFill>
                  <a:srgbClr val="FFFFFF"/>
                </a:solidFill>
                <a:latin typeface="+mj-lt"/>
              </a:rPr>
              <a:t>c</a:t>
            </a:r>
            <a:r>
              <a:rPr lang="cs-CZ" sz="2400" dirty="0" err="1" smtClean="0">
                <a:solidFill>
                  <a:srgbClr val="FFFFFF"/>
                </a:solidFill>
                <a:latin typeface="+mj-lt"/>
              </a:rPr>
              <a:t>arie</a:t>
            </a:r>
            <a:r>
              <a:rPr lang="cs-CZ" sz="2400" dirty="0">
                <a:solidFill>
                  <a:srgbClr val="FFFFFF"/>
                </a:solidFill>
                <a:latin typeface="+mj-lt"/>
              </a:rPr>
              <a:t>	</a:t>
            </a:r>
            <a:r>
              <a:rPr lang="cs-CZ" sz="2400" dirty="0" err="1" smtClean="0">
                <a:solidFill>
                  <a:srgbClr val="FFFFFF"/>
                </a:solidFill>
                <a:latin typeface="+mj-lt"/>
              </a:rPr>
              <a:t>infarctu</a:t>
            </a:r>
            <a:r>
              <a:rPr lang="cs-CZ" sz="2400" dirty="0">
                <a:solidFill>
                  <a:srgbClr val="FFFFFF"/>
                </a:solidFill>
                <a:latin typeface="+mj-lt"/>
              </a:rPr>
              <a:t>	</a:t>
            </a:r>
            <a:r>
              <a:rPr lang="cs-CZ" sz="2400" dirty="0" err="1" smtClean="0">
                <a:solidFill>
                  <a:srgbClr val="FFFFFF"/>
                </a:solidFill>
                <a:latin typeface="+mj-lt"/>
              </a:rPr>
              <a:t>unguenti</a:t>
            </a:r>
            <a:r>
              <a:rPr lang="cs-CZ" sz="2400" dirty="0">
                <a:solidFill>
                  <a:srgbClr val="FFFFFF"/>
                </a:solidFill>
                <a:latin typeface="+mj-lt"/>
              </a:rPr>
              <a:t> </a:t>
            </a:r>
            <a:r>
              <a:rPr lang="cs-CZ" sz="2400" dirty="0" smtClean="0">
                <a:solidFill>
                  <a:srgbClr val="FFFFFF"/>
                </a:solidFill>
                <a:latin typeface="+mj-lt"/>
              </a:rPr>
              <a:t>          </a:t>
            </a:r>
            <a:r>
              <a:rPr lang="cs-CZ" sz="2400" dirty="0" err="1" smtClean="0">
                <a:solidFill>
                  <a:srgbClr val="FFFFFF"/>
                </a:solidFill>
                <a:latin typeface="+mj-lt"/>
              </a:rPr>
              <a:t>dentes</a:t>
            </a:r>
            <a:endParaRPr lang="cs-CZ" sz="2400" dirty="0">
              <a:solidFill>
                <a:srgbClr val="FFFFFF"/>
              </a:solidFill>
              <a:latin typeface="+mj-lt"/>
            </a:endParaRPr>
          </a:p>
          <a:p>
            <a:pPr algn="ctr" fontAlgn="auto">
              <a:spcBef>
                <a:spcPts val="0"/>
              </a:spcBef>
              <a:spcAft>
                <a:spcPts val="0"/>
              </a:spcAft>
              <a:defRPr/>
            </a:pPr>
            <a:endParaRPr lang="cs-CZ" sz="2400" dirty="0">
              <a:solidFill>
                <a:srgbClr val="FFFFFF"/>
              </a:solidFill>
              <a:latin typeface="+mj-lt"/>
            </a:endParaRPr>
          </a:p>
          <a:p>
            <a:pPr algn="ctr" fontAlgn="auto">
              <a:spcBef>
                <a:spcPts val="0"/>
              </a:spcBef>
              <a:spcAft>
                <a:spcPts val="0"/>
              </a:spcAft>
              <a:defRPr/>
            </a:pPr>
            <a:r>
              <a:rPr lang="cs-CZ" sz="2400" dirty="0" err="1">
                <a:solidFill>
                  <a:srgbClr val="FFFFFF"/>
                </a:solidFill>
                <a:latin typeface="+mj-lt"/>
              </a:rPr>
              <a:t>p</a:t>
            </a:r>
            <a:r>
              <a:rPr lang="cs-CZ" sz="2400" dirty="0" err="1" smtClean="0">
                <a:solidFill>
                  <a:srgbClr val="FFFFFF"/>
                </a:solidFill>
                <a:latin typeface="+mj-lt"/>
              </a:rPr>
              <a:t>ulmonum</a:t>
            </a:r>
            <a:r>
              <a:rPr lang="cs-CZ" sz="2400" dirty="0" smtClean="0">
                <a:solidFill>
                  <a:srgbClr val="FFFFFF"/>
                </a:solidFill>
                <a:latin typeface="+mj-lt"/>
              </a:rPr>
              <a:t>     </a:t>
            </a:r>
            <a:r>
              <a:rPr lang="cs-CZ" sz="2400" dirty="0" err="1" smtClean="0">
                <a:solidFill>
                  <a:srgbClr val="FFFFFF"/>
                </a:solidFill>
                <a:latin typeface="+mj-lt"/>
              </a:rPr>
              <a:t>pleuritidem</a:t>
            </a:r>
            <a:r>
              <a:rPr lang="cs-CZ" sz="2400" dirty="0">
                <a:solidFill>
                  <a:srgbClr val="FFFFFF"/>
                </a:solidFill>
                <a:latin typeface="+mj-lt"/>
              </a:rPr>
              <a:t>	</a:t>
            </a:r>
            <a:r>
              <a:rPr lang="cs-CZ" sz="2400" dirty="0" err="1" smtClean="0">
                <a:solidFill>
                  <a:srgbClr val="FFFFFF"/>
                </a:solidFill>
                <a:latin typeface="+mj-lt"/>
              </a:rPr>
              <a:t>gargarismate</a:t>
            </a:r>
            <a:r>
              <a:rPr lang="cs-CZ" sz="2400" dirty="0" smtClean="0">
                <a:solidFill>
                  <a:srgbClr val="FFFFFF"/>
                </a:solidFill>
                <a:latin typeface="+mj-lt"/>
              </a:rPr>
              <a:t> </a:t>
            </a:r>
          </a:p>
          <a:p>
            <a:pPr algn="ctr" fontAlgn="auto">
              <a:spcBef>
                <a:spcPts val="0"/>
              </a:spcBef>
              <a:spcAft>
                <a:spcPts val="0"/>
              </a:spcAft>
              <a:defRPr/>
            </a:pPr>
            <a:r>
              <a:rPr lang="cs-CZ" sz="2400" dirty="0">
                <a:solidFill>
                  <a:srgbClr val="FFFFFF"/>
                </a:solidFill>
                <a:latin typeface="+mj-lt"/>
              </a:rPr>
              <a:t>		</a:t>
            </a:r>
          </a:p>
          <a:p>
            <a:pPr algn="ctr" fontAlgn="auto">
              <a:spcBef>
                <a:spcPts val="0"/>
              </a:spcBef>
              <a:spcAft>
                <a:spcPts val="0"/>
              </a:spcAft>
              <a:defRPr/>
            </a:pPr>
            <a:r>
              <a:rPr lang="cs-CZ" sz="2400" dirty="0" err="1">
                <a:solidFill>
                  <a:srgbClr val="FFFFFF"/>
                </a:solidFill>
                <a:latin typeface="+mj-lt"/>
              </a:rPr>
              <a:t>temporibus</a:t>
            </a:r>
            <a:r>
              <a:rPr lang="cs-CZ" sz="2400" dirty="0">
                <a:solidFill>
                  <a:srgbClr val="FFFFFF"/>
                </a:solidFill>
                <a:latin typeface="+mj-lt"/>
              </a:rPr>
              <a:t>	</a:t>
            </a:r>
            <a:r>
              <a:rPr lang="cs-CZ" sz="2400" dirty="0" err="1">
                <a:solidFill>
                  <a:srgbClr val="FFFFFF"/>
                </a:solidFill>
                <a:latin typeface="+mj-lt"/>
              </a:rPr>
              <a:t>labio</a:t>
            </a:r>
            <a:r>
              <a:rPr lang="cs-CZ" sz="2400" dirty="0">
                <a:solidFill>
                  <a:srgbClr val="FFFFFF"/>
                </a:solidFill>
                <a:latin typeface="+mj-lt"/>
              </a:rPr>
              <a:t>	</a:t>
            </a:r>
            <a:r>
              <a:rPr lang="cs-CZ" sz="2400" dirty="0" err="1" smtClean="0">
                <a:solidFill>
                  <a:srgbClr val="FFFFFF"/>
                </a:solidFill>
                <a:latin typeface="+mj-lt"/>
              </a:rPr>
              <a:t>morsum</a:t>
            </a:r>
            <a:r>
              <a:rPr lang="cs-CZ" sz="2400" dirty="0" smtClean="0">
                <a:solidFill>
                  <a:srgbClr val="FFFFFF"/>
                </a:solidFill>
                <a:latin typeface="+mj-lt"/>
              </a:rPr>
              <a:t>      </a:t>
            </a:r>
            <a:r>
              <a:rPr lang="cs-CZ" sz="2400" dirty="0" err="1" smtClean="0">
                <a:solidFill>
                  <a:srgbClr val="FFFFFF"/>
                </a:solidFill>
                <a:latin typeface="+mj-lt"/>
              </a:rPr>
              <a:t>arcuum</a:t>
            </a:r>
            <a:r>
              <a:rPr lang="cs-CZ" sz="2400" dirty="0" smtClean="0">
                <a:solidFill>
                  <a:srgbClr val="FFFFFF"/>
                </a:solidFill>
                <a:latin typeface="+mj-lt"/>
              </a:rPr>
              <a:t> </a:t>
            </a:r>
          </a:p>
          <a:p>
            <a:pPr algn="ctr" fontAlgn="auto">
              <a:spcBef>
                <a:spcPts val="0"/>
              </a:spcBef>
              <a:spcAft>
                <a:spcPts val="0"/>
              </a:spcAft>
              <a:defRPr/>
            </a:pPr>
            <a:endParaRPr lang="cs-CZ" sz="2400" dirty="0">
              <a:solidFill>
                <a:srgbClr val="FFFFFF"/>
              </a:solidFill>
              <a:latin typeface="+mj-lt"/>
            </a:endParaRPr>
          </a:p>
          <a:p>
            <a:pPr algn="ctr" fontAlgn="auto">
              <a:spcBef>
                <a:spcPts val="0"/>
              </a:spcBef>
              <a:spcAft>
                <a:spcPts val="0"/>
              </a:spcAft>
              <a:defRPr/>
            </a:pPr>
            <a:r>
              <a:rPr lang="cs-CZ" sz="2400" dirty="0" err="1" smtClean="0">
                <a:solidFill>
                  <a:srgbClr val="FFFFFF"/>
                </a:solidFill>
                <a:latin typeface="+mj-lt"/>
              </a:rPr>
              <a:t>ligamenta</a:t>
            </a:r>
            <a:r>
              <a:rPr lang="cs-CZ" sz="2400" dirty="0">
                <a:solidFill>
                  <a:srgbClr val="FFFFFF"/>
                </a:solidFill>
                <a:latin typeface="+mj-lt"/>
              </a:rPr>
              <a:t>	</a:t>
            </a:r>
            <a:r>
              <a:rPr lang="cs-CZ" sz="2400" dirty="0" err="1">
                <a:solidFill>
                  <a:srgbClr val="FFFFFF"/>
                </a:solidFill>
                <a:latin typeface="+mj-lt"/>
              </a:rPr>
              <a:t>scabiem</a:t>
            </a:r>
            <a:r>
              <a:rPr lang="cs-CZ" sz="2400" dirty="0">
                <a:solidFill>
                  <a:srgbClr val="FFFFFF"/>
                </a:solidFill>
                <a:latin typeface="+mj-lt"/>
              </a:rPr>
              <a:t>	</a:t>
            </a:r>
            <a:r>
              <a:rPr lang="cs-CZ" sz="2400" dirty="0" err="1" smtClean="0">
                <a:solidFill>
                  <a:srgbClr val="FFFFFF"/>
                </a:solidFill>
                <a:latin typeface="+mj-lt"/>
              </a:rPr>
              <a:t>thoracis</a:t>
            </a:r>
            <a:r>
              <a:rPr lang="cs-CZ" sz="2400" dirty="0">
                <a:solidFill>
                  <a:srgbClr val="FFFFFF"/>
                </a:solidFill>
                <a:latin typeface="+mj-lt"/>
              </a:rPr>
              <a:t> </a:t>
            </a:r>
            <a:endParaRPr lang="cs-CZ" sz="2400" dirty="0" smtClean="0">
              <a:solidFill>
                <a:srgbClr val="FFFFFF"/>
              </a:solidFill>
              <a:latin typeface="+mj-lt"/>
            </a:endParaRPr>
          </a:p>
          <a:p>
            <a:pPr algn="ctr" fontAlgn="auto">
              <a:spcBef>
                <a:spcPts val="0"/>
              </a:spcBef>
              <a:spcAft>
                <a:spcPts val="0"/>
              </a:spcAft>
              <a:defRPr/>
            </a:pPr>
            <a:endParaRPr lang="cs-CZ" sz="2400" dirty="0">
              <a:solidFill>
                <a:srgbClr val="FFFFFF"/>
              </a:solidFill>
              <a:latin typeface="+mj-lt"/>
            </a:endParaRPr>
          </a:p>
          <a:p>
            <a:pPr algn="ctr" fontAlgn="auto">
              <a:spcBef>
                <a:spcPts val="0"/>
              </a:spcBef>
              <a:spcAft>
                <a:spcPts val="0"/>
              </a:spcAft>
              <a:defRPr/>
            </a:pPr>
            <a:r>
              <a:rPr lang="cs-CZ" sz="2400" dirty="0" err="1" smtClean="0">
                <a:solidFill>
                  <a:srgbClr val="FFFFFF"/>
                </a:solidFill>
                <a:latin typeface="+mj-lt"/>
              </a:rPr>
              <a:t>laminarum</a:t>
            </a:r>
            <a:r>
              <a:rPr lang="cs-CZ" sz="2400" dirty="0">
                <a:solidFill>
                  <a:srgbClr val="FFFFFF"/>
                </a:solidFill>
                <a:latin typeface="+mj-lt"/>
              </a:rPr>
              <a:t>	</a:t>
            </a:r>
            <a:r>
              <a:rPr lang="cs-CZ" sz="2400" dirty="0" smtClean="0">
                <a:solidFill>
                  <a:srgbClr val="FFFFFF"/>
                </a:solidFill>
                <a:latin typeface="+mj-lt"/>
              </a:rPr>
              <a:t> </a:t>
            </a:r>
            <a:r>
              <a:rPr lang="cs-CZ" sz="2400" dirty="0" err="1" smtClean="0">
                <a:solidFill>
                  <a:srgbClr val="FFFFFF"/>
                </a:solidFill>
                <a:latin typeface="+mj-lt"/>
              </a:rPr>
              <a:t>scatulis</a:t>
            </a:r>
            <a:r>
              <a:rPr lang="cs-CZ" sz="2400" dirty="0">
                <a:solidFill>
                  <a:srgbClr val="FFFFFF"/>
                </a:solidFill>
                <a:latin typeface="+mj-lt"/>
              </a:rPr>
              <a:t>	</a:t>
            </a:r>
            <a:r>
              <a:rPr lang="cs-CZ" sz="2400" dirty="0" err="1" smtClean="0">
                <a:solidFill>
                  <a:srgbClr val="FFFFFF"/>
                </a:solidFill>
                <a:latin typeface="+mj-lt"/>
              </a:rPr>
              <a:t>neuroseos</a:t>
            </a:r>
            <a:r>
              <a:rPr lang="cs-CZ" sz="2400" dirty="0">
                <a:solidFill>
                  <a:srgbClr val="FFFFFF"/>
                </a:solidFill>
                <a:latin typeface="+mj-lt"/>
              </a:rPr>
              <a:t>	</a:t>
            </a:r>
          </a:p>
          <a:p>
            <a:pPr algn="ctr" fontAlgn="auto">
              <a:spcBef>
                <a:spcPts val="0"/>
              </a:spcBef>
              <a:spcAft>
                <a:spcPts val="0"/>
              </a:spcAft>
              <a:defRPr/>
            </a:pPr>
            <a:endParaRPr lang="cs-CZ" sz="2400" dirty="0">
              <a:solidFill>
                <a:srgbClr val="FFFFFF"/>
              </a:solidFill>
              <a:latin typeface="+mj-lt"/>
            </a:endParaRPr>
          </a:p>
          <a:p>
            <a:pPr algn="ctr" fontAlgn="auto">
              <a:spcBef>
                <a:spcPts val="0"/>
              </a:spcBef>
              <a:spcAft>
                <a:spcPts val="0"/>
              </a:spcAft>
              <a:defRPr/>
            </a:pPr>
            <a:r>
              <a:rPr lang="cs-CZ" sz="2400" dirty="0" err="1">
                <a:solidFill>
                  <a:srgbClr val="FFFFFF"/>
                </a:solidFill>
                <a:latin typeface="+mj-lt"/>
              </a:rPr>
              <a:t>dyspnoes</a:t>
            </a:r>
            <a:r>
              <a:rPr lang="cs-CZ" sz="2400" dirty="0">
                <a:solidFill>
                  <a:srgbClr val="FFFFFF"/>
                </a:solidFill>
                <a:latin typeface="+mj-lt"/>
              </a:rPr>
              <a:t>	</a:t>
            </a:r>
            <a:r>
              <a:rPr lang="cs-CZ" sz="2400" dirty="0" err="1">
                <a:solidFill>
                  <a:srgbClr val="FFFFFF"/>
                </a:solidFill>
                <a:latin typeface="+mj-lt"/>
              </a:rPr>
              <a:t>nephron</a:t>
            </a:r>
            <a:r>
              <a:rPr lang="cs-CZ" sz="2400" dirty="0">
                <a:solidFill>
                  <a:srgbClr val="FFFFFF"/>
                </a:solidFill>
                <a:latin typeface="+mj-lt"/>
              </a:rPr>
              <a:t>	</a:t>
            </a:r>
            <a:r>
              <a:rPr lang="cs-CZ" sz="2400" dirty="0" err="1">
                <a:solidFill>
                  <a:srgbClr val="FFFFFF"/>
                </a:solidFill>
                <a:latin typeface="+mj-lt"/>
              </a:rPr>
              <a:t>encephalo</a:t>
            </a:r>
            <a:endParaRPr lang="cs-CZ" sz="2400" dirty="0">
              <a:solidFill>
                <a:srgbClr val="FFFFFF"/>
              </a:solidFill>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0"/>
            <a:ext cx="8229600" cy="1052736"/>
          </a:xfrm>
        </p:spPr>
        <p:txBody>
          <a:bodyPr>
            <a:noAutofit/>
          </a:bodyPr>
          <a:lstStyle/>
          <a:p>
            <a:pPr algn="l" fontAlgn="auto">
              <a:spcAft>
                <a:spcPts val="0"/>
              </a:spcAft>
              <a:defRPr/>
            </a:pPr>
            <a:r>
              <a:rPr lang="cs-CZ" sz="2400" dirty="0" smtClean="0"/>
              <a:t/>
            </a:r>
            <a:br>
              <a:rPr lang="cs-CZ" sz="2400" dirty="0" smtClean="0"/>
            </a:br>
            <a:r>
              <a:rPr lang="cs-CZ" sz="2400" dirty="0" smtClean="0">
                <a:solidFill>
                  <a:srgbClr val="00B0F0"/>
                </a:solidFill>
              </a:rPr>
              <a:t>a) </a:t>
            </a:r>
            <a:r>
              <a:rPr lang="cs-CZ" sz="2400" dirty="0" err="1" smtClean="0">
                <a:solidFill>
                  <a:srgbClr val="00B0F0"/>
                </a:solidFill>
              </a:rPr>
              <a:t>Match</a:t>
            </a:r>
            <a:r>
              <a:rPr lang="cs-CZ" sz="2400" dirty="0" smtClean="0">
                <a:solidFill>
                  <a:srgbClr val="00B0F0"/>
                </a:solidFill>
              </a:rPr>
              <a:t> </a:t>
            </a:r>
            <a:r>
              <a:rPr lang="cs-CZ" sz="2400" dirty="0" err="1" smtClean="0">
                <a:solidFill>
                  <a:srgbClr val="00B0F0"/>
                </a:solidFill>
              </a:rPr>
              <a:t>the</a:t>
            </a:r>
            <a:r>
              <a:rPr lang="cs-CZ" sz="2400" dirty="0" smtClean="0">
                <a:solidFill>
                  <a:srgbClr val="00B0F0"/>
                </a:solidFill>
              </a:rPr>
              <a:t> </a:t>
            </a:r>
            <a:r>
              <a:rPr lang="cs-CZ" sz="2400" dirty="0" err="1" smtClean="0">
                <a:solidFill>
                  <a:srgbClr val="00B0F0"/>
                </a:solidFill>
              </a:rPr>
              <a:t>nouns</a:t>
            </a:r>
            <a:r>
              <a:rPr lang="cs-CZ" sz="2400" dirty="0" smtClean="0">
                <a:solidFill>
                  <a:srgbClr val="00B0F0"/>
                </a:solidFill>
              </a:rPr>
              <a:t> in </a:t>
            </a:r>
            <a:r>
              <a:rPr lang="cs-CZ" sz="2400" dirty="0" err="1" smtClean="0">
                <a:solidFill>
                  <a:srgbClr val="00B0F0"/>
                </a:solidFill>
              </a:rPr>
              <a:t>the</a:t>
            </a:r>
            <a:r>
              <a:rPr lang="cs-CZ" sz="2400" dirty="0" smtClean="0">
                <a:solidFill>
                  <a:srgbClr val="00B0F0"/>
                </a:solidFill>
              </a:rPr>
              <a:t> oval </a:t>
            </a:r>
            <a:r>
              <a:rPr lang="cs-CZ" sz="2400" dirty="0" err="1" smtClean="0">
                <a:solidFill>
                  <a:srgbClr val="00B0F0"/>
                </a:solidFill>
              </a:rPr>
              <a:t>with</a:t>
            </a:r>
            <a:r>
              <a:rPr lang="cs-CZ" sz="2400" dirty="0" smtClean="0">
                <a:solidFill>
                  <a:srgbClr val="00B0F0"/>
                </a:solidFill>
              </a:rPr>
              <a:t> </a:t>
            </a:r>
            <a:r>
              <a:rPr lang="cs-CZ" sz="2400" dirty="0" err="1" smtClean="0">
                <a:solidFill>
                  <a:srgbClr val="00B0F0"/>
                </a:solidFill>
              </a:rPr>
              <a:t>the</a:t>
            </a:r>
            <a:r>
              <a:rPr lang="cs-CZ" sz="2400" dirty="0" smtClean="0">
                <a:solidFill>
                  <a:srgbClr val="00B0F0"/>
                </a:solidFill>
              </a:rPr>
              <a:t> </a:t>
            </a:r>
            <a:r>
              <a:rPr lang="cs-CZ" sz="2400" dirty="0" err="1" smtClean="0">
                <a:solidFill>
                  <a:srgbClr val="00B0F0"/>
                </a:solidFill>
              </a:rPr>
              <a:t>adjectives</a:t>
            </a:r>
            <a:r>
              <a:rPr lang="cs-CZ" sz="2400" dirty="0" smtClean="0">
                <a:solidFill>
                  <a:srgbClr val="00B0F0"/>
                </a:solidFill>
              </a:rPr>
              <a:t> in </a:t>
            </a:r>
            <a:r>
              <a:rPr lang="cs-CZ" sz="2400" dirty="0" err="1" smtClean="0">
                <a:solidFill>
                  <a:srgbClr val="00B0F0"/>
                </a:solidFill>
              </a:rPr>
              <a:t>the</a:t>
            </a:r>
            <a:r>
              <a:rPr lang="cs-CZ" sz="2400" dirty="0" smtClean="0">
                <a:solidFill>
                  <a:srgbClr val="00B0F0"/>
                </a:solidFill>
              </a:rPr>
              <a:t> </a:t>
            </a:r>
            <a:r>
              <a:rPr lang="cs-CZ" sz="2400" dirty="0" err="1" smtClean="0">
                <a:solidFill>
                  <a:srgbClr val="00B0F0"/>
                </a:solidFill>
              </a:rPr>
              <a:t>correct</a:t>
            </a:r>
            <a:r>
              <a:rPr lang="cs-CZ" sz="2400" dirty="0" smtClean="0">
                <a:solidFill>
                  <a:srgbClr val="00B0F0"/>
                </a:solidFill>
              </a:rPr>
              <a:t> </a:t>
            </a:r>
            <a:r>
              <a:rPr lang="cs-CZ" sz="2400" dirty="0" err="1" smtClean="0">
                <a:solidFill>
                  <a:srgbClr val="00B0F0"/>
                </a:solidFill>
              </a:rPr>
              <a:t>form</a:t>
            </a:r>
            <a:r>
              <a:rPr lang="cs-CZ" sz="2400" dirty="0" smtClean="0">
                <a:solidFill>
                  <a:srgbClr val="00B0F0"/>
                </a:solidFill>
              </a:rPr>
              <a:t>.</a:t>
            </a:r>
            <a:r>
              <a:rPr lang="cs-CZ" sz="2400" dirty="0" smtClean="0"/>
              <a:t/>
            </a:r>
            <a:br>
              <a:rPr lang="cs-CZ" sz="2400" dirty="0" smtClean="0"/>
            </a:br>
            <a:r>
              <a:rPr lang="cs-CZ" sz="2400" dirty="0" smtClean="0">
                <a:solidFill>
                  <a:srgbClr val="FF0000"/>
                </a:solidFill>
              </a:rPr>
              <a:t>b) </a:t>
            </a:r>
            <a:r>
              <a:rPr lang="cs-CZ" sz="2400" dirty="0" err="1" smtClean="0">
                <a:solidFill>
                  <a:srgbClr val="FF0000"/>
                </a:solidFill>
              </a:rPr>
              <a:t>Change</a:t>
            </a:r>
            <a:r>
              <a:rPr lang="cs-CZ" sz="2400" dirty="0" smtClean="0">
                <a:solidFill>
                  <a:srgbClr val="FF0000"/>
                </a:solidFill>
              </a:rPr>
              <a:t> </a:t>
            </a:r>
            <a:r>
              <a:rPr lang="cs-CZ" sz="2400" dirty="0" err="1" smtClean="0">
                <a:solidFill>
                  <a:srgbClr val="FF0000"/>
                </a:solidFill>
              </a:rPr>
              <a:t>the</a:t>
            </a:r>
            <a:r>
              <a:rPr lang="cs-CZ" sz="2400" dirty="0" smtClean="0">
                <a:solidFill>
                  <a:srgbClr val="FF0000"/>
                </a:solidFill>
              </a:rPr>
              <a:t> </a:t>
            </a:r>
            <a:r>
              <a:rPr lang="cs-CZ" sz="2400" dirty="0" err="1" smtClean="0">
                <a:solidFill>
                  <a:srgbClr val="FF0000"/>
                </a:solidFill>
              </a:rPr>
              <a:t>terms</a:t>
            </a:r>
            <a:r>
              <a:rPr lang="cs-CZ" sz="2400" dirty="0" smtClean="0">
                <a:solidFill>
                  <a:srgbClr val="FF0000"/>
                </a:solidFill>
              </a:rPr>
              <a:t> </a:t>
            </a:r>
            <a:r>
              <a:rPr lang="cs-CZ" sz="2400" dirty="0" err="1" smtClean="0">
                <a:solidFill>
                  <a:srgbClr val="FF0000"/>
                </a:solidFill>
              </a:rPr>
              <a:t>from</a:t>
            </a:r>
            <a:r>
              <a:rPr lang="cs-CZ" sz="2400" dirty="0" smtClean="0">
                <a:solidFill>
                  <a:srgbClr val="FF0000"/>
                </a:solidFill>
              </a:rPr>
              <a:t> </a:t>
            </a:r>
            <a:r>
              <a:rPr lang="cs-CZ" sz="2400" dirty="0" err="1" smtClean="0">
                <a:solidFill>
                  <a:srgbClr val="FF0000"/>
                </a:solidFill>
              </a:rPr>
              <a:t>task</a:t>
            </a:r>
            <a:r>
              <a:rPr lang="cs-CZ" sz="2400" dirty="0" smtClean="0">
                <a:solidFill>
                  <a:srgbClr val="FF0000"/>
                </a:solidFill>
              </a:rPr>
              <a:t> a) in genitive </a:t>
            </a:r>
            <a:r>
              <a:rPr lang="cs-CZ" sz="2400" dirty="0" err="1" smtClean="0">
                <a:solidFill>
                  <a:srgbClr val="FF0000"/>
                </a:solidFill>
              </a:rPr>
              <a:t>of</a:t>
            </a:r>
            <a:r>
              <a:rPr lang="cs-CZ" sz="2400" dirty="0" smtClean="0">
                <a:solidFill>
                  <a:srgbClr val="FF0000"/>
                </a:solidFill>
              </a:rPr>
              <a:t> </a:t>
            </a:r>
            <a:r>
              <a:rPr lang="cs-CZ" sz="2400" dirty="0" err="1" smtClean="0">
                <a:solidFill>
                  <a:srgbClr val="FF0000"/>
                </a:solidFill>
              </a:rPr>
              <a:t>singular</a:t>
            </a:r>
            <a:r>
              <a:rPr lang="cs-CZ" sz="2400" dirty="0" smtClean="0">
                <a:solidFill>
                  <a:srgbClr val="FF0000"/>
                </a:solidFill>
              </a:rPr>
              <a:t>.</a:t>
            </a:r>
            <a:endParaRPr lang="cs-CZ" sz="2400" dirty="0">
              <a:solidFill>
                <a:srgbClr val="FF0000"/>
              </a:solidFill>
            </a:endParaRPr>
          </a:p>
        </p:txBody>
      </p:sp>
      <p:sp>
        <p:nvSpPr>
          <p:cNvPr id="16385" name="Zástupný symbol pro obsah 1"/>
          <p:cNvSpPr>
            <a:spLocks noGrp="1"/>
          </p:cNvSpPr>
          <p:nvPr>
            <p:ph idx="1"/>
          </p:nvPr>
        </p:nvSpPr>
        <p:spPr>
          <a:xfrm>
            <a:off x="457200" y="765175"/>
            <a:ext cx="8229600" cy="5327650"/>
          </a:xfrm>
        </p:spPr>
        <p:txBody>
          <a:bodyPr/>
          <a:lstStyle/>
          <a:p>
            <a:pPr marL="109538" indent="0">
              <a:buFont typeface="Wingdings 3" pitchFamily="18" charset="2"/>
              <a:buNone/>
            </a:pPr>
            <a:endParaRPr lang="cs-CZ" sz="2400" dirty="0" smtClean="0">
              <a:latin typeface="+mj-lt"/>
            </a:endParaRPr>
          </a:p>
          <a:p>
            <a:pPr marL="109538" indent="0">
              <a:buFont typeface="Wingdings 3" pitchFamily="18" charset="2"/>
              <a:buNone/>
            </a:pPr>
            <a:endParaRPr lang="cs-CZ" sz="2000" dirty="0" smtClean="0">
              <a:latin typeface="+mj-lt"/>
            </a:endParaRPr>
          </a:p>
          <a:p>
            <a:pPr marL="109538" indent="0">
              <a:buFont typeface="Wingdings 3" pitchFamily="18" charset="2"/>
              <a:buNone/>
            </a:pPr>
            <a:endParaRPr lang="cs-CZ" sz="2000" dirty="0" smtClean="0">
              <a:latin typeface="+mj-lt"/>
            </a:endParaRPr>
          </a:p>
          <a:p>
            <a:pPr marL="109538" indent="0">
              <a:buFont typeface="Wingdings 3" pitchFamily="18" charset="2"/>
              <a:buNone/>
            </a:pPr>
            <a:endParaRPr lang="cs-CZ" sz="2000" dirty="0" smtClean="0">
              <a:latin typeface="+mj-lt"/>
            </a:endParaRPr>
          </a:p>
          <a:p>
            <a:pPr marL="109538" indent="0">
              <a:buFont typeface="Wingdings 3" pitchFamily="18" charset="2"/>
              <a:buNone/>
            </a:pPr>
            <a:endParaRPr lang="cs-CZ" sz="2400" dirty="0" smtClean="0">
              <a:latin typeface="+mj-lt"/>
            </a:endParaRPr>
          </a:p>
          <a:p>
            <a:pPr marL="109538" indent="0">
              <a:buFont typeface="Wingdings 3" pitchFamily="18" charset="2"/>
              <a:buNone/>
            </a:pPr>
            <a:r>
              <a:rPr lang="cs-CZ" sz="2400" dirty="0" smtClean="0">
                <a:latin typeface="+mj-lt"/>
              </a:rPr>
              <a:t>genu 		 </a:t>
            </a:r>
          </a:p>
          <a:p>
            <a:pPr marL="109538" indent="0">
              <a:buFont typeface="Wingdings 3" pitchFamily="18" charset="2"/>
              <a:buNone/>
            </a:pPr>
            <a:r>
              <a:rPr lang="cs-CZ" sz="2400" dirty="0" err="1" smtClean="0">
                <a:latin typeface="+mj-lt"/>
              </a:rPr>
              <a:t>decubitus</a:t>
            </a:r>
            <a:r>
              <a:rPr lang="cs-CZ" sz="2400" dirty="0" smtClean="0">
                <a:latin typeface="+mj-lt"/>
              </a:rPr>
              <a:t> </a:t>
            </a:r>
          </a:p>
          <a:p>
            <a:pPr marL="109538" indent="0">
              <a:buFont typeface="Wingdings 3" pitchFamily="18" charset="2"/>
              <a:buNone/>
            </a:pPr>
            <a:r>
              <a:rPr lang="cs-CZ" sz="2400" dirty="0" smtClean="0">
                <a:latin typeface="+mj-lt"/>
              </a:rPr>
              <a:t>partus </a:t>
            </a:r>
          </a:p>
          <a:p>
            <a:pPr marL="109538" indent="0">
              <a:buFont typeface="Wingdings 3" pitchFamily="18" charset="2"/>
              <a:buNone/>
            </a:pPr>
            <a:r>
              <a:rPr lang="cs-CZ" sz="2400" dirty="0" smtClean="0">
                <a:latin typeface="+mj-lt"/>
              </a:rPr>
              <a:t>facies   </a:t>
            </a:r>
          </a:p>
          <a:p>
            <a:pPr marL="109538" indent="0">
              <a:buFont typeface="Wingdings 3" pitchFamily="18" charset="2"/>
              <a:buNone/>
            </a:pPr>
            <a:r>
              <a:rPr lang="cs-CZ" sz="2400" dirty="0" smtClean="0">
                <a:latin typeface="+mj-lt"/>
              </a:rPr>
              <a:t>usus</a:t>
            </a:r>
          </a:p>
          <a:p>
            <a:pPr marL="109538" indent="0">
              <a:buFont typeface="Wingdings 3" pitchFamily="18" charset="2"/>
              <a:buNone/>
            </a:pPr>
            <a:r>
              <a:rPr lang="cs-CZ" sz="2400" dirty="0" smtClean="0">
                <a:latin typeface="+mj-lt"/>
              </a:rPr>
              <a:t>status</a:t>
            </a:r>
          </a:p>
          <a:p>
            <a:pPr marL="109538" indent="0">
              <a:buFont typeface="Wingdings 3" pitchFamily="18" charset="2"/>
              <a:buNone/>
            </a:pPr>
            <a:r>
              <a:rPr lang="cs-CZ" sz="2400" dirty="0" smtClean="0">
                <a:latin typeface="+mj-lt"/>
              </a:rPr>
              <a:t>species</a:t>
            </a:r>
          </a:p>
        </p:txBody>
      </p:sp>
      <p:sp>
        <p:nvSpPr>
          <p:cNvPr id="4" name="Obdélník 3"/>
          <p:cNvSpPr/>
          <p:nvPr/>
        </p:nvSpPr>
        <p:spPr>
          <a:xfrm>
            <a:off x="395536" y="1559198"/>
            <a:ext cx="8502402" cy="501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400" dirty="0" err="1">
                <a:solidFill>
                  <a:srgbClr val="FFFFFF"/>
                </a:solidFill>
                <a:latin typeface="+mj-lt"/>
              </a:rPr>
              <a:t>epilepticus</a:t>
            </a:r>
            <a:r>
              <a:rPr lang="cs-CZ" sz="2400" dirty="0">
                <a:solidFill>
                  <a:srgbClr val="FFFFFF"/>
                </a:solidFill>
                <a:latin typeface="+mj-lt"/>
              </a:rPr>
              <a:t>, a, um – </a:t>
            </a:r>
            <a:r>
              <a:rPr lang="cs-CZ" sz="2400" dirty="0" err="1">
                <a:solidFill>
                  <a:srgbClr val="FFFFFF"/>
                </a:solidFill>
                <a:latin typeface="+mj-lt"/>
              </a:rPr>
              <a:t>asthmaticus</a:t>
            </a:r>
            <a:r>
              <a:rPr lang="cs-CZ" sz="2400" dirty="0">
                <a:solidFill>
                  <a:srgbClr val="FFFFFF"/>
                </a:solidFill>
                <a:latin typeface="+mj-lt"/>
              </a:rPr>
              <a:t>, a, um – </a:t>
            </a:r>
            <a:r>
              <a:rPr lang="cs-CZ" sz="2400" dirty="0" err="1">
                <a:solidFill>
                  <a:srgbClr val="FFFFFF"/>
                </a:solidFill>
                <a:latin typeface="+mj-lt"/>
              </a:rPr>
              <a:t>postoperativus</a:t>
            </a:r>
            <a:r>
              <a:rPr lang="cs-CZ" sz="2400" dirty="0">
                <a:solidFill>
                  <a:srgbClr val="FFFFFF"/>
                </a:solidFill>
                <a:latin typeface="+mj-lt"/>
              </a:rPr>
              <a:t>, a, um</a:t>
            </a:r>
          </a:p>
        </p:txBody>
      </p:sp>
      <p:sp>
        <p:nvSpPr>
          <p:cNvPr id="5" name="Obdélník 4"/>
          <p:cNvSpPr/>
          <p:nvPr/>
        </p:nvSpPr>
        <p:spPr>
          <a:xfrm>
            <a:off x="4283969" y="2360886"/>
            <a:ext cx="4613970" cy="504825"/>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400" dirty="0" err="1">
                <a:solidFill>
                  <a:srgbClr val="FFFFFF"/>
                </a:solidFill>
                <a:latin typeface="+mj-lt"/>
              </a:rPr>
              <a:t>externus</a:t>
            </a:r>
            <a:r>
              <a:rPr lang="cs-CZ" sz="2400" dirty="0">
                <a:solidFill>
                  <a:srgbClr val="FFFFFF"/>
                </a:solidFill>
                <a:latin typeface="+mj-lt"/>
              </a:rPr>
              <a:t>, a, um – </a:t>
            </a:r>
            <a:r>
              <a:rPr lang="cs-CZ" sz="2400" dirty="0" err="1">
                <a:solidFill>
                  <a:srgbClr val="FFFFFF"/>
                </a:solidFill>
                <a:latin typeface="+mj-lt"/>
              </a:rPr>
              <a:t>internus</a:t>
            </a:r>
            <a:r>
              <a:rPr lang="cs-CZ" sz="2400" dirty="0">
                <a:solidFill>
                  <a:srgbClr val="FFFFFF"/>
                </a:solidFill>
                <a:latin typeface="+mj-lt"/>
              </a:rPr>
              <a:t>, a, um</a:t>
            </a:r>
          </a:p>
        </p:txBody>
      </p:sp>
      <p:sp>
        <p:nvSpPr>
          <p:cNvPr id="6" name="Obdélník 5"/>
          <p:cNvSpPr/>
          <p:nvPr/>
        </p:nvSpPr>
        <p:spPr>
          <a:xfrm>
            <a:off x="3641725" y="3165749"/>
            <a:ext cx="5256213" cy="431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400" dirty="0" err="1">
                <a:solidFill>
                  <a:srgbClr val="FFFFFF"/>
                </a:solidFill>
                <a:latin typeface="+mj-lt"/>
              </a:rPr>
              <a:t>pallidus</a:t>
            </a:r>
            <a:r>
              <a:rPr lang="cs-CZ" sz="2400" dirty="0">
                <a:solidFill>
                  <a:srgbClr val="FFFFFF"/>
                </a:solidFill>
                <a:latin typeface="+mj-lt"/>
              </a:rPr>
              <a:t>, a, um – </a:t>
            </a:r>
            <a:r>
              <a:rPr lang="cs-CZ" sz="2400" dirty="0" err="1">
                <a:solidFill>
                  <a:srgbClr val="FFFFFF"/>
                </a:solidFill>
                <a:latin typeface="+mj-lt"/>
              </a:rPr>
              <a:t>Hippocraticus</a:t>
            </a:r>
            <a:r>
              <a:rPr lang="cs-CZ" sz="2400" dirty="0">
                <a:solidFill>
                  <a:srgbClr val="FFFFFF"/>
                </a:solidFill>
                <a:latin typeface="+mj-lt"/>
              </a:rPr>
              <a:t>, a, um</a:t>
            </a:r>
          </a:p>
        </p:txBody>
      </p:sp>
      <p:sp>
        <p:nvSpPr>
          <p:cNvPr id="7" name="Obdélník 6"/>
          <p:cNvSpPr/>
          <p:nvPr/>
        </p:nvSpPr>
        <p:spPr>
          <a:xfrm>
            <a:off x="3275856" y="3897587"/>
            <a:ext cx="5622082" cy="503237"/>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400" dirty="0" err="1">
                <a:solidFill>
                  <a:srgbClr val="FFFFFF"/>
                </a:solidFill>
                <a:latin typeface="+mj-lt"/>
              </a:rPr>
              <a:t>praematurus</a:t>
            </a:r>
            <a:r>
              <a:rPr lang="cs-CZ" sz="2400" dirty="0">
                <a:solidFill>
                  <a:srgbClr val="FFFFFF"/>
                </a:solidFill>
                <a:latin typeface="+mj-lt"/>
              </a:rPr>
              <a:t>, a, um – </a:t>
            </a:r>
            <a:r>
              <a:rPr lang="cs-CZ" sz="2400" dirty="0" err="1">
                <a:solidFill>
                  <a:srgbClr val="FFFFFF"/>
                </a:solidFill>
                <a:latin typeface="+mj-lt"/>
              </a:rPr>
              <a:t>complicatus</a:t>
            </a:r>
            <a:r>
              <a:rPr lang="cs-CZ" sz="2400" dirty="0">
                <a:solidFill>
                  <a:srgbClr val="FFFFFF"/>
                </a:solidFill>
                <a:latin typeface="+mj-lt"/>
              </a:rPr>
              <a:t>, a, um</a:t>
            </a:r>
          </a:p>
        </p:txBody>
      </p:sp>
      <p:sp>
        <p:nvSpPr>
          <p:cNvPr id="8" name="Obdélník 7"/>
          <p:cNvSpPr/>
          <p:nvPr/>
        </p:nvSpPr>
        <p:spPr>
          <a:xfrm>
            <a:off x="3851920" y="4700862"/>
            <a:ext cx="5046019" cy="431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400" dirty="0" err="1">
                <a:solidFill>
                  <a:srgbClr val="FFFFFF"/>
                </a:solidFill>
                <a:latin typeface="+mj-lt"/>
              </a:rPr>
              <a:t>profundus</a:t>
            </a:r>
            <a:r>
              <a:rPr lang="cs-CZ" sz="2400" dirty="0">
                <a:solidFill>
                  <a:srgbClr val="FFFFFF"/>
                </a:solidFill>
                <a:latin typeface="+mj-lt"/>
              </a:rPr>
              <a:t>, a, um – </a:t>
            </a:r>
            <a:r>
              <a:rPr lang="cs-CZ" sz="2400" dirty="0" err="1">
                <a:solidFill>
                  <a:srgbClr val="FFFFFF"/>
                </a:solidFill>
                <a:latin typeface="+mj-lt"/>
              </a:rPr>
              <a:t>dolorosus</a:t>
            </a:r>
            <a:r>
              <a:rPr lang="cs-CZ" sz="2400" dirty="0">
                <a:solidFill>
                  <a:srgbClr val="FFFFFF"/>
                </a:solidFill>
                <a:latin typeface="+mj-lt"/>
              </a:rPr>
              <a:t>, a, um </a:t>
            </a:r>
          </a:p>
        </p:txBody>
      </p:sp>
      <p:sp>
        <p:nvSpPr>
          <p:cNvPr id="9" name="Obdélník 8"/>
          <p:cNvSpPr/>
          <p:nvPr/>
        </p:nvSpPr>
        <p:spPr>
          <a:xfrm>
            <a:off x="3641725" y="5432700"/>
            <a:ext cx="5256213" cy="433388"/>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400" dirty="0" err="1">
                <a:solidFill>
                  <a:srgbClr val="FFFFFF"/>
                </a:solidFill>
                <a:latin typeface="+mj-lt"/>
              </a:rPr>
              <a:t>aromaticus</a:t>
            </a:r>
            <a:r>
              <a:rPr lang="cs-CZ" sz="2400" dirty="0">
                <a:solidFill>
                  <a:srgbClr val="FFFFFF"/>
                </a:solidFill>
                <a:latin typeface="+mj-lt"/>
              </a:rPr>
              <a:t>, a, um – </a:t>
            </a:r>
            <a:r>
              <a:rPr lang="cs-CZ" sz="2400" dirty="0" err="1">
                <a:solidFill>
                  <a:srgbClr val="FFFFFF"/>
                </a:solidFill>
                <a:latin typeface="+mj-lt"/>
              </a:rPr>
              <a:t>urologicus</a:t>
            </a:r>
            <a:r>
              <a:rPr lang="cs-CZ" sz="2400" dirty="0">
                <a:solidFill>
                  <a:srgbClr val="FFFFFF"/>
                </a:solidFill>
                <a:latin typeface="+mj-lt"/>
              </a:rPr>
              <a:t>, a, um</a:t>
            </a:r>
          </a:p>
        </p:txBody>
      </p:sp>
      <p:sp>
        <p:nvSpPr>
          <p:cNvPr id="10" name="Obdélník 9"/>
          <p:cNvSpPr/>
          <p:nvPr/>
        </p:nvSpPr>
        <p:spPr>
          <a:xfrm>
            <a:off x="4865688" y="6166123"/>
            <a:ext cx="4032250" cy="5032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400" dirty="0" err="1">
                <a:solidFill>
                  <a:srgbClr val="FFFFFF"/>
                </a:solidFill>
                <a:latin typeface="+mj-lt"/>
              </a:rPr>
              <a:t>varus</a:t>
            </a:r>
            <a:r>
              <a:rPr lang="cs-CZ" sz="2400" dirty="0">
                <a:solidFill>
                  <a:srgbClr val="FFFFFF"/>
                </a:solidFill>
                <a:latin typeface="+mj-lt"/>
              </a:rPr>
              <a:t>, a, um – </a:t>
            </a:r>
            <a:r>
              <a:rPr lang="cs-CZ" sz="2400" dirty="0" err="1">
                <a:solidFill>
                  <a:srgbClr val="FFFFFF"/>
                </a:solidFill>
                <a:latin typeface="+mj-lt"/>
              </a:rPr>
              <a:t>valgus</a:t>
            </a:r>
            <a:r>
              <a:rPr lang="cs-CZ" sz="2400" dirty="0">
                <a:solidFill>
                  <a:srgbClr val="FFFFFF"/>
                </a:solidFill>
                <a:latin typeface="+mj-lt"/>
              </a:rPr>
              <a:t>, a, um</a:t>
            </a:r>
          </a:p>
        </p:txBody>
      </p:sp>
      <p:sp>
        <p:nvSpPr>
          <p:cNvPr id="11" name="Ovál 10"/>
          <p:cNvSpPr/>
          <p:nvPr/>
        </p:nvSpPr>
        <p:spPr>
          <a:xfrm>
            <a:off x="251520" y="2132856"/>
            <a:ext cx="1873250" cy="4250332"/>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sz="2800" dirty="0">
              <a:latin typeface="+mj-lt"/>
            </a:endParaRPr>
          </a:p>
        </p:txBody>
      </p:sp>
      <p:cxnSp>
        <p:nvCxnSpPr>
          <p:cNvPr id="14" name="Straight Arrow Connector 13"/>
          <p:cNvCxnSpPr/>
          <p:nvPr/>
        </p:nvCxnSpPr>
        <p:spPr>
          <a:xfrm>
            <a:off x="1619672" y="5661248"/>
            <a:ext cx="1872208"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flipV="1">
            <a:off x="1475656" y="2060848"/>
            <a:ext cx="2736304" cy="316835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endCxn id="5" idx="1"/>
          </p:cNvCxnSpPr>
          <p:nvPr/>
        </p:nvCxnSpPr>
        <p:spPr>
          <a:xfrm flipV="1">
            <a:off x="1259632" y="2613299"/>
            <a:ext cx="3024337" cy="218385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endCxn id="6" idx="1"/>
          </p:cNvCxnSpPr>
          <p:nvPr/>
        </p:nvCxnSpPr>
        <p:spPr>
          <a:xfrm flipV="1">
            <a:off x="1403648" y="3381649"/>
            <a:ext cx="2238077" cy="983455"/>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endCxn id="7" idx="1"/>
          </p:cNvCxnSpPr>
          <p:nvPr/>
        </p:nvCxnSpPr>
        <p:spPr>
          <a:xfrm>
            <a:off x="1475656" y="3933056"/>
            <a:ext cx="1800200" cy="21615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endCxn id="8" idx="1"/>
          </p:cNvCxnSpPr>
          <p:nvPr/>
        </p:nvCxnSpPr>
        <p:spPr>
          <a:xfrm>
            <a:off x="1979712" y="3501008"/>
            <a:ext cx="1872208" cy="1415754"/>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a:off x="1259632" y="2996952"/>
            <a:ext cx="3600400" cy="352839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53752"/>
            <a:ext cx="8229600" cy="1143000"/>
          </a:xfrm>
        </p:spPr>
        <p:txBody>
          <a:bodyPr>
            <a:noAutofit/>
          </a:bodyPr>
          <a:lstStyle/>
          <a:p>
            <a:pPr algn="l" fontAlgn="auto">
              <a:spcAft>
                <a:spcPts val="0"/>
              </a:spcAft>
              <a:defRPr/>
            </a:pPr>
            <a:r>
              <a:rPr lang="en-GB" sz="2400" dirty="0" smtClean="0">
                <a:solidFill>
                  <a:srgbClr val="FF0000"/>
                </a:solidFill>
              </a:rPr>
              <a:t>a) Decide what the case and number of underlined words are.</a:t>
            </a:r>
            <a:r>
              <a:rPr lang="en-GB" sz="2400" dirty="0" smtClean="0"/>
              <a:t/>
            </a:r>
            <a:br>
              <a:rPr lang="en-GB" sz="2400" dirty="0" smtClean="0"/>
            </a:br>
            <a:r>
              <a:rPr lang="en-GB" sz="2400" dirty="0" smtClean="0">
                <a:solidFill>
                  <a:srgbClr val="0070C0"/>
                </a:solidFill>
              </a:rPr>
              <a:t>b) Connect the terms in the tables with the adjectives below.</a:t>
            </a:r>
            <a:endParaRPr lang="en-GB" sz="2400" dirty="0">
              <a:solidFill>
                <a:srgbClr val="0070C0"/>
              </a:solidFill>
            </a:endParaRPr>
          </a:p>
        </p:txBody>
      </p:sp>
      <p:sp>
        <p:nvSpPr>
          <p:cNvPr id="9" name="Zástupný symbol pro obsah 8"/>
          <p:cNvSpPr>
            <a:spLocks noGrp="1"/>
          </p:cNvSpPr>
          <p:nvPr>
            <p:ph idx="1"/>
          </p:nvPr>
        </p:nvSpPr>
        <p:spPr>
          <a:xfrm>
            <a:off x="179388" y="6093668"/>
            <a:ext cx="8856662" cy="647700"/>
          </a:xfrm>
        </p:spPr>
        <p:txBody>
          <a:bodyPr>
            <a:normAutofit fontScale="92500"/>
          </a:bodyPr>
          <a:lstStyle/>
          <a:p>
            <a:pPr marL="109728" indent="0" fontAlgn="auto">
              <a:spcAft>
                <a:spcPts val="0"/>
              </a:spcAft>
              <a:buFont typeface="Wingdings 3"/>
              <a:buNone/>
              <a:defRPr/>
            </a:pPr>
            <a:r>
              <a:rPr lang="cs-CZ" dirty="0" err="1" smtClean="0">
                <a:latin typeface="+mj-lt"/>
              </a:rPr>
              <a:t>valgus</a:t>
            </a:r>
            <a:r>
              <a:rPr lang="cs-CZ" dirty="0" smtClean="0">
                <a:latin typeface="+mj-lt"/>
              </a:rPr>
              <a:t>, a, um</a:t>
            </a:r>
            <a:r>
              <a:rPr lang="cs-CZ" dirty="0">
                <a:latin typeface="+mj-lt"/>
              </a:rPr>
              <a:t> </a:t>
            </a:r>
            <a:r>
              <a:rPr lang="cs-CZ" dirty="0" smtClean="0">
                <a:latin typeface="+mj-lt"/>
              </a:rPr>
              <a:t>       </a:t>
            </a:r>
            <a:r>
              <a:rPr lang="cs-CZ" dirty="0" err="1" smtClean="0">
                <a:latin typeface="+mj-lt"/>
              </a:rPr>
              <a:t>dolorosus</a:t>
            </a:r>
            <a:r>
              <a:rPr lang="cs-CZ" dirty="0" smtClean="0">
                <a:latin typeface="+mj-lt"/>
              </a:rPr>
              <a:t>, a, um    </a:t>
            </a:r>
            <a:r>
              <a:rPr lang="cs-CZ" dirty="0" err="1" smtClean="0">
                <a:latin typeface="+mj-lt"/>
              </a:rPr>
              <a:t>profundus</a:t>
            </a:r>
            <a:r>
              <a:rPr lang="cs-CZ" dirty="0" smtClean="0">
                <a:latin typeface="+mj-lt"/>
              </a:rPr>
              <a:t>, a, um</a:t>
            </a:r>
            <a:endParaRPr lang="cs-CZ" dirty="0">
              <a:latin typeface="+mj-lt"/>
            </a:endParaRPr>
          </a:p>
        </p:txBody>
      </p:sp>
      <p:sp>
        <p:nvSpPr>
          <p:cNvPr id="5" name="Obdélník 4"/>
          <p:cNvSpPr/>
          <p:nvPr/>
        </p:nvSpPr>
        <p:spPr>
          <a:xfrm>
            <a:off x="251421" y="1124744"/>
            <a:ext cx="2592387" cy="4464496"/>
          </a:xfrm>
          <a:prstGeom prst="rect">
            <a:avLst/>
          </a:prstGeom>
          <a:solidFill>
            <a:schemeClr val="tx2">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marL="109728" algn="ctr" fontAlgn="auto">
              <a:spcBef>
                <a:spcPts val="0"/>
              </a:spcBef>
              <a:spcAft>
                <a:spcPts val="0"/>
              </a:spcAft>
              <a:defRPr/>
            </a:pPr>
            <a:endParaRPr lang="cs-CZ" sz="2400" dirty="0">
              <a:latin typeface="+mj-lt"/>
            </a:endParaRPr>
          </a:p>
          <a:p>
            <a:pPr marL="109728" algn="ctr" fontAlgn="auto">
              <a:spcBef>
                <a:spcPts val="0"/>
              </a:spcBef>
              <a:spcAft>
                <a:spcPts val="0"/>
              </a:spcAft>
              <a:defRPr/>
            </a:pPr>
            <a:r>
              <a:rPr lang="cs-CZ" sz="2400" dirty="0">
                <a:solidFill>
                  <a:schemeClr val="tx1"/>
                </a:solidFill>
                <a:latin typeface="+mj-lt"/>
              </a:rPr>
              <a:t>in </a:t>
            </a:r>
            <a:r>
              <a:rPr lang="cs-CZ" sz="2400" u="sng" dirty="0" err="1">
                <a:solidFill>
                  <a:schemeClr val="tx1"/>
                </a:solidFill>
                <a:latin typeface="+mj-lt"/>
              </a:rPr>
              <a:t>genibus</a:t>
            </a:r>
            <a:endParaRPr lang="cs-CZ" sz="2400" u="sng" dirty="0">
              <a:solidFill>
                <a:schemeClr val="tx1"/>
              </a:solidFill>
              <a:latin typeface="+mj-lt"/>
            </a:endParaRPr>
          </a:p>
          <a:p>
            <a:pPr marL="109728" algn="ctr" fontAlgn="auto">
              <a:spcBef>
                <a:spcPts val="0"/>
              </a:spcBef>
              <a:spcAft>
                <a:spcPts val="0"/>
              </a:spcAft>
              <a:defRPr/>
            </a:pPr>
            <a:endParaRPr lang="cs-CZ" sz="2400" u="sng" dirty="0">
              <a:solidFill>
                <a:schemeClr val="tx1"/>
              </a:solidFill>
              <a:latin typeface="+mj-lt"/>
            </a:endParaRPr>
          </a:p>
          <a:p>
            <a:pPr marL="109728" algn="ctr" fontAlgn="auto">
              <a:spcBef>
                <a:spcPts val="0"/>
              </a:spcBef>
              <a:spcAft>
                <a:spcPts val="0"/>
              </a:spcAft>
              <a:defRPr/>
            </a:pPr>
            <a:r>
              <a:rPr lang="cs-CZ" sz="2400" dirty="0" err="1">
                <a:solidFill>
                  <a:schemeClr val="tx1"/>
                </a:solidFill>
                <a:latin typeface="+mj-lt"/>
              </a:rPr>
              <a:t>dolor</a:t>
            </a:r>
            <a:r>
              <a:rPr lang="cs-CZ" sz="2400" dirty="0">
                <a:solidFill>
                  <a:schemeClr val="tx1"/>
                </a:solidFill>
                <a:latin typeface="+mj-lt"/>
              </a:rPr>
              <a:t> </a:t>
            </a:r>
            <a:r>
              <a:rPr lang="cs-CZ" sz="2400" u="sng" dirty="0">
                <a:solidFill>
                  <a:schemeClr val="tx1"/>
                </a:solidFill>
                <a:latin typeface="+mj-lt"/>
              </a:rPr>
              <a:t>genus</a:t>
            </a:r>
          </a:p>
          <a:p>
            <a:pPr marL="109728" algn="ctr" fontAlgn="auto">
              <a:spcBef>
                <a:spcPts val="0"/>
              </a:spcBef>
              <a:spcAft>
                <a:spcPts val="0"/>
              </a:spcAft>
              <a:defRPr/>
            </a:pPr>
            <a:r>
              <a:rPr lang="cs-CZ" sz="2400" dirty="0">
                <a:solidFill>
                  <a:schemeClr val="tx1"/>
                </a:solidFill>
                <a:latin typeface="+mj-lt"/>
              </a:rPr>
              <a:t>	</a:t>
            </a:r>
          </a:p>
          <a:p>
            <a:pPr marL="109728" algn="ctr" fontAlgn="auto">
              <a:spcBef>
                <a:spcPts val="0"/>
              </a:spcBef>
              <a:spcAft>
                <a:spcPts val="0"/>
              </a:spcAft>
              <a:defRPr/>
            </a:pPr>
            <a:r>
              <a:rPr lang="cs-CZ" sz="2400" dirty="0">
                <a:solidFill>
                  <a:schemeClr val="tx1"/>
                </a:solidFill>
                <a:latin typeface="+mj-lt"/>
              </a:rPr>
              <a:t>in </a:t>
            </a:r>
            <a:r>
              <a:rPr lang="cs-CZ" sz="2400" u="sng" dirty="0" err="1">
                <a:solidFill>
                  <a:schemeClr val="tx1"/>
                </a:solidFill>
                <a:latin typeface="+mj-lt"/>
              </a:rPr>
              <a:t>genua</a:t>
            </a:r>
            <a:endParaRPr lang="cs-CZ" sz="2400" u="sng" dirty="0">
              <a:solidFill>
                <a:schemeClr val="tx1"/>
              </a:solidFill>
              <a:latin typeface="+mj-lt"/>
            </a:endParaRPr>
          </a:p>
          <a:p>
            <a:pPr marL="109728" algn="ctr" fontAlgn="auto">
              <a:spcBef>
                <a:spcPts val="0"/>
              </a:spcBef>
              <a:spcAft>
                <a:spcPts val="0"/>
              </a:spcAft>
              <a:defRPr/>
            </a:pPr>
            <a:endParaRPr lang="cs-CZ" sz="2400" u="sng" dirty="0">
              <a:solidFill>
                <a:schemeClr val="tx1"/>
              </a:solidFill>
              <a:latin typeface="+mj-lt"/>
            </a:endParaRPr>
          </a:p>
          <a:p>
            <a:pPr marL="109728" algn="ctr" fontAlgn="auto">
              <a:spcBef>
                <a:spcPts val="0"/>
              </a:spcBef>
              <a:spcAft>
                <a:spcPts val="0"/>
              </a:spcAft>
              <a:defRPr/>
            </a:pPr>
            <a:r>
              <a:rPr lang="cs-CZ" sz="2400" dirty="0" err="1">
                <a:solidFill>
                  <a:schemeClr val="tx1"/>
                </a:solidFill>
                <a:latin typeface="+mj-lt"/>
              </a:rPr>
              <a:t>dolor</a:t>
            </a:r>
            <a:r>
              <a:rPr lang="cs-CZ" sz="2400" dirty="0">
                <a:solidFill>
                  <a:schemeClr val="tx1"/>
                </a:solidFill>
                <a:latin typeface="+mj-lt"/>
              </a:rPr>
              <a:t> </a:t>
            </a:r>
            <a:r>
              <a:rPr lang="cs-CZ" sz="2400" u="sng" dirty="0" err="1">
                <a:solidFill>
                  <a:schemeClr val="tx1"/>
                </a:solidFill>
                <a:latin typeface="+mj-lt"/>
              </a:rPr>
              <a:t>genuum</a:t>
            </a:r>
            <a:endParaRPr lang="cs-CZ" sz="2400" u="sng" dirty="0">
              <a:solidFill>
                <a:schemeClr val="tx1"/>
              </a:solidFill>
              <a:latin typeface="+mj-lt"/>
            </a:endParaRPr>
          </a:p>
          <a:p>
            <a:pPr marL="109728" algn="ctr" fontAlgn="auto">
              <a:spcBef>
                <a:spcPts val="0"/>
              </a:spcBef>
              <a:spcAft>
                <a:spcPts val="0"/>
              </a:spcAft>
              <a:defRPr/>
            </a:pPr>
            <a:endParaRPr lang="cs-CZ" sz="2400" u="sng" dirty="0">
              <a:solidFill>
                <a:schemeClr val="tx1"/>
              </a:solidFill>
              <a:latin typeface="+mj-lt"/>
            </a:endParaRPr>
          </a:p>
          <a:p>
            <a:pPr marL="109728" algn="ctr" fontAlgn="auto">
              <a:spcBef>
                <a:spcPts val="0"/>
              </a:spcBef>
              <a:spcAft>
                <a:spcPts val="0"/>
              </a:spcAft>
              <a:defRPr/>
            </a:pPr>
            <a:r>
              <a:rPr lang="cs-CZ" sz="2400" dirty="0">
                <a:solidFill>
                  <a:schemeClr val="tx1"/>
                </a:solidFill>
                <a:latin typeface="+mj-lt"/>
              </a:rPr>
              <a:t>     in </a:t>
            </a:r>
            <a:r>
              <a:rPr lang="cs-CZ" sz="2400" u="sng" dirty="0">
                <a:solidFill>
                  <a:schemeClr val="tx1"/>
                </a:solidFill>
                <a:latin typeface="+mj-lt"/>
              </a:rPr>
              <a:t>genu</a:t>
            </a:r>
            <a:r>
              <a:rPr lang="cs-CZ" sz="2400" dirty="0">
                <a:latin typeface="+mj-lt"/>
              </a:rPr>
              <a:t>	</a:t>
            </a:r>
          </a:p>
          <a:p>
            <a:pPr marL="109728" algn="ctr" fontAlgn="auto">
              <a:spcBef>
                <a:spcPts val="0"/>
              </a:spcBef>
              <a:spcAft>
                <a:spcPts val="0"/>
              </a:spcAft>
              <a:defRPr/>
            </a:pPr>
            <a:r>
              <a:rPr lang="cs-CZ" sz="2400" dirty="0">
                <a:latin typeface="+mj-lt"/>
              </a:rPr>
              <a:t>			</a:t>
            </a:r>
          </a:p>
        </p:txBody>
      </p:sp>
      <p:sp>
        <p:nvSpPr>
          <p:cNvPr id="6" name="Obdélník 5"/>
          <p:cNvSpPr/>
          <p:nvPr/>
        </p:nvSpPr>
        <p:spPr>
          <a:xfrm>
            <a:off x="3060005" y="1124744"/>
            <a:ext cx="2880147" cy="4464496"/>
          </a:xfrm>
          <a:prstGeom prst="rect">
            <a:avLst/>
          </a:prstGeom>
          <a:solidFill>
            <a:schemeClr val="tx2">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400" dirty="0" err="1">
                <a:solidFill>
                  <a:schemeClr val="tx1"/>
                </a:solidFill>
                <a:latin typeface="+mj-lt"/>
              </a:rPr>
              <a:t>sanatio</a:t>
            </a:r>
            <a:r>
              <a:rPr lang="cs-CZ" sz="2400" dirty="0">
                <a:solidFill>
                  <a:schemeClr val="tx1"/>
                </a:solidFill>
                <a:latin typeface="+mj-lt"/>
              </a:rPr>
              <a:t> </a:t>
            </a:r>
            <a:r>
              <a:rPr lang="cs-CZ" sz="2400" u="sng" dirty="0" err="1">
                <a:solidFill>
                  <a:schemeClr val="tx1"/>
                </a:solidFill>
                <a:latin typeface="+mj-lt"/>
              </a:rPr>
              <a:t>decubitus</a:t>
            </a:r>
            <a:endParaRPr lang="cs-CZ" sz="2400" u="sng" dirty="0">
              <a:solidFill>
                <a:schemeClr val="tx1"/>
              </a:solidFill>
              <a:latin typeface="+mj-lt"/>
            </a:endParaRPr>
          </a:p>
          <a:p>
            <a:pPr algn="ctr" fontAlgn="auto">
              <a:spcBef>
                <a:spcPts val="0"/>
              </a:spcBef>
              <a:spcAft>
                <a:spcPts val="0"/>
              </a:spcAft>
              <a:defRPr/>
            </a:pPr>
            <a:endParaRPr lang="cs-CZ" sz="2400" dirty="0">
              <a:solidFill>
                <a:schemeClr val="tx1"/>
              </a:solidFill>
              <a:latin typeface="+mj-lt"/>
            </a:endParaRPr>
          </a:p>
          <a:p>
            <a:pPr algn="ctr" fontAlgn="auto">
              <a:spcBef>
                <a:spcPts val="0"/>
              </a:spcBef>
              <a:spcAft>
                <a:spcPts val="0"/>
              </a:spcAft>
              <a:defRPr/>
            </a:pPr>
            <a:r>
              <a:rPr lang="cs-CZ" sz="2400" dirty="0" err="1">
                <a:solidFill>
                  <a:schemeClr val="tx1"/>
                </a:solidFill>
                <a:latin typeface="+mj-lt"/>
              </a:rPr>
              <a:t>prope</a:t>
            </a:r>
            <a:r>
              <a:rPr lang="cs-CZ" sz="2400" dirty="0">
                <a:solidFill>
                  <a:schemeClr val="tx1"/>
                </a:solidFill>
                <a:latin typeface="+mj-lt"/>
              </a:rPr>
              <a:t> </a:t>
            </a:r>
            <a:r>
              <a:rPr lang="cs-CZ" sz="2400" u="sng" dirty="0" err="1">
                <a:solidFill>
                  <a:schemeClr val="tx1"/>
                </a:solidFill>
                <a:latin typeface="+mj-lt"/>
              </a:rPr>
              <a:t>decubitus</a:t>
            </a:r>
            <a:endParaRPr lang="cs-CZ" sz="2400" u="sng" dirty="0">
              <a:solidFill>
                <a:schemeClr val="tx1"/>
              </a:solidFill>
              <a:latin typeface="+mj-lt"/>
            </a:endParaRPr>
          </a:p>
          <a:p>
            <a:pPr algn="ctr" fontAlgn="auto">
              <a:spcBef>
                <a:spcPts val="0"/>
              </a:spcBef>
              <a:spcAft>
                <a:spcPts val="0"/>
              </a:spcAft>
              <a:defRPr/>
            </a:pPr>
            <a:endParaRPr lang="cs-CZ" sz="2400" dirty="0">
              <a:solidFill>
                <a:schemeClr val="tx1"/>
              </a:solidFill>
              <a:latin typeface="+mj-lt"/>
            </a:endParaRPr>
          </a:p>
          <a:p>
            <a:pPr algn="ctr" fontAlgn="auto">
              <a:spcBef>
                <a:spcPts val="0"/>
              </a:spcBef>
              <a:spcAft>
                <a:spcPts val="0"/>
              </a:spcAft>
              <a:defRPr/>
            </a:pPr>
            <a:r>
              <a:rPr lang="cs-CZ" sz="2400" dirty="0">
                <a:solidFill>
                  <a:schemeClr val="tx1"/>
                </a:solidFill>
                <a:latin typeface="+mj-lt"/>
              </a:rPr>
              <a:t>sub </a:t>
            </a:r>
            <a:r>
              <a:rPr lang="cs-CZ" sz="2400" u="sng" dirty="0" err="1">
                <a:solidFill>
                  <a:schemeClr val="tx1"/>
                </a:solidFill>
                <a:latin typeface="+mj-lt"/>
              </a:rPr>
              <a:t>decubitu</a:t>
            </a:r>
            <a:endParaRPr lang="cs-CZ" sz="2400" u="sng" dirty="0">
              <a:solidFill>
                <a:schemeClr val="tx1"/>
              </a:solidFill>
              <a:latin typeface="+mj-lt"/>
            </a:endParaRPr>
          </a:p>
          <a:p>
            <a:pPr algn="ctr" fontAlgn="auto">
              <a:spcBef>
                <a:spcPts val="0"/>
              </a:spcBef>
              <a:spcAft>
                <a:spcPts val="0"/>
              </a:spcAft>
              <a:defRPr/>
            </a:pPr>
            <a:endParaRPr lang="cs-CZ" sz="2400" dirty="0">
              <a:solidFill>
                <a:schemeClr val="tx1"/>
              </a:solidFill>
              <a:latin typeface="+mj-lt"/>
            </a:endParaRPr>
          </a:p>
          <a:p>
            <a:pPr algn="ctr" fontAlgn="auto">
              <a:spcBef>
                <a:spcPts val="0"/>
              </a:spcBef>
              <a:spcAft>
                <a:spcPts val="0"/>
              </a:spcAft>
              <a:defRPr/>
            </a:pPr>
            <a:r>
              <a:rPr lang="cs-CZ" sz="2400" dirty="0" err="1">
                <a:solidFill>
                  <a:schemeClr val="tx1"/>
                </a:solidFill>
                <a:latin typeface="+mj-lt"/>
              </a:rPr>
              <a:t>sanatio</a:t>
            </a:r>
            <a:r>
              <a:rPr lang="cs-CZ" sz="2400" dirty="0">
                <a:solidFill>
                  <a:schemeClr val="tx1"/>
                </a:solidFill>
                <a:latin typeface="+mj-lt"/>
              </a:rPr>
              <a:t> </a:t>
            </a:r>
            <a:r>
              <a:rPr lang="cs-CZ" sz="2400" u="sng" dirty="0" err="1">
                <a:solidFill>
                  <a:schemeClr val="tx1"/>
                </a:solidFill>
                <a:latin typeface="+mj-lt"/>
              </a:rPr>
              <a:t>decubituum</a:t>
            </a:r>
            <a:endParaRPr lang="cs-CZ" sz="2400" u="sng" dirty="0">
              <a:solidFill>
                <a:schemeClr val="tx1"/>
              </a:solidFill>
              <a:latin typeface="+mj-lt"/>
            </a:endParaRPr>
          </a:p>
          <a:p>
            <a:pPr algn="ctr" fontAlgn="auto">
              <a:spcBef>
                <a:spcPts val="0"/>
              </a:spcBef>
              <a:spcAft>
                <a:spcPts val="0"/>
              </a:spcAft>
              <a:defRPr/>
            </a:pPr>
            <a:endParaRPr lang="cs-CZ" sz="2400" dirty="0">
              <a:solidFill>
                <a:schemeClr val="tx1"/>
              </a:solidFill>
              <a:latin typeface="+mj-lt"/>
            </a:endParaRPr>
          </a:p>
          <a:p>
            <a:pPr algn="ctr" fontAlgn="auto">
              <a:spcBef>
                <a:spcPts val="0"/>
              </a:spcBef>
              <a:spcAft>
                <a:spcPts val="0"/>
              </a:spcAft>
              <a:defRPr/>
            </a:pPr>
            <a:r>
              <a:rPr lang="cs-CZ" sz="2400" dirty="0">
                <a:solidFill>
                  <a:schemeClr val="tx1"/>
                </a:solidFill>
                <a:latin typeface="+mj-lt"/>
              </a:rPr>
              <a:t>sub </a:t>
            </a:r>
            <a:r>
              <a:rPr lang="cs-CZ" sz="2400" u="sng" dirty="0" err="1">
                <a:solidFill>
                  <a:schemeClr val="tx1"/>
                </a:solidFill>
                <a:latin typeface="+mj-lt"/>
              </a:rPr>
              <a:t>decubitibus</a:t>
            </a:r>
            <a:endParaRPr lang="cs-CZ" sz="2400" u="sng" dirty="0">
              <a:solidFill>
                <a:schemeClr val="tx1"/>
              </a:solidFill>
              <a:latin typeface="+mj-lt"/>
            </a:endParaRPr>
          </a:p>
          <a:p>
            <a:pPr algn="ctr" fontAlgn="auto">
              <a:spcBef>
                <a:spcPts val="0"/>
              </a:spcBef>
              <a:spcAft>
                <a:spcPts val="0"/>
              </a:spcAft>
              <a:defRPr/>
            </a:pPr>
            <a:endParaRPr lang="cs-CZ" sz="2400" dirty="0">
              <a:solidFill>
                <a:schemeClr val="tx1"/>
              </a:solidFill>
              <a:latin typeface="+mj-lt"/>
            </a:endParaRPr>
          </a:p>
          <a:p>
            <a:pPr algn="ctr" fontAlgn="auto">
              <a:spcBef>
                <a:spcPts val="0"/>
              </a:spcBef>
              <a:spcAft>
                <a:spcPts val="0"/>
              </a:spcAft>
              <a:defRPr/>
            </a:pPr>
            <a:r>
              <a:rPr lang="cs-CZ" sz="2400" dirty="0" err="1">
                <a:solidFill>
                  <a:schemeClr val="tx1"/>
                </a:solidFill>
                <a:latin typeface="+mj-lt"/>
              </a:rPr>
              <a:t>prope</a:t>
            </a:r>
            <a:r>
              <a:rPr lang="cs-CZ" sz="2400" dirty="0">
                <a:solidFill>
                  <a:schemeClr val="tx1"/>
                </a:solidFill>
                <a:latin typeface="+mj-lt"/>
              </a:rPr>
              <a:t> </a:t>
            </a:r>
            <a:r>
              <a:rPr lang="cs-CZ" sz="2400" u="sng" dirty="0" err="1">
                <a:solidFill>
                  <a:schemeClr val="tx1"/>
                </a:solidFill>
                <a:latin typeface="+mj-lt"/>
              </a:rPr>
              <a:t>decubitum</a:t>
            </a:r>
            <a:endParaRPr lang="cs-CZ" sz="2400" u="sng" dirty="0">
              <a:solidFill>
                <a:schemeClr val="tx1"/>
              </a:solidFill>
              <a:latin typeface="+mj-lt"/>
            </a:endParaRPr>
          </a:p>
        </p:txBody>
      </p:sp>
      <p:sp>
        <p:nvSpPr>
          <p:cNvPr id="8" name="Obdélník 7"/>
          <p:cNvSpPr/>
          <p:nvPr/>
        </p:nvSpPr>
        <p:spPr>
          <a:xfrm>
            <a:off x="6156325" y="1124744"/>
            <a:ext cx="2663825" cy="4464496"/>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400" dirty="0" err="1">
                <a:solidFill>
                  <a:schemeClr val="bg1"/>
                </a:solidFill>
                <a:latin typeface="+mj-lt"/>
              </a:rPr>
              <a:t>propter</a:t>
            </a:r>
            <a:r>
              <a:rPr lang="cs-CZ" sz="2400" dirty="0">
                <a:solidFill>
                  <a:schemeClr val="bg1"/>
                </a:solidFill>
                <a:latin typeface="+mj-lt"/>
              </a:rPr>
              <a:t> </a:t>
            </a:r>
            <a:r>
              <a:rPr lang="cs-CZ" sz="2400" u="sng" dirty="0" err="1">
                <a:solidFill>
                  <a:schemeClr val="bg1"/>
                </a:solidFill>
                <a:latin typeface="+mj-lt"/>
              </a:rPr>
              <a:t>cariem</a:t>
            </a:r>
            <a:endParaRPr lang="cs-CZ" sz="2400" u="sng" dirty="0">
              <a:solidFill>
                <a:schemeClr val="bg1"/>
              </a:solidFill>
              <a:latin typeface="+mj-lt"/>
            </a:endParaRPr>
          </a:p>
          <a:p>
            <a:pPr algn="ctr" fontAlgn="auto">
              <a:spcBef>
                <a:spcPts val="0"/>
              </a:spcBef>
              <a:spcAft>
                <a:spcPts val="0"/>
              </a:spcAft>
              <a:defRPr/>
            </a:pPr>
            <a:endParaRPr lang="cs-CZ" sz="2400" dirty="0">
              <a:solidFill>
                <a:schemeClr val="bg1"/>
              </a:solidFill>
              <a:latin typeface="+mj-lt"/>
            </a:endParaRPr>
          </a:p>
          <a:p>
            <a:pPr algn="ctr" fontAlgn="auto">
              <a:spcBef>
                <a:spcPts val="0"/>
              </a:spcBef>
              <a:spcAft>
                <a:spcPts val="0"/>
              </a:spcAft>
              <a:defRPr/>
            </a:pPr>
            <a:r>
              <a:rPr lang="cs-CZ" sz="2400" dirty="0" err="1">
                <a:solidFill>
                  <a:schemeClr val="bg1"/>
                </a:solidFill>
                <a:latin typeface="+mj-lt"/>
              </a:rPr>
              <a:t>therapia</a:t>
            </a:r>
            <a:r>
              <a:rPr lang="cs-CZ" sz="2400" dirty="0">
                <a:solidFill>
                  <a:schemeClr val="bg1"/>
                </a:solidFill>
                <a:latin typeface="+mj-lt"/>
              </a:rPr>
              <a:t> </a:t>
            </a:r>
            <a:r>
              <a:rPr lang="cs-CZ" sz="2400" u="sng" dirty="0" err="1">
                <a:solidFill>
                  <a:schemeClr val="bg1"/>
                </a:solidFill>
                <a:latin typeface="+mj-lt"/>
              </a:rPr>
              <a:t>carierum</a:t>
            </a:r>
            <a:endParaRPr lang="cs-CZ" sz="2400" u="sng" dirty="0">
              <a:solidFill>
                <a:schemeClr val="bg1"/>
              </a:solidFill>
              <a:latin typeface="+mj-lt"/>
            </a:endParaRPr>
          </a:p>
          <a:p>
            <a:pPr algn="ctr" fontAlgn="auto">
              <a:spcBef>
                <a:spcPts val="0"/>
              </a:spcBef>
              <a:spcAft>
                <a:spcPts val="0"/>
              </a:spcAft>
              <a:defRPr/>
            </a:pPr>
            <a:endParaRPr lang="cs-CZ" sz="2400" dirty="0">
              <a:solidFill>
                <a:schemeClr val="bg1"/>
              </a:solidFill>
              <a:latin typeface="+mj-lt"/>
            </a:endParaRPr>
          </a:p>
          <a:p>
            <a:pPr algn="ctr" fontAlgn="auto">
              <a:spcBef>
                <a:spcPts val="0"/>
              </a:spcBef>
              <a:spcAft>
                <a:spcPts val="0"/>
              </a:spcAft>
              <a:defRPr/>
            </a:pPr>
            <a:r>
              <a:rPr lang="cs-CZ" sz="2400" dirty="0">
                <a:solidFill>
                  <a:schemeClr val="bg1"/>
                </a:solidFill>
                <a:latin typeface="+mj-lt"/>
              </a:rPr>
              <a:t>sub </a:t>
            </a:r>
            <a:r>
              <a:rPr lang="cs-CZ" sz="2400" u="sng" dirty="0" err="1">
                <a:solidFill>
                  <a:schemeClr val="bg1"/>
                </a:solidFill>
                <a:latin typeface="+mj-lt"/>
              </a:rPr>
              <a:t>carie</a:t>
            </a:r>
            <a:endParaRPr lang="cs-CZ" sz="2400" u="sng" dirty="0">
              <a:solidFill>
                <a:schemeClr val="bg1"/>
              </a:solidFill>
              <a:latin typeface="+mj-lt"/>
            </a:endParaRPr>
          </a:p>
          <a:p>
            <a:pPr algn="ctr" fontAlgn="auto">
              <a:spcBef>
                <a:spcPts val="0"/>
              </a:spcBef>
              <a:spcAft>
                <a:spcPts val="0"/>
              </a:spcAft>
              <a:defRPr/>
            </a:pPr>
            <a:endParaRPr lang="cs-CZ" sz="2400" dirty="0">
              <a:solidFill>
                <a:schemeClr val="bg1"/>
              </a:solidFill>
              <a:latin typeface="+mj-lt"/>
            </a:endParaRPr>
          </a:p>
          <a:p>
            <a:pPr algn="ctr" fontAlgn="auto">
              <a:spcBef>
                <a:spcPts val="0"/>
              </a:spcBef>
              <a:spcAft>
                <a:spcPts val="0"/>
              </a:spcAft>
              <a:defRPr/>
            </a:pPr>
            <a:r>
              <a:rPr lang="cs-CZ" sz="2400" dirty="0" err="1">
                <a:solidFill>
                  <a:schemeClr val="bg1"/>
                </a:solidFill>
                <a:latin typeface="+mj-lt"/>
              </a:rPr>
              <a:t>therapia</a:t>
            </a:r>
            <a:r>
              <a:rPr lang="cs-CZ" sz="2400" dirty="0">
                <a:solidFill>
                  <a:schemeClr val="bg1"/>
                </a:solidFill>
                <a:latin typeface="+mj-lt"/>
              </a:rPr>
              <a:t> </a:t>
            </a:r>
            <a:r>
              <a:rPr lang="cs-CZ" sz="2400" u="sng" dirty="0" err="1">
                <a:solidFill>
                  <a:schemeClr val="bg1"/>
                </a:solidFill>
                <a:latin typeface="+mj-lt"/>
              </a:rPr>
              <a:t>cariei</a:t>
            </a:r>
            <a:endParaRPr lang="cs-CZ" sz="2400" u="sng" dirty="0">
              <a:solidFill>
                <a:schemeClr val="bg1"/>
              </a:solidFill>
              <a:latin typeface="+mj-lt"/>
            </a:endParaRPr>
          </a:p>
          <a:p>
            <a:pPr algn="ctr" fontAlgn="auto">
              <a:spcBef>
                <a:spcPts val="0"/>
              </a:spcBef>
              <a:spcAft>
                <a:spcPts val="0"/>
              </a:spcAft>
              <a:defRPr/>
            </a:pPr>
            <a:endParaRPr lang="cs-CZ" sz="2400" dirty="0">
              <a:solidFill>
                <a:schemeClr val="bg1"/>
              </a:solidFill>
              <a:latin typeface="+mj-lt"/>
            </a:endParaRPr>
          </a:p>
          <a:p>
            <a:pPr algn="ctr" fontAlgn="auto">
              <a:spcBef>
                <a:spcPts val="0"/>
              </a:spcBef>
              <a:spcAft>
                <a:spcPts val="0"/>
              </a:spcAft>
              <a:defRPr/>
            </a:pPr>
            <a:r>
              <a:rPr lang="cs-CZ" sz="2400" dirty="0">
                <a:solidFill>
                  <a:schemeClr val="bg1"/>
                </a:solidFill>
                <a:latin typeface="+mj-lt"/>
              </a:rPr>
              <a:t>sub </a:t>
            </a:r>
            <a:r>
              <a:rPr lang="cs-CZ" sz="2400" u="sng" dirty="0" err="1">
                <a:solidFill>
                  <a:schemeClr val="bg1"/>
                </a:solidFill>
                <a:latin typeface="+mj-lt"/>
              </a:rPr>
              <a:t>cariebus</a:t>
            </a:r>
            <a:endParaRPr lang="cs-CZ" sz="2400" u="sng" dirty="0">
              <a:solidFill>
                <a:schemeClr val="bg1"/>
              </a:solidFill>
              <a:latin typeface="+mj-lt"/>
            </a:endParaRPr>
          </a:p>
          <a:p>
            <a:pPr algn="ctr" fontAlgn="auto">
              <a:spcBef>
                <a:spcPts val="0"/>
              </a:spcBef>
              <a:spcAft>
                <a:spcPts val="0"/>
              </a:spcAft>
              <a:defRPr/>
            </a:pPr>
            <a:endParaRPr lang="cs-CZ" sz="2400" dirty="0">
              <a:solidFill>
                <a:schemeClr val="bg1"/>
              </a:solidFill>
              <a:latin typeface="+mj-lt"/>
            </a:endParaRPr>
          </a:p>
          <a:p>
            <a:pPr algn="ctr" fontAlgn="auto">
              <a:spcBef>
                <a:spcPts val="0"/>
              </a:spcBef>
              <a:spcAft>
                <a:spcPts val="0"/>
              </a:spcAft>
              <a:defRPr/>
            </a:pPr>
            <a:r>
              <a:rPr lang="cs-CZ" sz="2400" dirty="0" err="1">
                <a:solidFill>
                  <a:schemeClr val="bg1"/>
                </a:solidFill>
                <a:latin typeface="+mj-lt"/>
              </a:rPr>
              <a:t>propter</a:t>
            </a:r>
            <a:r>
              <a:rPr lang="cs-CZ" sz="2400" dirty="0">
                <a:solidFill>
                  <a:schemeClr val="bg1"/>
                </a:solidFill>
                <a:latin typeface="+mj-lt"/>
              </a:rPr>
              <a:t> </a:t>
            </a:r>
            <a:r>
              <a:rPr lang="cs-CZ" sz="2400" u="sng" dirty="0" err="1">
                <a:solidFill>
                  <a:schemeClr val="bg1"/>
                </a:solidFill>
                <a:latin typeface="+mj-lt"/>
              </a:rPr>
              <a:t>caries</a:t>
            </a:r>
            <a:endParaRPr lang="cs-CZ" sz="2400" u="sng" dirty="0">
              <a:solidFill>
                <a:schemeClr val="bg1"/>
              </a:solidFill>
              <a:latin typeface="+mj-lt"/>
            </a:endParaRPr>
          </a:p>
        </p:txBody>
      </p:sp>
      <p:sp>
        <p:nvSpPr>
          <p:cNvPr id="13" name="Šipka nahoru 12"/>
          <p:cNvSpPr/>
          <p:nvPr/>
        </p:nvSpPr>
        <p:spPr>
          <a:xfrm>
            <a:off x="1547813" y="5867425"/>
            <a:ext cx="215900" cy="36036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 name="Šipka nahoru 13"/>
          <p:cNvSpPr/>
          <p:nvPr/>
        </p:nvSpPr>
        <p:spPr>
          <a:xfrm>
            <a:off x="7488238" y="5876950"/>
            <a:ext cx="215900" cy="36036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 name="Šipka nahoru 14"/>
          <p:cNvSpPr/>
          <p:nvPr/>
        </p:nvSpPr>
        <p:spPr>
          <a:xfrm>
            <a:off x="4429125" y="5876950"/>
            <a:ext cx="217488" cy="36036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274638"/>
            <a:ext cx="8229600" cy="706090"/>
          </a:xfrm>
        </p:spPr>
        <p:txBody>
          <a:bodyPr>
            <a:normAutofit fontScale="90000"/>
          </a:bodyPr>
          <a:lstStyle/>
          <a:p>
            <a:pPr algn="l" fontAlgn="auto">
              <a:spcAft>
                <a:spcPts val="0"/>
              </a:spcAft>
              <a:defRPr/>
            </a:pPr>
            <a:r>
              <a:rPr lang="cs-CZ" sz="3100" dirty="0" smtClean="0">
                <a:solidFill>
                  <a:srgbClr val="FF0000"/>
                </a:solidFill>
              </a:rPr>
              <a:t/>
            </a:r>
            <a:br>
              <a:rPr lang="cs-CZ" sz="3100" dirty="0" smtClean="0">
                <a:solidFill>
                  <a:srgbClr val="FF0000"/>
                </a:solidFill>
              </a:rPr>
            </a:br>
            <a:r>
              <a:rPr lang="en-GB" sz="3100" dirty="0" smtClean="0">
                <a:solidFill>
                  <a:srgbClr val="FF0000"/>
                </a:solidFill>
              </a:rPr>
              <a:t>Put the terms into the required form.</a:t>
            </a:r>
            <a:r>
              <a:rPr lang="cs-CZ" dirty="0" smtClean="0">
                <a:solidFill>
                  <a:srgbClr val="FF0000"/>
                </a:solidFill>
              </a:rPr>
              <a:t/>
            </a:r>
            <a:br>
              <a:rPr lang="cs-CZ" dirty="0" smtClean="0">
                <a:solidFill>
                  <a:srgbClr val="FF0000"/>
                </a:solidFill>
              </a:rPr>
            </a:br>
            <a:endParaRPr lang="cs-CZ" dirty="0">
              <a:solidFill>
                <a:srgbClr val="FF0000"/>
              </a:solidFill>
            </a:endParaRPr>
          </a:p>
        </p:txBody>
      </p:sp>
      <p:sp>
        <p:nvSpPr>
          <p:cNvPr id="18433" name="Zástupný symbol pro obsah 1"/>
          <p:cNvSpPr>
            <a:spLocks noGrp="1"/>
          </p:cNvSpPr>
          <p:nvPr>
            <p:ph idx="1"/>
          </p:nvPr>
        </p:nvSpPr>
        <p:spPr>
          <a:xfrm>
            <a:off x="457200" y="981075"/>
            <a:ext cx="8229600" cy="5026025"/>
          </a:xfrm>
        </p:spPr>
        <p:txBody>
          <a:bodyPr>
            <a:noAutofit/>
          </a:bodyPr>
          <a:lstStyle/>
          <a:p>
            <a:pPr>
              <a:buFont typeface="Wingdings 3" pitchFamily="18" charset="2"/>
              <a:buNone/>
            </a:pPr>
            <a:endParaRPr lang="cs-CZ" sz="2400" dirty="0" smtClean="0">
              <a:latin typeface="+mj-lt"/>
            </a:endParaRPr>
          </a:p>
          <a:p>
            <a:pPr>
              <a:buFont typeface="Wingdings 3" pitchFamily="18" charset="2"/>
              <a:buNone/>
            </a:pPr>
            <a:r>
              <a:rPr lang="cs-CZ" sz="2400" dirty="0" smtClean="0">
                <a:latin typeface="+mj-lt"/>
              </a:rPr>
              <a:t>abortus </a:t>
            </a:r>
            <a:r>
              <a:rPr lang="cs-CZ" sz="2400" dirty="0" err="1" smtClean="0">
                <a:latin typeface="+mj-lt"/>
              </a:rPr>
              <a:t>completus</a:t>
            </a:r>
            <a:r>
              <a:rPr lang="cs-CZ" sz="2400" dirty="0" smtClean="0">
                <a:latin typeface="+mj-lt"/>
              </a:rPr>
              <a:t>		</a:t>
            </a:r>
            <a:r>
              <a:rPr lang="cs-CZ" sz="2400" dirty="0" err="1" smtClean="0">
                <a:latin typeface="+mj-lt"/>
              </a:rPr>
              <a:t>abl</a:t>
            </a:r>
            <a:r>
              <a:rPr lang="cs-CZ" sz="2400" dirty="0" smtClean="0">
                <a:latin typeface="+mj-lt"/>
              </a:rPr>
              <a:t>. </a:t>
            </a:r>
            <a:r>
              <a:rPr lang="cs-CZ" sz="2400" dirty="0" err="1" smtClean="0">
                <a:latin typeface="+mj-lt"/>
              </a:rPr>
              <a:t>sg</a:t>
            </a:r>
            <a:r>
              <a:rPr lang="cs-CZ" sz="2400" dirty="0" smtClean="0">
                <a:latin typeface="+mj-lt"/>
              </a:rPr>
              <a:t>.   _________________________</a:t>
            </a:r>
          </a:p>
          <a:p>
            <a:pPr>
              <a:buFont typeface="Wingdings 3" pitchFamily="18" charset="2"/>
              <a:buNone/>
            </a:pPr>
            <a:endParaRPr lang="cs-CZ" sz="2400" dirty="0" smtClean="0">
              <a:latin typeface="+mj-lt"/>
            </a:endParaRPr>
          </a:p>
          <a:p>
            <a:pPr>
              <a:buFont typeface="Wingdings 3" pitchFamily="18" charset="2"/>
              <a:buNone/>
            </a:pPr>
            <a:r>
              <a:rPr lang="cs-CZ" sz="2400" dirty="0" smtClean="0">
                <a:latin typeface="+mj-lt"/>
              </a:rPr>
              <a:t>habitus </a:t>
            </a:r>
            <a:r>
              <a:rPr lang="cs-CZ" sz="2400" dirty="0" err="1" smtClean="0">
                <a:latin typeface="+mj-lt"/>
              </a:rPr>
              <a:t>asthenicus</a:t>
            </a:r>
            <a:r>
              <a:rPr lang="cs-CZ" sz="2400" dirty="0" smtClean="0">
                <a:latin typeface="+mj-lt"/>
              </a:rPr>
              <a:t>		gen. </a:t>
            </a:r>
            <a:r>
              <a:rPr lang="cs-CZ" sz="2400" dirty="0" err="1" smtClean="0">
                <a:latin typeface="+mj-lt"/>
              </a:rPr>
              <a:t>sg</a:t>
            </a:r>
            <a:r>
              <a:rPr lang="cs-CZ" sz="2400" dirty="0" smtClean="0">
                <a:latin typeface="+mj-lt"/>
              </a:rPr>
              <a:t>.  _________________________</a:t>
            </a:r>
          </a:p>
          <a:p>
            <a:pPr>
              <a:buFont typeface="Wingdings 3" pitchFamily="18" charset="2"/>
              <a:buNone/>
            </a:pPr>
            <a:endParaRPr lang="cs-CZ" sz="2400" dirty="0" smtClean="0">
              <a:latin typeface="+mj-lt"/>
            </a:endParaRPr>
          </a:p>
          <a:p>
            <a:pPr>
              <a:buFont typeface="Wingdings 3" pitchFamily="18" charset="2"/>
              <a:buNone/>
            </a:pPr>
            <a:r>
              <a:rPr lang="cs-CZ" sz="2400" dirty="0" smtClean="0">
                <a:latin typeface="+mj-lt"/>
              </a:rPr>
              <a:t>species </a:t>
            </a:r>
            <a:r>
              <a:rPr lang="cs-CZ" sz="2400" dirty="0" err="1" smtClean="0">
                <a:latin typeface="+mj-lt"/>
              </a:rPr>
              <a:t>urologicae</a:t>
            </a:r>
            <a:r>
              <a:rPr lang="cs-CZ" sz="2400" dirty="0" smtClean="0">
                <a:latin typeface="+mj-lt"/>
              </a:rPr>
              <a:t>		</a:t>
            </a:r>
            <a:r>
              <a:rPr lang="cs-CZ" sz="2400" dirty="0" err="1" smtClean="0">
                <a:latin typeface="+mj-lt"/>
              </a:rPr>
              <a:t>acc</a:t>
            </a:r>
            <a:r>
              <a:rPr lang="cs-CZ" sz="2400" dirty="0" smtClean="0">
                <a:latin typeface="+mj-lt"/>
              </a:rPr>
              <a:t>. </a:t>
            </a:r>
            <a:r>
              <a:rPr lang="cs-CZ" sz="2400" dirty="0" err="1" smtClean="0">
                <a:latin typeface="+mj-lt"/>
              </a:rPr>
              <a:t>pl</a:t>
            </a:r>
            <a:r>
              <a:rPr lang="cs-CZ" sz="2400" dirty="0" smtClean="0">
                <a:latin typeface="+mj-lt"/>
              </a:rPr>
              <a:t>. _________________________</a:t>
            </a:r>
          </a:p>
          <a:p>
            <a:pPr>
              <a:buFont typeface="Wingdings 3" pitchFamily="18" charset="2"/>
              <a:buNone/>
            </a:pPr>
            <a:endParaRPr lang="cs-CZ" sz="2400" dirty="0" smtClean="0">
              <a:latin typeface="+mj-lt"/>
            </a:endParaRPr>
          </a:p>
          <a:p>
            <a:pPr>
              <a:buFont typeface="Wingdings 3" pitchFamily="18" charset="2"/>
              <a:buNone/>
            </a:pPr>
            <a:r>
              <a:rPr lang="cs-CZ" sz="2400" dirty="0" err="1" smtClean="0">
                <a:latin typeface="+mj-lt"/>
              </a:rPr>
              <a:t>manus</a:t>
            </a:r>
            <a:r>
              <a:rPr lang="cs-CZ" sz="2400" dirty="0" smtClean="0">
                <a:latin typeface="+mj-lt"/>
              </a:rPr>
              <a:t> </a:t>
            </a:r>
            <a:r>
              <a:rPr lang="cs-CZ" sz="2400" dirty="0" err="1" smtClean="0">
                <a:latin typeface="+mj-lt"/>
              </a:rPr>
              <a:t>sinistra</a:t>
            </a:r>
            <a:r>
              <a:rPr lang="cs-CZ" sz="2400" dirty="0" smtClean="0">
                <a:latin typeface="+mj-lt"/>
              </a:rPr>
              <a:t>			</a:t>
            </a:r>
            <a:r>
              <a:rPr lang="cs-CZ" sz="2400" dirty="0" err="1" smtClean="0">
                <a:latin typeface="+mj-lt"/>
              </a:rPr>
              <a:t>abl</a:t>
            </a:r>
            <a:r>
              <a:rPr lang="cs-CZ" sz="2400" dirty="0" smtClean="0">
                <a:latin typeface="+mj-lt"/>
              </a:rPr>
              <a:t>. </a:t>
            </a:r>
            <a:r>
              <a:rPr lang="cs-CZ" sz="2400" dirty="0" err="1" smtClean="0">
                <a:latin typeface="+mj-lt"/>
              </a:rPr>
              <a:t>sg</a:t>
            </a:r>
            <a:r>
              <a:rPr lang="cs-CZ" sz="2400" dirty="0" smtClean="0">
                <a:latin typeface="+mj-lt"/>
              </a:rPr>
              <a:t>.   _________________________</a:t>
            </a:r>
          </a:p>
          <a:p>
            <a:pPr>
              <a:buFont typeface="Wingdings 3" pitchFamily="18" charset="2"/>
              <a:buNone/>
            </a:pPr>
            <a:endParaRPr lang="cs-CZ" sz="2400" dirty="0" smtClean="0">
              <a:latin typeface="+mj-lt"/>
            </a:endParaRPr>
          </a:p>
          <a:p>
            <a:pPr>
              <a:buFont typeface="Wingdings 3" pitchFamily="18" charset="2"/>
              <a:buNone/>
            </a:pPr>
            <a:r>
              <a:rPr lang="cs-CZ" sz="2400" dirty="0" smtClean="0">
                <a:latin typeface="+mj-lt"/>
              </a:rPr>
              <a:t>genu </a:t>
            </a:r>
            <a:r>
              <a:rPr lang="cs-CZ" sz="2400" dirty="0" err="1" smtClean="0">
                <a:latin typeface="+mj-lt"/>
              </a:rPr>
              <a:t>dextrum</a:t>
            </a:r>
            <a:r>
              <a:rPr lang="cs-CZ" sz="2400" dirty="0" smtClean="0">
                <a:latin typeface="+mj-lt"/>
              </a:rPr>
              <a:t>				</a:t>
            </a:r>
            <a:r>
              <a:rPr lang="cs-CZ" sz="2400" dirty="0" err="1" smtClean="0">
                <a:latin typeface="+mj-lt"/>
              </a:rPr>
              <a:t>acc</a:t>
            </a:r>
            <a:r>
              <a:rPr lang="cs-CZ" sz="2400" dirty="0" smtClean="0">
                <a:latin typeface="+mj-lt"/>
              </a:rPr>
              <a:t>. </a:t>
            </a:r>
            <a:r>
              <a:rPr lang="cs-CZ" sz="2400" dirty="0" err="1" smtClean="0">
                <a:latin typeface="+mj-lt"/>
              </a:rPr>
              <a:t>sg</a:t>
            </a:r>
            <a:r>
              <a:rPr lang="cs-CZ" sz="2400" dirty="0" smtClean="0">
                <a:latin typeface="+mj-lt"/>
              </a:rPr>
              <a:t>. ________________________</a:t>
            </a:r>
          </a:p>
          <a:p>
            <a:pPr>
              <a:buFont typeface="Wingdings 3" pitchFamily="18" charset="2"/>
              <a:buNone/>
            </a:pPr>
            <a:endParaRPr lang="cs-CZ" sz="2400" dirty="0" smtClean="0">
              <a:latin typeface="+mj-lt"/>
            </a:endParaRPr>
          </a:p>
          <a:p>
            <a:pPr>
              <a:buFont typeface="Wingdings 3" pitchFamily="18" charset="2"/>
              <a:buNone/>
            </a:pPr>
            <a:r>
              <a:rPr lang="cs-CZ" sz="2400" dirty="0" err="1" smtClean="0">
                <a:latin typeface="+mj-lt"/>
              </a:rPr>
              <a:t>calvities</a:t>
            </a:r>
            <a:r>
              <a:rPr lang="cs-CZ" sz="2400" dirty="0" smtClean="0">
                <a:latin typeface="+mj-lt"/>
              </a:rPr>
              <a:t> </a:t>
            </a:r>
            <a:r>
              <a:rPr lang="cs-CZ" sz="2400" dirty="0" err="1" smtClean="0">
                <a:latin typeface="+mj-lt"/>
              </a:rPr>
              <a:t>praematura</a:t>
            </a:r>
            <a:r>
              <a:rPr lang="cs-CZ" sz="2400" dirty="0" smtClean="0">
                <a:latin typeface="+mj-lt"/>
              </a:rPr>
              <a:t>		</a:t>
            </a:r>
            <a:r>
              <a:rPr lang="cs-CZ" sz="2400" dirty="0" err="1" smtClean="0">
                <a:latin typeface="+mj-lt"/>
              </a:rPr>
              <a:t>acc</a:t>
            </a:r>
            <a:r>
              <a:rPr lang="cs-CZ" sz="2400" dirty="0" smtClean="0">
                <a:latin typeface="+mj-lt"/>
              </a:rPr>
              <a:t>. </a:t>
            </a:r>
            <a:r>
              <a:rPr lang="cs-CZ" sz="2400" dirty="0" err="1" smtClean="0">
                <a:latin typeface="+mj-lt"/>
              </a:rPr>
              <a:t>sg</a:t>
            </a:r>
            <a:r>
              <a:rPr lang="cs-CZ" sz="2400" dirty="0" smtClean="0">
                <a:latin typeface="+mj-lt"/>
              </a:rPr>
              <a:t>. ________________________</a:t>
            </a:r>
          </a:p>
          <a:p>
            <a:pPr>
              <a:buFont typeface="Wingdings 3" pitchFamily="18" charset="2"/>
              <a:buNone/>
            </a:pPr>
            <a:endParaRPr lang="cs-CZ" sz="2400" dirty="0" smtClean="0">
              <a:latin typeface="+mj-lt"/>
            </a:endParaRPr>
          </a:p>
        </p:txBody>
      </p:sp>
      <p:sp>
        <p:nvSpPr>
          <p:cNvPr id="2" name="Rectangle 1"/>
          <p:cNvSpPr/>
          <p:nvPr/>
        </p:nvSpPr>
        <p:spPr>
          <a:xfrm>
            <a:off x="4860032" y="1365966"/>
            <a:ext cx="4572000" cy="4893647"/>
          </a:xfrm>
          <a:prstGeom prst="rect">
            <a:avLst/>
          </a:prstGeom>
        </p:spPr>
        <p:txBody>
          <a:bodyPr>
            <a:spAutoFit/>
          </a:bodyPr>
          <a:lstStyle/>
          <a:p>
            <a:pPr>
              <a:spcBef>
                <a:spcPts val="576"/>
              </a:spcBef>
              <a:buFont typeface="Wingdings 3" pitchFamily="18" charset="2"/>
              <a:buNone/>
            </a:pPr>
            <a:r>
              <a:rPr lang="cs-CZ" sz="2400" i="1" dirty="0" smtClean="0">
                <a:solidFill>
                  <a:srgbClr val="FF0000"/>
                </a:solidFill>
                <a:latin typeface="+mj-lt"/>
              </a:rPr>
              <a:t>abortu </a:t>
            </a:r>
            <a:r>
              <a:rPr lang="cs-CZ" sz="2400" i="1" dirty="0" err="1" smtClean="0">
                <a:solidFill>
                  <a:srgbClr val="FF0000"/>
                </a:solidFill>
                <a:latin typeface="+mj-lt"/>
              </a:rPr>
              <a:t>completo</a:t>
            </a:r>
            <a:r>
              <a:rPr lang="cs-CZ" sz="2400" i="1" dirty="0">
                <a:solidFill>
                  <a:srgbClr val="FF0000"/>
                </a:solidFill>
                <a:latin typeface="+mj-lt"/>
              </a:rPr>
              <a:t>	</a:t>
            </a:r>
          </a:p>
          <a:p>
            <a:pPr>
              <a:spcBef>
                <a:spcPts val="576"/>
              </a:spcBef>
              <a:buFont typeface="Wingdings 3" pitchFamily="18" charset="2"/>
              <a:buNone/>
            </a:pPr>
            <a:endParaRPr lang="cs-CZ" sz="2400" i="1" dirty="0">
              <a:solidFill>
                <a:srgbClr val="FF0000"/>
              </a:solidFill>
              <a:latin typeface="+mj-lt"/>
            </a:endParaRPr>
          </a:p>
          <a:p>
            <a:pPr>
              <a:spcBef>
                <a:spcPts val="576"/>
              </a:spcBef>
              <a:buFont typeface="Wingdings 3" pitchFamily="18" charset="2"/>
              <a:buNone/>
            </a:pPr>
            <a:r>
              <a:rPr lang="cs-CZ" sz="2400" i="1" dirty="0">
                <a:solidFill>
                  <a:srgbClr val="FF0000"/>
                </a:solidFill>
                <a:latin typeface="+mj-lt"/>
              </a:rPr>
              <a:t>habitus </a:t>
            </a:r>
            <a:r>
              <a:rPr lang="cs-CZ" sz="2400" i="1" dirty="0" err="1" smtClean="0">
                <a:solidFill>
                  <a:srgbClr val="FF0000"/>
                </a:solidFill>
                <a:latin typeface="+mj-lt"/>
              </a:rPr>
              <a:t>asthenici</a:t>
            </a:r>
            <a:r>
              <a:rPr lang="cs-CZ" sz="2400" i="1" dirty="0">
                <a:solidFill>
                  <a:srgbClr val="FF0000"/>
                </a:solidFill>
                <a:latin typeface="+mj-lt"/>
              </a:rPr>
              <a:t>		</a:t>
            </a:r>
          </a:p>
          <a:p>
            <a:pPr>
              <a:spcBef>
                <a:spcPts val="576"/>
              </a:spcBef>
              <a:buFont typeface="Wingdings 3" pitchFamily="18" charset="2"/>
              <a:buNone/>
            </a:pPr>
            <a:endParaRPr lang="cs-CZ" sz="2400" i="1" dirty="0" smtClean="0">
              <a:solidFill>
                <a:srgbClr val="FF0000"/>
              </a:solidFill>
              <a:latin typeface="+mj-lt"/>
            </a:endParaRPr>
          </a:p>
          <a:p>
            <a:pPr>
              <a:spcBef>
                <a:spcPts val="576"/>
              </a:spcBef>
              <a:buFont typeface="Wingdings 3" pitchFamily="18" charset="2"/>
              <a:buNone/>
            </a:pPr>
            <a:r>
              <a:rPr lang="cs-CZ" sz="2400" i="1" dirty="0" smtClean="0">
                <a:solidFill>
                  <a:srgbClr val="FF0000"/>
                </a:solidFill>
                <a:latin typeface="+mj-lt"/>
              </a:rPr>
              <a:t>species </a:t>
            </a:r>
            <a:r>
              <a:rPr lang="cs-CZ" sz="2400" i="1" dirty="0" err="1" smtClean="0">
                <a:solidFill>
                  <a:srgbClr val="FF0000"/>
                </a:solidFill>
                <a:latin typeface="+mj-lt"/>
              </a:rPr>
              <a:t>urologicas</a:t>
            </a:r>
            <a:r>
              <a:rPr lang="cs-CZ" sz="2400" i="1" dirty="0">
                <a:solidFill>
                  <a:srgbClr val="FF0000"/>
                </a:solidFill>
                <a:latin typeface="+mj-lt"/>
              </a:rPr>
              <a:t>	</a:t>
            </a:r>
          </a:p>
          <a:p>
            <a:pPr>
              <a:spcBef>
                <a:spcPts val="576"/>
              </a:spcBef>
              <a:buFont typeface="Wingdings 3" pitchFamily="18" charset="2"/>
              <a:buNone/>
            </a:pPr>
            <a:endParaRPr lang="cs-CZ" sz="2400" i="1" dirty="0">
              <a:solidFill>
                <a:srgbClr val="FF0000"/>
              </a:solidFill>
              <a:latin typeface="+mj-lt"/>
            </a:endParaRPr>
          </a:p>
          <a:p>
            <a:pPr>
              <a:spcBef>
                <a:spcPts val="576"/>
              </a:spcBef>
              <a:buFont typeface="Wingdings 3" pitchFamily="18" charset="2"/>
              <a:buNone/>
            </a:pPr>
            <a:r>
              <a:rPr lang="cs-CZ" sz="2400" i="1" dirty="0" smtClean="0">
                <a:solidFill>
                  <a:srgbClr val="FF0000"/>
                </a:solidFill>
                <a:latin typeface="+mj-lt"/>
              </a:rPr>
              <a:t>manu </a:t>
            </a:r>
            <a:r>
              <a:rPr lang="cs-CZ" sz="2400" i="1" dirty="0" err="1" smtClean="0">
                <a:solidFill>
                  <a:srgbClr val="FF0000"/>
                </a:solidFill>
                <a:latin typeface="+mj-lt"/>
              </a:rPr>
              <a:t>sinistra</a:t>
            </a:r>
            <a:endParaRPr lang="cs-CZ" sz="2400" i="1" dirty="0">
              <a:solidFill>
                <a:srgbClr val="FF0000"/>
              </a:solidFill>
              <a:latin typeface="+mj-lt"/>
            </a:endParaRPr>
          </a:p>
          <a:p>
            <a:pPr>
              <a:spcBef>
                <a:spcPts val="576"/>
              </a:spcBef>
              <a:buFont typeface="Wingdings 3" pitchFamily="18" charset="2"/>
              <a:buNone/>
            </a:pPr>
            <a:endParaRPr lang="cs-CZ" sz="2400" i="1" dirty="0">
              <a:solidFill>
                <a:srgbClr val="FF0000"/>
              </a:solidFill>
              <a:latin typeface="+mj-lt"/>
            </a:endParaRPr>
          </a:p>
          <a:p>
            <a:pPr>
              <a:spcBef>
                <a:spcPts val="576"/>
              </a:spcBef>
              <a:buFont typeface="Wingdings 3" pitchFamily="18" charset="2"/>
              <a:buNone/>
            </a:pPr>
            <a:r>
              <a:rPr lang="cs-CZ" sz="2400" i="1" dirty="0">
                <a:solidFill>
                  <a:srgbClr val="FF0000"/>
                </a:solidFill>
                <a:latin typeface="+mj-lt"/>
              </a:rPr>
              <a:t>genu </a:t>
            </a:r>
            <a:r>
              <a:rPr lang="cs-CZ" sz="2400" i="1" dirty="0" err="1" smtClean="0">
                <a:solidFill>
                  <a:srgbClr val="FF0000"/>
                </a:solidFill>
                <a:latin typeface="+mj-lt"/>
              </a:rPr>
              <a:t>dextrum</a:t>
            </a:r>
            <a:endParaRPr lang="cs-CZ" sz="2400" i="1" dirty="0" smtClean="0">
              <a:solidFill>
                <a:srgbClr val="FF0000"/>
              </a:solidFill>
              <a:latin typeface="+mj-lt"/>
            </a:endParaRPr>
          </a:p>
          <a:p>
            <a:pPr>
              <a:spcBef>
                <a:spcPts val="576"/>
              </a:spcBef>
              <a:buFont typeface="Wingdings 3" pitchFamily="18" charset="2"/>
              <a:buNone/>
            </a:pPr>
            <a:endParaRPr lang="cs-CZ" sz="2400" i="1" dirty="0" smtClean="0">
              <a:solidFill>
                <a:srgbClr val="FF0000"/>
              </a:solidFill>
              <a:latin typeface="+mj-lt"/>
            </a:endParaRPr>
          </a:p>
          <a:p>
            <a:pPr>
              <a:spcBef>
                <a:spcPts val="576"/>
              </a:spcBef>
              <a:buFont typeface="Wingdings 3" pitchFamily="18" charset="2"/>
              <a:buNone/>
            </a:pPr>
            <a:r>
              <a:rPr lang="cs-CZ" sz="2400" i="1" dirty="0" err="1" smtClean="0">
                <a:solidFill>
                  <a:srgbClr val="FF0000"/>
                </a:solidFill>
                <a:latin typeface="+mj-lt"/>
              </a:rPr>
              <a:t>calvitiem</a:t>
            </a:r>
            <a:r>
              <a:rPr lang="cs-CZ" sz="2400" i="1" dirty="0" smtClean="0">
                <a:solidFill>
                  <a:srgbClr val="FF0000"/>
                </a:solidFill>
                <a:latin typeface="+mj-lt"/>
              </a:rPr>
              <a:t> </a:t>
            </a:r>
            <a:r>
              <a:rPr lang="cs-CZ" sz="2400" i="1" dirty="0" err="1" smtClean="0">
                <a:solidFill>
                  <a:srgbClr val="FF0000"/>
                </a:solidFill>
                <a:latin typeface="+mj-lt"/>
              </a:rPr>
              <a:t>praematura</a:t>
            </a:r>
            <a:r>
              <a:rPr lang="cs-CZ" sz="2400" i="1" dirty="0" err="1">
                <a:solidFill>
                  <a:srgbClr val="FF0000"/>
                </a:solidFill>
                <a:latin typeface="+mj-lt"/>
              </a:rPr>
              <a:t>m</a:t>
            </a:r>
            <a:r>
              <a:rPr lang="cs-CZ" sz="2400" i="1" dirty="0">
                <a:solidFill>
                  <a:srgbClr val="FF0000"/>
                </a:solidFill>
                <a:latin typeface="+mj-lt"/>
              </a:rPr>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274638"/>
            <a:ext cx="8229600" cy="1066130"/>
          </a:xfrm>
        </p:spPr>
        <p:txBody>
          <a:bodyPr>
            <a:noAutofit/>
          </a:bodyPr>
          <a:lstStyle/>
          <a:p>
            <a:pPr algn="l" fontAlgn="auto">
              <a:spcAft>
                <a:spcPts val="0"/>
              </a:spcAft>
              <a:defRPr/>
            </a:pPr>
            <a:r>
              <a:rPr lang="en-GB" sz="2400" dirty="0" smtClean="0">
                <a:solidFill>
                  <a:srgbClr val="FF0000"/>
                </a:solidFill>
              </a:rPr>
              <a:t>a) Fill in the adjectives from the table in the correct form.</a:t>
            </a:r>
            <a:r>
              <a:rPr lang="cs-CZ" sz="2400" dirty="0" smtClean="0"/>
              <a:t/>
            </a:r>
            <a:br>
              <a:rPr lang="cs-CZ" sz="2400" dirty="0" smtClean="0"/>
            </a:br>
            <a:r>
              <a:rPr lang="en-GB" sz="2400" dirty="0" smtClean="0"/>
              <a:t> </a:t>
            </a:r>
            <a:r>
              <a:rPr lang="en-GB" sz="2400" dirty="0" smtClean="0">
                <a:solidFill>
                  <a:srgbClr val="00B0F0"/>
                </a:solidFill>
              </a:rPr>
              <a:t>b) Underline all nouns of the 4th and 5th declension in the terms.</a:t>
            </a:r>
            <a:endParaRPr lang="en-GB" sz="2400" dirty="0">
              <a:solidFill>
                <a:srgbClr val="00B0F0"/>
              </a:solidFill>
            </a:endParaRPr>
          </a:p>
        </p:txBody>
      </p:sp>
      <p:sp>
        <p:nvSpPr>
          <p:cNvPr id="19457" name="Zástupný symbol pro obsah 1"/>
          <p:cNvSpPr>
            <a:spLocks noGrp="1"/>
          </p:cNvSpPr>
          <p:nvPr>
            <p:ph idx="1"/>
          </p:nvPr>
        </p:nvSpPr>
        <p:spPr>
          <a:xfrm>
            <a:off x="457200" y="1196975"/>
            <a:ext cx="8229600" cy="4810125"/>
          </a:xfrm>
        </p:spPr>
        <p:txBody>
          <a:bodyPr>
            <a:normAutofit fontScale="92500" lnSpcReduction="20000"/>
          </a:bodyPr>
          <a:lstStyle/>
          <a:p>
            <a:pPr>
              <a:buFont typeface="Wingdings 3" pitchFamily="18" charset="2"/>
              <a:buNone/>
            </a:pPr>
            <a:endParaRPr lang="cs-CZ" dirty="0" smtClean="0">
              <a:latin typeface="+mj-lt"/>
            </a:endParaRPr>
          </a:p>
          <a:p>
            <a:pPr>
              <a:buFont typeface="Wingdings 3" pitchFamily="18" charset="2"/>
              <a:buNone/>
            </a:pPr>
            <a:endParaRPr lang="cs-CZ" dirty="0" smtClean="0">
              <a:latin typeface="+mj-lt"/>
            </a:endParaRPr>
          </a:p>
          <a:p>
            <a:pPr>
              <a:buFont typeface="Wingdings 3" pitchFamily="18" charset="2"/>
              <a:buNone/>
            </a:pPr>
            <a:endParaRPr lang="cs-CZ" dirty="0" smtClean="0">
              <a:latin typeface="+mj-lt"/>
            </a:endParaRPr>
          </a:p>
          <a:p>
            <a:pPr>
              <a:buFont typeface="Wingdings 3" pitchFamily="18" charset="2"/>
              <a:buNone/>
            </a:pPr>
            <a:endParaRPr lang="cs-CZ" dirty="0" smtClean="0">
              <a:latin typeface="+mj-lt"/>
            </a:endParaRPr>
          </a:p>
          <a:p>
            <a:pPr>
              <a:buFont typeface="Wingdings 3" pitchFamily="18" charset="2"/>
              <a:buNone/>
            </a:pPr>
            <a:r>
              <a:rPr lang="cs-CZ" dirty="0" smtClean="0">
                <a:latin typeface="+mj-lt"/>
              </a:rPr>
              <a:t>facies __________ </a:t>
            </a:r>
            <a:r>
              <a:rPr lang="cs-CZ" dirty="0" err="1" smtClean="0">
                <a:latin typeface="+mj-lt"/>
              </a:rPr>
              <a:t>basis</a:t>
            </a:r>
            <a:r>
              <a:rPr lang="cs-CZ" dirty="0" smtClean="0">
                <a:latin typeface="+mj-lt"/>
              </a:rPr>
              <a:t> </a:t>
            </a:r>
            <a:r>
              <a:rPr lang="cs-CZ" dirty="0" err="1" smtClean="0">
                <a:latin typeface="+mj-lt"/>
              </a:rPr>
              <a:t>cranii</a:t>
            </a:r>
            <a:endParaRPr lang="cs-CZ" dirty="0" smtClean="0">
              <a:latin typeface="+mj-lt"/>
            </a:endParaRPr>
          </a:p>
          <a:p>
            <a:pPr>
              <a:buFont typeface="Wingdings 3" pitchFamily="18" charset="2"/>
              <a:buNone/>
            </a:pPr>
            <a:r>
              <a:rPr lang="cs-CZ" dirty="0" err="1" smtClean="0">
                <a:latin typeface="+mj-lt"/>
              </a:rPr>
              <a:t>ligamenta</a:t>
            </a:r>
            <a:r>
              <a:rPr lang="cs-CZ" dirty="0" smtClean="0">
                <a:latin typeface="+mj-lt"/>
              </a:rPr>
              <a:t> __________ genus</a:t>
            </a:r>
          </a:p>
          <a:p>
            <a:pPr>
              <a:buFont typeface="Wingdings 3" pitchFamily="18" charset="2"/>
              <a:buNone/>
            </a:pPr>
            <a:r>
              <a:rPr lang="cs-CZ" dirty="0" err="1" smtClean="0">
                <a:latin typeface="+mj-lt"/>
              </a:rPr>
              <a:t>foramina</a:t>
            </a:r>
            <a:r>
              <a:rPr lang="cs-CZ" dirty="0" smtClean="0">
                <a:latin typeface="+mj-lt"/>
              </a:rPr>
              <a:t> </a:t>
            </a:r>
            <a:r>
              <a:rPr lang="cs-CZ" dirty="0" err="1" smtClean="0">
                <a:latin typeface="+mj-lt"/>
              </a:rPr>
              <a:t>cartilaginis</a:t>
            </a:r>
            <a:r>
              <a:rPr lang="cs-CZ" dirty="0" smtClean="0">
                <a:latin typeface="+mj-lt"/>
              </a:rPr>
              <a:t> </a:t>
            </a:r>
            <a:r>
              <a:rPr lang="cs-CZ" dirty="0" err="1" smtClean="0">
                <a:latin typeface="+mj-lt"/>
              </a:rPr>
              <a:t>meatus</a:t>
            </a:r>
            <a:r>
              <a:rPr lang="cs-CZ" dirty="0" smtClean="0">
                <a:latin typeface="+mj-lt"/>
              </a:rPr>
              <a:t> __________ </a:t>
            </a:r>
            <a:r>
              <a:rPr lang="cs-CZ" dirty="0" err="1" smtClean="0">
                <a:latin typeface="+mj-lt"/>
              </a:rPr>
              <a:t>externi</a:t>
            </a:r>
            <a:endParaRPr lang="cs-CZ" dirty="0" smtClean="0">
              <a:latin typeface="+mj-lt"/>
            </a:endParaRPr>
          </a:p>
          <a:p>
            <a:pPr>
              <a:buFont typeface="Wingdings 3" pitchFamily="18" charset="2"/>
              <a:buNone/>
            </a:pPr>
            <a:r>
              <a:rPr lang="cs-CZ" dirty="0" err="1" smtClean="0">
                <a:latin typeface="+mj-lt"/>
              </a:rPr>
              <a:t>decubitus</a:t>
            </a:r>
            <a:r>
              <a:rPr lang="cs-CZ" dirty="0" smtClean="0">
                <a:latin typeface="+mj-lt"/>
              </a:rPr>
              <a:t> </a:t>
            </a:r>
            <a:r>
              <a:rPr lang="cs-CZ" dirty="0" err="1" smtClean="0">
                <a:latin typeface="+mj-lt"/>
              </a:rPr>
              <a:t>regionis</a:t>
            </a:r>
            <a:r>
              <a:rPr lang="cs-CZ" dirty="0" smtClean="0">
                <a:latin typeface="+mj-lt"/>
              </a:rPr>
              <a:t> </a:t>
            </a:r>
            <a:r>
              <a:rPr lang="cs-CZ" dirty="0" err="1" smtClean="0">
                <a:latin typeface="+mj-lt"/>
              </a:rPr>
              <a:t>ossis</a:t>
            </a:r>
            <a:r>
              <a:rPr lang="cs-CZ" dirty="0" smtClean="0">
                <a:latin typeface="+mj-lt"/>
              </a:rPr>
              <a:t> __________</a:t>
            </a:r>
          </a:p>
          <a:p>
            <a:pPr>
              <a:buFont typeface="Wingdings 3" pitchFamily="18" charset="2"/>
              <a:buNone/>
            </a:pPr>
            <a:r>
              <a:rPr lang="cs-CZ" dirty="0" err="1" smtClean="0">
                <a:latin typeface="+mj-lt"/>
              </a:rPr>
              <a:t>haemorrhagia</a:t>
            </a:r>
            <a:r>
              <a:rPr lang="cs-CZ" dirty="0" smtClean="0">
                <a:latin typeface="+mj-lt"/>
              </a:rPr>
              <a:t> ante </a:t>
            </a:r>
            <a:r>
              <a:rPr lang="cs-CZ" dirty="0" err="1" smtClean="0">
                <a:latin typeface="+mj-lt"/>
              </a:rPr>
              <a:t>partum</a:t>
            </a:r>
            <a:r>
              <a:rPr lang="cs-CZ" dirty="0" smtClean="0">
                <a:latin typeface="+mj-lt"/>
              </a:rPr>
              <a:t> __________</a:t>
            </a:r>
          </a:p>
          <a:p>
            <a:pPr>
              <a:buFont typeface="Wingdings 3" pitchFamily="18" charset="2"/>
              <a:buNone/>
            </a:pPr>
            <a:r>
              <a:rPr lang="cs-CZ" dirty="0" err="1" smtClean="0">
                <a:latin typeface="+mj-lt"/>
              </a:rPr>
              <a:t>collapsus</a:t>
            </a:r>
            <a:r>
              <a:rPr lang="cs-CZ" dirty="0" smtClean="0">
                <a:latin typeface="+mj-lt"/>
              </a:rPr>
              <a:t> </a:t>
            </a:r>
            <a:r>
              <a:rPr lang="cs-CZ" dirty="0" err="1" smtClean="0">
                <a:latin typeface="+mj-lt"/>
              </a:rPr>
              <a:t>systematis</a:t>
            </a:r>
            <a:r>
              <a:rPr lang="cs-CZ" dirty="0" smtClean="0">
                <a:latin typeface="+mj-lt"/>
              </a:rPr>
              <a:t> __________</a:t>
            </a:r>
          </a:p>
          <a:p>
            <a:pPr>
              <a:buFont typeface="Wingdings 3" pitchFamily="18" charset="2"/>
              <a:buNone/>
            </a:pPr>
            <a:endParaRPr lang="cs-CZ" dirty="0" smtClean="0">
              <a:latin typeface="+mj-lt"/>
            </a:endParaRPr>
          </a:p>
        </p:txBody>
      </p:sp>
      <p:sp>
        <p:nvSpPr>
          <p:cNvPr id="4" name="Obdélník 3"/>
          <p:cNvSpPr/>
          <p:nvPr/>
        </p:nvSpPr>
        <p:spPr>
          <a:xfrm>
            <a:off x="652463" y="1484313"/>
            <a:ext cx="7777162" cy="1223962"/>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400" dirty="0" err="1">
                <a:solidFill>
                  <a:srgbClr val="FFFFFF"/>
                </a:solidFill>
                <a:latin typeface="+mj-lt"/>
              </a:rPr>
              <a:t>acusticus</a:t>
            </a:r>
            <a:r>
              <a:rPr lang="cs-CZ" sz="2400" dirty="0">
                <a:solidFill>
                  <a:srgbClr val="FFFFFF"/>
                </a:solidFill>
                <a:latin typeface="+mj-lt"/>
              </a:rPr>
              <a:t>, a, um 	</a:t>
            </a:r>
            <a:r>
              <a:rPr lang="cs-CZ" sz="2400" dirty="0" err="1">
                <a:solidFill>
                  <a:srgbClr val="FFFFFF"/>
                </a:solidFill>
                <a:latin typeface="+mj-lt"/>
              </a:rPr>
              <a:t>circulatorius</a:t>
            </a:r>
            <a:r>
              <a:rPr lang="cs-CZ" sz="2400" dirty="0">
                <a:solidFill>
                  <a:srgbClr val="FFFFFF"/>
                </a:solidFill>
                <a:latin typeface="+mj-lt"/>
              </a:rPr>
              <a:t>, a, um	</a:t>
            </a:r>
            <a:r>
              <a:rPr lang="cs-CZ" sz="2400" dirty="0" err="1">
                <a:solidFill>
                  <a:srgbClr val="FFFFFF"/>
                </a:solidFill>
                <a:latin typeface="+mj-lt"/>
              </a:rPr>
              <a:t>cruciatus</a:t>
            </a:r>
            <a:r>
              <a:rPr lang="cs-CZ" sz="2400" dirty="0">
                <a:solidFill>
                  <a:srgbClr val="FFFFFF"/>
                </a:solidFill>
                <a:latin typeface="+mj-lt"/>
              </a:rPr>
              <a:t>, a, um 	</a:t>
            </a:r>
          </a:p>
          <a:p>
            <a:pPr algn="ctr" fontAlgn="auto">
              <a:spcBef>
                <a:spcPts val="0"/>
              </a:spcBef>
              <a:spcAft>
                <a:spcPts val="0"/>
              </a:spcAft>
              <a:defRPr/>
            </a:pPr>
            <a:r>
              <a:rPr lang="cs-CZ" sz="2400" dirty="0">
                <a:solidFill>
                  <a:srgbClr val="FFFFFF"/>
                </a:solidFill>
                <a:latin typeface="+mj-lt"/>
              </a:rPr>
              <a:t> </a:t>
            </a:r>
            <a:r>
              <a:rPr lang="cs-CZ" sz="2400" dirty="0" err="1">
                <a:solidFill>
                  <a:srgbClr val="FFFFFF"/>
                </a:solidFill>
                <a:latin typeface="+mj-lt"/>
              </a:rPr>
              <a:t>internus</a:t>
            </a:r>
            <a:r>
              <a:rPr lang="cs-CZ" sz="2400" dirty="0">
                <a:solidFill>
                  <a:srgbClr val="FFFFFF"/>
                </a:solidFill>
                <a:latin typeface="+mj-lt"/>
              </a:rPr>
              <a:t>, a, um 	</a:t>
            </a:r>
            <a:r>
              <a:rPr lang="cs-CZ" sz="2400" dirty="0" err="1">
                <a:solidFill>
                  <a:srgbClr val="FFFFFF"/>
                </a:solidFill>
                <a:latin typeface="+mj-lt"/>
              </a:rPr>
              <a:t>praematurus</a:t>
            </a:r>
            <a:r>
              <a:rPr lang="cs-CZ" sz="2400" dirty="0">
                <a:solidFill>
                  <a:srgbClr val="FFFFFF"/>
                </a:solidFill>
                <a:latin typeface="+mj-lt"/>
              </a:rPr>
              <a:t>, a, um 	</a:t>
            </a:r>
            <a:r>
              <a:rPr lang="cs-CZ" sz="2400" dirty="0" err="1">
                <a:solidFill>
                  <a:srgbClr val="FFFFFF"/>
                </a:solidFill>
                <a:latin typeface="+mj-lt"/>
              </a:rPr>
              <a:t>sacer</a:t>
            </a:r>
            <a:r>
              <a:rPr lang="cs-CZ" sz="2400" dirty="0">
                <a:solidFill>
                  <a:srgbClr val="FFFFFF"/>
                </a:solidFill>
                <a:latin typeface="+mj-lt"/>
              </a:rPr>
              <a:t>, </a:t>
            </a:r>
            <a:r>
              <a:rPr lang="cs-CZ" sz="2400" dirty="0" err="1">
                <a:solidFill>
                  <a:srgbClr val="FFFFFF"/>
                </a:solidFill>
                <a:latin typeface="+mj-lt"/>
              </a:rPr>
              <a:t>cra</a:t>
            </a:r>
            <a:r>
              <a:rPr lang="cs-CZ" sz="2400" dirty="0">
                <a:solidFill>
                  <a:srgbClr val="FFFFFF"/>
                </a:solidFill>
                <a:latin typeface="+mj-lt"/>
              </a:rPr>
              <a:t>, </a:t>
            </a:r>
            <a:r>
              <a:rPr lang="cs-CZ" sz="2400" dirty="0" err="1">
                <a:solidFill>
                  <a:srgbClr val="FFFFFF"/>
                </a:solidFill>
                <a:latin typeface="+mj-lt"/>
              </a:rPr>
              <a:t>crum</a:t>
            </a:r>
            <a:r>
              <a:rPr lang="cs-CZ" sz="2400" dirty="0">
                <a:solidFill>
                  <a:srgbClr val="FFFFFF"/>
                </a:solidFill>
                <a:latin typeface="+mj-lt"/>
              </a:rPr>
              <a:t> </a:t>
            </a:r>
          </a:p>
        </p:txBody>
      </p:sp>
      <p:sp>
        <p:nvSpPr>
          <p:cNvPr id="2" name="TextBox 1"/>
          <p:cNvSpPr txBox="1"/>
          <p:nvPr/>
        </p:nvSpPr>
        <p:spPr>
          <a:xfrm>
            <a:off x="1619672" y="2924944"/>
            <a:ext cx="1208976" cy="461665"/>
          </a:xfrm>
          <a:prstGeom prst="rect">
            <a:avLst/>
          </a:prstGeom>
          <a:noFill/>
        </p:spPr>
        <p:txBody>
          <a:bodyPr wrap="none" rtlCol="0">
            <a:spAutoFit/>
          </a:bodyPr>
          <a:lstStyle/>
          <a:p>
            <a:r>
              <a:rPr lang="en-US" sz="2400" i="1" dirty="0" err="1" smtClean="0">
                <a:solidFill>
                  <a:srgbClr val="FF0000"/>
                </a:solidFill>
                <a:latin typeface="+mj-lt"/>
              </a:rPr>
              <a:t>interna</a:t>
            </a:r>
            <a:endParaRPr lang="en-US" sz="2400" i="1" dirty="0">
              <a:solidFill>
                <a:srgbClr val="FF0000"/>
              </a:solidFill>
              <a:latin typeface="+mj-lt"/>
            </a:endParaRPr>
          </a:p>
        </p:txBody>
      </p:sp>
      <p:sp>
        <p:nvSpPr>
          <p:cNvPr id="6" name="TextBox 5"/>
          <p:cNvSpPr txBox="1"/>
          <p:nvPr/>
        </p:nvSpPr>
        <p:spPr>
          <a:xfrm>
            <a:off x="2339752" y="3429000"/>
            <a:ext cx="1332057" cy="461665"/>
          </a:xfrm>
          <a:prstGeom prst="rect">
            <a:avLst/>
          </a:prstGeom>
          <a:noFill/>
        </p:spPr>
        <p:txBody>
          <a:bodyPr wrap="none" rtlCol="0">
            <a:spAutoFit/>
          </a:bodyPr>
          <a:lstStyle/>
          <a:p>
            <a:r>
              <a:rPr lang="en-US" sz="2400" i="1" dirty="0" err="1" smtClean="0">
                <a:solidFill>
                  <a:srgbClr val="FF0000"/>
                </a:solidFill>
                <a:latin typeface="+mj-lt"/>
              </a:rPr>
              <a:t>cruciata</a:t>
            </a:r>
            <a:endParaRPr lang="en-US" sz="2400" i="1" dirty="0">
              <a:solidFill>
                <a:srgbClr val="FF0000"/>
              </a:solidFill>
              <a:latin typeface="+mj-lt"/>
            </a:endParaRPr>
          </a:p>
        </p:txBody>
      </p:sp>
      <p:sp>
        <p:nvSpPr>
          <p:cNvPr id="7" name="TextBox 6"/>
          <p:cNvSpPr txBox="1"/>
          <p:nvPr/>
        </p:nvSpPr>
        <p:spPr>
          <a:xfrm>
            <a:off x="5364088" y="3861048"/>
            <a:ext cx="1245795" cy="461665"/>
          </a:xfrm>
          <a:prstGeom prst="rect">
            <a:avLst/>
          </a:prstGeom>
          <a:noFill/>
        </p:spPr>
        <p:txBody>
          <a:bodyPr wrap="none" rtlCol="0">
            <a:spAutoFit/>
          </a:bodyPr>
          <a:lstStyle/>
          <a:p>
            <a:r>
              <a:rPr lang="en-US" sz="2400" i="1" dirty="0" err="1" smtClean="0">
                <a:solidFill>
                  <a:srgbClr val="FF0000"/>
                </a:solidFill>
                <a:latin typeface="+mj-lt"/>
              </a:rPr>
              <a:t>acustici</a:t>
            </a:r>
            <a:endParaRPr lang="en-US" sz="2400" i="1" dirty="0">
              <a:solidFill>
                <a:srgbClr val="FF0000"/>
              </a:solidFill>
              <a:latin typeface="+mj-lt"/>
            </a:endParaRPr>
          </a:p>
        </p:txBody>
      </p:sp>
      <p:sp>
        <p:nvSpPr>
          <p:cNvPr id="8" name="TextBox 7"/>
          <p:cNvSpPr txBox="1"/>
          <p:nvPr/>
        </p:nvSpPr>
        <p:spPr>
          <a:xfrm>
            <a:off x="4499992" y="4335487"/>
            <a:ext cx="883466" cy="461665"/>
          </a:xfrm>
          <a:prstGeom prst="rect">
            <a:avLst/>
          </a:prstGeom>
          <a:noFill/>
        </p:spPr>
        <p:txBody>
          <a:bodyPr wrap="none" rtlCol="0">
            <a:spAutoFit/>
          </a:bodyPr>
          <a:lstStyle/>
          <a:p>
            <a:r>
              <a:rPr lang="en-US" sz="2400" i="1" dirty="0" err="1" smtClean="0">
                <a:solidFill>
                  <a:srgbClr val="FF0000"/>
                </a:solidFill>
                <a:latin typeface="+mj-lt"/>
              </a:rPr>
              <a:t>sacri</a:t>
            </a:r>
            <a:endParaRPr lang="en-US" sz="2400" i="1" dirty="0">
              <a:solidFill>
                <a:srgbClr val="FF0000"/>
              </a:solidFill>
              <a:latin typeface="+mj-lt"/>
            </a:endParaRPr>
          </a:p>
        </p:txBody>
      </p:sp>
      <p:sp>
        <p:nvSpPr>
          <p:cNvPr id="9" name="TextBox 8"/>
          <p:cNvSpPr txBox="1"/>
          <p:nvPr/>
        </p:nvSpPr>
        <p:spPr>
          <a:xfrm>
            <a:off x="5004048" y="4797152"/>
            <a:ext cx="2066633" cy="461665"/>
          </a:xfrm>
          <a:prstGeom prst="rect">
            <a:avLst/>
          </a:prstGeom>
          <a:noFill/>
        </p:spPr>
        <p:txBody>
          <a:bodyPr wrap="none" rtlCol="0">
            <a:spAutoFit/>
          </a:bodyPr>
          <a:lstStyle/>
          <a:p>
            <a:r>
              <a:rPr lang="en-US" sz="2400" i="1" dirty="0" err="1" smtClean="0">
                <a:solidFill>
                  <a:srgbClr val="FF0000"/>
                </a:solidFill>
                <a:latin typeface="+mj-lt"/>
              </a:rPr>
              <a:t>praematurum</a:t>
            </a:r>
            <a:endParaRPr lang="en-US" sz="2400" i="1" dirty="0">
              <a:solidFill>
                <a:srgbClr val="FF0000"/>
              </a:solidFill>
              <a:latin typeface="+mj-lt"/>
            </a:endParaRPr>
          </a:p>
        </p:txBody>
      </p:sp>
      <p:sp>
        <p:nvSpPr>
          <p:cNvPr id="10" name="TextBox 9"/>
          <p:cNvSpPr txBox="1"/>
          <p:nvPr/>
        </p:nvSpPr>
        <p:spPr>
          <a:xfrm>
            <a:off x="3995936" y="5229200"/>
            <a:ext cx="1700397" cy="461665"/>
          </a:xfrm>
          <a:prstGeom prst="rect">
            <a:avLst/>
          </a:prstGeom>
          <a:noFill/>
        </p:spPr>
        <p:txBody>
          <a:bodyPr wrap="none" rtlCol="0">
            <a:spAutoFit/>
          </a:bodyPr>
          <a:lstStyle/>
          <a:p>
            <a:r>
              <a:rPr lang="en-US" sz="2400" i="1" dirty="0" err="1" smtClean="0">
                <a:solidFill>
                  <a:srgbClr val="FF0000"/>
                </a:solidFill>
                <a:latin typeface="+mj-lt"/>
              </a:rPr>
              <a:t>circulatorii</a:t>
            </a:r>
            <a:endParaRPr lang="en-US" sz="2400" i="1" dirty="0">
              <a:solidFill>
                <a:srgbClr val="FF0000"/>
              </a:solidFill>
              <a:latin typeface="+mj-lt"/>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274638"/>
            <a:ext cx="8229600" cy="778098"/>
          </a:xfrm>
        </p:spPr>
        <p:txBody>
          <a:bodyPr>
            <a:noAutofit/>
          </a:bodyPr>
          <a:lstStyle/>
          <a:p>
            <a:pPr algn="l" fontAlgn="auto">
              <a:spcAft>
                <a:spcPts val="0"/>
              </a:spcAft>
              <a:defRPr/>
            </a:pPr>
            <a:r>
              <a:rPr lang="en-GB" sz="2400" dirty="0" smtClean="0">
                <a:solidFill>
                  <a:srgbClr val="FF0000"/>
                </a:solidFill>
              </a:rPr>
              <a:t>Connect  the prepositions with the terms after plus in the correct form.</a:t>
            </a:r>
            <a:endParaRPr lang="en-GB" sz="2400" dirty="0">
              <a:solidFill>
                <a:srgbClr val="FF0000"/>
              </a:solidFill>
            </a:endParaRPr>
          </a:p>
        </p:txBody>
      </p:sp>
      <p:sp>
        <p:nvSpPr>
          <p:cNvPr id="2" name="Zástupný symbol pro obsah 1"/>
          <p:cNvSpPr>
            <a:spLocks noGrp="1"/>
          </p:cNvSpPr>
          <p:nvPr>
            <p:ph idx="1"/>
          </p:nvPr>
        </p:nvSpPr>
        <p:spPr>
          <a:xfrm>
            <a:off x="457200" y="1354733"/>
            <a:ext cx="8229600" cy="4954587"/>
          </a:xfrm>
        </p:spPr>
        <p:txBody>
          <a:bodyPr>
            <a:noAutofit/>
          </a:bodyPr>
          <a:lstStyle/>
          <a:p>
            <a:pPr marL="365760" indent="-256032" fontAlgn="auto">
              <a:lnSpc>
                <a:spcPct val="50000"/>
              </a:lnSpc>
              <a:spcAft>
                <a:spcPts val="0"/>
              </a:spcAft>
              <a:buFont typeface="Wingdings 3"/>
              <a:buNone/>
              <a:defRPr/>
            </a:pPr>
            <a:r>
              <a:rPr lang="cs-CZ" sz="2800" dirty="0" smtClean="0">
                <a:latin typeface="+mj-lt"/>
              </a:rPr>
              <a:t>ad </a:t>
            </a:r>
            <a:r>
              <a:rPr lang="cs-CZ" sz="2800" dirty="0">
                <a:latin typeface="+mj-lt"/>
              </a:rPr>
              <a:t>+ usus </a:t>
            </a:r>
            <a:r>
              <a:rPr lang="cs-CZ" sz="2800" dirty="0" err="1" smtClean="0">
                <a:latin typeface="+mj-lt"/>
              </a:rPr>
              <a:t>internus</a:t>
            </a:r>
            <a:endParaRPr lang="cs-CZ" sz="2800" dirty="0" smtClean="0">
              <a:latin typeface="+mj-lt"/>
            </a:endParaRP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r>
              <a:rPr lang="cs-CZ" sz="2800" dirty="0" err="1" smtClean="0">
                <a:latin typeface="+mj-lt"/>
              </a:rPr>
              <a:t>propter</a:t>
            </a:r>
            <a:r>
              <a:rPr lang="cs-CZ" sz="2800" dirty="0" smtClean="0">
                <a:latin typeface="+mj-lt"/>
              </a:rPr>
              <a:t> + partus </a:t>
            </a:r>
            <a:r>
              <a:rPr lang="cs-CZ" sz="2800" dirty="0" err="1" smtClean="0">
                <a:latin typeface="+mj-lt"/>
              </a:rPr>
              <a:t>complicatus</a:t>
            </a:r>
            <a:endParaRPr lang="cs-CZ" sz="2800" dirty="0" smtClean="0">
              <a:latin typeface="+mj-lt"/>
            </a:endParaRP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r>
              <a:rPr lang="cs-CZ" sz="2800" dirty="0">
                <a:latin typeface="+mj-lt"/>
              </a:rPr>
              <a:t>in (x) + </a:t>
            </a:r>
            <a:r>
              <a:rPr lang="cs-CZ" sz="2800" dirty="0" err="1">
                <a:latin typeface="+mj-lt"/>
              </a:rPr>
              <a:t>tractus</a:t>
            </a:r>
            <a:r>
              <a:rPr lang="cs-CZ" sz="2800" dirty="0">
                <a:latin typeface="+mj-lt"/>
              </a:rPr>
              <a:t> </a:t>
            </a:r>
            <a:r>
              <a:rPr lang="cs-CZ" sz="2800" dirty="0" err="1">
                <a:latin typeface="+mj-lt"/>
              </a:rPr>
              <a:t>nervosi</a:t>
            </a:r>
            <a:endParaRPr lang="cs-CZ" sz="2800" dirty="0">
              <a:latin typeface="+mj-lt"/>
            </a:endParaRP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r>
              <a:rPr lang="cs-CZ" sz="2800" dirty="0" smtClean="0">
                <a:latin typeface="+mj-lt"/>
              </a:rPr>
              <a:t>in (x) + </a:t>
            </a:r>
            <a:r>
              <a:rPr lang="cs-CZ" sz="2800" dirty="0" err="1" smtClean="0">
                <a:latin typeface="+mj-lt"/>
              </a:rPr>
              <a:t>ductus</a:t>
            </a:r>
            <a:r>
              <a:rPr lang="cs-CZ" sz="2800" dirty="0" smtClean="0">
                <a:latin typeface="+mj-lt"/>
              </a:rPr>
              <a:t> </a:t>
            </a:r>
            <a:r>
              <a:rPr lang="cs-CZ" sz="2800" dirty="0" err="1" smtClean="0">
                <a:latin typeface="+mj-lt"/>
              </a:rPr>
              <a:t>hepaticus</a:t>
            </a:r>
            <a:r>
              <a:rPr lang="cs-CZ" sz="2800" dirty="0" smtClean="0">
                <a:latin typeface="+mj-lt"/>
              </a:rPr>
              <a:t> </a:t>
            </a:r>
            <a:r>
              <a:rPr lang="cs-CZ" sz="2800" dirty="0" err="1" smtClean="0">
                <a:latin typeface="+mj-lt"/>
              </a:rPr>
              <a:t>dexter</a:t>
            </a:r>
            <a:endParaRPr lang="cs-CZ" sz="2800" dirty="0" smtClean="0">
              <a:latin typeface="+mj-lt"/>
            </a:endParaRPr>
          </a:p>
          <a:p>
            <a:pPr marL="365760" indent="-256032" fontAlgn="auto">
              <a:lnSpc>
                <a:spcPct val="50000"/>
              </a:lnSpc>
              <a:spcAft>
                <a:spcPts val="0"/>
              </a:spcAft>
              <a:buFont typeface="Wingdings 3"/>
              <a:buNone/>
              <a:defRPr/>
            </a:pPr>
            <a:endParaRPr lang="cs-CZ" sz="2800" dirty="0">
              <a:latin typeface="+mj-lt"/>
            </a:endParaRPr>
          </a:p>
          <a:p>
            <a:pPr marL="365760" indent="-256032" fontAlgn="auto">
              <a:lnSpc>
                <a:spcPct val="50000"/>
              </a:lnSpc>
              <a:spcAft>
                <a:spcPts val="0"/>
              </a:spcAft>
              <a:buFont typeface="Wingdings 3"/>
              <a:buNone/>
              <a:defRPr/>
            </a:pPr>
            <a:r>
              <a:rPr lang="cs-CZ" sz="2800" dirty="0">
                <a:latin typeface="+mj-lt"/>
              </a:rPr>
              <a:t>post + </a:t>
            </a:r>
            <a:r>
              <a:rPr lang="cs-CZ" sz="2800" dirty="0" err="1">
                <a:latin typeface="+mj-lt"/>
              </a:rPr>
              <a:t>infarctus</a:t>
            </a:r>
            <a:r>
              <a:rPr lang="cs-CZ" sz="2800" dirty="0">
                <a:latin typeface="+mj-lt"/>
              </a:rPr>
              <a:t> </a:t>
            </a:r>
            <a:r>
              <a:rPr lang="cs-CZ" sz="2800" dirty="0" err="1">
                <a:latin typeface="+mj-lt"/>
              </a:rPr>
              <a:t>acutus</a:t>
            </a:r>
            <a:endParaRPr lang="cs-CZ" sz="2800" dirty="0">
              <a:latin typeface="+mj-lt"/>
            </a:endParaRP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r>
              <a:rPr lang="cs-CZ" sz="2800" dirty="0" smtClean="0">
                <a:latin typeface="+mj-lt"/>
              </a:rPr>
              <a:t>sine </a:t>
            </a:r>
            <a:r>
              <a:rPr lang="cs-CZ" sz="2800" dirty="0">
                <a:latin typeface="+mj-lt"/>
              </a:rPr>
              <a:t>+ </a:t>
            </a:r>
            <a:r>
              <a:rPr lang="cs-CZ" sz="2800" dirty="0" err="1">
                <a:latin typeface="+mj-lt"/>
              </a:rPr>
              <a:t>effectus</a:t>
            </a:r>
            <a:r>
              <a:rPr lang="cs-CZ" sz="2800" dirty="0">
                <a:latin typeface="+mj-lt"/>
              </a:rPr>
              <a:t> </a:t>
            </a:r>
            <a:r>
              <a:rPr lang="cs-CZ" sz="2800" dirty="0" err="1">
                <a:latin typeface="+mj-lt"/>
              </a:rPr>
              <a:t>medicamenti</a:t>
            </a:r>
            <a:endParaRPr lang="cs-CZ" sz="2800" dirty="0">
              <a:latin typeface="+mj-lt"/>
            </a:endParaRP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r>
              <a:rPr lang="cs-CZ" sz="2800" dirty="0" smtClean="0">
                <a:latin typeface="+mj-lt"/>
              </a:rPr>
              <a:t>in (x) + </a:t>
            </a:r>
            <a:r>
              <a:rPr lang="cs-CZ" sz="2800" dirty="0" err="1" smtClean="0">
                <a:latin typeface="+mj-lt"/>
              </a:rPr>
              <a:t>aditus</a:t>
            </a:r>
            <a:r>
              <a:rPr lang="cs-CZ" sz="2800" dirty="0" smtClean="0">
                <a:latin typeface="+mj-lt"/>
              </a:rPr>
              <a:t> </a:t>
            </a:r>
            <a:r>
              <a:rPr lang="cs-CZ" sz="2800" dirty="0" err="1" smtClean="0">
                <a:latin typeface="+mj-lt"/>
              </a:rPr>
              <a:t>laryngis</a:t>
            </a:r>
            <a:endParaRPr lang="cs-CZ" sz="2800" dirty="0" smtClean="0">
              <a:latin typeface="+mj-lt"/>
            </a:endParaRPr>
          </a:p>
          <a:p>
            <a:pPr marL="365760" indent="-256032" fontAlgn="auto">
              <a:lnSpc>
                <a:spcPct val="50000"/>
              </a:lnSpc>
              <a:spcAft>
                <a:spcPts val="0"/>
              </a:spcAft>
              <a:buFont typeface="Wingdings 3"/>
              <a:buNone/>
              <a:defRPr/>
            </a:pPr>
            <a:endParaRPr lang="cs-CZ" sz="2800" dirty="0">
              <a:latin typeface="+mj-lt"/>
            </a:endParaRPr>
          </a:p>
          <a:p>
            <a:pPr marL="365760" indent="-256032" fontAlgn="auto">
              <a:lnSpc>
                <a:spcPct val="50000"/>
              </a:lnSpc>
              <a:spcAft>
                <a:spcPts val="0"/>
              </a:spcAft>
              <a:buFont typeface="Wingdings 3"/>
              <a:buNone/>
              <a:defRPr/>
            </a:pPr>
            <a:r>
              <a:rPr lang="cs-CZ" sz="2800" dirty="0" smtClean="0">
                <a:latin typeface="+mj-lt"/>
              </a:rPr>
              <a:t>in (x) + </a:t>
            </a:r>
            <a:r>
              <a:rPr lang="cs-CZ" sz="2800" dirty="0" err="1" smtClean="0">
                <a:latin typeface="+mj-lt"/>
              </a:rPr>
              <a:t>cornua</a:t>
            </a:r>
            <a:r>
              <a:rPr lang="cs-CZ" sz="2800" dirty="0" smtClean="0">
                <a:latin typeface="+mj-lt"/>
              </a:rPr>
              <a:t> </a:t>
            </a:r>
            <a:r>
              <a:rPr lang="cs-CZ" sz="2800" dirty="0" err="1" smtClean="0">
                <a:latin typeface="+mj-lt"/>
              </a:rPr>
              <a:t>uteri</a:t>
            </a:r>
            <a:endParaRPr lang="cs-CZ" sz="2800" dirty="0" smtClean="0">
              <a:latin typeface="+mj-lt"/>
            </a:endParaRP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r>
              <a:rPr lang="cs-CZ" sz="2800" dirty="0" smtClean="0">
                <a:latin typeface="+mj-lt"/>
              </a:rPr>
              <a:t>in (x) + </a:t>
            </a:r>
            <a:r>
              <a:rPr lang="cs-CZ" sz="2800" dirty="0" err="1" smtClean="0">
                <a:latin typeface="+mj-lt"/>
              </a:rPr>
              <a:t>caries</a:t>
            </a:r>
            <a:r>
              <a:rPr lang="cs-CZ" sz="2800" dirty="0" smtClean="0">
                <a:latin typeface="+mj-lt"/>
              </a:rPr>
              <a:t> </a:t>
            </a:r>
            <a:r>
              <a:rPr lang="cs-CZ" sz="2800" dirty="0" err="1" smtClean="0">
                <a:latin typeface="+mj-lt"/>
              </a:rPr>
              <a:t>dentis</a:t>
            </a:r>
            <a:r>
              <a:rPr lang="cs-CZ" sz="2800" dirty="0" smtClean="0">
                <a:latin typeface="+mj-lt"/>
              </a:rPr>
              <a:t> </a:t>
            </a:r>
            <a:r>
              <a:rPr lang="cs-CZ" sz="2800" dirty="0" err="1" smtClean="0">
                <a:latin typeface="+mj-lt"/>
              </a:rPr>
              <a:t>profunda</a:t>
            </a:r>
            <a:endParaRPr lang="cs-CZ" sz="2800" dirty="0" smtClean="0">
              <a:latin typeface="+mj-lt"/>
            </a:endParaRP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endParaRPr lang="cs-CZ" sz="2800" dirty="0" smtClean="0">
              <a:latin typeface="+mj-lt"/>
            </a:endParaRPr>
          </a:p>
          <a:p>
            <a:pPr marL="365760" indent="-256032" fontAlgn="auto">
              <a:lnSpc>
                <a:spcPct val="50000"/>
              </a:lnSpc>
              <a:spcAft>
                <a:spcPts val="0"/>
              </a:spcAft>
              <a:buFont typeface="Wingdings 3"/>
              <a:buNone/>
              <a:defRPr/>
            </a:pPr>
            <a:endParaRPr lang="cs-CZ" sz="2800" dirty="0" smtClean="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0" y="-27384"/>
            <a:ext cx="9144000" cy="1224136"/>
          </a:xfrm>
        </p:spPr>
        <p:txBody>
          <a:bodyPr>
            <a:noAutofit/>
          </a:bodyPr>
          <a:lstStyle/>
          <a:p>
            <a:pPr algn="l" fontAlgn="auto">
              <a:spcAft>
                <a:spcPts val="0"/>
              </a:spcAft>
              <a:defRPr/>
            </a:pPr>
            <a:r>
              <a:rPr lang="cs-CZ" sz="2000" dirty="0" smtClean="0"/>
              <a:t/>
            </a:r>
            <a:br>
              <a:rPr lang="cs-CZ" sz="2000" dirty="0" smtClean="0"/>
            </a:br>
            <a:r>
              <a:rPr lang="en-GB" sz="2000" dirty="0" smtClean="0">
                <a:solidFill>
                  <a:srgbClr val="00B0F0"/>
                </a:solidFill>
              </a:rPr>
              <a:t>a) Fill in missing words in the correct form. Use the words </a:t>
            </a:r>
            <a:r>
              <a:rPr lang="cs-CZ" sz="2000" dirty="0" smtClean="0">
                <a:solidFill>
                  <a:srgbClr val="00B0F0"/>
                </a:solidFill>
              </a:rPr>
              <a:t>in</a:t>
            </a:r>
            <a:r>
              <a:rPr lang="en-GB" sz="2000" dirty="0" smtClean="0">
                <a:solidFill>
                  <a:srgbClr val="00B0F0"/>
                </a:solidFill>
              </a:rPr>
              <a:t> the table.</a:t>
            </a:r>
            <a:r>
              <a:rPr lang="en-GB" sz="2000" dirty="0" smtClean="0"/>
              <a:t/>
            </a:r>
            <a:br>
              <a:rPr lang="en-GB" sz="2000" dirty="0" smtClean="0"/>
            </a:br>
            <a:r>
              <a:rPr lang="en-GB" sz="2000" dirty="0" smtClean="0">
                <a:solidFill>
                  <a:srgbClr val="FF0000"/>
                </a:solidFill>
              </a:rPr>
              <a:t>b) </a:t>
            </a:r>
            <a:r>
              <a:rPr lang="cs-CZ" sz="2000" dirty="0" err="1" smtClean="0">
                <a:solidFill>
                  <a:srgbClr val="FF0000"/>
                </a:solidFill>
              </a:rPr>
              <a:t>Connect</a:t>
            </a:r>
            <a:r>
              <a:rPr lang="en-GB" sz="2000" dirty="0" smtClean="0">
                <a:solidFill>
                  <a:srgbClr val="FF0000"/>
                </a:solidFill>
              </a:rPr>
              <a:t> the terms 1-6 with </a:t>
            </a:r>
            <a:r>
              <a:rPr lang="cs-CZ" sz="2000" dirty="0" err="1" smtClean="0">
                <a:solidFill>
                  <a:srgbClr val="FF0000"/>
                </a:solidFill>
              </a:rPr>
              <a:t>the</a:t>
            </a:r>
            <a:r>
              <a:rPr lang="cs-CZ" sz="2000" dirty="0" smtClean="0">
                <a:solidFill>
                  <a:srgbClr val="FF0000"/>
                </a:solidFill>
              </a:rPr>
              <a:t> term </a:t>
            </a:r>
            <a:r>
              <a:rPr lang="en-GB" sz="2000" i="1" dirty="0" err="1" smtClean="0">
                <a:solidFill>
                  <a:srgbClr val="FF0000"/>
                </a:solidFill>
              </a:rPr>
              <a:t>fractura</a:t>
            </a:r>
            <a:r>
              <a:rPr lang="en-GB" sz="2000" dirty="0" smtClean="0">
                <a:solidFill>
                  <a:srgbClr val="FF0000"/>
                </a:solidFill>
              </a:rPr>
              <a:t> in singular and plural.</a:t>
            </a:r>
            <a:r>
              <a:rPr lang="cs-CZ" sz="2000" dirty="0" smtClean="0">
                <a:solidFill>
                  <a:srgbClr val="FF0000"/>
                </a:solidFill>
              </a:rPr>
              <a:t/>
            </a:r>
            <a:br>
              <a:rPr lang="cs-CZ" sz="2000" dirty="0" smtClean="0">
                <a:solidFill>
                  <a:srgbClr val="FF0000"/>
                </a:solidFill>
              </a:rPr>
            </a:br>
            <a:r>
              <a:rPr lang="cs-CZ" sz="2000" dirty="0" smtClean="0"/>
              <a:t/>
            </a:r>
            <a:br>
              <a:rPr lang="cs-CZ" sz="2000" dirty="0" smtClean="0"/>
            </a:br>
            <a:endParaRPr lang="en-GB" sz="2000" dirty="0"/>
          </a:p>
        </p:txBody>
      </p:sp>
      <p:sp>
        <p:nvSpPr>
          <p:cNvPr id="5" name="Obdélník 4"/>
          <p:cNvSpPr/>
          <p:nvPr/>
        </p:nvSpPr>
        <p:spPr>
          <a:xfrm>
            <a:off x="0" y="908720"/>
            <a:ext cx="9144000" cy="57606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400" dirty="0" err="1">
                <a:solidFill>
                  <a:schemeClr val="bg1"/>
                </a:solidFill>
                <a:latin typeface="+mj-lt"/>
              </a:rPr>
              <a:t>arcus</a:t>
            </a:r>
            <a:r>
              <a:rPr lang="cs-CZ" sz="2400" dirty="0">
                <a:solidFill>
                  <a:schemeClr val="bg1"/>
                </a:solidFill>
                <a:latin typeface="+mj-lt"/>
              </a:rPr>
              <a:t> (2x)       </a:t>
            </a:r>
            <a:r>
              <a:rPr lang="cs-CZ" sz="2400" dirty="0" err="1">
                <a:solidFill>
                  <a:schemeClr val="bg1"/>
                </a:solidFill>
                <a:latin typeface="+mj-lt"/>
              </a:rPr>
              <a:t>processus</a:t>
            </a:r>
            <a:r>
              <a:rPr lang="cs-CZ" sz="2400" dirty="0">
                <a:solidFill>
                  <a:schemeClr val="bg1"/>
                </a:solidFill>
                <a:latin typeface="+mj-lt"/>
              </a:rPr>
              <a:t>       </a:t>
            </a:r>
            <a:r>
              <a:rPr lang="cs-CZ" sz="2400" dirty="0" err="1">
                <a:solidFill>
                  <a:schemeClr val="bg1"/>
                </a:solidFill>
                <a:latin typeface="+mj-lt"/>
              </a:rPr>
              <a:t>spinosus</a:t>
            </a:r>
            <a:r>
              <a:rPr lang="cs-CZ" sz="2400" dirty="0">
                <a:solidFill>
                  <a:schemeClr val="bg1"/>
                </a:solidFill>
                <a:latin typeface="+mj-lt"/>
              </a:rPr>
              <a:t>, a, um       </a:t>
            </a:r>
            <a:r>
              <a:rPr lang="cs-CZ" sz="2400" dirty="0" err="1">
                <a:solidFill>
                  <a:schemeClr val="bg1"/>
                </a:solidFill>
                <a:latin typeface="+mj-lt"/>
              </a:rPr>
              <a:t>vertebra</a:t>
            </a:r>
            <a:r>
              <a:rPr lang="cs-CZ" sz="2400" dirty="0">
                <a:solidFill>
                  <a:schemeClr val="bg1"/>
                </a:solidFill>
                <a:latin typeface="+mj-lt"/>
              </a:rPr>
              <a:t>       corpus</a:t>
            </a:r>
          </a:p>
        </p:txBody>
      </p:sp>
      <p:pic>
        <p:nvPicPr>
          <p:cNvPr id="21507" name="Picture 3"/>
          <p:cNvPicPr>
            <a:picLocks noChangeAspect="1" noChangeArrowheads="1"/>
          </p:cNvPicPr>
          <p:nvPr/>
        </p:nvPicPr>
        <p:blipFill>
          <a:blip r:embed="rId2" cstate="print"/>
          <a:srcRect/>
          <a:stretch>
            <a:fillRect/>
          </a:stretch>
        </p:blipFill>
        <p:spPr bwMode="auto">
          <a:xfrm>
            <a:off x="827584" y="1476795"/>
            <a:ext cx="7776864" cy="5381205"/>
          </a:xfrm>
          <a:prstGeom prst="rect">
            <a:avLst/>
          </a:prstGeom>
          <a:noFill/>
          <a:ln w="9525">
            <a:noFill/>
            <a:miter lim="800000"/>
            <a:headEnd/>
            <a:tailEnd/>
          </a:ln>
        </p:spPr>
      </p:pic>
      <p:sp>
        <p:nvSpPr>
          <p:cNvPr id="6" name="TextBox 5"/>
          <p:cNvSpPr txBox="1"/>
          <p:nvPr/>
        </p:nvSpPr>
        <p:spPr>
          <a:xfrm>
            <a:off x="2699792" y="1556792"/>
            <a:ext cx="1345582" cy="461665"/>
          </a:xfrm>
          <a:prstGeom prst="rect">
            <a:avLst/>
          </a:prstGeom>
          <a:noFill/>
        </p:spPr>
        <p:txBody>
          <a:bodyPr wrap="none" rtlCol="0">
            <a:spAutoFit/>
          </a:bodyPr>
          <a:lstStyle/>
          <a:p>
            <a:r>
              <a:rPr lang="en-US" sz="2400" i="1" dirty="0" err="1" smtClean="0">
                <a:solidFill>
                  <a:srgbClr val="FF0000"/>
                </a:solidFill>
                <a:latin typeface="+mj-lt"/>
              </a:rPr>
              <a:t>spinosus</a:t>
            </a:r>
            <a:endParaRPr lang="en-US" sz="2400" i="1" dirty="0">
              <a:solidFill>
                <a:srgbClr val="FF0000"/>
              </a:solidFill>
              <a:latin typeface="+mj-lt"/>
            </a:endParaRPr>
          </a:p>
        </p:txBody>
      </p:sp>
      <p:sp>
        <p:nvSpPr>
          <p:cNvPr id="7" name="TextBox 6"/>
          <p:cNvSpPr txBox="1"/>
          <p:nvPr/>
        </p:nvSpPr>
        <p:spPr>
          <a:xfrm>
            <a:off x="1331640" y="2319263"/>
            <a:ext cx="964769" cy="461665"/>
          </a:xfrm>
          <a:prstGeom prst="rect">
            <a:avLst/>
          </a:prstGeom>
          <a:noFill/>
        </p:spPr>
        <p:txBody>
          <a:bodyPr wrap="none" rtlCol="0">
            <a:spAutoFit/>
          </a:bodyPr>
          <a:lstStyle/>
          <a:p>
            <a:r>
              <a:rPr lang="en-US" sz="2400" i="1" dirty="0" err="1" smtClean="0">
                <a:solidFill>
                  <a:srgbClr val="FF0000"/>
                </a:solidFill>
                <a:latin typeface="+mj-lt"/>
              </a:rPr>
              <a:t>arcus</a:t>
            </a:r>
            <a:endParaRPr lang="en-US" sz="2400" i="1" dirty="0">
              <a:solidFill>
                <a:srgbClr val="FF0000"/>
              </a:solidFill>
              <a:latin typeface="+mj-lt"/>
            </a:endParaRPr>
          </a:p>
        </p:txBody>
      </p:sp>
      <p:sp>
        <p:nvSpPr>
          <p:cNvPr id="8" name="TextBox 7"/>
          <p:cNvSpPr txBox="1"/>
          <p:nvPr/>
        </p:nvSpPr>
        <p:spPr>
          <a:xfrm>
            <a:off x="5220072" y="2492896"/>
            <a:ext cx="1496765" cy="461665"/>
          </a:xfrm>
          <a:prstGeom prst="rect">
            <a:avLst/>
          </a:prstGeom>
          <a:noFill/>
        </p:spPr>
        <p:txBody>
          <a:bodyPr wrap="none" rtlCol="0">
            <a:spAutoFit/>
          </a:bodyPr>
          <a:lstStyle/>
          <a:p>
            <a:r>
              <a:rPr lang="en-US" sz="2400" i="1" dirty="0" err="1" smtClean="0">
                <a:solidFill>
                  <a:srgbClr val="FF0000"/>
                </a:solidFill>
                <a:latin typeface="+mj-lt"/>
              </a:rPr>
              <a:t>processus</a:t>
            </a:r>
            <a:endParaRPr lang="en-US" sz="2400" i="1" dirty="0">
              <a:solidFill>
                <a:srgbClr val="FF0000"/>
              </a:solidFill>
              <a:latin typeface="+mj-lt"/>
            </a:endParaRPr>
          </a:p>
        </p:txBody>
      </p:sp>
      <p:sp>
        <p:nvSpPr>
          <p:cNvPr id="9" name="TextBox 8"/>
          <p:cNvSpPr txBox="1"/>
          <p:nvPr/>
        </p:nvSpPr>
        <p:spPr>
          <a:xfrm>
            <a:off x="5076056" y="6351711"/>
            <a:ext cx="1121061" cy="461665"/>
          </a:xfrm>
          <a:prstGeom prst="rect">
            <a:avLst/>
          </a:prstGeom>
          <a:noFill/>
        </p:spPr>
        <p:txBody>
          <a:bodyPr wrap="none" rtlCol="0">
            <a:spAutoFit/>
          </a:bodyPr>
          <a:lstStyle/>
          <a:p>
            <a:r>
              <a:rPr lang="en-US" sz="2400" i="1" dirty="0" smtClean="0">
                <a:solidFill>
                  <a:srgbClr val="FF0000"/>
                </a:solidFill>
                <a:latin typeface="+mj-lt"/>
              </a:rPr>
              <a:t>corpus</a:t>
            </a:r>
            <a:endParaRPr lang="en-US" sz="2400" i="1" dirty="0">
              <a:solidFill>
                <a:srgbClr val="FF0000"/>
              </a:solidFill>
              <a:latin typeface="+mj-lt"/>
            </a:endParaRPr>
          </a:p>
        </p:txBody>
      </p:sp>
      <p:sp>
        <p:nvSpPr>
          <p:cNvPr id="10" name="TextBox 9"/>
          <p:cNvSpPr txBox="1"/>
          <p:nvPr/>
        </p:nvSpPr>
        <p:spPr>
          <a:xfrm>
            <a:off x="6948264" y="4869160"/>
            <a:ext cx="1504730" cy="461665"/>
          </a:xfrm>
          <a:prstGeom prst="rect">
            <a:avLst/>
          </a:prstGeom>
          <a:noFill/>
        </p:spPr>
        <p:txBody>
          <a:bodyPr wrap="none" rtlCol="0">
            <a:spAutoFit/>
          </a:bodyPr>
          <a:lstStyle/>
          <a:p>
            <a:r>
              <a:rPr lang="en-US" sz="2400" i="1" dirty="0" smtClean="0">
                <a:solidFill>
                  <a:srgbClr val="FF0000"/>
                </a:solidFill>
                <a:latin typeface="+mj-lt"/>
              </a:rPr>
              <a:t>vertebrae</a:t>
            </a:r>
            <a:endParaRPr lang="en-US" sz="2400" i="1" dirty="0">
              <a:solidFill>
                <a:srgbClr val="FF0000"/>
              </a:solidFill>
              <a:latin typeface="+mj-lt"/>
            </a:endParaRPr>
          </a:p>
        </p:txBody>
      </p:sp>
      <p:sp>
        <p:nvSpPr>
          <p:cNvPr id="11" name="TextBox 10"/>
          <p:cNvSpPr txBox="1"/>
          <p:nvPr/>
        </p:nvSpPr>
        <p:spPr>
          <a:xfrm>
            <a:off x="5436096" y="2060848"/>
            <a:ext cx="964769" cy="461665"/>
          </a:xfrm>
          <a:prstGeom prst="rect">
            <a:avLst/>
          </a:prstGeom>
          <a:noFill/>
        </p:spPr>
        <p:txBody>
          <a:bodyPr wrap="none" rtlCol="0">
            <a:spAutoFit/>
          </a:bodyPr>
          <a:lstStyle/>
          <a:p>
            <a:r>
              <a:rPr lang="en-US" sz="2400" i="1" dirty="0" err="1" smtClean="0">
                <a:solidFill>
                  <a:srgbClr val="FF0000"/>
                </a:solidFill>
                <a:latin typeface="+mj-lt"/>
              </a:rPr>
              <a:t>arcus</a:t>
            </a:r>
            <a:endParaRPr lang="en-US" sz="2400" i="1" dirty="0">
              <a:solidFill>
                <a:srgbClr val="FF0000"/>
              </a:solidFill>
              <a:latin typeface="+mj-lt"/>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Lst>
  </p:timing>
</p:sld>
</file>

<file path=ppt/theme/theme1.xml><?xml version="1.0" encoding="utf-8"?>
<a:theme xmlns:a="http://schemas.openxmlformats.org/drawingml/2006/main" name="ŽLTA2">
  <a:themeElements>
    <a:clrScheme name="Sky">
      <a:dk1>
        <a:sysClr val="windowText" lastClr="000000"/>
      </a:dk1>
      <a:lt1>
        <a:sysClr val="window" lastClr="FFFFFF"/>
      </a:lt1>
      <a:dk2>
        <a:srgbClr val="1782BF"/>
      </a:dk2>
      <a:lt2>
        <a:srgbClr val="62BCE9"/>
      </a:lt2>
      <a:accent1>
        <a:srgbClr val="073779"/>
      </a:accent1>
      <a:accent2>
        <a:srgbClr val="8FD9FB"/>
      </a:accent2>
      <a:accent3>
        <a:srgbClr val="FFCC00"/>
      </a:accent3>
      <a:accent4>
        <a:srgbClr val="EB6615"/>
      </a:accent4>
      <a:accent5>
        <a:srgbClr val="C76402"/>
      </a:accent5>
      <a:accent6>
        <a:srgbClr val="B523B4"/>
      </a:accent6>
      <a:hlink>
        <a:srgbClr val="FFDE26"/>
      </a:hlink>
      <a:folHlink>
        <a:srgbClr val="DEBE0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ŽLTA2.thmx</Template>
  <TotalTime>1689</TotalTime>
  <Words>610</Words>
  <Application>Microsoft Macintosh PowerPoint</Application>
  <PresentationFormat>On-screen Show (4:3)</PresentationFormat>
  <Paragraphs>399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ŽLTA2</vt:lpstr>
      <vt:lpstr>Basic medical terminology</vt:lpstr>
      <vt:lpstr> a) Circle all nouns of the 4th and 5th declension. b) Classify the nouns in the table into five groups according to their declensions. Give their genitive singular form, gender and paradigm. </vt:lpstr>
      <vt:lpstr>Give nominative singular forms to the nouns.</vt:lpstr>
      <vt:lpstr> a) Match the nouns in the oval with the adjectives in the correct form. b) Change the terms from task a) in genitive of singular.</vt:lpstr>
      <vt:lpstr>a) Decide what the case and number of underlined words are. b) Connect the terms in the tables with the adjectives below.</vt:lpstr>
      <vt:lpstr> Put the terms into the required form. </vt:lpstr>
      <vt:lpstr>a) Fill in the adjectives from the table in the correct form.  b) Underline all nouns of the 4th and 5th declension in the terms.</vt:lpstr>
      <vt:lpstr>Connect  the prepositions with the terms after plus in the correct form.</vt:lpstr>
      <vt:lpstr> a) Fill in missing words in the correct form. Use the words in the table. b) Connect the terms 1-6 with the term fractura in singular and plural.  </vt:lpstr>
      <vt:lpstr>Fill in missing endings.</vt:lpstr>
      <vt:lpstr>PowerPoint Presentation</vt:lpstr>
      <vt:lpstr>       Solve the crossword (answers).  1. Organs of eyesight    2. Foreign bodies in the stomach 3. Symptoms of heart attack  4. Human senses 5. Slipping out of the womb after delivery 6. Tear wounds of the eyelid 7. Pains in the tooth caused by a               decay 8. Operation of bowlegs   9. Fingers of the right hand    </vt:lpstr>
      <vt:lpstr>Name five human senses in Latin.</vt:lpstr>
      <vt:lpstr>a) Match the anatomic terms with human senses to which they relate.  b) Connect the terms in the right oval with the term structura.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Eva Dávidová</dc:creator>
  <cp:lastModifiedBy>Pepina Artimová</cp:lastModifiedBy>
  <cp:revision>69</cp:revision>
  <dcterms:created xsi:type="dcterms:W3CDTF">2013-11-24T15:05:01Z</dcterms:created>
  <dcterms:modified xsi:type="dcterms:W3CDTF">2013-12-10T15:39:55Z</dcterms:modified>
</cp:coreProperties>
</file>