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0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5EC1D4A-A796-47C3-A63E-CE236FB377E2}" type="datetimeFigureOut">
              <a:rPr lang="cs-CZ" smtClean="0"/>
              <a:t>26.9.2013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3103985"/>
          </a:xfrm>
        </p:spPr>
        <p:txBody>
          <a:bodyPr/>
          <a:lstStyle/>
          <a:p>
            <a:r>
              <a:rPr lang="cs-CZ" dirty="0" smtClean="0"/>
              <a:t>1st </a:t>
            </a:r>
            <a:r>
              <a:rPr lang="cs-CZ" dirty="0" err="1" smtClean="0"/>
              <a:t>declension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429000"/>
            <a:ext cx="6400800" cy="1219200"/>
          </a:xfrm>
        </p:spPr>
        <p:txBody>
          <a:bodyPr/>
          <a:lstStyle/>
          <a:p>
            <a:r>
              <a:rPr lang="cs-CZ" sz="4000" dirty="0"/>
              <a:t>a</a:t>
            </a:r>
            <a:r>
              <a:rPr lang="cs-CZ" sz="4000" dirty="0" smtClean="0"/>
              <a:t>-</a:t>
            </a:r>
            <a:r>
              <a:rPr lang="cs-CZ" sz="4000" dirty="0" err="1" smtClean="0"/>
              <a:t>stems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20089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600200"/>
          </a:xfrm>
        </p:spPr>
        <p:txBody>
          <a:bodyPr/>
          <a:lstStyle/>
          <a:p>
            <a:r>
              <a:rPr lang="cs-CZ" dirty="0" err="1" smtClean="0"/>
              <a:t>Terms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Latin </a:t>
            </a:r>
            <a:r>
              <a:rPr lang="cs-CZ" dirty="0" err="1" smtClean="0"/>
              <a:t>origin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a-</a:t>
            </a:r>
            <a:r>
              <a:rPr lang="cs-CZ" dirty="0" err="1" smtClean="0"/>
              <a:t>stems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4471948"/>
              </p:ext>
            </p:extLst>
          </p:nvPr>
        </p:nvGraphicFramePr>
        <p:xfrm>
          <a:off x="1475656" y="2636912"/>
          <a:ext cx="5904656" cy="2527673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969421"/>
                <a:gridCol w="2643876"/>
                <a:gridCol w="2291359"/>
              </a:tblGrid>
              <a:tr h="532861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c</a:t>
                      </a:r>
                      <a:endParaRPr lang="cs-CZ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SINGULAR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PLURAL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703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Nom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ven-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ven-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ae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703">
                <a:tc>
                  <a:txBody>
                    <a:bodyPr/>
                    <a:lstStyle/>
                    <a:p>
                      <a:r>
                        <a:rPr lang="cs-CZ" dirty="0" smtClean="0"/>
                        <a:t>Gen.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ven-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ae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ven-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rum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703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Acc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ven-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am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ven-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703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Abl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ven-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ven-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is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0373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95536"/>
          </a:xfrm>
        </p:spPr>
        <p:txBody>
          <a:bodyPr/>
          <a:lstStyle/>
          <a:p>
            <a:r>
              <a:rPr lang="cs-CZ" dirty="0" err="1" smtClean="0"/>
              <a:t>Terms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Greek</a:t>
            </a:r>
            <a:r>
              <a:rPr lang="cs-CZ" dirty="0" smtClean="0"/>
              <a:t> </a:t>
            </a:r>
            <a:r>
              <a:rPr lang="cs-CZ" dirty="0" err="1" smtClean="0"/>
              <a:t>origin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0746540"/>
              </p:ext>
            </p:extLst>
          </p:nvPr>
        </p:nvGraphicFramePr>
        <p:xfrm>
          <a:off x="457200" y="1600200"/>
          <a:ext cx="8229600" cy="413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000" b="0" dirty="0" smtClean="0">
                          <a:solidFill>
                            <a:schemeClr val="tx2"/>
                          </a:solidFill>
                        </a:rPr>
                        <a:t>MASCULINES</a:t>
                      </a:r>
                      <a:endParaRPr lang="cs-CZ" sz="20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SINGULAR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PLURAL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Nom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diabet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es</a:t>
                      </a:r>
                      <a:endParaRPr lang="cs-CZ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diabet-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ae</a:t>
                      </a:r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Gen.</a:t>
                      </a:r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diabet-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ae</a:t>
                      </a:r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diabet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rum</a:t>
                      </a:r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Acc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diabet-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am</a:t>
                      </a:r>
                      <a:r>
                        <a:rPr lang="cs-CZ" baseline="0" dirty="0" smtClean="0">
                          <a:solidFill>
                            <a:srgbClr val="FF0000"/>
                          </a:solidFill>
                        </a:rPr>
                        <a:t> (en)</a:t>
                      </a:r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diabet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Abl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diabet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a (e)</a:t>
                      </a:r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diabet-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is</a:t>
                      </a:r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2"/>
                          </a:solidFill>
                        </a:rPr>
                        <a:t>FEMININES</a:t>
                      </a:r>
                      <a:endParaRPr lang="cs-CZ" sz="20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SINGULAR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PLURAL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Nom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systol-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systol-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ae</a:t>
                      </a:r>
                      <a:endParaRPr lang="cs-CZ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Gen.</a:t>
                      </a:r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systol-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es</a:t>
                      </a:r>
                      <a:endParaRPr lang="cs-CZ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systol-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rum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Acc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systol-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en</a:t>
                      </a:r>
                      <a:endParaRPr lang="cs-CZ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systol-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  <a:endParaRPr lang="cs-CZ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Abl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systol-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cs-CZ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systol-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is</a:t>
                      </a:r>
                      <a:endParaRPr lang="cs-CZ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7863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67544"/>
          </a:xfrm>
        </p:spPr>
        <p:txBody>
          <a:bodyPr/>
          <a:lstStyle/>
          <a:p>
            <a:r>
              <a:rPr lang="cs-CZ" dirty="0" err="1" smtClean="0"/>
              <a:t>Remember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nouns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1st </a:t>
            </a:r>
            <a:r>
              <a:rPr lang="cs-CZ" dirty="0" err="1" smtClean="0"/>
              <a:t>declension</a:t>
            </a:r>
            <a:r>
              <a:rPr lang="cs-CZ" dirty="0" smtClean="0"/>
              <a:t> are </a:t>
            </a:r>
            <a:r>
              <a:rPr lang="cs-CZ" b="1" dirty="0" err="1" smtClean="0"/>
              <a:t>feminines</a:t>
            </a:r>
            <a:r>
              <a:rPr lang="cs-CZ" dirty="0" smtClean="0"/>
              <a:t>, </a:t>
            </a:r>
            <a:r>
              <a:rPr lang="cs-CZ" dirty="0" err="1" smtClean="0"/>
              <a:t>there</a:t>
            </a:r>
            <a:r>
              <a:rPr lang="cs-CZ" dirty="0" smtClean="0"/>
              <a:t> are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few</a:t>
            </a:r>
            <a:r>
              <a:rPr lang="cs-CZ" dirty="0" smtClean="0"/>
              <a:t> </a:t>
            </a:r>
            <a:r>
              <a:rPr lang="cs-CZ" dirty="0" err="1" smtClean="0"/>
              <a:t>exceptions</a:t>
            </a:r>
            <a:r>
              <a:rPr lang="cs-CZ" dirty="0" smtClean="0"/>
              <a:t> (dentista, antagonista) </a:t>
            </a:r>
            <a:r>
              <a:rPr lang="cs-CZ" dirty="0" err="1" smtClean="0"/>
              <a:t>which</a:t>
            </a:r>
            <a:r>
              <a:rPr lang="cs-CZ" dirty="0" smtClean="0"/>
              <a:t> are </a:t>
            </a:r>
            <a:r>
              <a:rPr lang="cs-CZ" dirty="0" err="1" smtClean="0"/>
              <a:t>declined</a:t>
            </a:r>
            <a:r>
              <a:rPr lang="cs-CZ" dirty="0" smtClean="0"/>
              <a:t> </a:t>
            </a:r>
            <a:r>
              <a:rPr lang="cs-CZ" dirty="0" err="1" smtClean="0"/>
              <a:t>according</a:t>
            </a:r>
            <a:r>
              <a:rPr lang="cs-CZ" dirty="0" smtClean="0"/>
              <a:t> to </a:t>
            </a:r>
            <a:r>
              <a:rPr lang="cs-CZ" dirty="0" err="1" smtClean="0"/>
              <a:t>vena</a:t>
            </a:r>
            <a:r>
              <a:rPr lang="cs-CZ" dirty="0" smtClean="0"/>
              <a:t>, but are </a:t>
            </a:r>
            <a:r>
              <a:rPr lang="cs-CZ" dirty="0" err="1" smtClean="0"/>
              <a:t>masculines</a:t>
            </a:r>
            <a:r>
              <a:rPr lang="cs-CZ" dirty="0" smtClean="0"/>
              <a:t> (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adjective</a:t>
            </a:r>
            <a:r>
              <a:rPr lang="cs-CZ" dirty="0" smtClean="0"/>
              <a:t> </a:t>
            </a:r>
            <a:r>
              <a:rPr lang="cs-CZ" dirty="0" err="1" smtClean="0"/>
              <a:t>joined</a:t>
            </a:r>
            <a:r>
              <a:rPr lang="cs-CZ" dirty="0" smtClean="0"/>
              <a:t> to </a:t>
            </a:r>
            <a:r>
              <a:rPr lang="cs-CZ" dirty="0" err="1" smtClean="0"/>
              <a:t>them</a:t>
            </a:r>
            <a:r>
              <a:rPr lang="cs-CZ" dirty="0" smtClean="0"/>
              <a:t> has to </a:t>
            </a:r>
            <a:r>
              <a:rPr lang="cs-CZ" dirty="0" err="1" smtClean="0"/>
              <a:t>be</a:t>
            </a:r>
            <a:r>
              <a:rPr lang="cs-CZ" dirty="0" smtClean="0"/>
              <a:t> in </a:t>
            </a:r>
            <a:r>
              <a:rPr lang="cs-CZ" dirty="0" err="1" smtClean="0"/>
              <a:t>masculine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!!!)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b="1" dirty="0" err="1" smtClean="0"/>
              <a:t>adjectives</a:t>
            </a:r>
            <a:r>
              <a:rPr lang="cs-CZ" dirty="0" smtClean="0"/>
              <a:t> are </a:t>
            </a:r>
            <a:r>
              <a:rPr lang="cs-CZ" dirty="0" err="1" smtClean="0"/>
              <a:t>usually</a:t>
            </a:r>
            <a:r>
              <a:rPr lang="cs-CZ" dirty="0" smtClean="0"/>
              <a:t> </a:t>
            </a:r>
            <a:r>
              <a:rPr lang="cs-CZ" dirty="0" err="1" smtClean="0"/>
              <a:t>put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noun</a:t>
            </a:r>
            <a:r>
              <a:rPr lang="cs-CZ" dirty="0" smtClean="0"/>
              <a:t>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b="1" dirty="0" err="1" smtClean="0"/>
              <a:t>have</a:t>
            </a:r>
            <a:r>
              <a:rPr lang="cs-CZ" b="1" dirty="0" smtClean="0"/>
              <a:t> to </a:t>
            </a:r>
            <a:r>
              <a:rPr lang="cs-CZ" b="1" dirty="0" err="1" smtClean="0"/>
              <a:t>correspond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b="1" dirty="0" smtClean="0"/>
              <a:t>in gender, </a:t>
            </a:r>
            <a:r>
              <a:rPr lang="cs-CZ" b="1" dirty="0" err="1" smtClean="0"/>
              <a:t>number</a:t>
            </a:r>
            <a:r>
              <a:rPr lang="cs-CZ" b="1" dirty="0" smtClean="0"/>
              <a:t> and case!!! </a:t>
            </a:r>
            <a:r>
              <a:rPr lang="cs-CZ" dirty="0" smtClean="0"/>
              <a:t>(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endings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to </a:t>
            </a:r>
            <a:r>
              <a:rPr lang="cs-CZ" dirty="0" err="1" smtClean="0"/>
              <a:t>correspond</a:t>
            </a:r>
            <a:r>
              <a:rPr lang="cs-CZ" dirty="0" smtClean="0"/>
              <a:t>, </a:t>
            </a:r>
            <a:r>
              <a:rPr lang="cs-CZ" dirty="0" err="1" smtClean="0"/>
              <a:t>don´t</a:t>
            </a:r>
            <a:r>
              <a:rPr lang="cs-CZ" dirty="0" smtClean="0"/>
              <a:t> </a:t>
            </a:r>
            <a:r>
              <a:rPr lang="cs-CZ" dirty="0" err="1" smtClean="0"/>
              <a:t>need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same</a:t>
            </a:r>
            <a:r>
              <a:rPr lang="cs-CZ" dirty="0" smtClean="0"/>
              <a:t> </a:t>
            </a:r>
            <a:r>
              <a:rPr lang="cs-CZ" dirty="0" err="1" smtClean="0"/>
              <a:t>though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4235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2311897"/>
          </a:xfrm>
        </p:spPr>
        <p:txBody>
          <a:bodyPr/>
          <a:lstStyle/>
          <a:p>
            <a:r>
              <a:rPr lang="cs-CZ" dirty="0" smtClean="0"/>
              <a:t>2nd </a:t>
            </a:r>
            <a:r>
              <a:rPr lang="cs-CZ" dirty="0" err="1" smtClean="0"/>
              <a:t>declension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501008"/>
            <a:ext cx="6400800" cy="1219200"/>
          </a:xfrm>
        </p:spPr>
        <p:txBody>
          <a:bodyPr>
            <a:normAutofit/>
          </a:bodyPr>
          <a:lstStyle/>
          <a:p>
            <a:r>
              <a:rPr lang="cs-CZ" sz="4400" dirty="0"/>
              <a:t>o</a:t>
            </a:r>
            <a:r>
              <a:rPr lang="cs-CZ" sz="4400" dirty="0" smtClean="0"/>
              <a:t>-</a:t>
            </a:r>
            <a:r>
              <a:rPr lang="cs-CZ" sz="4400" dirty="0" err="1" smtClean="0"/>
              <a:t>stems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4201664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Latin </a:t>
            </a:r>
            <a:r>
              <a:rPr lang="cs-CZ" dirty="0" err="1" smtClean="0"/>
              <a:t>origin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1709975"/>
              </p:ext>
            </p:extLst>
          </p:nvPr>
        </p:nvGraphicFramePr>
        <p:xfrm>
          <a:off x="1403648" y="1844824"/>
          <a:ext cx="6480720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2376264"/>
                <a:gridCol w="2160240"/>
              </a:tblGrid>
              <a:tr h="364321">
                <a:tc>
                  <a:txBody>
                    <a:bodyPr/>
                    <a:lstStyle/>
                    <a:p>
                      <a:r>
                        <a:rPr lang="cs-CZ" sz="2000" b="0" dirty="0" smtClean="0">
                          <a:solidFill>
                            <a:schemeClr val="tx2"/>
                          </a:solidFill>
                        </a:rPr>
                        <a:t>MASCULINES</a:t>
                      </a:r>
                      <a:endParaRPr lang="cs-CZ" sz="20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SINGULAR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PLURAL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0968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Nom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nerv-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us</a:t>
                      </a:r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nerv-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cs-CZ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0968">
                <a:tc>
                  <a:txBody>
                    <a:bodyPr/>
                    <a:lstStyle/>
                    <a:p>
                      <a:r>
                        <a:rPr lang="cs-CZ" dirty="0" smtClean="0"/>
                        <a:t>Gen.</a:t>
                      </a:r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nerv-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cs-CZ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nerv-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rum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0968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Acc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nerv-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um</a:t>
                      </a:r>
                      <a:endParaRPr lang="cs-CZ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nerv-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os</a:t>
                      </a:r>
                      <a:endParaRPr lang="cs-CZ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0968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Abl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nerv-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cs-CZ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nerv-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is</a:t>
                      </a:r>
                      <a:endParaRPr lang="cs-CZ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096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0968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2"/>
                          </a:solidFill>
                        </a:rPr>
                        <a:t>NEUTERS</a:t>
                      </a:r>
                      <a:endParaRPr lang="cs-CZ" sz="20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SINGULAR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PLURAL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0968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Nom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sept-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um</a:t>
                      </a:r>
                      <a:endParaRPr lang="cs-CZ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sept-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cs-CZ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0968">
                <a:tc>
                  <a:txBody>
                    <a:bodyPr/>
                    <a:lstStyle/>
                    <a:p>
                      <a:r>
                        <a:rPr lang="cs-CZ" dirty="0" smtClean="0"/>
                        <a:t>Gen.</a:t>
                      </a:r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sept-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cs-CZ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sept-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rum</a:t>
                      </a:r>
                      <a:endParaRPr lang="cs-CZ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0968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Acc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sept-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um</a:t>
                      </a:r>
                      <a:endParaRPr lang="cs-CZ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sept-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cs-CZ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0968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Abl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sept-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cs-CZ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sept-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is</a:t>
                      </a:r>
                      <a:endParaRPr lang="cs-CZ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418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67544"/>
          </a:xfrm>
        </p:spPr>
        <p:txBody>
          <a:bodyPr/>
          <a:lstStyle/>
          <a:p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Greek</a:t>
            </a:r>
            <a:r>
              <a:rPr lang="cs-CZ" dirty="0" smtClean="0"/>
              <a:t> </a:t>
            </a:r>
            <a:r>
              <a:rPr lang="cs-CZ" dirty="0" err="1" smtClean="0"/>
              <a:t>origin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4276852"/>
              </p:ext>
            </p:extLst>
          </p:nvPr>
        </p:nvGraphicFramePr>
        <p:xfrm>
          <a:off x="457200" y="1600200"/>
          <a:ext cx="8229600" cy="412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000" b="0" dirty="0" smtClean="0">
                          <a:solidFill>
                            <a:schemeClr val="tx2"/>
                          </a:solidFill>
                        </a:rPr>
                        <a:t>MASCULINES</a:t>
                      </a:r>
                      <a:endParaRPr lang="cs-CZ" sz="20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SINGULAR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PLURAL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24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Nom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nephr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os</a:t>
                      </a:r>
                      <a:endParaRPr lang="cs-CZ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nephr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cs-CZ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Gen.</a:t>
                      </a:r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nephr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cs-CZ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nephr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rum</a:t>
                      </a:r>
                      <a:endParaRPr lang="cs-CZ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Acc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nephr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on</a:t>
                      </a:r>
                      <a:endParaRPr lang="cs-CZ" b="1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nephr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os</a:t>
                      </a:r>
                      <a:endParaRPr lang="cs-CZ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Abl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nephr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cs-CZ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nephr-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is</a:t>
                      </a:r>
                      <a:endParaRPr lang="cs-CZ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2"/>
                          </a:solidFill>
                        </a:rPr>
                        <a:t>NEUTERS</a:t>
                      </a:r>
                      <a:endParaRPr lang="cs-CZ" sz="20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Nom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on</a:t>
                      </a:r>
                      <a:endParaRPr lang="cs-CZ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col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cs-CZ" b="1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Gen.</a:t>
                      </a:r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col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cs-CZ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col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rum</a:t>
                      </a:r>
                      <a:endParaRPr lang="cs-CZ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Acc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col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on</a:t>
                      </a:r>
                      <a:endParaRPr lang="cs-CZ" b="1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col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cs-CZ" b="1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Abl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col</a:t>
                      </a:r>
                      <a:r>
                        <a:rPr lang="cs-CZ" dirty="0" smtClean="0"/>
                        <a:t>-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cs-CZ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col-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is</a:t>
                      </a:r>
                      <a:endParaRPr lang="cs-CZ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1403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51520"/>
          </a:xfrm>
        </p:spPr>
        <p:txBody>
          <a:bodyPr/>
          <a:lstStyle/>
          <a:p>
            <a:r>
              <a:rPr lang="cs-CZ" sz="3800" dirty="0" err="1" smtClean="0"/>
              <a:t>Adjectives</a:t>
            </a:r>
            <a:r>
              <a:rPr lang="cs-CZ" sz="3800" dirty="0" smtClean="0"/>
              <a:t> </a:t>
            </a:r>
            <a:r>
              <a:rPr lang="cs-CZ" sz="3800" dirty="0" err="1" smtClean="0"/>
              <a:t>of</a:t>
            </a:r>
            <a:r>
              <a:rPr lang="cs-CZ" sz="3800" dirty="0" smtClean="0"/>
              <a:t> 1st and 2nd </a:t>
            </a:r>
            <a:r>
              <a:rPr lang="cs-CZ" sz="3800" dirty="0" err="1" smtClean="0"/>
              <a:t>declension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Masculine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err="1"/>
              <a:t>long</a:t>
            </a:r>
            <a:r>
              <a:rPr lang="cs-CZ" sz="2000" dirty="0" err="1">
                <a:solidFill>
                  <a:srgbClr val="FF0000"/>
                </a:solidFill>
              </a:rPr>
              <a:t>us</a:t>
            </a:r>
            <a:r>
              <a:rPr lang="cs-CZ" sz="2000" dirty="0"/>
              <a:t> – </a:t>
            </a:r>
            <a:r>
              <a:rPr lang="cs-CZ" sz="2000" dirty="0" err="1"/>
              <a:t>declined</a:t>
            </a:r>
            <a:r>
              <a:rPr lang="cs-CZ" sz="2000" dirty="0"/>
              <a:t> </a:t>
            </a:r>
            <a:r>
              <a:rPr lang="cs-CZ" sz="2000" dirty="0" err="1"/>
              <a:t>according</a:t>
            </a:r>
            <a:r>
              <a:rPr lang="cs-CZ" sz="2000" dirty="0"/>
              <a:t> to </a:t>
            </a:r>
            <a:r>
              <a:rPr lang="cs-CZ" sz="2000" i="1" dirty="0" err="1"/>
              <a:t>nervus</a:t>
            </a:r>
            <a:endParaRPr lang="cs-CZ" sz="2000" i="1" dirty="0"/>
          </a:p>
          <a:p>
            <a:r>
              <a:rPr lang="cs-CZ" b="1" dirty="0" err="1" smtClean="0"/>
              <a:t>Feminine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/>
              <a:t>l</a:t>
            </a:r>
            <a:r>
              <a:rPr lang="cs-CZ" sz="2000" dirty="0" smtClean="0"/>
              <a:t>ong</a:t>
            </a:r>
            <a:r>
              <a:rPr lang="cs-CZ" sz="2000" dirty="0" smtClean="0">
                <a:solidFill>
                  <a:srgbClr val="FF0000"/>
                </a:solidFill>
              </a:rPr>
              <a:t>a</a:t>
            </a:r>
            <a:r>
              <a:rPr lang="cs-CZ" sz="2000" dirty="0" smtClean="0"/>
              <a:t> – </a:t>
            </a:r>
            <a:r>
              <a:rPr lang="cs-CZ" sz="2000" dirty="0" err="1" smtClean="0"/>
              <a:t>declined</a:t>
            </a:r>
            <a:r>
              <a:rPr lang="cs-CZ" sz="2000" dirty="0" smtClean="0"/>
              <a:t> </a:t>
            </a:r>
            <a:r>
              <a:rPr lang="cs-CZ" sz="2000" dirty="0" err="1" smtClean="0"/>
              <a:t>according</a:t>
            </a:r>
            <a:r>
              <a:rPr lang="cs-CZ" sz="2000" dirty="0" smtClean="0"/>
              <a:t> to </a:t>
            </a:r>
            <a:r>
              <a:rPr lang="cs-CZ" sz="2000" i="1" dirty="0" err="1" smtClean="0"/>
              <a:t>vena</a:t>
            </a:r>
            <a:endParaRPr lang="cs-CZ" sz="2000" i="1" dirty="0" smtClean="0"/>
          </a:p>
          <a:p>
            <a:r>
              <a:rPr lang="cs-CZ" b="1" dirty="0" err="1" smtClean="0"/>
              <a:t>Neutral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err="1"/>
              <a:t>l</a:t>
            </a:r>
            <a:r>
              <a:rPr lang="cs-CZ" sz="2000" dirty="0" err="1" smtClean="0"/>
              <a:t>ong</a:t>
            </a:r>
            <a:r>
              <a:rPr lang="cs-CZ" sz="2000" dirty="0" err="1" smtClean="0">
                <a:solidFill>
                  <a:srgbClr val="FF0000"/>
                </a:solidFill>
              </a:rPr>
              <a:t>um</a:t>
            </a:r>
            <a:r>
              <a:rPr lang="cs-CZ" sz="2000" dirty="0" smtClean="0"/>
              <a:t> – </a:t>
            </a:r>
            <a:r>
              <a:rPr lang="cs-CZ" sz="2000" dirty="0" err="1" smtClean="0"/>
              <a:t>declined</a:t>
            </a:r>
            <a:r>
              <a:rPr lang="cs-CZ" sz="2000" dirty="0" smtClean="0"/>
              <a:t> </a:t>
            </a:r>
            <a:r>
              <a:rPr lang="cs-CZ" sz="2000" dirty="0" err="1" smtClean="0"/>
              <a:t>according</a:t>
            </a:r>
            <a:r>
              <a:rPr lang="cs-CZ" sz="2000" dirty="0" smtClean="0"/>
              <a:t> to </a:t>
            </a:r>
            <a:r>
              <a:rPr lang="cs-CZ" sz="2000" i="1" dirty="0" smtClean="0"/>
              <a:t>septum</a:t>
            </a:r>
          </a:p>
          <a:p>
            <a:endParaRPr lang="cs-CZ" dirty="0" smtClean="0"/>
          </a:p>
          <a:p>
            <a:r>
              <a:rPr lang="cs-CZ" b="1" dirty="0" err="1"/>
              <a:t>a</a:t>
            </a:r>
            <a:r>
              <a:rPr lang="cs-CZ" b="1" dirty="0" err="1" smtClean="0"/>
              <a:t>djectives</a:t>
            </a:r>
            <a:r>
              <a:rPr lang="cs-CZ" b="1" dirty="0" smtClean="0"/>
              <a:t> </a:t>
            </a:r>
            <a:r>
              <a:rPr lang="cs-CZ" b="1" dirty="0" err="1" smtClean="0"/>
              <a:t>ending</a:t>
            </a:r>
            <a:r>
              <a:rPr lang="cs-CZ" b="1" dirty="0" smtClean="0"/>
              <a:t> </a:t>
            </a:r>
            <a:r>
              <a:rPr lang="cs-CZ" b="1" dirty="0" err="1" smtClean="0"/>
              <a:t>with</a:t>
            </a:r>
            <a:r>
              <a:rPr lang="cs-CZ" b="1" dirty="0" smtClean="0"/>
              <a:t> –</a:t>
            </a:r>
            <a:r>
              <a:rPr lang="cs-CZ" b="1" dirty="0" err="1" smtClean="0"/>
              <a:t>er</a:t>
            </a:r>
            <a:r>
              <a:rPr lang="cs-CZ" b="1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to </a:t>
            </a:r>
            <a:r>
              <a:rPr lang="cs-CZ" dirty="0" err="1" smtClean="0"/>
              <a:t>remember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genitive </a:t>
            </a:r>
            <a:r>
              <a:rPr lang="cs-CZ" dirty="0" err="1" smtClean="0"/>
              <a:t>form</a:t>
            </a:r>
            <a:r>
              <a:rPr lang="cs-CZ" dirty="0" smtClean="0"/>
              <a:t> (</a:t>
            </a:r>
            <a:r>
              <a:rPr lang="cs-CZ" dirty="0" err="1" smtClean="0"/>
              <a:t>vowel</a:t>
            </a:r>
            <a:r>
              <a:rPr lang="cs-CZ" dirty="0" smtClean="0"/>
              <a:t> </a:t>
            </a:r>
            <a:r>
              <a:rPr lang="cs-CZ" i="1" dirty="0" smtClean="0"/>
              <a:t>-e- </a:t>
            </a:r>
            <a:r>
              <a:rPr lang="cs-CZ" dirty="0" err="1" smtClean="0"/>
              <a:t>sometimes</a:t>
            </a:r>
            <a:r>
              <a:rPr lang="cs-CZ" dirty="0" smtClean="0"/>
              <a:t> </a:t>
            </a:r>
            <a:r>
              <a:rPr lang="cs-CZ" dirty="0" err="1" smtClean="0"/>
              <a:t>stays</a:t>
            </a:r>
            <a:r>
              <a:rPr lang="cs-CZ" dirty="0" smtClean="0"/>
              <a:t>, </a:t>
            </a:r>
            <a:r>
              <a:rPr lang="cs-CZ" dirty="0" err="1" smtClean="0"/>
              <a:t>sometimes</a:t>
            </a:r>
            <a:r>
              <a:rPr lang="cs-CZ" dirty="0" smtClean="0"/>
              <a:t> </a:t>
            </a:r>
            <a:r>
              <a:rPr lang="cs-CZ" dirty="0" err="1" smtClean="0"/>
              <a:t>does</a:t>
            </a:r>
            <a:r>
              <a:rPr lang="cs-CZ" dirty="0" smtClean="0"/>
              <a:t> not </a:t>
            </a:r>
            <a:r>
              <a:rPr lang="cs-CZ" dirty="0" err="1" smtClean="0"/>
              <a:t>appear</a:t>
            </a:r>
            <a:r>
              <a:rPr lang="cs-CZ" dirty="0" smtClean="0"/>
              <a:t>)</a:t>
            </a:r>
            <a:endParaRPr lang="cs-CZ" dirty="0"/>
          </a:p>
          <a:p>
            <a:pPr marL="457200" lvl="1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41302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75556" y="1628800"/>
            <a:ext cx="79208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i="1" dirty="0" err="1" smtClean="0">
                <a:solidFill>
                  <a:schemeClr val="tx2"/>
                </a:solidFill>
              </a:rPr>
              <a:t>Balnea</a:t>
            </a:r>
            <a:r>
              <a:rPr lang="cs-CZ" sz="2400" i="1" dirty="0" smtClean="0">
                <a:solidFill>
                  <a:schemeClr val="tx2"/>
                </a:solidFill>
              </a:rPr>
              <a:t>, vina, </a:t>
            </a:r>
            <a:r>
              <a:rPr lang="cs-CZ" sz="2400" i="1" dirty="0" err="1" smtClean="0">
                <a:solidFill>
                  <a:schemeClr val="tx2"/>
                </a:solidFill>
              </a:rPr>
              <a:t>venus</a:t>
            </a:r>
            <a:r>
              <a:rPr lang="cs-CZ" sz="2400" i="1" dirty="0" smtClean="0">
                <a:solidFill>
                  <a:schemeClr val="tx2"/>
                </a:solidFill>
              </a:rPr>
              <a:t> </a:t>
            </a:r>
            <a:r>
              <a:rPr lang="cs-CZ" sz="2400" i="1" dirty="0" err="1" smtClean="0">
                <a:solidFill>
                  <a:schemeClr val="tx2"/>
                </a:solidFill>
              </a:rPr>
              <a:t>corrumpunt</a:t>
            </a:r>
            <a:r>
              <a:rPr lang="cs-CZ" sz="2400" i="1" dirty="0" smtClean="0">
                <a:solidFill>
                  <a:schemeClr val="tx2"/>
                </a:solidFill>
              </a:rPr>
              <a:t> </a:t>
            </a:r>
            <a:r>
              <a:rPr lang="cs-CZ" sz="2400" i="1" dirty="0" err="1" smtClean="0">
                <a:solidFill>
                  <a:schemeClr val="tx2"/>
                </a:solidFill>
              </a:rPr>
              <a:t>corpora</a:t>
            </a:r>
            <a:r>
              <a:rPr lang="cs-CZ" sz="2400" i="1" dirty="0" smtClean="0">
                <a:solidFill>
                  <a:schemeClr val="tx2"/>
                </a:solidFill>
              </a:rPr>
              <a:t> nostra;</a:t>
            </a:r>
          </a:p>
          <a:p>
            <a:pPr algn="ctr"/>
            <a:r>
              <a:rPr lang="cs-CZ" sz="2400" i="1" dirty="0">
                <a:solidFill>
                  <a:schemeClr val="tx2"/>
                </a:solidFill>
              </a:rPr>
              <a:t>	</a:t>
            </a:r>
            <a:r>
              <a:rPr lang="cs-CZ" sz="2400" i="1" dirty="0" smtClean="0">
                <a:solidFill>
                  <a:schemeClr val="tx2"/>
                </a:solidFill>
              </a:rPr>
              <a:t>sed </a:t>
            </a:r>
            <a:r>
              <a:rPr lang="cs-CZ" sz="2400" i="1" dirty="0" err="1" smtClean="0">
                <a:solidFill>
                  <a:schemeClr val="tx2"/>
                </a:solidFill>
              </a:rPr>
              <a:t>vitam</a:t>
            </a:r>
            <a:r>
              <a:rPr lang="cs-CZ" sz="2400" i="1" dirty="0" smtClean="0">
                <a:solidFill>
                  <a:schemeClr val="tx2"/>
                </a:solidFill>
              </a:rPr>
              <a:t> </a:t>
            </a:r>
            <a:r>
              <a:rPr lang="cs-CZ" sz="2400" i="1" dirty="0" err="1" smtClean="0">
                <a:solidFill>
                  <a:schemeClr val="tx2"/>
                </a:solidFill>
              </a:rPr>
              <a:t>faciunt</a:t>
            </a:r>
            <a:r>
              <a:rPr lang="cs-CZ" sz="2400" i="1" dirty="0" smtClean="0">
                <a:solidFill>
                  <a:schemeClr val="tx2"/>
                </a:solidFill>
              </a:rPr>
              <a:t> </a:t>
            </a:r>
            <a:r>
              <a:rPr lang="cs-CZ" sz="2400" i="1" dirty="0" err="1" smtClean="0">
                <a:solidFill>
                  <a:schemeClr val="tx2"/>
                </a:solidFill>
              </a:rPr>
              <a:t>balnea</a:t>
            </a:r>
            <a:r>
              <a:rPr lang="cs-CZ" sz="2400" i="1" dirty="0" smtClean="0">
                <a:solidFill>
                  <a:schemeClr val="tx2"/>
                </a:solidFill>
              </a:rPr>
              <a:t>, vina, </a:t>
            </a:r>
            <a:r>
              <a:rPr lang="cs-CZ" sz="2400" i="1" dirty="0" err="1" smtClean="0">
                <a:solidFill>
                  <a:schemeClr val="tx2"/>
                </a:solidFill>
              </a:rPr>
              <a:t>venus</a:t>
            </a:r>
            <a:r>
              <a:rPr lang="cs-CZ" sz="2400" i="1" smtClean="0">
                <a:solidFill>
                  <a:schemeClr val="tx2"/>
                </a:solidFill>
              </a:rPr>
              <a:t>.</a:t>
            </a:r>
            <a:endParaRPr lang="cs-CZ" sz="2400" i="1" dirty="0" smtClean="0">
              <a:solidFill>
                <a:schemeClr val="tx2"/>
              </a:solidFill>
            </a:endParaRPr>
          </a:p>
          <a:p>
            <a:pPr algn="ctr"/>
            <a:endParaRPr lang="cs-CZ" sz="2400" i="1" dirty="0">
              <a:solidFill>
                <a:schemeClr val="tx2"/>
              </a:solidFill>
            </a:endParaRPr>
          </a:p>
          <a:p>
            <a:pPr algn="ctr"/>
            <a:endParaRPr lang="cs-CZ" sz="2400" i="1" dirty="0" smtClean="0">
              <a:solidFill>
                <a:schemeClr val="tx2"/>
              </a:solidFill>
            </a:endParaRPr>
          </a:p>
          <a:p>
            <a:pPr algn="ctr"/>
            <a:r>
              <a:rPr lang="cs-CZ" sz="2400" i="1" dirty="0" err="1" smtClean="0">
                <a:solidFill>
                  <a:schemeClr val="tx2"/>
                </a:solidFill>
              </a:rPr>
              <a:t>Bath</a:t>
            </a:r>
            <a:r>
              <a:rPr lang="cs-CZ" sz="2400" i="1" dirty="0" smtClean="0">
                <a:solidFill>
                  <a:schemeClr val="tx2"/>
                </a:solidFill>
              </a:rPr>
              <a:t>, </a:t>
            </a:r>
            <a:r>
              <a:rPr lang="cs-CZ" sz="2400" i="1" dirty="0" err="1" smtClean="0">
                <a:solidFill>
                  <a:schemeClr val="tx2"/>
                </a:solidFill>
              </a:rPr>
              <a:t>wine</a:t>
            </a:r>
            <a:r>
              <a:rPr lang="cs-CZ" sz="2400" i="1" dirty="0" smtClean="0">
                <a:solidFill>
                  <a:schemeClr val="tx2"/>
                </a:solidFill>
              </a:rPr>
              <a:t> and love </a:t>
            </a:r>
            <a:r>
              <a:rPr lang="cs-CZ" sz="2400" i="1" dirty="0" err="1" smtClean="0">
                <a:solidFill>
                  <a:schemeClr val="tx2"/>
                </a:solidFill>
              </a:rPr>
              <a:t>damage</a:t>
            </a:r>
            <a:r>
              <a:rPr lang="cs-CZ" sz="2400" i="1" dirty="0" smtClean="0">
                <a:solidFill>
                  <a:schemeClr val="tx2"/>
                </a:solidFill>
              </a:rPr>
              <a:t> </a:t>
            </a:r>
            <a:r>
              <a:rPr lang="cs-CZ" sz="2400" i="1" dirty="0" err="1" smtClean="0">
                <a:solidFill>
                  <a:schemeClr val="tx2"/>
                </a:solidFill>
              </a:rPr>
              <a:t>our</a:t>
            </a:r>
            <a:r>
              <a:rPr lang="cs-CZ" sz="2400" i="1" dirty="0" smtClean="0">
                <a:solidFill>
                  <a:schemeClr val="tx2"/>
                </a:solidFill>
              </a:rPr>
              <a:t> </a:t>
            </a:r>
            <a:r>
              <a:rPr lang="cs-CZ" sz="2400" i="1" dirty="0" err="1" smtClean="0">
                <a:solidFill>
                  <a:schemeClr val="tx2"/>
                </a:solidFill>
              </a:rPr>
              <a:t>bodies</a:t>
            </a:r>
            <a:r>
              <a:rPr lang="cs-CZ" sz="2400" i="1" dirty="0" smtClean="0">
                <a:solidFill>
                  <a:schemeClr val="tx2"/>
                </a:solidFill>
              </a:rPr>
              <a:t>;</a:t>
            </a:r>
          </a:p>
          <a:p>
            <a:pPr algn="ctr"/>
            <a:r>
              <a:rPr lang="cs-CZ" sz="2400" i="1" dirty="0">
                <a:solidFill>
                  <a:schemeClr val="tx2"/>
                </a:solidFill>
              </a:rPr>
              <a:t>	</a:t>
            </a:r>
            <a:r>
              <a:rPr lang="cs-CZ" sz="2400" i="1" dirty="0" smtClean="0">
                <a:solidFill>
                  <a:schemeClr val="tx2"/>
                </a:solidFill>
              </a:rPr>
              <a:t>	but </a:t>
            </a:r>
            <a:r>
              <a:rPr lang="cs-CZ" sz="2400" i="1" dirty="0" err="1" smtClean="0">
                <a:solidFill>
                  <a:schemeClr val="tx2"/>
                </a:solidFill>
              </a:rPr>
              <a:t>there</a:t>
            </a:r>
            <a:r>
              <a:rPr lang="cs-CZ" sz="2400" i="1" dirty="0" smtClean="0">
                <a:solidFill>
                  <a:schemeClr val="tx2"/>
                </a:solidFill>
              </a:rPr>
              <a:t> </a:t>
            </a:r>
            <a:r>
              <a:rPr lang="cs-CZ" sz="2400" i="1" dirty="0" err="1" smtClean="0">
                <a:solidFill>
                  <a:schemeClr val="tx2"/>
                </a:solidFill>
              </a:rPr>
              <a:t>is</a:t>
            </a:r>
            <a:r>
              <a:rPr lang="cs-CZ" sz="2400" i="1" dirty="0" smtClean="0">
                <a:solidFill>
                  <a:schemeClr val="tx2"/>
                </a:solidFill>
              </a:rPr>
              <a:t> no </a:t>
            </a:r>
            <a:r>
              <a:rPr lang="cs-CZ" sz="2400" i="1" dirty="0" err="1" smtClean="0">
                <a:solidFill>
                  <a:schemeClr val="tx2"/>
                </a:solidFill>
              </a:rPr>
              <a:t>life</a:t>
            </a:r>
            <a:r>
              <a:rPr lang="cs-CZ" sz="2400" i="1" dirty="0" smtClean="0">
                <a:solidFill>
                  <a:schemeClr val="tx2"/>
                </a:solidFill>
              </a:rPr>
              <a:t> </a:t>
            </a:r>
            <a:r>
              <a:rPr lang="cs-CZ" sz="2400" i="1" dirty="0" err="1" smtClean="0">
                <a:solidFill>
                  <a:schemeClr val="tx2"/>
                </a:solidFill>
              </a:rPr>
              <a:t>without</a:t>
            </a:r>
            <a:r>
              <a:rPr lang="cs-CZ" sz="2400" i="1" dirty="0" smtClean="0">
                <a:solidFill>
                  <a:schemeClr val="tx2"/>
                </a:solidFill>
              </a:rPr>
              <a:t> </a:t>
            </a:r>
            <a:r>
              <a:rPr lang="cs-CZ" sz="2400" i="1" dirty="0" err="1" smtClean="0">
                <a:solidFill>
                  <a:schemeClr val="tx2"/>
                </a:solidFill>
              </a:rPr>
              <a:t>bath</a:t>
            </a:r>
            <a:r>
              <a:rPr lang="cs-CZ" sz="2400" i="1" dirty="0" smtClean="0">
                <a:solidFill>
                  <a:schemeClr val="tx2"/>
                </a:solidFill>
              </a:rPr>
              <a:t>, </a:t>
            </a:r>
            <a:r>
              <a:rPr lang="cs-CZ" sz="2400" i="1" dirty="0" err="1" smtClean="0">
                <a:solidFill>
                  <a:schemeClr val="tx2"/>
                </a:solidFill>
              </a:rPr>
              <a:t>wine</a:t>
            </a:r>
            <a:r>
              <a:rPr lang="cs-CZ" sz="2400" i="1" dirty="0">
                <a:solidFill>
                  <a:schemeClr val="tx2"/>
                </a:solidFill>
              </a:rPr>
              <a:t> </a:t>
            </a:r>
            <a:r>
              <a:rPr lang="cs-CZ" sz="2400" i="1" dirty="0" smtClean="0">
                <a:solidFill>
                  <a:schemeClr val="tx2"/>
                </a:solidFill>
              </a:rPr>
              <a:t>and love.</a:t>
            </a:r>
          </a:p>
          <a:p>
            <a:pPr algn="ctr"/>
            <a:r>
              <a:rPr lang="cs-CZ" sz="2400" i="1" dirty="0">
                <a:solidFill>
                  <a:schemeClr val="tx2"/>
                </a:solidFill>
              </a:rPr>
              <a:t>	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971600" y="548680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i="1" dirty="0" smtClean="0"/>
              <a:t>LATINITAS MEDICA</a:t>
            </a:r>
            <a:endParaRPr lang="cs-CZ" sz="3600" i="1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2280" y="5013175"/>
            <a:ext cx="4229100" cy="657225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128" y="5013176"/>
            <a:ext cx="4229100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6114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32</TotalTime>
  <Words>306</Words>
  <Application>Microsoft Office PowerPoint</Application>
  <PresentationFormat>Předvádění na obrazovce (4:3)</PresentationFormat>
  <Paragraphs>132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Exekutivní</vt:lpstr>
      <vt:lpstr>1st declension</vt:lpstr>
      <vt:lpstr>Terms of Latin origin  a-stems</vt:lpstr>
      <vt:lpstr>Terms of Greek origin</vt:lpstr>
      <vt:lpstr>Remember</vt:lpstr>
      <vt:lpstr>2nd declension</vt:lpstr>
      <vt:lpstr>Words of Latin origin</vt:lpstr>
      <vt:lpstr>Words of Greek origin</vt:lpstr>
      <vt:lpstr>Adjectives of 1st and 2nd declension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declension</dc:title>
  <cp:lastModifiedBy>Natália Gachallová</cp:lastModifiedBy>
  <cp:revision>10</cp:revision>
  <dcterms:modified xsi:type="dcterms:W3CDTF">2013-09-26T09:29:39Z</dcterms:modified>
</cp:coreProperties>
</file>