
<file path=[Content_Types].xml><?xml version="1.0" encoding="utf-8"?>
<Types xmlns="http://schemas.openxmlformats.org/package/2006/content-types">
  <Default Extension="png" ContentType="image/png"/>
  <Default Extension="mpg" ContentType="vide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8"/>
  </p:notesMasterIdLst>
  <p:handoutMasterIdLst>
    <p:handoutMasterId r:id="rId59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16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endParaRPr lang="cs-CZ" sz="1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datum 2"/>
          <p:cNvSpPr txBox="1">
            <a:spLocks noGrp="1"/>
          </p:cNvSpPr>
          <p:nvPr>
            <p:ph type="dt" sz="quarter" idx="1"/>
          </p:nvPr>
        </p:nvSpPr>
        <p:spPr>
          <a:xfrm>
            <a:off x="3881880" y="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/>
          <a:p>
            <a:pPr marL="0" marR="0" lvl="0" indent="0" algn="r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fld id="{2EC0A293-6694-4CEC-9A87-6F8A28EAD4F0}" type="datetimeFigureOut">
              <a:t>16.9.2014</a:t>
            </a:fld>
            <a:endParaRPr lang="cs-CZ" sz="1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4" name="Zástupný symbol pro zápatí 3"/>
          <p:cNvSpPr txBox="1">
            <a:spLocks noGrp="1"/>
          </p:cNvSpPr>
          <p:nvPr>
            <p:ph type="ftr" sz="quarter" idx="2"/>
          </p:nvPr>
        </p:nvSpPr>
        <p:spPr>
          <a:xfrm>
            <a:off x="0" y="868680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endParaRPr lang="cs-CZ" sz="1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5" name="Zástupný symbol pro číslo snímku 4"/>
          <p:cNvSpPr txBox="1">
            <a:spLocks noGrp="1"/>
          </p:cNvSpPr>
          <p:nvPr>
            <p:ph type="sldNum" sz="quarter" idx="3"/>
          </p:nvPr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1"/>
          <a:lstStyle/>
          <a:p>
            <a:pPr marL="0" marR="0" lvl="0" indent="0" algn="r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fld id="{A9EF31CF-59ED-4D50-ADE1-411999A8D89B}" type="slidenum">
              <a:t>‹#›</a:t>
            </a:fld>
            <a:endParaRPr lang="cs-CZ" sz="1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7470797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>
            <a:spLocks noMove="1" noResize="1"/>
          </p:cNvSpPr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1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Volný tvar 2"/>
          <p:cNvSpPr/>
          <p:nvPr/>
        </p:nvSpPr>
        <p:spPr>
          <a:xfrm>
            <a:off x="0" y="0"/>
            <a:ext cx="6858000" cy="914400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90520" y="878039"/>
            <a:ext cx="4471920" cy="316260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5" name="Zástupný symbol pro poznámky 4"/>
          <p:cNvSpPr txBox="1">
            <a:spLocks noGrp="1"/>
          </p:cNvSpPr>
          <p:nvPr>
            <p:ph type="body" sz="quarter" idx="3"/>
          </p:nvPr>
        </p:nvSpPr>
        <p:spPr>
          <a:xfrm>
            <a:off x="1060200" y="4349880"/>
            <a:ext cx="4738680" cy="35103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0579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indent="0" algn="l" rtl="0" hangingPunct="0">
      <a:lnSpc>
        <a:spcPct val="100000"/>
      </a:lnSpc>
      <a:spcBef>
        <a:spcPts val="448"/>
      </a:spcBef>
      <a:spcAft>
        <a:spcPts val="0"/>
      </a:spcAft>
      <a:tabLst>
        <a:tab pos="0" algn="l"/>
        <a:tab pos="448919" algn="l"/>
        <a:tab pos="898199" algn="l"/>
        <a:tab pos="1347480" algn="l"/>
        <a:tab pos="1796760" algn="l"/>
        <a:tab pos="2246040" algn="l"/>
        <a:tab pos="2695320" algn="l"/>
        <a:tab pos="3144600" algn="l"/>
        <a:tab pos="3593880" algn="l"/>
        <a:tab pos="4043159" algn="l"/>
        <a:tab pos="4492440" algn="l"/>
        <a:tab pos="4941719" algn="l"/>
        <a:tab pos="5391000" algn="l"/>
        <a:tab pos="5840280" algn="l"/>
        <a:tab pos="6289560" algn="l"/>
        <a:tab pos="6738840" algn="l"/>
        <a:tab pos="7188120" algn="l"/>
        <a:tab pos="7637400" algn="l"/>
        <a:tab pos="8086679" algn="l"/>
        <a:tab pos="8535960" algn="l"/>
        <a:tab pos="8985240" algn="l"/>
      </a:tabLst>
      <a:defRPr lang="cs-CZ" sz="1200" b="0" i="0" u="none" strike="noStrike" baseline="0">
        <a:ln>
          <a:noFill/>
        </a:ln>
        <a:solidFill>
          <a:srgbClr val="000000"/>
        </a:solidFill>
        <a:latin typeface="Times New Roman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4680" y="4680"/>
            <a:ext cx="3969000" cy="4210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cs-CZ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43000" y="685799"/>
            <a:ext cx="4572000" cy="3429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43000" y="685799"/>
            <a:ext cx="4572000" cy="3429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cs-CZ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43000" y="685799"/>
            <a:ext cx="4572000" cy="3429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5160" cy="3165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4680" y="4680"/>
            <a:ext cx="3969000" cy="4210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4680" y="4680"/>
            <a:ext cx="3969000" cy="4210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5160" cy="3165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312920" y="1027079"/>
            <a:ext cx="4930560" cy="369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5160" cy="3165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003320" y="695159"/>
            <a:ext cx="4848120" cy="34275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 kern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4680" y="4680"/>
            <a:ext cx="3969000" cy="4210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5160" cy="3165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5160" cy="3165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4680" y="4680"/>
            <a:ext cx="3969000" cy="4210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4680" y="4680"/>
            <a:ext cx="3969000" cy="4210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5160" cy="3165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5160" cy="3165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4680" y="4680"/>
            <a:ext cx="3969000" cy="4210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5160" cy="3165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0" y="0"/>
            <a:ext cx="3968639" cy="4210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cs-CZ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7625" y="877888"/>
            <a:ext cx="4217988" cy="31623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 kern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4680" y="4680"/>
            <a:ext cx="3600360" cy="3600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cs-CZ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4680" y="4680"/>
            <a:ext cx="3600360" cy="3600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4680" y="4680"/>
            <a:ext cx="3600360" cy="3600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4680" y="4680"/>
            <a:ext cx="3600360" cy="3600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4680" y="4680"/>
            <a:ext cx="4800600" cy="3600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4680" y="4680"/>
            <a:ext cx="3600360" cy="3600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4680" y="4680"/>
            <a:ext cx="3600360" cy="3600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5160" cy="3165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5160" cy="3165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5160" cy="3165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4680" y="4680"/>
            <a:ext cx="3969000" cy="4210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5160" cy="3165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5160" cy="3165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5160" cy="3165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5160" cy="3165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4680" y="4680"/>
            <a:ext cx="3600360" cy="3600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4680" y="4680"/>
            <a:ext cx="3600360" cy="3600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6960" cy="3165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6960" cy="3165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6960" cy="3165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4680" y="4680"/>
            <a:ext cx="3600360" cy="3600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003320" y="695159"/>
            <a:ext cx="4848120" cy="34275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5160" cy="3165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5160" cy="3165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5160" cy="3165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1920" cy="3160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5160" cy="3165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1920" cy="3160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003320" y="695159"/>
            <a:ext cx="4848120" cy="34275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312920" y="1027079"/>
            <a:ext cx="4932360" cy="3699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003320" y="695159"/>
            <a:ext cx="4848120" cy="34275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 kern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5160" cy="3165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072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9694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38925" y="255588"/>
            <a:ext cx="1987550" cy="5522912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71513" y="255588"/>
            <a:ext cx="5815012" cy="5522912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1490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C652043-BA42-4A1F-BE8A-73BB651B3C95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7279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B1E2827-35DE-4A53-A1DF-BAC6CA3F0B53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7709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E39A8B3-060F-465F-BC0D-6B2DAF9E1DC2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7389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005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7012" cy="4005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025FF01-2287-4358-8CED-991DA6972EC5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2648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7CB156C-8CA4-4DB8-B43C-F65335A0C1EF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1658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2471A57-9455-4FBA-A381-B71893268DB9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7723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6E60DA8-CD40-4269-88CD-58A918376E93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5986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7C225B8-FF53-433B-B749-6F8ABCDE8163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6481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7064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A7DDEAD-CB2C-4838-A936-DFB2468A0B75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5286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071AF3B-A4B5-45D0-83E2-B9AA263180BB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9891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7813" y="219075"/>
            <a:ext cx="2055812" cy="539115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19075"/>
            <a:ext cx="6018213" cy="539115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1C63EB1-981D-4250-A8D1-F9BF857D0166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9728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016973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71513" y="1781175"/>
            <a:ext cx="3900487" cy="3997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24400" y="1781175"/>
            <a:ext cx="3902075" cy="3997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652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6313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4686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4745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614581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146765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 txBox="1">
            <a:spLocks noGrp="1"/>
          </p:cNvSpPr>
          <p:nvPr>
            <p:ph type="title"/>
          </p:nvPr>
        </p:nvSpPr>
        <p:spPr>
          <a:xfrm>
            <a:off x="671040" y="255240"/>
            <a:ext cx="7805880" cy="1141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cs-CZ"/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671040" y="1780920"/>
            <a:ext cx="7954920" cy="3997800"/>
          </a:xfrm>
          <a:prstGeom prst="rect">
            <a:avLst/>
          </a:prstGeom>
          <a:noFill/>
          <a:ln>
            <a:noFill/>
          </a:ln>
        </p:spPr>
        <p:txBody>
          <a:bodyPr vert="horz" lIns="0" tIns="20160" rIns="0" bIns="0" anchor="t" anchorCtr="0" compatLnSpc="1"/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Volný tvar 3"/>
          <p:cNvSpPr/>
          <p:nvPr/>
        </p:nvSpPr>
        <p:spPr>
          <a:xfrm>
            <a:off x="657360" y="6419880"/>
            <a:ext cx="8486640" cy="87120"/>
          </a:xfrm>
          <a:custGeom>
            <a:avLst>
              <a:gd name="f0" fmla="val 4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9966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5" name="Volný tvar 4"/>
          <p:cNvSpPr/>
          <p:nvPr/>
        </p:nvSpPr>
        <p:spPr>
          <a:xfrm>
            <a:off x="1801800" y="6611760"/>
            <a:ext cx="7340760" cy="87480"/>
          </a:xfrm>
          <a:custGeom>
            <a:avLst>
              <a:gd name="f0" fmla="val 4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9966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0" marR="0" indent="0" algn="l" rtl="0" hangingPunct="0">
        <a:lnSpc>
          <a:spcPct val="93000"/>
        </a:lnSpc>
        <a:spcBef>
          <a:spcPts val="0"/>
        </a:spcBef>
        <a:spcAft>
          <a:spcPts val="0"/>
        </a:spcAft>
        <a:tabLst>
          <a:tab pos="0" algn="l"/>
          <a:tab pos="448919" algn="l"/>
          <a:tab pos="898199" algn="l"/>
          <a:tab pos="1347480" algn="l"/>
          <a:tab pos="1796760" algn="l"/>
          <a:tab pos="2246040" algn="l"/>
          <a:tab pos="2695320" algn="l"/>
          <a:tab pos="3144600" algn="l"/>
          <a:tab pos="3593880" algn="l"/>
          <a:tab pos="4043159" algn="l"/>
          <a:tab pos="4492440" algn="l"/>
          <a:tab pos="4941719" algn="l"/>
          <a:tab pos="5391000" algn="l"/>
          <a:tab pos="5840280" algn="l"/>
          <a:tab pos="6289560" algn="l"/>
          <a:tab pos="6738840" algn="l"/>
          <a:tab pos="7188120" algn="l"/>
          <a:tab pos="7637400" algn="l"/>
          <a:tab pos="8086679" algn="l"/>
          <a:tab pos="8535960" algn="l"/>
          <a:tab pos="8985240" algn="l"/>
        </a:tabLst>
        <a:defRPr lang="cs-CZ" sz="4000" b="1" i="1" u="none" strike="noStrike" baseline="0">
          <a:ln>
            <a:noFill/>
          </a:ln>
          <a:solidFill>
            <a:srgbClr val="FF9966"/>
          </a:solidFill>
          <a:latin typeface="Arial" pitchFamily="34"/>
          <a:ea typeface="Arial Unicode MS" pitchFamily="2"/>
          <a:cs typeface="Arial Unicode MS" pitchFamily="2"/>
        </a:defRPr>
      </a:lvl1pPr>
    </p:titleStyle>
    <p:bodyStyle>
      <a:lvl1pPr marL="342720" marR="0" indent="0" algn="l" rtl="0" hangingPunct="0">
        <a:lnSpc>
          <a:spcPct val="95000"/>
        </a:lnSpc>
        <a:spcBef>
          <a:spcPts val="0"/>
        </a:spcBef>
        <a:spcAft>
          <a:spcPts val="0"/>
        </a:spcAft>
        <a:tabLst>
          <a:tab pos="342720" algn="l"/>
          <a:tab pos="448920" algn="l"/>
          <a:tab pos="898200" algn="l"/>
          <a:tab pos="1347480" algn="l"/>
          <a:tab pos="1796760" algn="l"/>
          <a:tab pos="2246040" algn="l"/>
          <a:tab pos="2695320" algn="l"/>
          <a:tab pos="3144600" algn="l"/>
          <a:tab pos="3593879" algn="l"/>
          <a:tab pos="4043160" algn="l"/>
          <a:tab pos="4492439" algn="l"/>
          <a:tab pos="4941360" algn="l"/>
          <a:tab pos="5390640" algn="l"/>
          <a:tab pos="5839920" algn="l"/>
          <a:tab pos="6289200" algn="l"/>
          <a:tab pos="6738479" algn="l"/>
          <a:tab pos="7187760" algn="l"/>
          <a:tab pos="7637039" algn="l"/>
          <a:tab pos="8086320" algn="l"/>
          <a:tab pos="8535600" algn="l"/>
          <a:tab pos="8984880" algn="l"/>
        </a:tabLst>
        <a:defRPr lang="cs-CZ" sz="3200" b="0" i="0" u="none" strike="noStrike" baseline="0">
          <a:ln>
            <a:noFill/>
          </a:ln>
          <a:solidFill>
            <a:srgbClr val="E6E6E6"/>
          </a:solidFill>
          <a:latin typeface="Times New Roman" pitchFamily="18"/>
          <a:ea typeface="Arial Unicode MS" pitchFamily="2"/>
          <a:cs typeface="Arial Unicode MS" pitchFamily="2"/>
        </a:defRPr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 txBox="1">
            <a:spLocks noGrp="1"/>
          </p:cNvSpPr>
          <p:nvPr>
            <p:ph type="title"/>
          </p:nvPr>
        </p:nvSpPr>
        <p:spPr>
          <a:xfrm>
            <a:off x="456839" y="219600"/>
            <a:ext cx="8226360" cy="12466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cs-CZ"/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456839" y="1604880"/>
            <a:ext cx="8226360" cy="4005719"/>
          </a:xfrm>
          <a:prstGeom prst="rect">
            <a:avLst/>
          </a:prstGeom>
          <a:noFill/>
          <a:ln>
            <a:noFill/>
          </a:ln>
        </p:spPr>
        <p:txBody>
          <a:bodyPr vert="horz" lIns="0" tIns="28080" rIns="0" bIns="0" anchor="t" anchorCtr="0" compatLnSpc="1"/>
          <a:lstStyle>
            <a:defPPr marL="34272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S Gothic" pitchFamily="2"/>
                <a:cs typeface="MS Gothic" pitchFamily="2"/>
              </a:defRPr>
            </a:defPPr>
            <a:lvl1pPr marL="34272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S Gothic" pitchFamily="2"/>
                <a:cs typeface="MS Gothic" pitchFamily="2"/>
              </a:defRPr>
            </a:lvl1pPr>
            <a:lvl2pPr marL="742680" marR="0" lvl="1" indent="-285480" algn="l" rtl="0" hangingPunct="0">
              <a:lnSpc>
                <a:spcPct val="93000"/>
              </a:lnSpc>
              <a:spcBef>
                <a:spcPts val="0"/>
              </a:spcBef>
              <a:spcAft>
                <a:spcPts val="1137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S Gothic" pitchFamily="2"/>
                <a:cs typeface="MS Gothic" pitchFamily="2"/>
              </a:defRPr>
            </a:lvl2pPr>
            <a:lvl3pPr marL="1143000" marR="0" lvl="2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848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S Gothic" pitchFamily="2"/>
                <a:cs typeface="MS Gothic" pitchFamily="2"/>
              </a:defRPr>
            </a:lvl3pPr>
            <a:lvl4pPr marL="1600199" marR="0" lvl="3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573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S Gothic" pitchFamily="2"/>
                <a:cs typeface="MS Gothic" pitchFamily="2"/>
              </a:defRPr>
            </a:lvl4pPr>
            <a:lvl5pPr marL="2057400" marR="0" lvl="4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S Gothic" pitchFamily="2"/>
                <a:cs typeface="MS Gothic" pitchFamily="2"/>
              </a:defRPr>
            </a:lvl5pPr>
            <a:lvl6pPr marL="2057400" marR="0" lvl="5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S Gothic" pitchFamily="2"/>
                <a:cs typeface="MS Gothic" pitchFamily="2"/>
              </a:defRPr>
            </a:lvl6pPr>
            <a:lvl7pPr marL="2057400" marR="0" lvl="6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S Gothic" pitchFamily="2"/>
                <a:cs typeface="MS Gothic" pitchFamily="2"/>
              </a:defRPr>
            </a:lvl7pPr>
            <a:lvl8pPr marL="2057400" marR="0" lvl="7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S Gothic" pitchFamily="2"/>
                <a:cs typeface="MS Gothic" pitchFamily="2"/>
              </a:defRPr>
            </a:lvl8pPr>
            <a:lvl9pPr marL="2057400" marR="0" lvl="8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S Gothic" pitchFamily="2"/>
                <a:cs typeface="MS Gothic" pitchFamily="2"/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2"/>
          </p:nvPr>
        </p:nvSpPr>
        <p:spPr>
          <a:xfrm>
            <a:off x="456839" y="6246720"/>
            <a:ext cx="2127240" cy="47052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marL="0" marR="0" lvl="0" indent="0" rtl="0" hangingPunct="0">
              <a:lnSpc>
                <a:spcPct val="95000"/>
              </a:lnSpc>
              <a:buNone/>
              <a:tabLst/>
              <a:defRPr lang="cs-CZ" sz="2400" kern="120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3"/>
          </p:nvPr>
        </p:nvSpPr>
        <p:spPr>
          <a:xfrm>
            <a:off x="3126960" y="6246720"/>
            <a:ext cx="2895479" cy="47052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marL="0" marR="0" lvl="0" indent="0" rtl="0" hangingPunct="0">
              <a:lnSpc>
                <a:spcPct val="95000"/>
              </a:lnSpc>
              <a:buNone/>
              <a:tabLst/>
              <a:defRPr lang="cs-CZ" sz="2400" kern="120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4"/>
          </p:nvPr>
        </p:nvSpPr>
        <p:spPr>
          <a:xfrm>
            <a:off x="6555960" y="6246720"/>
            <a:ext cx="2127240" cy="47052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marL="0" marR="0" lvl="0" indent="0" rtl="0" hangingPunct="0">
              <a:lnSpc>
                <a:spcPct val="95000"/>
              </a:lnSpc>
              <a:buNone/>
              <a:tabLst/>
              <a:defRPr lang="cs-CZ" sz="2400" kern="120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</a:lstStyle>
          <a:p>
            <a:pPr lvl="0"/>
            <a:fld id="{7074AB61-F7C0-447C-986D-C0136E8AAB8D}" type="slidenum"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0" marR="0" indent="0" algn="ctr" rtl="0" hangingPunct="0">
        <a:lnSpc>
          <a:spcPct val="93000"/>
        </a:lnSpc>
        <a:spcBef>
          <a:spcPts val="0"/>
        </a:spcBef>
        <a:spcAft>
          <a:spcPts val="0"/>
        </a:spcAft>
        <a:tabLst>
          <a:tab pos="0" algn="l"/>
          <a:tab pos="448919" algn="l"/>
          <a:tab pos="898199" algn="l"/>
          <a:tab pos="1347480" algn="l"/>
          <a:tab pos="1796760" algn="l"/>
          <a:tab pos="2246040" algn="l"/>
          <a:tab pos="2695320" algn="l"/>
          <a:tab pos="3144600" algn="l"/>
          <a:tab pos="3593880" algn="l"/>
          <a:tab pos="4043159" algn="l"/>
          <a:tab pos="4492440" algn="l"/>
          <a:tab pos="4941719" algn="l"/>
          <a:tab pos="5391000" algn="l"/>
          <a:tab pos="5840280" algn="l"/>
          <a:tab pos="6289560" algn="l"/>
          <a:tab pos="6738840" algn="l"/>
          <a:tab pos="7188120" algn="l"/>
          <a:tab pos="7637400" algn="l"/>
          <a:tab pos="8086679" algn="l"/>
          <a:tab pos="8535960" algn="l"/>
          <a:tab pos="8985240" algn="l"/>
        </a:tabLst>
        <a:defRPr lang="cs-CZ" sz="4400" b="0" i="0" u="none" strike="noStrike" kern="1200" baseline="0">
          <a:ln>
            <a:noFill/>
          </a:ln>
          <a:solidFill>
            <a:srgbClr val="000000"/>
          </a:solidFill>
          <a:latin typeface="Arial" pitchFamily="34"/>
          <a:ea typeface="MS Gothic" pitchFamily="2"/>
        </a:defRPr>
      </a:lvl1pPr>
    </p:titleStyle>
    <p:bodyStyle>
      <a:lvl1pPr marL="342720" marR="0" indent="0" algn="l" rtl="0" hangingPunct="0">
        <a:lnSpc>
          <a:spcPct val="93000"/>
        </a:lnSpc>
        <a:spcBef>
          <a:spcPts val="0"/>
        </a:spcBef>
        <a:spcAft>
          <a:spcPts val="1423"/>
        </a:spcAft>
        <a:tabLst>
          <a:tab pos="342720" algn="l"/>
          <a:tab pos="448920" algn="l"/>
          <a:tab pos="898200" algn="l"/>
          <a:tab pos="1347480" algn="l"/>
          <a:tab pos="1796760" algn="l"/>
          <a:tab pos="2246040" algn="l"/>
          <a:tab pos="2695320" algn="l"/>
          <a:tab pos="3144600" algn="l"/>
          <a:tab pos="3593879" algn="l"/>
          <a:tab pos="4043160" algn="l"/>
          <a:tab pos="4492439" algn="l"/>
          <a:tab pos="4941360" algn="l"/>
          <a:tab pos="5390640" algn="l"/>
          <a:tab pos="5839920" algn="l"/>
          <a:tab pos="6289200" algn="l"/>
          <a:tab pos="6738479" algn="l"/>
          <a:tab pos="7187760" algn="l"/>
          <a:tab pos="7637039" algn="l"/>
          <a:tab pos="8086320" algn="l"/>
          <a:tab pos="8535600" algn="l"/>
          <a:tab pos="8984880" algn="l"/>
        </a:tabLst>
        <a:defRPr lang="cs-CZ" sz="3200" b="0" i="0" u="none" strike="noStrike" kern="1200" baseline="0">
          <a:ln>
            <a:noFill/>
          </a:ln>
          <a:solidFill>
            <a:srgbClr val="000000"/>
          </a:solidFill>
          <a:latin typeface="Arial" pitchFamily="34"/>
          <a:ea typeface="MS Gothic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luda\Documents\Studie_aktivita\cpr2010Barbora\0denUmrtiICU.jpg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276120" y="957239"/>
            <a:ext cx="6865920" cy="3952080"/>
          </a:xfrm>
        </p:spPr>
        <p:txBody>
          <a:bodyPr wrap="square" lIns="90360" tIns="145080" rIns="90360" bIns="4428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lnSpc>
                <a:spcPct val="87000"/>
              </a:lnSpc>
            </a:pPr>
            <a:r>
              <a:rPr lang="cs-CZ"/>
              <a:t>První pomoc</a:t>
            </a:r>
            <a:br>
              <a:rPr lang="cs-CZ"/>
            </a:br>
            <a:r>
              <a:rPr lang="cs-CZ"/>
              <a:t/>
            </a:r>
            <a:br>
              <a:rPr lang="cs-CZ"/>
            </a:br>
            <a:r>
              <a:rPr lang="cs-CZ"/>
              <a:t>Primární vyšetření</a:t>
            </a:r>
            <a:br>
              <a:rPr lang="cs-CZ"/>
            </a:br>
            <a:r>
              <a:rPr lang="cs-CZ"/>
              <a:t/>
            </a:r>
            <a:br>
              <a:rPr lang="cs-CZ"/>
            </a:br>
            <a:r>
              <a:rPr lang="cs-CZ"/>
              <a:t>Základní neodkladná resuscitace</a:t>
            </a:r>
            <a:r>
              <a:rPr lang="cs-CZ" sz="4400">
                <a:solidFill>
                  <a:srgbClr val="000000"/>
                </a:solidFill>
                <a:latin typeface="Times New Roman" pitchFamily="18"/>
              </a:rPr>
              <a:t/>
            </a:r>
            <a:br>
              <a:rPr lang="cs-CZ" sz="4400">
                <a:solidFill>
                  <a:srgbClr val="000000"/>
                </a:solidFill>
                <a:latin typeface="Times New Roman" pitchFamily="18"/>
              </a:rPr>
            </a:br>
            <a:endParaRPr lang="cs-CZ" sz="4400">
              <a:solidFill>
                <a:srgbClr val="000000"/>
              </a:solidFill>
              <a:latin typeface="Times New Roman" pitchFamily="18"/>
            </a:endParaRPr>
          </a:p>
        </p:txBody>
      </p:sp>
      <p:sp>
        <p:nvSpPr>
          <p:cNvPr id="3" name="Podnadpis 2"/>
          <p:cNvSpPr txBox="1">
            <a:spLocks noGrp="1"/>
          </p:cNvSpPr>
          <p:nvPr>
            <p:ph type="subTitle" idx="4294967295"/>
          </p:nvPr>
        </p:nvSpPr>
        <p:spPr>
          <a:xfrm>
            <a:off x="288000" y="4715280"/>
            <a:ext cx="8640000" cy="1389239"/>
          </a:xfrm>
        </p:spPr>
        <p:txBody>
          <a:bodyPr tIns="0" anchor="ctr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lvl="0" algn="r"/>
            <a:r>
              <a:rPr lang="cs-CZ">
                <a:solidFill>
                  <a:srgbClr val="CCCCCC"/>
                </a:solidFill>
              </a:rPr>
              <a:t>MUDr. Lukáš Dadák, Ph.D.</a:t>
            </a:r>
          </a:p>
          <a:p>
            <a:pPr lvl="0" algn="r"/>
            <a:r>
              <a:rPr lang="cs-CZ">
                <a:solidFill>
                  <a:srgbClr val="CCCCCC"/>
                </a:solidFill>
              </a:rPr>
              <a:t>ARK, LF MU, FN u sv. Anny</a:t>
            </a:r>
          </a:p>
          <a:p>
            <a:pPr lvl="0" algn="r"/>
            <a:r>
              <a:rPr lang="cs-CZ">
                <a:solidFill>
                  <a:srgbClr val="CCCCCC"/>
                </a:solidFill>
              </a:rPr>
              <a:t>http://is.muni.cz/el/1411/podzim2014/VSPO011p/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723000" y="163440"/>
            <a:ext cx="2244960" cy="2578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209520"/>
            <a:ext cx="7809120" cy="1240200"/>
          </a:xfrm>
        </p:spPr>
        <p:txBody>
          <a:bodyPr wrap="square" lIns="90000" tIns="112320" rIns="90000" bIns="4680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lnSpc>
                <a:spcPct val="87000"/>
              </a:lnSpc>
            </a:pPr>
            <a:r>
              <a:rPr lang="cs-CZ"/>
              <a:t>Postup laické / předlékařské </a:t>
            </a:r>
            <a:br>
              <a:rPr lang="cs-CZ"/>
            </a:br>
            <a:r>
              <a:rPr lang="cs-CZ"/>
              <a:t>první pomoci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71400" y="1781280"/>
            <a:ext cx="7958160" cy="4572360"/>
          </a:xfrm>
        </p:spPr>
        <p:txBody>
          <a:bodyPr wrap="square" lIns="90000" tIns="87120" rIns="90000" bIns="4680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0" lvl="0">
              <a:lnSpc>
                <a:spcPct val="90000"/>
              </a:lnSpc>
              <a:spcBef>
                <a:spcPts val="799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en-GB"/>
              <a:t>D</a:t>
            </a:r>
          </a:p>
          <a:p>
            <a:pPr marL="0" lvl="0">
              <a:lnSpc>
                <a:spcPct val="90000"/>
              </a:lnSpc>
              <a:spcBef>
                <a:spcPts val="799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en-GB"/>
              <a:t>R</a:t>
            </a:r>
          </a:p>
          <a:p>
            <a:pPr marL="0" lvl="0">
              <a:lnSpc>
                <a:spcPct val="90000"/>
              </a:lnSpc>
              <a:spcBef>
                <a:spcPts val="799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en-GB"/>
              <a:t>A</a:t>
            </a:r>
          </a:p>
          <a:p>
            <a:pPr marL="0" lvl="0">
              <a:lnSpc>
                <a:spcPct val="90000"/>
              </a:lnSpc>
              <a:spcBef>
                <a:spcPts val="799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en-GB"/>
              <a:t>B</a:t>
            </a:r>
          </a:p>
          <a:p>
            <a:pPr marL="0" lvl="0">
              <a:lnSpc>
                <a:spcPct val="90000"/>
              </a:lnSpc>
              <a:spcBef>
                <a:spcPts val="799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en-GB"/>
              <a:t>C</a:t>
            </a:r>
          </a:p>
        </p:txBody>
      </p:sp>
      <p:sp>
        <p:nvSpPr>
          <p:cNvPr id="4" name="Volný tvar 3"/>
          <p:cNvSpPr/>
          <p:nvPr/>
        </p:nvSpPr>
        <p:spPr>
          <a:xfrm>
            <a:off x="3535200" y="2884320"/>
            <a:ext cx="5267520" cy="798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cs-CZ" sz="5400" b="0" i="0" u="none" strike="noStrike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Tahoma" pitchFamily="34"/>
                <a:cs typeface="Tahoma" pitchFamily="34"/>
              </a:rPr>
              <a:t>Primární vyšetření</a:t>
            </a:r>
          </a:p>
        </p:txBody>
      </p:sp>
      <p:sp>
        <p:nvSpPr>
          <p:cNvPr id="5" name="Volný tvar 4"/>
          <p:cNvSpPr/>
          <p:nvPr/>
        </p:nvSpPr>
        <p:spPr>
          <a:xfrm>
            <a:off x="3549600" y="4294080"/>
            <a:ext cx="5295959" cy="15051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cs-CZ" sz="3600" b="0" i="0" u="none" strike="noStrike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Tahoma" pitchFamily="34"/>
                <a:cs typeface="Tahoma" pitchFamily="34"/>
              </a:rPr>
              <a:t>Sekundární vyšetření</a:t>
            </a:r>
          </a:p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cs-CZ" sz="3600" b="0" i="0" u="none" strike="noStrike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Tahoma" pitchFamily="34"/>
                <a:cs typeface="Tahoma" pitchFamily="34"/>
              </a:rPr>
              <a:t>dohled, transport, dokumentace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209520"/>
            <a:ext cx="7809120" cy="1240200"/>
          </a:xfrm>
        </p:spPr>
        <p:txBody>
          <a:bodyPr wrap="square" lIns="90000" tIns="112320" rIns="90000" bIns="4680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lnSpc>
                <a:spcPct val="87000"/>
              </a:lnSpc>
            </a:pPr>
            <a:r>
              <a:rPr lang="cs-CZ"/>
              <a:t>Postup laické / předlékařské </a:t>
            </a:r>
            <a:br>
              <a:rPr lang="cs-CZ"/>
            </a:br>
            <a:r>
              <a:rPr lang="cs-CZ"/>
              <a:t>první pomoci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71400" y="1781280"/>
            <a:ext cx="7958160" cy="4572360"/>
          </a:xfrm>
        </p:spPr>
        <p:txBody>
          <a:bodyPr wrap="square" lIns="90000" tIns="87120" rIns="90000" bIns="4680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0" lvl="0">
              <a:lnSpc>
                <a:spcPct val="90000"/>
              </a:lnSpc>
              <a:spcBef>
                <a:spcPts val="799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en-GB"/>
              <a:t>Danger</a:t>
            </a:r>
          </a:p>
          <a:p>
            <a:pPr marL="0" lvl="0">
              <a:lnSpc>
                <a:spcPct val="90000"/>
              </a:lnSpc>
              <a:spcBef>
                <a:spcPts val="799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en-GB"/>
              <a:t>Response</a:t>
            </a:r>
          </a:p>
          <a:p>
            <a:pPr marL="0" lvl="0">
              <a:lnSpc>
                <a:spcPct val="90000"/>
              </a:lnSpc>
              <a:spcBef>
                <a:spcPts val="799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en-GB"/>
              <a:t>Airways</a:t>
            </a:r>
          </a:p>
          <a:p>
            <a:pPr marL="0" lvl="0">
              <a:lnSpc>
                <a:spcPct val="90000"/>
              </a:lnSpc>
              <a:spcBef>
                <a:spcPts val="799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en-GB"/>
              <a:t>Breathing</a:t>
            </a:r>
          </a:p>
          <a:p>
            <a:pPr marL="0" lvl="0">
              <a:lnSpc>
                <a:spcPct val="90000"/>
              </a:lnSpc>
              <a:spcBef>
                <a:spcPts val="799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en-GB"/>
              <a:t>Circulation</a:t>
            </a:r>
          </a:p>
        </p:txBody>
      </p:sp>
      <p:sp>
        <p:nvSpPr>
          <p:cNvPr id="4" name="Volný tvar 3"/>
          <p:cNvSpPr/>
          <p:nvPr/>
        </p:nvSpPr>
        <p:spPr>
          <a:xfrm>
            <a:off x="3535200" y="2884320"/>
            <a:ext cx="5267520" cy="798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/>
          <a:lstStyle/>
          <a:p>
            <a:pPr marL="0" marR="0" lvl="0" indent="0" rtl="0" hangingPunct="0">
              <a:buNone/>
              <a:tabLst/>
            </a:pPr>
            <a:r>
              <a:rPr lang="cs-CZ" sz="5400">
                <a:latin typeface="Times New Roman" pitchFamily="18"/>
                <a:ea typeface="Arial Unicode MS" pitchFamily="2"/>
                <a:cs typeface="Tahoma" pitchFamily="2"/>
              </a:rPr>
              <a:t>Primární vyšetření</a:t>
            </a:r>
          </a:p>
        </p:txBody>
      </p:sp>
      <p:sp>
        <p:nvSpPr>
          <p:cNvPr id="5" name="Volný tvar 4"/>
          <p:cNvSpPr/>
          <p:nvPr/>
        </p:nvSpPr>
        <p:spPr>
          <a:xfrm>
            <a:off x="3549600" y="4294080"/>
            <a:ext cx="5295959" cy="15051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/>
          <a:lstStyle/>
          <a:p>
            <a:pPr marL="0" marR="0" lvl="0" indent="0" rtl="0" hangingPunct="0">
              <a:buNone/>
              <a:tabLst/>
            </a:pPr>
            <a:r>
              <a:rPr lang="cs-CZ" sz="3600">
                <a:latin typeface="Times New Roman" pitchFamily="18"/>
                <a:ea typeface="Arial Unicode MS" pitchFamily="2"/>
                <a:cs typeface="Tahoma" pitchFamily="2"/>
              </a:rPr>
              <a:t>Sekundární vyšetření</a:t>
            </a:r>
          </a:p>
          <a:p>
            <a:pPr marL="0" marR="0" lvl="0" indent="0" rtl="0" hangingPunct="0">
              <a:buNone/>
              <a:tabLst/>
            </a:pPr>
            <a:r>
              <a:rPr lang="cs-CZ" sz="3600">
                <a:latin typeface="Times New Roman" pitchFamily="18"/>
                <a:ea typeface="Arial Unicode MS" pitchFamily="2"/>
                <a:cs typeface="Tahoma" pitchFamily="2"/>
              </a:rPr>
              <a:t>dohled, transport, dokumentace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cs-CZ"/>
              <a:t>Primární vyšetření - cíle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lvl="0"/>
            <a:r>
              <a:rPr lang="cs-CZ"/>
              <a:t>Neuškodit = neohrozit pacienta, sebe...</a:t>
            </a:r>
          </a:p>
          <a:p>
            <a:pPr lvl="0"/>
            <a:r>
              <a:rPr lang="cs-CZ"/>
              <a:t>Diagnostikovat zástavu oběhu během 15s</a:t>
            </a:r>
          </a:p>
          <a:p>
            <a:pPr lvl="0"/>
            <a:r>
              <a:rPr lang="cs-CZ"/>
              <a:t>Najít problém a začít ho řešit během minut(y)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209520"/>
            <a:ext cx="7809120" cy="1240200"/>
          </a:xfrm>
        </p:spPr>
        <p:txBody>
          <a:bodyPr wrap="square" lIns="90000" tIns="112320" rIns="90000" bIns="4680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lnSpc>
                <a:spcPct val="87000"/>
              </a:lnSpc>
            </a:pPr>
            <a:r>
              <a:rPr lang="en-GB"/>
              <a:t>Danger</a:t>
            </a:r>
          </a:p>
        </p:txBody>
      </p:sp>
      <p:sp>
        <p:nvSpPr>
          <p:cNvPr id="3" name="Volný tvar 2"/>
          <p:cNvSpPr/>
          <p:nvPr/>
        </p:nvSpPr>
        <p:spPr>
          <a:xfrm>
            <a:off x="1341360" y="2560680"/>
            <a:ext cx="7226280" cy="3843360"/>
          </a:xfrm>
          <a:custGeom>
            <a:avLst>
              <a:gd name="f0" fmla="val 8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341360" y="2593800"/>
            <a:ext cx="7239240" cy="3822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255600"/>
            <a:ext cx="7809120" cy="1146600"/>
          </a:xfrm>
        </p:spPr>
        <p:txBody>
          <a:bodyPr wrap="square" tIns="3528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cs-CZ"/>
              <a:t>Nebezpečí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82560" y="1641240"/>
            <a:ext cx="7958160" cy="4708800"/>
          </a:xfrm>
        </p:spPr>
        <p:txBody>
          <a:bodyPr wrap="square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285480" lvl="0" indent="-285480"/>
            <a:r>
              <a:rPr lang="cs-CZ"/>
              <a:t>Zabezpečit</a:t>
            </a:r>
          </a:p>
          <a:p>
            <a:pPr marL="0" lvl="0"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/>
              <a:t>místo události = bezpečně za pacientem</a:t>
            </a:r>
          </a:p>
          <a:p>
            <a:pPr marL="0" lvl="2" indent="0"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/>
              <a:t>Automobil parkovat </a:t>
            </a:r>
            <a:r>
              <a:rPr lang="cs-CZ">
                <a:solidFill>
                  <a:srgbClr val="FFFF00"/>
                </a:solidFill>
              </a:rPr>
              <a:t>ZA nehodou</a:t>
            </a:r>
          </a:p>
          <a:p>
            <a:pPr marL="0" lvl="3" indent="0"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>
                <a:solidFill>
                  <a:srgbClr val="FFFFFF"/>
                </a:solidFill>
              </a:rPr>
              <a:t>obléct reflexní vestu</a:t>
            </a:r>
          </a:p>
          <a:p>
            <a:pPr marL="0" lvl="3" indent="0"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>
                <a:solidFill>
                  <a:srgbClr val="FFFFFF"/>
                </a:solidFill>
              </a:rPr>
              <a:t>označit výstražným trojúhelníkem, zastavit dopravu</a:t>
            </a:r>
          </a:p>
          <a:p>
            <a:pPr marL="0" lvl="2" indent="0"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>
                <a:solidFill>
                  <a:srgbClr val="FFFFFF"/>
                </a:solidFill>
              </a:rPr>
              <a:t>Plyn - vypnout, nešktrat, nerožínat, kontaktovat hasiče</a:t>
            </a:r>
          </a:p>
          <a:p>
            <a:pPr marL="0" lvl="2" indent="0"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>
                <a:solidFill>
                  <a:srgbClr val="FFFFFF"/>
                </a:solidFill>
              </a:rPr>
              <a:t>Zřícení budovy, požár -  hasiči</a:t>
            </a:r>
          </a:p>
          <a:p>
            <a:pPr marL="0" lvl="0"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/>
              <a:t>zraněného</a:t>
            </a:r>
          </a:p>
          <a:p>
            <a:pPr marL="0" lvl="1" indent="0"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/>
              <a:t>zabránit druhotným poraněním</a:t>
            </a:r>
          </a:p>
          <a:p>
            <a:pPr marL="0" lvl="0"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/>
              <a:t>zachránce</a:t>
            </a:r>
          </a:p>
          <a:p>
            <a:pPr marL="0" lvl="2" indent="0"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/>
              <a:t>rukavice,resuscitační rouška</a:t>
            </a:r>
          </a:p>
          <a:p>
            <a:pPr marL="0" lvl="0"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/>
              <a:t>ostatní přihlížející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473960" y="4259160"/>
            <a:ext cx="1600200" cy="211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983999" y="135360"/>
            <a:ext cx="2028600" cy="1376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237600"/>
            <a:ext cx="7809120" cy="1181520"/>
          </a:xfrm>
        </p:spPr>
        <p:txBody>
          <a:bodyPr wrap="square" tIns="10080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lnSpc>
                <a:spcPct val="87000"/>
              </a:lnSpc>
            </a:pPr>
            <a:r>
              <a:rPr lang="cs-CZ"/>
              <a:t>Základní životní funkce: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71400" y="1780920"/>
            <a:ext cx="7958160" cy="4523040"/>
          </a:xfrm>
        </p:spPr>
        <p:txBody>
          <a:bodyPr wrap="square" tIns="9684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lvl="0" indent="-342720">
              <a:lnSpc>
                <a:spcPct val="87000"/>
              </a:lnSpc>
              <a:spcBef>
                <a:spcPts val="697"/>
              </a:spcBef>
            </a:pPr>
            <a:endParaRPr lang="cs-CZ">
              <a:latin typeface="Arial" pitchFamily="34"/>
            </a:endParaRPr>
          </a:p>
          <a:p>
            <a:pPr lvl="0" indent="-342720">
              <a:lnSpc>
                <a:spcPct val="87000"/>
              </a:lnSpc>
              <a:spcBef>
                <a:spcPts val="697"/>
              </a:spcBef>
              <a:tabLst>
                <a:tab pos="342720" algn="l"/>
                <a:tab pos="447480" algn="l"/>
                <a:tab pos="896400" algn="l"/>
                <a:tab pos="1345680" algn="l"/>
                <a:tab pos="1794960" algn="l"/>
                <a:tab pos="2244240" algn="l"/>
                <a:tab pos="2693520" algn="l"/>
                <a:tab pos="3142800" algn="l"/>
                <a:tab pos="3592080" algn="l"/>
                <a:tab pos="4041359" algn="l"/>
                <a:tab pos="4490640" algn="l"/>
                <a:tab pos="4939920" algn="l"/>
                <a:tab pos="5389200" algn="l"/>
                <a:tab pos="5838480" algn="l"/>
                <a:tab pos="6287760" algn="l"/>
                <a:tab pos="6737039" algn="l"/>
                <a:tab pos="7186320" algn="l"/>
                <a:tab pos="7635600" algn="l"/>
                <a:tab pos="8084880" algn="l"/>
                <a:tab pos="8534160" algn="l"/>
                <a:tab pos="8983440" algn="l"/>
                <a:tab pos="898488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cs-CZ">
                <a:latin typeface="Arial" pitchFamily="34"/>
              </a:rPr>
              <a:t>Vědomí		+	0	+	0	0	</a:t>
            </a:r>
          </a:p>
          <a:p>
            <a:pPr lvl="0" indent="-342720">
              <a:lnSpc>
                <a:spcPct val="87000"/>
              </a:lnSpc>
              <a:spcBef>
                <a:spcPts val="697"/>
              </a:spcBef>
              <a:tabLst>
                <a:tab pos="342720" algn="l"/>
                <a:tab pos="447480" algn="l"/>
                <a:tab pos="896400" algn="l"/>
                <a:tab pos="1345680" algn="l"/>
                <a:tab pos="1794960" algn="l"/>
                <a:tab pos="2244240" algn="l"/>
                <a:tab pos="2693520" algn="l"/>
                <a:tab pos="3142800" algn="l"/>
                <a:tab pos="3592080" algn="l"/>
                <a:tab pos="4041359" algn="l"/>
                <a:tab pos="4490640" algn="l"/>
                <a:tab pos="4939920" algn="l"/>
                <a:tab pos="5389200" algn="l"/>
                <a:tab pos="5838480" algn="l"/>
                <a:tab pos="6287760" algn="l"/>
                <a:tab pos="6737039" algn="l"/>
                <a:tab pos="7186320" algn="l"/>
                <a:tab pos="7635600" algn="l"/>
                <a:tab pos="8084880" algn="l"/>
                <a:tab pos="8534160" algn="l"/>
                <a:tab pos="8983440" algn="l"/>
                <a:tab pos="898488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cs-CZ">
                <a:latin typeface="Arial" pitchFamily="34"/>
              </a:rPr>
              <a:t>Dýchání		+	+	0	0	0</a:t>
            </a:r>
          </a:p>
          <a:p>
            <a:pPr lvl="0" indent="-342720">
              <a:lnSpc>
                <a:spcPct val="87000"/>
              </a:lnSpc>
              <a:spcBef>
                <a:spcPts val="697"/>
              </a:spcBef>
              <a:tabLst>
                <a:tab pos="342720" algn="l"/>
                <a:tab pos="447480" algn="l"/>
                <a:tab pos="896400" algn="l"/>
                <a:tab pos="1345680" algn="l"/>
                <a:tab pos="1794960" algn="l"/>
                <a:tab pos="2244240" algn="l"/>
                <a:tab pos="2693520" algn="l"/>
                <a:tab pos="3142800" algn="l"/>
                <a:tab pos="3592080" algn="l"/>
                <a:tab pos="4041359" algn="l"/>
                <a:tab pos="4490640" algn="l"/>
                <a:tab pos="4939920" algn="l"/>
                <a:tab pos="5389200" algn="l"/>
                <a:tab pos="5838480" algn="l"/>
                <a:tab pos="6287760" algn="l"/>
                <a:tab pos="6737039" algn="l"/>
                <a:tab pos="7186320" algn="l"/>
                <a:tab pos="7635600" algn="l"/>
                <a:tab pos="8084880" algn="l"/>
                <a:tab pos="8534160" algn="l"/>
                <a:tab pos="8983440" algn="l"/>
                <a:tab pos="898488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cs-CZ">
                <a:latin typeface="Arial" pitchFamily="34"/>
              </a:rPr>
              <a:t>Krevní oběh	+	+	+	+	0	</a:t>
            </a:r>
          </a:p>
          <a:p>
            <a:pPr lvl="0" indent="-342720">
              <a:lnSpc>
                <a:spcPct val="87000"/>
              </a:lnSpc>
              <a:spcBef>
                <a:spcPts val="697"/>
              </a:spcBef>
            </a:pPr>
            <a:endParaRPr lang="cs-CZ">
              <a:latin typeface="Arial" pitchFamily="34"/>
            </a:endParaRPr>
          </a:p>
          <a:p>
            <a:pPr lvl="0" indent="-342720">
              <a:lnSpc>
                <a:spcPct val="87000"/>
              </a:lnSpc>
              <a:spcBef>
                <a:spcPts val="697"/>
              </a:spcBef>
            </a:pPr>
            <a:r>
              <a:rPr lang="cs-CZ">
                <a:latin typeface="Arial" pitchFamily="34"/>
              </a:rPr>
              <a:t>Selhání jedné vede k selhání dalších. </a:t>
            </a:r>
            <a:br>
              <a:rPr lang="cs-CZ">
                <a:latin typeface="Arial" pitchFamily="34"/>
              </a:rPr>
            </a:br>
            <a:r>
              <a:rPr lang="cs-CZ">
                <a:latin typeface="Arial" pitchFamily="34"/>
              </a:rPr>
              <a:t>(CMP, dušení, IM)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457200" y="255240"/>
            <a:ext cx="8229600" cy="1181520"/>
          </a:xfrm>
        </p:spPr>
        <p:txBody>
          <a:bodyPr wrap="square" tIns="10080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lnSpc>
                <a:spcPct val="87000"/>
              </a:lnSpc>
            </a:pPr>
            <a:r>
              <a:rPr lang="en-US"/>
              <a:t>Response</a:t>
            </a:r>
            <a:r>
              <a:rPr lang="cs-CZ"/>
              <a:t> = Vědomí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71400" y="1780920"/>
            <a:ext cx="7958160" cy="4523040"/>
          </a:xfrm>
        </p:spPr>
        <p:txBody>
          <a:bodyPr wrap="square" tIns="9684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lvl="0" indent="-342720">
              <a:lnSpc>
                <a:spcPct val="87000"/>
              </a:lnSpc>
              <a:spcBef>
                <a:spcPts val="697"/>
              </a:spcBef>
            </a:pPr>
            <a:r>
              <a:rPr lang="cs-CZ">
                <a:solidFill>
                  <a:srgbClr val="FFFF00"/>
                </a:solidFill>
                <a:latin typeface="Arial" pitchFamily="34"/>
              </a:rPr>
              <a:t>Zakřič a zatřep</a:t>
            </a:r>
          </a:p>
          <a:p>
            <a:pPr lvl="0" indent="-342720">
              <a:lnSpc>
                <a:spcPct val="87000"/>
              </a:lnSpc>
              <a:spcBef>
                <a:spcPts val="697"/>
              </a:spcBef>
            </a:pPr>
            <a:endParaRPr lang="cs-CZ">
              <a:solidFill>
                <a:srgbClr val="FFFF00"/>
              </a:solidFill>
              <a:latin typeface="Arial" pitchFamily="34"/>
            </a:endParaRPr>
          </a:p>
          <a:p>
            <a:pPr lvl="0" indent="-342720">
              <a:lnSpc>
                <a:spcPct val="87000"/>
              </a:lnSpc>
              <a:spcBef>
                <a:spcPts val="697"/>
              </a:spcBef>
            </a:pPr>
            <a:endParaRPr lang="cs-CZ">
              <a:latin typeface="Arial" pitchFamily="34"/>
            </a:endParaRPr>
          </a:p>
          <a:p>
            <a:pPr lvl="0" indent="-342720">
              <a:lnSpc>
                <a:spcPct val="87000"/>
              </a:lnSpc>
              <a:spcBef>
                <a:spcPts val="697"/>
              </a:spcBef>
            </a:pPr>
            <a:r>
              <a:rPr lang="cs-CZ">
                <a:latin typeface="Arial" pitchFamily="34"/>
              </a:rPr>
              <a:t>V bezvědomí se nachází každá zhroucená osoba nereagující na oslovení a  bolestivý podnět.</a:t>
            </a:r>
          </a:p>
          <a:p>
            <a:pPr lvl="0" indent="-342720">
              <a:lnSpc>
                <a:spcPct val="87000"/>
              </a:lnSpc>
              <a:spcBef>
                <a:spcPts val="697"/>
              </a:spcBef>
            </a:pPr>
            <a:endParaRPr lang="cs-CZ">
              <a:latin typeface="Arial" pitchFamily="34"/>
            </a:endParaRPr>
          </a:p>
          <a:p>
            <a:pPr lvl="0" indent="-342720">
              <a:lnSpc>
                <a:spcPct val="87000"/>
              </a:lnSpc>
              <a:spcBef>
                <a:spcPts val="697"/>
              </a:spcBef>
            </a:pPr>
            <a:endParaRPr lang="cs-CZ">
              <a:latin typeface="Arial" pitchFamily="34"/>
            </a:endParaRPr>
          </a:p>
          <a:p>
            <a:pPr lvl="0" indent="-342720">
              <a:lnSpc>
                <a:spcPct val="87000"/>
              </a:lnSpc>
              <a:spcBef>
                <a:spcPts val="697"/>
              </a:spcBef>
            </a:pPr>
            <a:r>
              <a:rPr lang="cs-CZ">
                <a:latin typeface="Arial" pitchFamily="34"/>
              </a:rPr>
              <a:t>Alert-Voice-</a:t>
            </a:r>
            <a:r>
              <a:rPr lang="cs-CZ">
                <a:solidFill>
                  <a:srgbClr val="FFFF00"/>
                </a:solidFill>
                <a:latin typeface="Arial" pitchFamily="34"/>
              </a:rPr>
              <a:t>Pain-Unresponsive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330959" y="0"/>
            <a:ext cx="2813039" cy="3427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301680"/>
            <a:ext cx="7809120" cy="1055880"/>
          </a:xfrm>
        </p:spPr>
        <p:txBody>
          <a:bodyPr wrap="square" tIns="3528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cs-CZ"/>
              <a:t>Airways = Dýchací cesty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71400" y="1780920"/>
            <a:ext cx="7958160" cy="4389840"/>
          </a:xfrm>
        </p:spPr>
        <p:txBody>
          <a:bodyPr wrap="square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430200" lvl="0" indent="-324000"/>
            <a:r>
              <a:rPr lang="cs-CZ">
                <a:latin typeface="Arial" pitchFamily="34"/>
              </a:rPr>
              <a:t>V bezvědomí dochází k zapadení jazyka = bez záklonu hlavy nejsou průchodné d.cesty.</a:t>
            </a:r>
          </a:p>
          <a:p>
            <a:pPr marL="430200" lvl="0" indent="-324000"/>
            <a:endParaRPr lang="cs-CZ">
              <a:latin typeface="Arial" pitchFamily="34"/>
            </a:endParaRPr>
          </a:p>
          <a:p>
            <a:pPr marL="430200" lvl="0" indent="-324000"/>
            <a:r>
              <a:rPr lang="cs-CZ">
                <a:latin typeface="Arial" pitchFamily="34"/>
              </a:rPr>
              <a:t>Manévry:</a:t>
            </a: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záklon hlavy</a:t>
            </a: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trojitý manévr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448160" y="3273480"/>
            <a:ext cx="5181480" cy="3584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 txBox="1">
            <a:spLocks noGrp="1"/>
          </p:cNvSpPr>
          <p:nvPr>
            <p:ph type="body" idx="4294967295"/>
          </p:nvPr>
        </p:nvSpPr>
        <p:spPr>
          <a:xfrm>
            <a:off x="615960" y="560160"/>
            <a:ext cx="3882960" cy="3724560"/>
          </a:xfrm>
        </p:spPr>
        <p:txBody>
          <a:bodyPr wrap="square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628560" lvl="0" indent="-627120"/>
            <a:r>
              <a:rPr lang="cs-CZ" sz="4000">
                <a:solidFill>
                  <a:srgbClr val="FFFF00"/>
                </a:solidFill>
                <a:latin typeface="Arial" pitchFamily="34"/>
              </a:rPr>
              <a:t>Záklon hlavy</a:t>
            </a:r>
          </a:p>
          <a:p>
            <a:pPr marL="628560" lvl="0" indent="-627120"/>
            <a:endParaRPr lang="cs-CZ" sz="2600">
              <a:latin typeface="Arial" pitchFamily="34"/>
            </a:endParaRPr>
          </a:p>
          <a:p>
            <a:pPr marL="628560" lvl="0" indent="-627120"/>
            <a:endParaRPr lang="cs-CZ" sz="2600">
              <a:latin typeface="Arial" pitchFamily="34"/>
            </a:endParaRPr>
          </a:p>
          <a:p>
            <a:pPr marL="0" lvl="0"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sz="2600">
                <a:latin typeface="Arial" pitchFamily="34"/>
              </a:rPr>
              <a:t>zachránce klečí vedle hlavy</a:t>
            </a:r>
          </a:p>
          <a:p>
            <a:pPr marL="0" lvl="0"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sz="2600">
                <a:latin typeface="Arial" pitchFamily="34"/>
              </a:rPr>
              <a:t>snazší naučení</a:t>
            </a:r>
          </a:p>
          <a:p>
            <a:pPr marL="0" lvl="0"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sz="2600">
                <a:latin typeface="Arial" pitchFamily="34"/>
              </a:rPr>
              <a:t>Guidelines 2005+2010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33480" y="3780000"/>
            <a:ext cx="2487600" cy="30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219640" y="3921120"/>
            <a:ext cx="3070440" cy="29368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Volný tvar 4"/>
          <p:cNvSpPr/>
          <p:nvPr/>
        </p:nvSpPr>
        <p:spPr>
          <a:xfrm>
            <a:off x="4680000" y="650880"/>
            <a:ext cx="4464000" cy="4389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20160" rIns="0" bIns="0" anchor="t" anchorCtr="0" compatLnSpc="1"/>
          <a:lstStyle/>
          <a:p>
            <a:pPr marL="430200" marR="0" lvl="0" indent="-3240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30200" algn="l"/>
                <a:tab pos="879119" algn="l"/>
                <a:tab pos="1328399" algn="l"/>
                <a:tab pos="1777680" algn="l"/>
                <a:tab pos="2226960" algn="l"/>
                <a:tab pos="2676240" algn="l"/>
                <a:tab pos="3125520" algn="l"/>
                <a:tab pos="3574800" algn="l"/>
                <a:tab pos="4024080" algn="l"/>
                <a:tab pos="4473359" algn="l"/>
                <a:tab pos="4922640" algn="l"/>
                <a:tab pos="5371919" algn="l"/>
                <a:tab pos="5821200" algn="l"/>
                <a:tab pos="6270480" algn="l"/>
                <a:tab pos="6719760" algn="l"/>
                <a:tab pos="7169040" algn="l"/>
                <a:tab pos="7618320" algn="l"/>
                <a:tab pos="8067600" algn="l"/>
                <a:tab pos="8516879" algn="l"/>
                <a:tab pos="8966160" algn="l"/>
                <a:tab pos="9415440" algn="l"/>
              </a:tabLst>
            </a:pPr>
            <a:r>
              <a:rPr lang="cs-CZ" sz="4000" b="0" i="0" u="none" strike="noStrike" baseline="0">
                <a:ln>
                  <a:noFill/>
                </a:ln>
                <a:solidFill>
                  <a:srgbClr val="E6E6E6"/>
                </a:solidFill>
                <a:latin typeface="Arial" pitchFamily="34"/>
                <a:ea typeface="Arial Unicode MS" pitchFamily="34"/>
                <a:cs typeface="Arial Unicode MS" pitchFamily="34"/>
              </a:rPr>
              <a:t>Trojitý manévr</a:t>
            </a:r>
          </a:p>
          <a:p>
            <a:pPr marL="430200" marR="0" lvl="0" indent="-3240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30200" algn="l"/>
                <a:tab pos="879119" algn="l"/>
                <a:tab pos="1328399" algn="l"/>
                <a:tab pos="1777680" algn="l"/>
                <a:tab pos="2226960" algn="l"/>
                <a:tab pos="2676240" algn="l"/>
                <a:tab pos="3125520" algn="l"/>
                <a:tab pos="3574800" algn="l"/>
                <a:tab pos="4024080" algn="l"/>
                <a:tab pos="4473359" algn="l"/>
                <a:tab pos="4922640" algn="l"/>
                <a:tab pos="5371919" algn="l"/>
                <a:tab pos="5821200" algn="l"/>
                <a:tab pos="6270480" algn="l"/>
                <a:tab pos="6719760" algn="l"/>
                <a:tab pos="7169040" algn="l"/>
                <a:tab pos="7618320" algn="l"/>
                <a:tab pos="8067600" algn="l"/>
                <a:tab pos="8516879" algn="l"/>
                <a:tab pos="8966160" algn="l"/>
                <a:tab pos="9415440" algn="l"/>
              </a:tabLst>
            </a:pPr>
            <a:r>
              <a:rPr lang="cs-CZ" sz="2600" b="0" i="0" u="none" strike="noStrike" baseline="0">
                <a:ln>
                  <a:noFill/>
                </a:ln>
                <a:solidFill>
                  <a:srgbClr val="E6E6E6"/>
                </a:solidFill>
                <a:latin typeface="Arial" pitchFamily="34"/>
                <a:ea typeface="Arial Unicode MS" pitchFamily="34"/>
                <a:cs typeface="Arial Unicode MS" pitchFamily="34"/>
              </a:rPr>
              <a:t>=Esmarchův trojhmat</a:t>
            </a:r>
          </a:p>
          <a:p>
            <a:pPr marL="430200" marR="0" lvl="0" indent="-3240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30200" algn="l"/>
                <a:tab pos="879119" algn="l"/>
                <a:tab pos="1328399" algn="l"/>
                <a:tab pos="1777680" algn="l"/>
                <a:tab pos="2226960" algn="l"/>
                <a:tab pos="2676240" algn="l"/>
                <a:tab pos="3125520" algn="l"/>
                <a:tab pos="3574800" algn="l"/>
                <a:tab pos="4024080" algn="l"/>
                <a:tab pos="4473359" algn="l"/>
                <a:tab pos="4922640" algn="l"/>
                <a:tab pos="5371919" algn="l"/>
                <a:tab pos="5821200" algn="l"/>
                <a:tab pos="6270480" algn="l"/>
                <a:tab pos="6719760" algn="l"/>
                <a:tab pos="7169040" algn="l"/>
                <a:tab pos="7618320" algn="l"/>
                <a:tab pos="8067600" algn="l"/>
                <a:tab pos="8516879" algn="l"/>
                <a:tab pos="8966160" algn="l"/>
                <a:tab pos="9415440" algn="l"/>
              </a:tabLst>
            </a:pPr>
            <a:endParaRPr lang="cs-CZ" sz="2600" b="0" i="0" u="none" strike="noStrike" baseline="0">
              <a:ln>
                <a:noFill/>
              </a:ln>
              <a:solidFill>
                <a:srgbClr val="E6E6E6"/>
              </a:solidFill>
              <a:latin typeface="Arial" pitchFamily="34"/>
              <a:ea typeface="Arial Unicode MS" pitchFamily="34"/>
              <a:cs typeface="Arial Unicode MS" pitchFamily="34"/>
            </a:endParaRPr>
          </a:p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ymbol" pitchFamily="2"/>
              <a:buChar char="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cs-CZ" sz="2600" b="0" i="0" u="none" strike="noStrike" baseline="0">
                <a:ln>
                  <a:noFill/>
                </a:ln>
                <a:solidFill>
                  <a:srgbClr val="E6E6E6"/>
                </a:solidFill>
                <a:latin typeface="Arial" pitchFamily="34"/>
                <a:ea typeface="Arial Unicode MS" pitchFamily="34"/>
                <a:cs typeface="Arial Unicode MS" pitchFamily="34"/>
              </a:rPr>
              <a:t>zachránce za hlavou</a:t>
            </a:r>
          </a:p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ymbol" pitchFamily="2"/>
              <a:buChar char="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cs-CZ" sz="2600" b="0" i="0" u="none" strike="noStrike" baseline="0">
                <a:ln>
                  <a:noFill/>
                </a:ln>
                <a:solidFill>
                  <a:srgbClr val="E6E6E6"/>
                </a:solidFill>
                <a:latin typeface="Arial" pitchFamily="34"/>
                <a:ea typeface="Arial Unicode MS" pitchFamily="34"/>
                <a:cs typeface="Arial Unicode MS" pitchFamily="34"/>
              </a:rPr>
              <a:t>obě ruce na dolní čelist</a:t>
            </a:r>
          </a:p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ymbol" pitchFamily="2"/>
              <a:buChar char="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cs-CZ" sz="2600" b="0" i="0" u="none" strike="noStrike" baseline="0">
                <a:ln>
                  <a:noFill/>
                </a:ln>
                <a:solidFill>
                  <a:srgbClr val="E6E6E6"/>
                </a:solidFill>
                <a:latin typeface="Arial" pitchFamily="34"/>
                <a:ea typeface="Arial Unicode MS" pitchFamily="34"/>
                <a:cs typeface="Arial Unicode MS" pitchFamily="34"/>
              </a:rPr>
              <a:t>zaklonit, otevřít ústa, předsunout d.čelist 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255600"/>
            <a:ext cx="7809120" cy="1146600"/>
          </a:xfrm>
        </p:spPr>
        <p:txBody>
          <a:bodyPr wrap="square" tIns="3528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cs-CZ"/>
              <a:t>Breathing = Dýchání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03440" y="2081160"/>
            <a:ext cx="6640559" cy="47768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ástupný symbol pro text 3"/>
          <p:cNvSpPr txBox="1">
            <a:spLocks noGrp="1"/>
          </p:cNvSpPr>
          <p:nvPr>
            <p:ph type="body" idx="4294967295"/>
          </p:nvPr>
        </p:nvSpPr>
        <p:spPr>
          <a:xfrm>
            <a:off x="671400" y="1780920"/>
            <a:ext cx="7958160" cy="4389840"/>
          </a:xfrm>
        </p:spPr>
        <p:txBody>
          <a:bodyPr wrap="square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vidět</a:t>
            </a: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slyšet</a:t>
            </a: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cítit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4320" y="333360"/>
            <a:ext cx="8848440" cy="62467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Volný tvar 2"/>
          <p:cNvSpPr/>
          <p:nvPr/>
        </p:nvSpPr>
        <p:spPr>
          <a:xfrm>
            <a:off x="3591000" y="6543720"/>
            <a:ext cx="2611440" cy="314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60840" rIns="90000" bIns="45000" anchor="t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cs-CZ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ahoma" pitchFamily="34"/>
                <a:cs typeface="Tahoma" pitchFamily="34"/>
              </a:rPr>
              <a:t>http://www.resuscitace.cz/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252000" y="179280"/>
            <a:ext cx="8567640" cy="1261080"/>
          </a:xfrm>
        </p:spPr>
        <p:txBody>
          <a:bodyPr wrap="square" tIns="10080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lnSpc>
                <a:spcPct val="87000"/>
              </a:lnSpc>
            </a:pPr>
            <a:r>
              <a:rPr lang="cs-CZ"/>
              <a:t>B = Dýchání: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576000" y="1440000"/>
            <a:ext cx="8567640" cy="4959720"/>
          </a:xfrm>
        </p:spPr>
        <p:txBody>
          <a:bodyPr wrap="square" tIns="8028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0" lvl="0">
              <a:lnSpc>
                <a:spcPct val="87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vidět dýchací pohyby = zvedá se hrudník</a:t>
            </a:r>
          </a:p>
          <a:p>
            <a:pPr marL="0" lvl="0">
              <a:lnSpc>
                <a:spcPct val="87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>
                <a:solidFill>
                  <a:srgbClr val="FFFFFF"/>
                </a:solidFill>
                <a:latin typeface="Arial" pitchFamily="34"/>
              </a:rPr>
              <a:t>slyšet a cítit</a:t>
            </a:r>
            <a:r>
              <a:rPr lang="cs-CZ">
                <a:solidFill>
                  <a:srgbClr val="000000"/>
                </a:solidFill>
                <a:latin typeface="Arial" pitchFamily="34"/>
              </a:rPr>
              <a:t> </a:t>
            </a:r>
            <a:r>
              <a:rPr lang="cs-CZ">
                <a:solidFill>
                  <a:srgbClr val="FFFF00"/>
                </a:solidFill>
                <a:latin typeface="Arial" pitchFamily="34"/>
              </a:rPr>
              <a:t>dechový proud </a:t>
            </a:r>
            <a:r>
              <a:rPr lang="cs-CZ">
                <a:latin typeface="Arial" pitchFamily="34"/>
              </a:rPr>
              <a:t> = průchodné dýchací cesty</a:t>
            </a:r>
          </a:p>
          <a:p>
            <a:pPr marL="0" lvl="0">
              <a:lnSpc>
                <a:spcPct val="87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hloubka a frekvence dýchání</a:t>
            </a:r>
          </a:p>
          <a:p>
            <a:pPr marL="0" lvl="3" indent="0">
              <a:lnSpc>
                <a:spcPct val="87000"/>
              </a:lnSpc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sz="2600">
                <a:latin typeface="Arial" pitchFamily="34"/>
              </a:rPr>
              <a:t>normální – pravidelné (10..14/min)</a:t>
            </a:r>
          </a:p>
          <a:p>
            <a:pPr marL="0" lvl="3" indent="0">
              <a:lnSpc>
                <a:spcPct val="87000"/>
              </a:lnSpc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sz="2600">
                <a:latin typeface="Arial" pitchFamily="34"/>
              </a:rPr>
              <a:t>pomalé (&lt; 9/min)</a:t>
            </a:r>
          </a:p>
          <a:p>
            <a:pPr marL="0" lvl="3" indent="0">
              <a:lnSpc>
                <a:spcPct val="87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sz="2600">
                <a:latin typeface="Arial" pitchFamily="34"/>
              </a:rPr>
              <a:t>rychlé (&gt;30/min)</a:t>
            </a:r>
          </a:p>
          <a:p>
            <a:pPr marL="0" lvl="3" indent="0">
              <a:lnSpc>
                <a:spcPct val="87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sz="2600">
                <a:latin typeface="Arial" pitchFamily="34"/>
              </a:rPr>
              <a:t>nepravidelné</a:t>
            </a:r>
          </a:p>
          <a:p>
            <a:pPr marL="0" lvl="3" indent="0">
              <a:lnSpc>
                <a:spcPct val="87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sz="2600">
                <a:latin typeface="Arial" pitchFamily="34"/>
              </a:rPr>
              <a:t>povrchní</a:t>
            </a:r>
          </a:p>
          <a:p>
            <a:pPr marL="0" lvl="3" indent="0">
              <a:lnSpc>
                <a:spcPct val="87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sz="2600">
                <a:latin typeface="Arial" pitchFamily="34"/>
              </a:rPr>
              <a:t>lapavé dechy = gasping</a:t>
            </a:r>
          </a:p>
          <a:p>
            <a:pPr marL="0" lvl="3" indent="0">
              <a:lnSpc>
                <a:spcPct val="87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sz="2600">
                <a:latin typeface="Arial" pitchFamily="34"/>
              </a:rPr>
              <a:t>zástava dechu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/>
        <p:txBody>
          <a:bodyPr wrap="square" tIns="3528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cs-CZ"/>
              <a:t>Gasping = lapavé dýchání</a:t>
            </a:r>
          </a:p>
        </p:txBody>
      </p:sp>
      <p:pic>
        <p:nvPicPr>
          <p:cNvPr id="4" name="2gasping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7624" y="1916832"/>
            <a:ext cx="6248400" cy="4260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5094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301680"/>
            <a:ext cx="7809120" cy="1055880"/>
          </a:xfrm>
        </p:spPr>
        <p:txBody>
          <a:bodyPr wrap="square" tIns="3528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cs-CZ"/>
              <a:t>Gasping = lapavé dýchání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71400" y="1780920"/>
            <a:ext cx="7958160" cy="4389840"/>
          </a:xfrm>
        </p:spPr>
        <p:txBody>
          <a:bodyPr wrap="square" tIns="1152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430200" lvl="0" indent="-324000"/>
            <a:r>
              <a:rPr lang="cs-CZ" sz="1800"/>
              <a:t>http://www.lf3.cuni.cz/cs/pracoviste/anesteziologie/vyuka/studijni-materialy/neodkladna-resuscitace/neodkladna_resuscitace-dychani.wmv</a:t>
            </a:r>
          </a:p>
          <a:p>
            <a:pPr marL="430200" lvl="0" indent="-324000"/>
            <a:endParaRPr lang="cs-CZ" sz="1800"/>
          </a:p>
          <a:p>
            <a:pPr marL="430200" lvl="0" indent="-324000"/>
            <a:r>
              <a:rPr lang="cs-CZ" sz="1800"/>
              <a:t>http://www.resuscitace.cz/wp-content/uploads/2010/10/VIDEO_gasping-VHS.mpg</a:t>
            </a:r>
          </a:p>
          <a:p>
            <a:pPr marL="430200" lvl="0" indent="-324000"/>
            <a:endParaRPr lang="cs-CZ" sz="1800"/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/>
              <a:t>není přítomen dechový proud</a:t>
            </a:r>
          </a:p>
          <a:p>
            <a:pPr marL="430200" lvl="0" indent="-324000"/>
            <a:endParaRPr lang="cs-CZ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431640" y="179280"/>
            <a:ext cx="8568000" cy="1261080"/>
          </a:xfrm>
        </p:spPr>
        <p:txBody>
          <a:bodyPr wrap="square" tIns="10080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lnSpc>
                <a:spcPct val="87000"/>
              </a:lnSpc>
            </a:pPr>
            <a:r>
              <a:rPr lang="cs-CZ"/>
              <a:t>A+B: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12360" y="1440000"/>
            <a:ext cx="8567640" cy="5101920"/>
          </a:xfrm>
        </p:spPr>
        <p:txBody>
          <a:bodyPr wrap="square" tIns="7344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lvl="0" indent="-342720">
              <a:lnSpc>
                <a:spcPct val="87000"/>
              </a:lnSpc>
            </a:pPr>
            <a:r>
              <a:rPr lang="cs-CZ" sz="2800">
                <a:latin typeface="Arial" pitchFamily="34"/>
              </a:rPr>
              <a:t>Známky obstrukce dýchacích cest</a:t>
            </a:r>
          </a:p>
          <a:p>
            <a:pPr marL="0" lvl="1" indent="0">
              <a:lnSpc>
                <a:spcPct val="87000"/>
              </a:lnSpc>
              <a:spcBef>
                <a:spcPts val="598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kašel</a:t>
            </a:r>
          </a:p>
          <a:p>
            <a:pPr marL="0" lvl="1" indent="0">
              <a:lnSpc>
                <a:spcPct val="87000"/>
              </a:lnSpc>
              <a:spcBef>
                <a:spcPts val="598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chroptění, chrčení, bublání, pískání // Ticho</a:t>
            </a:r>
          </a:p>
          <a:p>
            <a:pPr marL="0" lvl="1" indent="0">
              <a:lnSpc>
                <a:spcPct val="87000"/>
              </a:lnSpc>
              <a:spcBef>
                <a:spcPts val="598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vtahování jugula, (mezižeberních prostor-děti )</a:t>
            </a:r>
          </a:p>
          <a:p>
            <a:pPr marL="0" lvl="1" indent="0">
              <a:lnSpc>
                <a:spcPct val="87000"/>
              </a:lnSpc>
              <a:spcBef>
                <a:spcPts val="598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zapojení pomocných dýchacích svalů:</a:t>
            </a:r>
          </a:p>
          <a:p>
            <a:pPr marL="0" lvl="3" indent="0">
              <a:lnSpc>
                <a:spcPct val="87000"/>
              </a:lnSpc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sz="2800">
                <a:latin typeface="Arial" pitchFamily="34"/>
              </a:rPr>
              <a:t>vynucená poloha v sedě / ve stoje, opřen o lokty</a:t>
            </a:r>
          </a:p>
          <a:p>
            <a:pPr marL="0" lvl="3" indent="0">
              <a:lnSpc>
                <a:spcPct val="87000"/>
              </a:lnSpc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sz="2800">
                <a:latin typeface="Arial" pitchFamily="34"/>
              </a:rPr>
              <a:t>souhyb nosních křídel</a:t>
            </a:r>
          </a:p>
          <a:p>
            <a:pPr lvl="0"/>
            <a:endParaRPr lang="cs-CZ" sz="2800">
              <a:latin typeface="Arial" pitchFamily="34"/>
            </a:endParaRPr>
          </a:p>
          <a:p>
            <a:pPr lvl="0" indent="-342720">
              <a:lnSpc>
                <a:spcPct val="87000"/>
              </a:lnSpc>
              <a:spcBef>
                <a:spcPts val="697"/>
              </a:spcBef>
            </a:pPr>
            <a:r>
              <a:rPr lang="cs-CZ" sz="2800">
                <a:latin typeface="Arial" pitchFamily="34"/>
              </a:rPr>
              <a:t>Barva kůže (není spolehlivá):</a:t>
            </a:r>
          </a:p>
          <a:p>
            <a:pPr marL="0" lvl="1" indent="0">
              <a:lnSpc>
                <a:spcPct val="87000"/>
              </a:lnSpc>
              <a:spcBef>
                <a:spcPts val="598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růžová</a:t>
            </a:r>
          </a:p>
          <a:p>
            <a:pPr marL="0" lvl="1" indent="0">
              <a:lnSpc>
                <a:spcPct val="87000"/>
              </a:lnSpc>
              <a:spcBef>
                <a:spcPts val="598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cyanotická =  modro-fialová - jen akra nebo celé tělo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380360" y="0"/>
            <a:ext cx="1763640" cy="1619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237600"/>
            <a:ext cx="7809120" cy="1181520"/>
          </a:xfrm>
        </p:spPr>
        <p:txBody>
          <a:bodyPr wrap="square" tIns="10080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lnSpc>
                <a:spcPct val="87000"/>
              </a:lnSpc>
            </a:pPr>
            <a:r>
              <a:rPr lang="cs-CZ"/>
              <a:t>Oběh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71400" y="1780920"/>
            <a:ext cx="7958160" cy="4523040"/>
          </a:xfrm>
        </p:spPr>
        <p:txBody>
          <a:bodyPr wrap="square" tIns="9684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285480" lvl="0" indent="-285480">
              <a:lnSpc>
                <a:spcPct val="87000"/>
              </a:lnSpc>
              <a:spcBef>
                <a:spcPts val="697"/>
              </a:spcBef>
            </a:pPr>
            <a:r>
              <a:rPr lang="cs-CZ">
                <a:solidFill>
                  <a:srgbClr val="FFFFFF"/>
                </a:solidFill>
                <a:latin typeface="Arial" pitchFamily="34"/>
              </a:rPr>
              <a:t>vyšetřují laici</a:t>
            </a:r>
            <a:r>
              <a:rPr lang="cs-CZ">
                <a:solidFill>
                  <a:srgbClr val="000000"/>
                </a:solidFill>
                <a:latin typeface="Arial" pitchFamily="34"/>
              </a:rPr>
              <a:t> </a:t>
            </a:r>
            <a:r>
              <a:rPr lang="cs-CZ">
                <a:solidFill>
                  <a:srgbClr val="FFFF00"/>
                </a:solidFill>
                <a:latin typeface="Arial" pitchFamily="34"/>
              </a:rPr>
              <a:t>jen je-li přítomno</a:t>
            </a:r>
          </a:p>
          <a:p>
            <a:pPr marL="0" lvl="1" indent="0">
              <a:lnSpc>
                <a:spcPct val="87000"/>
              </a:lnSpc>
              <a:spcBef>
                <a:spcPts val="598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Vědomí</a:t>
            </a:r>
          </a:p>
          <a:p>
            <a:pPr marL="0" lvl="1" indent="0">
              <a:lnSpc>
                <a:spcPct val="87000"/>
              </a:lnSpc>
              <a:spcBef>
                <a:spcPts val="598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Spontánní pohyby, kašel</a:t>
            </a:r>
          </a:p>
          <a:p>
            <a:pPr marL="0" lvl="1" indent="0">
              <a:lnSpc>
                <a:spcPct val="87000"/>
              </a:lnSpc>
              <a:spcBef>
                <a:spcPts val="598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Dýchání</a:t>
            </a:r>
          </a:p>
          <a:p>
            <a:pPr marL="285480" lvl="0" indent="-285480">
              <a:lnSpc>
                <a:spcPct val="87000"/>
              </a:lnSpc>
              <a:spcBef>
                <a:spcPts val="598"/>
              </a:spcBef>
            </a:pPr>
            <a:endParaRPr lang="cs-CZ">
              <a:latin typeface="Arial" pitchFamily="34"/>
            </a:endParaRPr>
          </a:p>
          <a:p>
            <a:pPr marL="0" lvl="0">
              <a:lnSpc>
                <a:spcPct val="83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>
                <a:solidFill>
                  <a:srgbClr val="FFFF00"/>
                </a:solidFill>
                <a:latin typeface="Arial" pitchFamily="34"/>
              </a:rPr>
              <a:t>Puls</a:t>
            </a:r>
            <a:r>
              <a:rPr lang="cs-CZ">
                <a:solidFill>
                  <a:srgbClr val="FF0000"/>
                </a:solidFill>
                <a:latin typeface="Arial" pitchFamily="34"/>
              </a:rPr>
              <a:t> </a:t>
            </a:r>
            <a:r>
              <a:rPr lang="cs-CZ">
                <a:latin typeface="Arial" pitchFamily="34"/>
              </a:rPr>
              <a:t>hmatný dvěma / více prsty</a:t>
            </a:r>
          </a:p>
          <a:p>
            <a:pPr marL="285480" lvl="0" indent="-285480">
              <a:lnSpc>
                <a:spcPct val="83000"/>
              </a:lnSpc>
              <a:spcBef>
                <a:spcPts val="598"/>
              </a:spcBef>
            </a:pPr>
            <a:endParaRPr lang="cs-CZ">
              <a:latin typeface="Arial" pitchFamily="34"/>
            </a:endParaRPr>
          </a:p>
          <a:p>
            <a:pPr marL="0" lvl="0">
              <a:lnSpc>
                <a:spcPct val="83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Kapilární návrat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>
            <a:lum/>
            <a:alphaModFix/>
          </a:blip>
          <a:srcRect/>
          <a:stretch>
            <a:fillRect/>
          </a:stretch>
        </p:blipFill>
        <p:spPr>
          <a:xfrm>
            <a:off x="7740720" y="85680"/>
            <a:ext cx="1371599" cy="1535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244440"/>
            <a:ext cx="7809120" cy="1168920"/>
          </a:xfrm>
        </p:spPr>
        <p:txBody>
          <a:bodyPr wrap="square" tIns="3528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cs-CZ"/>
              <a:t>krkavice = na bok od ohryzku, před kývačem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71400" y="1780920"/>
            <a:ext cx="7958160" cy="4410360"/>
          </a:xfrm>
        </p:spPr>
        <p:txBody>
          <a:bodyPr/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endParaRPr lang="cs-CZ"/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92280" y="1457280"/>
            <a:ext cx="7551720" cy="5400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301680"/>
            <a:ext cx="7809120" cy="1055880"/>
          </a:xfrm>
        </p:spPr>
        <p:txBody>
          <a:bodyPr wrap="square" tIns="3528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cs-CZ"/>
              <a:t>Puls hmatný: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971720" y="1780920"/>
            <a:ext cx="6657840" cy="4389840"/>
          </a:xfrm>
        </p:spPr>
        <p:txBody>
          <a:bodyPr wrap="square" tIns="6012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0" lvl="1" indent="0">
              <a:lnSpc>
                <a:spcPct val="83000"/>
              </a:lnSpc>
              <a:spcBef>
                <a:spcPts val="598"/>
              </a:spcBef>
              <a:buClr>
                <a:srgbClr val="E6E6E6"/>
              </a:buClr>
              <a:buSzPct val="75000"/>
              <a:buFont typeface="Symbol" pitchFamily="2"/>
              <a:buChar char=""/>
            </a:pPr>
            <a:r>
              <a:rPr lang="cs-CZ">
                <a:latin typeface="Arial" pitchFamily="34"/>
              </a:rPr>
              <a:t>na krkavici / ve třísle</a:t>
            </a:r>
          </a:p>
          <a:p>
            <a:pPr lvl="0" indent="-342720">
              <a:lnSpc>
                <a:spcPct val="83000"/>
              </a:lnSpc>
              <a:spcBef>
                <a:spcPts val="598"/>
              </a:spcBef>
            </a:pPr>
            <a:endParaRPr lang="cs-CZ">
              <a:latin typeface="Arial" pitchFamily="34"/>
            </a:endParaRPr>
          </a:p>
          <a:p>
            <a:pPr lvl="0" indent="-342720">
              <a:lnSpc>
                <a:spcPct val="83000"/>
              </a:lnSpc>
              <a:spcBef>
                <a:spcPts val="598"/>
              </a:spcBef>
            </a:pPr>
            <a:endParaRPr lang="cs-CZ">
              <a:latin typeface="Arial" pitchFamily="34"/>
            </a:endParaRPr>
          </a:p>
          <a:p>
            <a:pPr lvl="0" indent="-342720">
              <a:lnSpc>
                <a:spcPct val="83000"/>
              </a:lnSpc>
              <a:spcBef>
                <a:spcPts val="598"/>
              </a:spcBef>
            </a:pPr>
            <a:endParaRPr lang="cs-CZ">
              <a:latin typeface="Arial" pitchFamily="34"/>
            </a:endParaRPr>
          </a:p>
          <a:p>
            <a:pPr lvl="0" indent="-342720">
              <a:lnSpc>
                <a:spcPct val="83000"/>
              </a:lnSpc>
              <a:spcBef>
                <a:spcPts val="598"/>
              </a:spcBef>
            </a:pPr>
            <a:endParaRPr lang="cs-CZ">
              <a:latin typeface="Arial" pitchFamily="34"/>
            </a:endParaRPr>
          </a:p>
          <a:p>
            <a:pPr marL="0" lvl="1" indent="0">
              <a:lnSpc>
                <a:spcPct val="83000"/>
              </a:lnSpc>
              <a:spcBef>
                <a:spcPts val="598"/>
              </a:spcBef>
              <a:buClr>
                <a:srgbClr val="E6E6E6"/>
              </a:buClr>
              <a:buSzPct val="75000"/>
              <a:buFont typeface="Symbol" pitchFamily="2"/>
              <a:buChar char=""/>
            </a:pPr>
            <a:r>
              <a:rPr lang="cs-CZ">
                <a:latin typeface="Arial" pitchFamily="34"/>
              </a:rPr>
              <a:t>pak na zápěstí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98400" y="1801800"/>
            <a:ext cx="1581119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008839" y="1790640"/>
            <a:ext cx="1600200" cy="285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433679" y="4664160"/>
            <a:ext cx="2390760" cy="1914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576000" y="671400"/>
            <a:ext cx="8567640" cy="1261080"/>
          </a:xfrm>
        </p:spPr>
        <p:txBody>
          <a:bodyPr wrap="square" tIns="10080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lnSpc>
                <a:spcPct val="87000"/>
              </a:lnSpc>
            </a:pPr>
            <a:r>
              <a:rPr lang="cs-CZ"/>
              <a:t>Oběh  - puls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576000" y="1848960"/>
            <a:ext cx="8567640" cy="4450320"/>
          </a:xfrm>
        </p:spPr>
        <p:txBody>
          <a:bodyPr wrap="square" tIns="9684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0" lvl="0">
              <a:lnSpc>
                <a:spcPct val="87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pravidelný, nepravidelný</a:t>
            </a:r>
          </a:p>
          <a:p>
            <a:pPr marL="0" lvl="0">
              <a:lnSpc>
                <a:spcPct val="87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plný, nitkovitý</a:t>
            </a:r>
          </a:p>
          <a:p>
            <a:pPr marL="0" lvl="0">
              <a:lnSpc>
                <a:spcPct val="87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tepová frekvence </a:t>
            </a:r>
            <a:r>
              <a:rPr lang="cs-CZ" sz="2000">
                <a:latin typeface="Arial" pitchFamily="34"/>
              </a:rPr>
              <a:t>(počet pulzů za 10s * 6)</a:t>
            </a:r>
          </a:p>
          <a:p>
            <a:pPr marL="714240" lvl="0" indent="-608040">
              <a:lnSpc>
                <a:spcPct val="83000"/>
              </a:lnSpc>
            </a:pPr>
            <a:endParaRPr lang="cs-CZ">
              <a:latin typeface="Arial" pitchFamily="34"/>
            </a:endParaRPr>
          </a:p>
          <a:p>
            <a:pPr marL="0" lvl="0">
              <a:lnSpc>
                <a:spcPct val="83000"/>
              </a:lnSpc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známky šoku – studená bledá kůže, ...</a:t>
            </a:r>
          </a:p>
          <a:p>
            <a:pPr marL="714240" lvl="0" indent="-608040">
              <a:lnSpc>
                <a:spcPct val="83000"/>
              </a:lnSpc>
            </a:pPr>
            <a:endParaRPr lang="cs-CZ">
              <a:latin typeface="Arial" pitchFamily="34"/>
            </a:endParaRP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>
            <a:lum/>
            <a:alphaModFix/>
          </a:blip>
          <a:srcRect/>
          <a:stretch>
            <a:fillRect/>
          </a:stretch>
        </p:blipFill>
        <p:spPr>
          <a:xfrm>
            <a:off x="7740720" y="85680"/>
            <a:ext cx="1371599" cy="1535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301680"/>
            <a:ext cx="7809120" cy="1055880"/>
          </a:xfrm>
        </p:spPr>
        <p:txBody>
          <a:bodyPr wrap="square" tIns="8568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lnSpc>
                <a:spcPct val="83000"/>
              </a:lnSpc>
            </a:pPr>
            <a:r>
              <a:rPr lang="cs-CZ"/>
              <a:t>Kapilární návrat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71400" y="1780920"/>
            <a:ext cx="7958160" cy="4389840"/>
          </a:xfrm>
        </p:spPr>
        <p:txBody>
          <a:bodyPr wrap="square" tIns="6012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0" lvl="1" indent="0">
              <a:lnSpc>
                <a:spcPct val="83000"/>
              </a:lnSpc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velmi hrubé orientační vyšetření </a:t>
            </a:r>
            <a:br>
              <a:rPr lang="cs-CZ">
                <a:latin typeface="Arial" pitchFamily="34"/>
              </a:rPr>
            </a:br>
            <a:r>
              <a:rPr lang="cs-CZ">
                <a:latin typeface="Arial" pitchFamily="34"/>
              </a:rPr>
              <a:t>(těžký šok)</a:t>
            </a:r>
          </a:p>
          <a:p>
            <a:pPr marL="0" lvl="1" indent="0">
              <a:lnSpc>
                <a:spcPct val="83000"/>
              </a:lnSpc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doba nutná k prokrvení nehtového lůžka </a:t>
            </a:r>
            <a:br>
              <a:rPr lang="cs-CZ">
                <a:latin typeface="Arial" pitchFamily="34"/>
              </a:rPr>
            </a:br>
            <a:r>
              <a:rPr lang="cs-CZ">
                <a:latin typeface="Arial" pitchFamily="34"/>
              </a:rPr>
              <a:t>= po stlačení – bílá – růžová</a:t>
            </a:r>
          </a:p>
          <a:p>
            <a:pPr marL="0" lvl="1" indent="0">
              <a:lnSpc>
                <a:spcPct val="83000"/>
              </a:lnSpc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norma do 2s</a:t>
            </a:r>
          </a:p>
          <a:p>
            <a:pPr marL="0" lvl="1" indent="0">
              <a:lnSpc>
                <a:spcPct val="83000"/>
              </a:lnSpc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dnes hlavně k hodnocení oběhu dětí  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00080" y="3924360"/>
            <a:ext cx="2857680" cy="22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78920" y="179280"/>
            <a:ext cx="7559640" cy="1261080"/>
          </a:xfrm>
        </p:spPr>
        <p:txBody>
          <a:bodyPr wrap="square" tIns="16128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lnSpc>
                <a:spcPct val="81000"/>
              </a:lnSpc>
            </a:pPr>
            <a:r>
              <a:rPr lang="cs-CZ"/>
              <a:t>Zajištění zdravotnické pomoci: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12360" y="1800000"/>
            <a:ext cx="8567640" cy="4537440"/>
          </a:xfrm>
        </p:spPr>
        <p:txBody>
          <a:bodyPr wrap="square" tIns="5040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285480" lvl="0" indent="-285480">
              <a:tabLst>
                <a:tab pos="285480" algn="l"/>
                <a:tab pos="286920" algn="l"/>
                <a:tab pos="721800" algn="l"/>
                <a:tab pos="1445760" algn="l"/>
                <a:tab pos="2169720" algn="l"/>
                <a:tab pos="2893680" algn="l"/>
                <a:tab pos="3617640" algn="l"/>
                <a:tab pos="4341240" algn="l"/>
                <a:tab pos="5065200" algn="l"/>
                <a:tab pos="5789159" algn="l"/>
                <a:tab pos="6513120" algn="l"/>
                <a:tab pos="7237080" algn="l"/>
                <a:tab pos="7962480" algn="l"/>
                <a:tab pos="8084520" algn="l"/>
                <a:tab pos="8533800" algn="l"/>
                <a:tab pos="8983080" algn="l"/>
                <a:tab pos="9432360" algn="l"/>
                <a:tab pos="9881640" algn="l"/>
                <a:tab pos="10330920" algn="l"/>
                <a:tab pos="10780200" algn="l"/>
                <a:tab pos="10782000" algn="l"/>
              </a:tabLst>
            </a:pPr>
            <a:r>
              <a:rPr lang="cs-CZ"/>
              <a:t>oznámení RZP				</a:t>
            </a:r>
            <a:r>
              <a:rPr lang="cs-CZ">
                <a:solidFill>
                  <a:srgbClr val="FFFF00"/>
                </a:solidFill>
              </a:rPr>
              <a:t>155 (112)</a:t>
            </a:r>
          </a:p>
          <a:p>
            <a:pPr marL="0" lvl="0">
              <a:lnSpc>
                <a:spcPct val="86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/>
              <a:t>kde</a:t>
            </a:r>
          </a:p>
          <a:p>
            <a:pPr marL="0" lvl="0">
              <a:lnSpc>
                <a:spcPct val="86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/>
              <a:t>co</a:t>
            </a:r>
          </a:p>
          <a:p>
            <a:pPr marL="0" lvl="0">
              <a:lnSpc>
                <a:spcPct val="86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/>
              <a:t>kdy</a:t>
            </a:r>
          </a:p>
          <a:p>
            <a:pPr marL="0" lvl="0">
              <a:lnSpc>
                <a:spcPct val="86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/>
              <a:t>kolik osob</a:t>
            </a:r>
          </a:p>
          <a:p>
            <a:pPr marL="0" lvl="0">
              <a:lnSpc>
                <a:spcPct val="86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/>
              <a:t>jak vážná poranění</a:t>
            </a:r>
          </a:p>
          <a:p>
            <a:pPr marL="0" lvl="0">
              <a:lnSpc>
                <a:spcPct val="86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/>
              <a:t>kdo, odkud volá</a:t>
            </a:r>
          </a:p>
          <a:p>
            <a:pPr marL="0" lvl="0">
              <a:lnSpc>
                <a:spcPct val="86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>
                <a:solidFill>
                  <a:srgbClr val="FFFF00"/>
                </a:solidFill>
              </a:rPr>
              <a:t>!! nezavěšovat !!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737479" y="54000"/>
            <a:ext cx="1406520" cy="13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238720" y="3780000"/>
            <a:ext cx="3762360" cy="2519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cs-CZ"/>
              <a:t>TV kampaň pro laiky, kteří do teď umí ….. NIC</a:t>
            </a:r>
          </a:p>
        </p:txBody>
      </p:sp>
      <p:pic>
        <p:nvPicPr>
          <p:cNvPr id="6" name="Vinnie Jones' Hands-only CPR (funny short film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1714500"/>
            <a:ext cx="7656512" cy="43067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43000" y="609120"/>
            <a:ext cx="7772400" cy="1143360"/>
          </a:xfrm>
        </p:spPr>
        <p:txBody>
          <a:bodyPr wrap="square" tIns="5544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n-GB"/>
              <a:t>Náhlá Zástava Oběhu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43000" y="1980720"/>
            <a:ext cx="7772400" cy="4359600"/>
          </a:xfrm>
        </p:spPr>
        <p:txBody>
          <a:bodyPr wrap="square" tIns="4428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0" lvl="0">
              <a:lnSpc>
                <a:spcPct val="93000"/>
              </a:lnSpc>
              <a:spcBef>
                <a:spcPts val="697"/>
              </a:spcBef>
              <a:buClr>
                <a:srgbClr val="00FFFF"/>
              </a:buClr>
              <a:buSzPct val="45000"/>
              <a:buFont typeface="Wingdings" pitchFamily="2"/>
              <a:buChar char=""/>
            </a:pPr>
            <a:r>
              <a:rPr lang="en-GB">
                <a:latin typeface="Arial" pitchFamily="34"/>
              </a:rPr>
              <a:t>Náhlá zástava srdeční činnosti nebo porucha srdečního rytmu vede k zástavě oběhu krve a přenosu kyslíku.</a:t>
            </a:r>
          </a:p>
          <a:p>
            <a:pPr marL="0" lvl="0">
              <a:lnSpc>
                <a:spcPct val="89000"/>
              </a:lnSpc>
              <a:spcBef>
                <a:spcPts val="697"/>
              </a:spcBef>
              <a:buClr>
                <a:srgbClr val="00FFFF"/>
              </a:buClr>
              <a:buSzPct val="45000"/>
              <a:buFont typeface="Wingdings" pitchFamily="2"/>
              <a:buChar char=""/>
            </a:pPr>
            <a:r>
              <a:rPr lang="en-GB">
                <a:latin typeface="Arial" pitchFamily="34"/>
              </a:rPr>
              <a:t>klinická smrt</a:t>
            </a:r>
          </a:p>
          <a:p>
            <a:pPr marL="0" lvl="0">
              <a:lnSpc>
                <a:spcPct val="93000"/>
              </a:lnSpc>
              <a:spcBef>
                <a:spcPts val="697"/>
              </a:spcBef>
              <a:buClr>
                <a:srgbClr val="00FFFF"/>
              </a:buClr>
              <a:buSzPct val="45000"/>
              <a:buFont typeface="Wingdings" pitchFamily="2"/>
              <a:buChar char=""/>
            </a:pPr>
            <a:r>
              <a:rPr lang="en-GB">
                <a:latin typeface="Arial" pitchFamily="34"/>
              </a:rPr>
              <a:t>Klinický obraz:</a:t>
            </a:r>
          </a:p>
          <a:p>
            <a:pPr marL="0" lvl="1" indent="0">
              <a:lnSpc>
                <a:spcPct val="93000"/>
              </a:lnSpc>
              <a:spcBef>
                <a:spcPts val="598"/>
              </a:spcBef>
              <a:buClr>
                <a:srgbClr val="6699FF"/>
              </a:buClr>
              <a:buSzPct val="45000"/>
              <a:buFont typeface="Wingdings" pitchFamily="2"/>
              <a:buChar char=""/>
            </a:pPr>
            <a:r>
              <a:rPr lang="en-GB">
                <a:solidFill>
                  <a:srgbClr val="FFFF00"/>
                </a:solidFill>
                <a:latin typeface="Arial" pitchFamily="34"/>
              </a:rPr>
              <a:t>bezvědomí</a:t>
            </a:r>
          </a:p>
          <a:p>
            <a:pPr marL="0" lvl="1" indent="0">
              <a:lnSpc>
                <a:spcPct val="93000"/>
              </a:lnSpc>
              <a:spcBef>
                <a:spcPts val="598"/>
              </a:spcBef>
              <a:buClr>
                <a:srgbClr val="6699FF"/>
              </a:buClr>
              <a:buSzPct val="45000"/>
              <a:buFont typeface="Wingdings" pitchFamily="2"/>
              <a:buChar char=""/>
            </a:pPr>
            <a:r>
              <a:rPr lang="en-GB">
                <a:solidFill>
                  <a:srgbClr val="FFFF00"/>
                </a:solidFill>
                <a:latin typeface="Arial" pitchFamily="34"/>
              </a:rPr>
              <a:t>porucha dýchání</a:t>
            </a:r>
          </a:p>
          <a:p>
            <a:pPr marL="0" lvl="1" indent="0">
              <a:lnSpc>
                <a:spcPct val="93000"/>
              </a:lnSpc>
              <a:spcBef>
                <a:spcPts val="598"/>
              </a:spcBef>
              <a:buClr>
                <a:srgbClr val="6699FF"/>
              </a:buClr>
              <a:buSzPct val="45000"/>
              <a:buFont typeface="Wingdings" pitchFamily="2"/>
              <a:buChar char=""/>
            </a:pPr>
            <a:r>
              <a:rPr lang="en-GB">
                <a:latin typeface="Arial" pitchFamily="34"/>
              </a:rPr>
              <a:t>není hmatný tep na krkavicích</a:t>
            </a:r>
          </a:p>
          <a:p>
            <a:pPr marL="0" lvl="1" indent="0">
              <a:lnSpc>
                <a:spcPct val="93000"/>
              </a:lnSpc>
              <a:spcBef>
                <a:spcPts val="598"/>
              </a:spcBef>
              <a:buClr>
                <a:srgbClr val="6699FF"/>
              </a:buClr>
              <a:buSzPct val="45000"/>
              <a:buFont typeface="Wingdings" pitchFamily="2"/>
              <a:buChar char=""/>
            </a:pPr>
            <a:r>
              <a:rPr lang="en-GB">
                <a:latin typeface="Arial" pitchFamily="34"/>
              </a:rPr>
              <a:t>(změna barvy kůže (cyanóza))</a:t>
            </a:r>
          </a:p>
        </p:txBody>
      </p:sp>
      <p:sp>
        <p:nvSpPr>
          <p:cNvPr id="4" name="Volný tvar 3"/>
          <p:cNvSpPr/>
          <p:nvPr/>
        </p:nvSpPr>
        <p:spPr>
          <a:xfrm>
            <a:off x="6041879" y="3809880"/>
            <a:ext cx="2163960" cy="1020959"/>
          </a:xfrm>
          <a:custGeom>
            <a:avLst>
              <a:gd name="f0" fmla="val 7880"/>
              <a:gd name="f1" fmla="val 39734"/>
            </a:avLst>
            <a:gdLst>
              <a:gd name="f2" fmla="val 10800000"/>
              <a:gd name="f3" fmla="val 5400000"/>
              <a:gd name="f4" fmla="val 16200000"/>
              <a:gd name="f5" fmla="val w"/>
              <a:gd name="f6" fmla="val h"/>
              <a:gd name="f7" fmla="val 0"/>
              <a:gd name="f8" fmla="val 21600"/>
              <a:gd name="f9" fmla="+- 0 0 1"/>
              <a:gd name="f10" fmla="val -2147483647"/>
              <a:gd name="f11" fmla="val 2147483647"/>
              <a:gd name="f12" fmla="val 3590"/>
              <a:gd name="f13" fmla="val 8970"/>
              <a:gd name="f14" fmla="val 12630"/>
              <a:gd name="f15" fmla="val 18010"/>
              <a:gd name="f16" fmla="*/ f5 1 21600"/>
              <a:gd name="f17" fmla="*/ f6 1 21600"/>
              <a:gd name="f18" fmla="pin -2147483647 f0 2147483647"/>
              <a:gd name="f19" fmla="pin -2147483647 f1 2147483647"/>
              <a:gd name="f20" fmla="+- 0 0 f12"/>
              <a:gd name="f21" fmla="+- 3590 0 f7"/>
              <a:gd name="f22" fmla="+- 0 0 f3"/>
              <a:gd name="f23" fmla="+- 21600 0 f15"/>
              <a:gd name="f24" fmla="+- 18010 0 f8"/>
              <a:gd name="f25" fmla="+- f18 0 10800"/>
              <a:gd name="f26" fmla="+- f19 0 10800"/>
              <a:gd name="f27" fmla="+- f19 0 21600"/>
              <a:gd name="f28" fmla="+- f18 0 21600"/>
              <a:gd name="f29" fmla="*/ f18 f16 1"/>
              <a:gd name="f30" fmla="*/ f19 f17 1"/>
              <a:gd name="f31" fmla="*/ 800 f16 1"/>
              <a:gd name="f32" fmla="*/ 20800 f16 1"/>
              <a:gd name="f33" fmla="*/ 20800 f17 1"/>
              <a:gd name="f34" fmla="*/ 800 f17 1"/>
              <a:gd name="f35" fmla="abs f20"/>
              <a:gd name="f36" fmla="abs f21"/>
              <a:gd name="f37" fmla="?: f20 f22 f3"/>
              <a:gd name="f38" fmla="?: f20 f3 f22"/>
              <a:gd name="f39" fmla="?: f20 f4 f3"/>
              <a:gd name="f40" fmla="?: f20 f3 f4"/>
              <a:gd name="f41" fmla="abs f23"/>
              <a:gd name="f42" fmla="?: f21 f22 f3"/>
              <a:gd name="f43" fmla="?: f21 f3 f22"/>
              <a:gd name="f44" fmla="?: f23 0 f2"/>
              <a:gd name="f45" fmla="?: f23 f2 0"/>
              <a:gd name="f46" fmla="abs f24"/>
              <a:gd name="f47" fmla="?: f23 f22 f3"/>
              <a:gd name="f48" fmla="?: f23 f3 f22"/>
              <a:gd name="f49" fmla="?: f23 f4 f3"/>
              <a:gd name="f50" fmla="?: f23 f3 f4"/>
              <a:gd name="f51" fmla="?: f24 f22 f3"/>
              <a:gd name="f52" fmla="?: f24 f3 f22"/>
              <a:gd name="f53" fmla="?: f20 0 f2"/>
              <a:gd name="f54" fmla="?: f20 f2 0"/>
              <a:gd name="f55" fmla="abs f25"/>
              <a:gd name="f56" fmla="abs f26"/>
              <a:gd name="f57" fmla="?: f20 f40 f39"/>
              <a:gd name="f58" fmla="?: f20 f39 f40"/>
              <a:gd name="f59" fmla="?: f21 f38 f37"/>
              <a:gd name="f60" fmla="?: f21 f45 f44"/>
              <a:gd name="f61" fmla="?: f21 f44 f45"/>
              <a:gd name="f62" fmla="?: f23 f42 f43"/>
              <a:gd name="f63" fmla="?: f23 f50 f49"/>
              <a:gd name="f64" fmla="?: f23 f49 f50"/>
              <a:gd name="f65" fmla="?: f24 f48 f47"/>
              <a:gd name="f66" fmla="?: f24 f54 f53"/>
              <a:gd name="f67" fmla="?: f24 f53 f54"/>
              <a:gd name="f68" fmla="?: f20 f51 f52"/>
              <a:gd name="f69" fmla="+- f55 0 f56"/>
              <a:gd name="f70" fmla="+- f56 0 f55"/>
              <a:gd name="f71" fmla="?: f21 f58 f57"/>
              <a:gd name="f72" fmla="?: f23 f60 f61"/>
              <a:gd name="f73" fmla="?: f24 f64 f63"/>
              <a:gd name="f74" fmla="?: f20 f66 f67"/>
              <a:gd name="f75" fmla="?: f26 f9 f69"/>
              <a:gd name="f76" fmla="?: f26 f69 f9"/>
              <a:gd name="f77" fmla="?: f25 f9 f70"/>
              <a:gd name="f78" fmla="?: f25 f70 f9"/>
              <a:gd name="f79" fmla="?: f18 f9 f75"/>
              <a:gd name="f80" fmla="?: f18 f9 f76"/>
              <a:gd name="f81" fmla="?: f27 f77 f9"/>
              <a:gd name="f82" fmla="?: f27 f78 f9"/>
              <a:gd name="f83" fmla="?: f28 f76 f9"/>
              <a:gd name="f84" fmla="?: f28 f75 f9"/>
              <a:gd name="f85" fmla="?: f19 f9 f78"/>
              <a:gd name="f86" fmla="?: f19 f9 f77"/>
              <a:gd name="f87" fmla="?: f79 f18 0"/>
              <a:gd name="f88" fmla="?: f79 f19 6280"/>
              <a:gd name="f89" fmla="?: f80 f18 0"/>
              <a:gd name="f90" fmla="?: f80 f19 15320"/>
              <a:gd name="f91" fmla="?: f81 f18 6280"/>
              <a:gd name="f92" fmla="?: f81 f19 21600"/>
              <a:gd name="f93" fmla="?: f82 f18 15320"/>
              <a:gd name="f94" fmla="?: f82 f19 21600"/>
              <a:gd name="f95" fmla="?: f83 f18 21600"/>
              <a:gd name="f96" fmla="?: f83 f19 15320"/>
              <a:gd name="f97" fmla="?: f84 f18 21600"/>
              <a:gd name="f98" fmla="?: f84 f19 6280"/>
              <a:gd name="f99" fmla="?: f85 f18 15320"/>
              <a:gd name="f100" fmla="?: f85 f19 0"/>
              <a:gd name="f101" fmla="?: f86 f18 6280"/>
              <a:gd name="f102" fmla="?: f86 f19 0"/>
            </a:gdLst>
            <a:ahLst>
              <a:ahXY gdRefX="f0" minX="f10" maxX="f11" gdRefY="f1" minY="f10" maxY="f11">
                <a:pos x="f29" y="f30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1" t="f34" r="f32" b="f33"/>
            <a:pathLst>
              <a:path w="21600" h="21600">
                <a:moveTo>
                  <a:pt x="f12" y="f7"/>
                </a:moveTo>
                <a:arcTo wR="f35" hR="f36" stAng="f71" swAng="f59"/>
                <a:lnTo>
                  <a:pt x="f87" y="f88"/>
                </a:lnTo>
                <a:lnTo>
                  <a:pt x="f7" y="f13"/>
                </a:lnTo>
                <a:lnTo>
                  <a:pt x="f7" y="f14"/>
                </a:lnTo>
                <a:lnTo>
                  <a:pt x="f89" y="f90"/>
                </a:lnTo>
                <a:lnTo>
                  <a:pt x="f7" y="f15"/>
                </a:lnTo>
                <a:arcTo wR="f36" hR="f41" stAng="f72" swAng="f62"/>
                <a:lnTo>
                  <a:pt x="f91" y="f92"/>
                </a:lnTo>
                <a:lnTo>
                  <a:pt x="f13" y="f8"/>
                </a:lnTo>
                <a:lnTo>
                  <a:pt x="f14" y="f8"/>
                </a:lnTo>
                <a:lnTo>
                  <a:pt x="f93" y="f94"/>
                </a:lnTo>
                <a:lnTo>
                  <a:pt x="f15" y="f8"/>
                </a:lnTo>
                <a:arcTo wR="f41" hR="f46" stAng="f73" swAng="f65"/>
                <a:lnTo>
                  <a:pt x="f95" y="f96"/>
                </a:lnTo>
                <a:lnTo>
                  <a:pt x="f8" y="f14"/>
                </a:lnTo>
                <a:lnTo>
                  <a:pt x="f8" y="f13"/>
                </a:lnTo>
                <a:lnTo>
                  <a:pt x="f97" y="f98"/>
                </a:lnTo>
                <a:lnTo>
                  <a:pt x="f8" y="f12"/>
                </a:lnTo>
                <a:arcTo wR="f46" hR="f35" stAng="f74" swAng="f68"/>
                <a:lnTo>
                  <a:pt x="f99" y="f100"/>
                </a:lnTo>
                <a:lnTo>
                  <a:pt x="f14" y="f7"/>
                </a:lnTo>
                <a:lnTo>
                  <a:pt x="f13" y="f7"/>
                </a:lnTo>
                <a:lnTo>
                  <a:pt x="f101" y="f102"/>
                </a:lnTo>
                <a:close/>
              </a:path>
            </a:pathLst>
          </a:custGeom>
          <a:solidFill>
            <a:srgbClr val="FFD320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buNone/>
              <a:tabLst/>
              <a:defRPr sz="2400"/>
            </a:pPr>
            <a:r>
              <a:rPr lang="cs-CZ" sz="2400">
                <a:solidFill>
                  <a:srgbClr val="FF0000"/>
                </a:solidFill>
                <a:latin typeface="Times New Roman" pitchFamily="18"/>
                <a:ea typeface="Arial Unicode MS" pitchFamily="2"/>
                <a:cs typeface="Tahoma" pitchFamily="2"/>
              </a:rPr>
              <a:t>oběh se laiky</a:t>
            </a:r>
            <a:br>
              <a:rPr lang="cs-CZ" sz="2400">
                <a:solidFill>
                  <a:srgbClr val="FF0000"/>
                </a:solidFill>
                <a:latin typeface="Times New Roman" pitchFamily="18"/>
                <a:ea typeface="Arial Unicode MS" pitchFamily="2"/>
                <a:cs typeface="Tahoma" pitchFamily="2"/>
              </a:rPr>
            </a:br>
            <a:r>
              <a:rPr lang="cs-CZ" sz="2400">
                <a:solidFill>
                  <a:srgbClr val="FF0000"/>
                </a:solidFill>
                <a:latin typeface="Times New Roman" pitchFamily="18"/>
                <a:ea typeface="Arial Unicode MS" pitchFamily="2"/>
                <a:cs typeface="Tahoma" pitchFamily="2"/>
              </a:rPr>
              <a:t> nevyšetřuje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pag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43000" y="609120"/>
            <a:ext cx="7772400" cy="1143360"/>
          </a:xfrm>
        </p:spPr>
        <p:txBody>
          <a:bodyPr wrap="square" tIns="5544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n-GB"/>
              <a:t>Fakta &amp; Statistiky: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43000" y="1981080"/>
            <a:ext cx="7772400" cy="3988440"/>
          </a:xfrm>
        </p:spPr>
        <p:txBody>
          <a:bodyPr wrap="square" tIns="3312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334800" lvl="0" indent="-334800">
              <a:lnSpc>
                <a:spcPct val="93000"/>
              </a:lnSpc>
              <a:spcBef>
                <a:spcPts val="697"/>
              </a:spcBef>
            </a:pPr>
            <a:r>
              <a:rPr lang="en-GB" sz="2400" b="1">
                <a:solidFill>
                  <a:srgbClr val="FFFF00"/>
                </a:solidFill>
                <a:latin typeface="Arial" pitchFamily="34"/>
              </a:rPr>
              <a:t> </a:t>
            </a:r>
            <a:r>
              <a:rPr lang="en-GB" sz="2400" b="1">
                <a:latin typeface="Arial" pitchFamily="34"/>
              </a:rPr>
              <a:t>Nejčastější příčinou smrti jsou ve vyspělých zemích kardiovaskulární choroby.</a:t>
            </a:r>
          </a:p>
          <a:p>
            <a:pPr marL="0" lvl="0">
              <a:lnSpc>
                <a:spcPct val="93000"/>
              </a:lnSpc>
              <a:spcBef>
                <a:spcPts val="697"/>
              </a:spcBef>
              <a:buClr>
                <a:srgbClr val="00FFFF"/>
              </a:buClr>
              <a:buSzPct val="45000"/>
              <a:buFont typeface="Wingdings" pitchFamily="2"/>
              <a:buChar char=""/>
            </a:pPr>
            <a:r>
              <a:rPr lang="en-GB" sz="2400" b="1">
                <a:latin typeface="Arial" pitchFamily="34"/>
              </a:rPr>
              <a:t>Příčinou zástavy oběhu dospělých je IM v 80% </a:t>
            </a:r>
            <a:br>
              <a:rPr lang="en-GB" sz="2400" b="1">
                <a:latin typeface="Arial" pitchFamily="34"/>
              </a:rPr>
            </a:br>
            <a:r>
              <a:rPr lang="en-GB" sz="2400" b="1">
                <a:latin typeface="Arial" pitchFamily="34"/>
              </a:rPr>
              <a:t>(u dětí dušení).</a:t>
            </a:r>
          </a:p>
          <a:p>
            <a:pPr marL="0" lvl="0">
              <a:lnSpc>
                <a:spcPct val="93000"/>
              </a:lnSpc>
              <a:spcBef>
                <a:spcPts val="697"/>
              </a:spcBef>
              <a:buClr>
                <a:srgbClr val="00FFFF"/>
              </a:buClr>
              <a:buSzPct val="45000"/>
              <a:buFont typeface="Wingdings" pitchFamily="2"/>
              <a:buChar char=""/>
            </a:pPr>
            <a:r>
              <a:rPr lang="en-GB" sz="2400" b="1">
                <a:latin typeface="Arial" pitchFamily="34"/>
              </a:rPr>
              <a:t>75-80% náhlých zástav oběhu vznikne doma</a:t>
            </a:r>
          </a:p>
          <a:p>
            <a:pPr marL="0" lvl="0">
              <a:lnSpc>
                <a:spcPct val="93000"/>
              </a:lnSpc>
              <a:spcBef>
                <a:spcPts val="697"/>
              </a:spcBef>
              <a:buClr>
                <a:srgbClr val="00FFFF"/>
              </a:buClr>
              <a:buSzPct val="45000"/>
              <a:buFont typeface="Wingdings" pitchFamily="2"/>
              <a:buChar char=""/>
            </a:pPr>
            <a:r>
              <a:rPr lang="en-GB" sz="2400" b="1">
                <a:latin typeface="Arial" pitchFamily="34"/>
              </a:rPr>
              <a:t>poškození mozkových bb. 4-6 min od zástavy oběhu</a:t>
            </a:r>
          </a:p>
          <a:p>
            <a:pPr marL="0" lvl="0">
              <a:lnSpc>
                <a:spcPct val="93000"/>
              </a:lnSpc>
              <a:spcBef>
                <a:spcPts val="697"/>
              </a:spcBef>
              <a:buClr>
                <a:srgbClr val="00FFFF"/>
              </a:buClr>
              <a:buSzPct val="45000"/>
              <a:buFont typeface="Wingdings" pitchFamily="2"/>
              <a:buChar char=""/>
            </a:pPr>
            <a:r>
              <a:rPr lang="en-GB" sz="2400" b="1">
                <a:latin typeface="Arial" pitchFamily="34"/>
              </a:rPr>
              <a:t>Evropa: 700 000/rok; US: 400 000/rok</a:t>
            </a:r>
          </a:p>
          <a:p>
            <a:pPr marL="0" lvl="0">
              <a:lnSpc>
                <a:spcPct val="93000"/>
              </a:lnSpc>
              <a:spcBef>
                <a:spcPts val="697"/>
              </a:spcBef>
              <a:buClr>
                <a:srgbClr val="00FFFF"/>
              </a:buClr>
              <a:buSzPct val="45000"/>
              <a:buFont typeface="Wingdings" pitchFamily="2"/>
              <a:buChar char=""/>
            </a:pPr>
            <a:r>
              <a:rPr lang="en-GB" sz="2400" b="1">
                <a:latin typeface="Arial" pitchFamily="34"/>
              </a:rPr>
              <a:t>80 % případů netraumatických zástav   </a:t>
            </a:r>
          </a:p>
          <a:p>
            <a:pPr marL="334800" lvl="0" indent="-334800">
              <a:lnSpc>
                <a:spcPct val="93000"/>
              </a:lnSpc>
              <a:spcBef>
                <a:spcPts val="697"/>
              </a:spcBef>
            </a:pPr>
            <a:r>
              <a:rPr lang="en-GB" sz="2400" b="1">
                <a:latin typeface="Arial" pitchFamily="34"/>
              </a:rPr>
              <a:t>   oběhu je primárně zjištěna komorová fibrilace.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43000" y="609120"/>
            <a:ext cx="7772400" cy="1143360"/>
          </a:xfrm>
        </p:spPr>
        <p:txBody>
          <a:bodyPr wrap="square" tIns="5544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n-GB"/>
              <a:t>Příčiny zástavy oběhu: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43000" y="1981080"/>
            <a:ext cx="7772400" cy="3966120"/>
          </a:xfrm>
        </p:spPr>
        <p:txBody>
          <a:bodyPr wrap="square" tIns="4428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0" lvl="0">
              <a:lnSpc>
                <a:spcPct val="93000"/>
              </a:lnSpc>
              <a:spcBef>
                <a:spcPts val="697"/>
              </a:spcBef>
              <a:buClr>
                <a:srgbClr val="00FFFF"/>
              </a:buClr>
              <a:buSzPct val="45000"/>
              <a:buFont typeface="Wingdings" pitchFamily="2"/>
              <a:buChar char=""/>
            </a:pPr>
            <a:r>
              <a:rPr lang="en-GB">
                <a:latin typeface="Arial" pitchFamily="34"/>
              </a:rPr>
              <a:t>poruchy srdečního rytmu</a:t>
            </a:r>
          </a:p>
          <a:p>
            <a:pPr marL="0" lvl="1" indent="0">
              <a:lnSpc>
                <a:spcPct val="89000"/>
              </a:lnSpc>
              <a:buClr>
                <a:srgbClr val="6699FF"/>
              </a:buClr>
              <a:buSzPct val="45000"/>
              <a:buFont typeface="Wingdings" pitchFamily="2"/>
              <a:buChar char=""/>
            </a:pPr>
            <a:r>
              <a:rPr lang="en-GB">
                <a:latin typeface="Arial" pitchFamily="34"/>
              </a:rPr>
              <a:t>infarkt myokardu,</a:t>
            </a:r>
          </a:p>
          <a:p>
            <a:pPr marL="0" lvl="1" indent="0">
              <a:lnSpc>
                <a:spcPct val="89000"/>
              </a:lnSpc>
              <a:buClr>
                <a:srgbClr val="6699FF"/>
              </a:buClr>
              <a:buSzPct val="45000"/>
              <a:buFont typeface="Wingdings" pitchFamily="2"/>
              <a:buChar char=""/>
            </a:pPr>
            <a:r>
              <a:rPr lang="en-GB">
                <a:latin typeface="Arial" pitchFamily="34"/>
              </a:rPr>
              <a:t>podráždění PS při zvracení, škrcení</a:t>
            </a:r>
          </a:p>
          <a:p>
            <a:pPr marL="0" lvl="0">
              <a:lnSpc>
                <a:spcPct val="93000"/>
              </a:lnSpc>
              <a:spcBef>
                <a:spcPts val="697"/>
              </a:spcBef>
              <a:buClr>
                <a:srgbClr val="00FFFF"/>
              </a:buClr>
              <a:buSzPct val="45000"/>
              <a:buFont typeface="Wingdings" pitchFamily="2"/>
              <a:buChar char=""/>
            </a:pPr>
            <a:r>
              <a:rPr lang="en-GB">
                <a:latin typeface="Arial" pitchFamily="34"/>
              </a:rPr>
              <a:t>porucha dýchání (hypoxie)</a:t>
            </a:r>
          </a:p>
          <a:p>
            <a:pPr marL="0" lvl="0">
              <a:lnSpc>
                <a:spcPct val="93000"/>
              </a:lnSpc>
              <a:spcBef>
                <a:spcPts val="697"/>
              </a:spcBef>
              <a:buClr>
                <a:srgbClr val="00FFFF"/>
              </a:buClr>
              <a:buSzPct val="45000"/>
              <a:buFont typeface="Wingdings" pitchFamily="2"/>
              <a:buChar char=""/>
            </a:pPr>
            <a:r>
              <a:rPr lang="en-GB">
                <a:latin typeface="Arial" pitchFamily="34"/>
              </a:rPr>
              <a:t>vykrvácení (hypovolémie)</a:t>
            </a:r>
          </a:p>
          <a:p>
            <a:pPr marL="0" lvl="0">
              <a:lnSpc>
                <a:spcPct val="93000"/>
              </a:lnSpc>
              <a:spcBef>
                <a:spcPts val="697"/>
              </a:spcBef>
              <a:buClr>
                <a:srgbClr val="00FFFF"/>
              </a:buClr>
              <a:buSzPct val="45000"/>
              <a:buFont typeface="Wingdings" pitchFamily="2"/>
              <a:buChar char=""/>
            </a:pPr>
            <a:r>
              <a:rPr lang="en-GB">
                <a:latin typeface="Arial" pitchFamily="34"/>
              </a:rPr>
              <a:t>podchlazení (hypotermie)</a:t>
            </a:r>
          </a:p>
          <a:p>
            <a:pPr marL="0" lvl="0">
              <a:lnSpc>
                <a:spcPct val="93000"/>
              </a:lnSpc>
              <a:spcBef>
                <a:spcPts val="697"/>
              </a:spcBef>
              <a:buClr>
                <a:srgbClr val="00FFFF"/>
              </a:buClr>
              <a:buSzPct val="45000"/>
              <a:buFont typeface="Wingdings" pitchFamily="2"/>
              <a:buChar char=""/>
            </a:pPr>
            <a:r>
              <a:rPr lang="en-GB">
                <a:latin typeface="Arial" pitchFamily="34"/>
              </a:rPr>
              <a:t>otrava, poruchy vnitřního prostředí</a:t>
            </a:r>
          </a:p>
          <a:p>
            <a:pPr marL="0" lvl="0">
              <a:lnSpc>
                <a:spcPct val="93000"/>
              </a:lnSpc>
              <a:spcBef>
                <a:spcPts val="697"/>
              </a:spcBef>
              <a:buClr>
                <a:srgbClr val="00FFFF"/>
              </a:buClr>
              <a:buSzPct val="45000"/>
              <a:buFont typeface="Wingdings" pitchFamily="2"/>
              <a:buChar char=""/>
            </a:pPr>
            <a:r>
              <a:rPr lang="en-GB">
                <a:latin typeface="Arial" pitchFamily="34"/>
              </a:rPr>
              <a:t>úraz srdce, plicní embolie, pneumotorax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42640" y="18720"/>
            <a:ext cx="8000999" cy="2322720"/>
          </a:xfrm>
        </p:spPr>
        <p:txBody>
          <a:bodyPr wrap="square" tIns="5544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n-GB"/>
              <a:t>Neodkladná resuscitace</a:t>
            </a:r>
            <a:br>
              <a:rPr lang="en-GB"/>
            </a:br>
            <a:r>
              <a:rPr lang="en-GB"/>
              <a:t>Cardio Pulmonary Ressuscitation</a:t>
            </a:r>
            <a:br>
              <a:rPr lang="en-GB"/>
            </a:br>
            <a:endParaRPr lang="en-GB"/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43000" y="1981080"/>
            <a:ext cx="7772400" cy="3593160"/>
          </a:xfrm>
        </p:spPr>
        <p:txBody>
          <a:bodyPr wrap="square" tIns="3312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334800" lvl="0" indent="-334800">
              <a:lnSpc>
                <a:spcPct val="93000"/>
              </a:lnSpc>
              <a:spcBef>
                <a:spcPts val="697"/>
              </a:spcBef>
            </a:pPr>
            <a:r>
              <a:rPr lang="en-GB" sz="2400">
                <a:latin typeface="Arial" pitchFamily="34"/>
              </a:rPr>
              <a:t>Soubor výkonů k okamžitému zajištění oběhu okysličené krve u osoby postižené náhlou zástavou oběhu.</a:t>
            </a:r>
          </a:p>
          <a:p>
            <a:pPr marL="334800" lvl="0" indent="-334800">
              <a:lnSpc>
                <a:spcPct val="93000"/>
              </a:lnSpc>
              <a:spcBef>
                <a:spcPts val="697"/>
              </a:spcBef>
            </a:pPr>
            <a:r>
              <a:rPr lang="en-GB" sz="2400">
                <a:latin typeface="Arial" pitchFamily="34"/>
              </a:rPr>
              <a:t>resuscitace = okamžitá léčba jakéhokoli stavu, při kterém selhává dodávka kyslíku do mozku.</a:t>
            </a:r>
          </a:p>
          <a:p>
            <a:pPr marL="334800" lvl="0" indent="-334800">
              <a:lnSpc>
                <a:spcPct val="93000"/>
              </a:lnSpc>
              <a:spcBef>
                <a:spcPts val="697"/>
              </a:spcBef>
            </a:pPr>
            <a:endParaRPr lang="en-GB" sz="2400">
              <a:latin typeface="Arial" pitchFamily="34"/>
            </a:endParaRPr>
          </a:p>
          <a:p>
            <a:pPr marL="0" lvl="0">
              <a:lnSpc>
                <a:spcPct val="93000"/>
              </a:lnSpc>
              <a:spcBef>
                <a:spcPts val="697"/>
              </a:spcBef>
              <a:buClr>
                <a:srgbClr val="3366FF"/>
              </a:buClr>
              <a:buSzPct val="80000"/>
              <a:buFont typeface="Wingdings" pitchFamily="2"/>
              <a:buChar char=""/>
            </a:pPr>
            <a:r>
              <a:rPr lang="en-GB" sz="2400">
                <a:latin typeface="Arial" pitchFamily="34"/>
              </a:rPr>
              <a:t>Basic Life Support = Základní neodkladná resuscitace</a:t>
            </a:r>
          </a:p>
          <a:p>
            <a:pPr marL="0" lvl="0">
              <a:lnSpc>
                <a:spcPct val="93000"/>
              </a:lnSpc>
              <a:spcBef>
                <a:spcPts val="697"/>
              </a:spcBef>
              <a:buClr>
                <a:srgbClr val="3366FF"/>
              </a:buClr>
              <a:buSzPct val="80000"/>
              <a:buFont typeface="Wingdings" pitchFamily="2"/>
              <a:buChar char=""/>
            </a:pPr>
            <a:r>
              <a:rPr lang="en-GB" sz="2400">
                <a:latin typeface="Arial" pitchFamily="34"/>
              </a:rPr>
              <a:t>Advanced Cardiac Life Support = Rozšířená neodkladná resuscitace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43000" y="871200"/>
            <a:ext cx="7770959" cy="622800"/>
          </a:xfrm>
        </p:spPr>
        <p:txBody>
          <a:bodyPr wrap="square" tIns="5544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n-GB"/>
              <a:t>Neodkladná resuscitace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43000" y="1980720"/>
            <a:ext cx="7770959" cy="1872360"/>
          </a:xfrm>
        </p:spPr>
        <p:txBody>
          <a:bodyPr wrap="square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430200" lvl="0" indent="-324000"/>
            <a:r>
              <a:rPr lang="cs-CZ">
                <a:latin typeface="Arial" pitchFamily="34"/>
              </a:rPr>
              <a:t>odvrací / zpomaluje klinickou smrt</a:t>
            </a: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zajistí průtok krve mozkem a srdcem</a:t>
            </a: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30% normálního srdečního výdeje</a:t>
            </a: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nedostačuje k obnově vědomí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43000" y="585360"/>
            <a:ext cx="7772400" cy="1189440"/>
          </a:xfrm>
        </p:spPr>
        <p:txBody>
          <a:bodyPr wrap="square" tIns="5544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/>
            <a:r>
              <a:rPr lang="en-GB"/>
              <a:t>Základní neodkladná resuscitace (BLS)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020599" y="2095199"/>
            <a:ext cx="7772400" cy="4453200"/>
          </a:xfrm>
        </p:spPr>
        <p:txBody>
          <a:bodyPr wrap="square" tIns="4428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lvl="0" indent="-342720">
              <a:lnSpc>
                <a:spcPct val="93000"/>
              </a:lnSpc>
            </a:pPr>
            <a:r>
              <a:rPr lang="en-GB">
                <a:solidFill>
                  <a:srgbClr val="FF0000"/>
                </a:solidFill>
                <a:latin typeface="Arial" pitchFamily="34"/>
              </a:rPr>
              <a:t>bez</a:t>
            </a:r>
            <a:r>
              <a:rPr lang="en-GB">
                <a:latin typeface="Arial" pitchFamily="34"/>
              </a:rPr>
              <a:t>vědomí + </a:t>
            </a:r>
            <a:r>
              <a:rPr lang="en-GB">
                <a:solidFill>
                  <a:srgbClr val="FF0000"/>
                </a:solidFill>
                <a:latin typeface="Arial" pitchFamily="34"/>
              </a:rPr>
              <a:t>bez</a:t>
            </a:r>
            <a:r>
              <a:rPr lang="en-GB">
                <a:latin typeface="Arial" pitchFamily="34"/>
              </a:rPr>
              <a:t> dechu = (</a:t>
            </a:r>
            <a:r>
              <a:rPr lang="en-GB">
                <a:solidFill>
                  <a:srgbClr val="FF0000"/>
                </a:solidFill>
                <a:latin typeface="Arial" pitchFamily="34"/>
              </a:rPr>
              <a:t>bez </a:t>
            </a:r>
            <a:r>
              <a:rPr lang="en-GB">
                <a:latin typeface="Arial" pitchFamily="34"/>
              </a:rPr>
              <a:t>pulsu)</a:t>
            </a:r>
          </a:p>
          <a:p>
            <a:pPr lvl="0" indent="-342720">
              <a:lnSpc>
                <a:spcPct val="89000"/>
              </a:lnSpc>
            </a:pPr>
            <a:endParaRPr lang="en-GB">
              <a:latin typeface="Arial" pitchFamily="34"/>
            </a:endParaRPr>
          </a:p>
          <a:p>
            <a:pPr lvl="0" indent="-342720" algn="ctr">
              <a:lnSpc>
                <a:spcPct val="89000"/>
              </a:lnSpc>
              <a:spcBef>
                <a:spcPts val="697"/>
              </a:spcBef>
            </a:pPr>
            <a:r>
              <a:rPr lang="en-GB">
                <a:latin typeface="Arial" pitchFamily="34"/>
              </a:rPr>
              <a:t>Poloha poraněného na zádech, </a:t>
            </a:r>
            <a:br>
              <a:rPr lang="en-GB">
                <a:latin typeface="Arial" pitchFamily="34"/>
              </a:rPr>
            </a:br>
            <a:r>
              <a:rPr lang="en-GB">
                <a:latin typeface="Arial" pitchFamily="34"/>
              </a:rPr>
              <a:t>na tvrdé podložce</a:t>
            </a:r>
          </a:p>
          <a:p>
            <a:pPr lvl="0" indent="-342720" algn="ctr">
              <a:lnSpc>
                <a:spcPct val="93000"/>
              </a:lnSpc>
              <a:spcBef>
                <a:spcPts val="697"/>
              </a:spcBef>
            </a:pPr>
            <a:endParaRPr lang="en-GB">
              <a:latin typeface="Arial" pitchFamily="34"/>
            </a:endParaRPr>
          </a:p>
          <a:p>
            <a:pPr lvl="0" indent="-342720" algn="ctr">
              <a:lnSpc>
                <a:spcPct val="93000"/>
              </a:lnSpc>
              <a:spcBef>
                <a:spcPts val="697"/>
              </a:spcBef>
            </a:pPr>
            <a:r>
              <a:rPr lang="en-GB">
                <a:latin typeface="Arial" pitchFamily="34"/>
              </a:rPr>
              <a:t>Uvolnění d.c.</a:t>
            </a:r>
          </a:p>
          <a:p>
            <a:pPr lvl="0" indent="-342720" algn="ctr">
              <a:lnSpc>
                <a:spcPct val="93000"/>
              </a:lnSpc>
              <a:spcBef>
                <a:spcPts val="697"/>
              </a:spcBef>
            </a:pPr>
            <a:r>
              <a:rPr lang="en-GB">
                <a:latin typeface="Arial" pitchFamily="34"/>
              </a:rPr>
              <a:t>Nepřímá masáž srdce + Umělé dýchání</a:t>
            </a:r>
          </a:p>
          <a:p>
            <a:pPr lvl="0" indent="-342720" algn="ctr">
              <a:lnSpc>
                <a:spcPct val="93000"/>
              </a:lnSpc>
              <a:spcBef>
                <a:spcPts val="697"/>
              </a:spcBef>
            </a:pPr>
            <a:r>
              <a:rPr lang="en-GB">
                <a:latin typeface="Arial" pitchFamily="34"/>
              </a:rPr>
              <a:t>30 stlačení hrudníku : 2 vdechy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43000" y="609120"/>
            <a:ext cx="7772400" cy="1143360"/>
          </a:xfrm>
        </p:spPr>
        <p:txBody>
          <a:bodyPr wrap="square" tIns="5544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n-GB"/>
              <a:t>Nepřímá srdeční masáž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43000" y="1980720"/>
            <a:ext cx="7772400" cy="4358160"/>
          </a:xfrm>
        </p:spPr>
        <p:txBody>
          <a:bodyPr wrap="square" tIns="4428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0" lvl="0">
              <a:lnSpc>
                <a:spcPct val="93000"/>
              </a:lnSpc>
              <a:spcBef>
                <a:spcPts val="697"/>
              </a:spcBef>
              <a:buClr>
                <a:srgbClr val="00FFFF"/>
              </a:buClr>
              <a:buSzPct val="45000"/>
              <a:buFont typeface="Wingdings" pitchFamily="2"/>
              <a:buChar char=""/>
            </a:pPr>
            <a:r>
              <a:rPr lang="en-GB">
                <a:latin typeface="Arial" pitchFamily="34"/>
              </a:rPr>
              <a:t>zachránce klečí v úrovni hrudníku</a:t>
            </a:r>
          </a:p>
          <a:p>
            <a:pPr marL="0" lvl="0">
              <a:lnSpc>
                <a:spcPct val="93000"/>
              </a:lnSpc>
              <a:spcBef>
                <a:spcPts val="697"/>
              </a:spcBef>
              <a:buClr>
                <a:srgbClr val="00FFFF"/>
              </a:buClr>
              <a:buSzPct val="45000"/>
              <a:buFont typeface="Wingdings" pitchFamily="2"/>
              <a:buChar char=""/>
            </a:pPr>
            <a:r>
              <a:rPr lang="en-GB">
                <a:solidFill>
                  <a:srgbClr val="FFFF00"/>
                </a:solidFill>
                <a:latin typeface="Arial" pitchFamily="34"/>
              </a:rPr>
              <a:t>ve středu hrudníku</a:t>
            </a:r>
          </a:p>
          <a:p>
            <a:pPr marL="0" lvl="0">
              <a:lnSpc>
                <a:spcPct val="93000"/>
              </a:lnSpc>
              <a:spcBef>
                <a:spcPts val="697"/>
              </a:spcBef>
              <a:buClr>
                <a:srgbClr val="00FFFF"/>
              </a:buClr>
              <a:buSzPct val="45000"/>
              <a:buFont typeface="Wingdings" pitchFamily="2"/>
              <a:buChar char=""/>
            </a:pPr>
            <a:r>
              <a:rPr lang="en-GB">
                <a:latin typeface="Arial" pitchFamily="34"/>
              </a:rPr>
              <a:t>hranu dlaně na hrudní kost, II. dlaň na I.</a:t>
            </a:r>
          </a:p>
          <a:p>
            <a:pPr marL="0" lvl="0">
              <a:lnSpc>
                <a:spcPct val="93000"/>
              </a:lnSpc>
              <a:spcBef>
                <a:spcPts val="697"/>
              </a:spcBef>
              <a:buClr>
                <a:srgbClr val="00FFFF"/>
              </a:buClr>
              <a:buSzPct val="45000"/>
              <a:buFont typeface="Wingdings" pitchFamily="2"/>
              <a:buChar char=""/>
            </a:pPr>
            <a:r>
              <a:rPr lang="en-GB">
                <a:latin typeface="Arial" pitchFamily="34"/>
              </a:rPr>
              <a:t>horní končetiny nataženy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958080" y="185760"/>
            <a:ext cx="1836719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821039" y="0"/>
            <a:ext cx="5322960" cy="5729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Nadpis 2"/>
          <p:cNvSpPr txBox="1">
            <a:spLocks noGrp="1"/>
          </p:cNvSpPr>
          <p:nvPr>
            <p:ph type="title" idx="4294967295"/>
          </p:nvPr>
        </p:nvSpPr>
        <p:spPr>
          <a:xfrm>
            <a:off x="671400" y="255600"/>
            <a:ext cx="7809120" cy="1146600"/>
          </a:xfrm>
        </p:spPr>
        <p:txBody>
          <a:bodyPr wrap="square" tIns="3528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cs-CZ"/>
              <a:t>Komprese</a:t>
            </a:r>
          </a:p>
        </p:txBody>
      </p:sp>
      <p:sp>
        <p:nvSpPr>
          <p:cNvPr id="4" name="Zástupný symbol pro text 3"/>
          <p:cNvSpPr txBox="1">
            <a:spLocks noGrp="1"/>
          </p:cNvSpPr>
          <p:nvPr>
            <p:ph type="body" idx="4294967295"/>
          </p:nvPr>
        </p:nvSpPr>
        <p:spPr>
          <a:xfrm>
            <a:off x="671400" y="1781280"/>
            <a:ext cx="3864600" cy="4650120"/>
          </a:xfrm>
        </p:spPr>
        <p:txBody>
          <a:bodyPr wrap="square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ve středu</a:t>
            </a: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>
                <a:solidFill>
                  <a:srgbClr val="FFFF00"/>
                </a:solidFill>
                <a:latin typeface="Arial" pitchFamily="34"/>
              </a:rPr>
              <a:t>alespoň 5 cm</a:t>
            </a:r>
            <a:br>
              <a:rPr lang="cs-CZ">
                <a:solidFill>
                  <a:srgbClr val="FFFF00"/>
                </a:solidFill>
                <a:latin typeface="Arial" pitchFamily="34"/>
              </a:rPr>
            </a:br>
            <a:r>
              <a:rPr lang="cs-CZ">
                <a:latin typeface="Arial" pitchFamily="34"/>
              </a:rPr>
              <a:t>(ne víc než 6)</a:t>
            </a: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>
                <a:solidFill>
                  <a:srgbClr val="FFFF00"/>
                </a:solidFill>
                <a:latin typeface="Arial" pitchFamily="34"/>
              </a:rPr>
              <a:t>alespoň 100/min</a:t>
            </a:r>
            <a:br>
              <a:rPr lang="cs-CZ">
                <a:solidFill>
                  <a:srgbClr val="FFFF00"/>
                </a:solidFill>
                <a:latin typeface="Arial" pitchFamily="34"/>
              </a:rPr>
            </a:br>
            <a:r>
              <a:rPr lang="cs-CZ">
                <a:latin typeface="Arial" pitchFamily="34"/>
              </a:rPr>
              <a:t>(ne víc než 120)</a:t>
            </a:r>
          </a:p>
          <a:p>
            <a:pPr marL="430200" lvl="0" indent="-324000"/>
            <a:endParaRPr lang="cs-CZ">
              <a:latin typeface="Arial" pitchFamily="34"/>
            </a:endParaRP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uvolnění </a:t>
            </a:r>
            <a:br>
              <a:rPr lang="cs-CZ">
                <a:latin typeface="Arial" pitchFamily="34"/>
              </a:rPr>
            </a:br>
            <a:r>
              <a:rPr lang="cs-CZ">
                <a:latin typeface="Arial" pitchFamily="34"/>
              </a:rPr>
              <a:t>hrudníku</a:t>
            </a: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střídat </a:t>
            </a:r>
            <a:br>
              <a:rPr lang="cs-CZ">
                <a:latin typeface="Arial" pitchFamily="34"/>
              </a:rPr>
            </a:br>
            <a:r>
              <a:rPr lang="cs-CZ">
                <a:latin typeface="Arial" pitchFamily="34"/>
              </a:rPr>
              <a:t>zachránce po 2min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255600"/>
            <a:ext cx="7809120" cy="1146600"/>
          </a:xfrm>
        </p:spPr>
        <p:txBody>
          <a:bodyPr wrap="square" tIns="3528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cs-CZ"/>
              <a:t>Umělé dýchání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71400" y="1781280"/>
            <a:ext cx="7958160" cy="4478760"/>
          </a:xfrm>
        </p:spPr>
        <p:txBody>
          <a:bodyPr wrap="square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Z úst do úst</a:t>
            </a: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Z úst do úst a nosu současně – u dětí</a:t>
            </a: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Z úst do nosu</a:t>
            </a:r>
          </a:p>
          <a:p>
            <a:pPr marL="430200" lvl="0" indent="-324000"/>
            <a:endParaRPr lang="cs-CZ">
              <a:latin typeface="Arial" pitchFamily="34"/>
            </a:endParaRP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Adekvátní objem: 6ml/kg  </a:t>
            </a:r>
            <a:br>
              <a:rPr lang="cs-CZ">
                <a:latin typeface="Arial" pitchFamily="34"/>
              </a:rPr>
            </a:br>
            <a:r>
              <a:rPr lang="cs-CZ">
                <a:latin typeface="Arial" pitchFamily="34"/>
              </a:rPr>
              <a:t>= viditelné zvednutí hrudníku</a:t>
            </a: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Minimalizovat přerušení kompresí hrudníku</a:t>
            </a: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Vdech  trvá 1 s , výdech trvá 1s.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244440"/>
            <a:ext cx="7809120" cy="1168920"/>
          </a:xfrm>
        </p:spPr>
        <p:txBody>
          <a:bodyPr wrap="square" tIns="3528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tabLst>
                <a:tab pos="0" algn="l"/>
                <a:tab pos="718920" algn="l"/>
                <a:tab pos="1442880" algn="l"/>
                <a:tab pos="2166840" algn="l"/>
                <a:tab pos="2890800" algn="l"/>
                <a:tab pos="3614399" algn="l"/>
                <a:tab pos="4343400" algn="l"/>
                <a:tab pos="5062320" algn="l"/>
                <a:tab pos="5786280" algn="l"/>
                <a:tab pos="6510240" algn="l"/>
                <a:tab pos="7234200" algn="l"/>
                <a:tab pos="7632360" algn="l"/>
                <a:tab pos="8081639" algn="l"/>
                <a:tab pos="8530920" algn="l"/>
                <a:tab pos="8980199" algn="l"/>
                <a:tab pos="9429480" algn="l"/>
                <a:tab pos="9878760" algn="l"/>
                <a:tab pos="10328040" algn="l"/>
                <a:tab pos="10779119" algn="l"/>
                <a:tab pos="10780560" algn="l"/>
                <a:tab pos="10782000" algn="l"/>
              </a:tabLst>
            </a:pPr>
            <a:r>
              <a:rPr lang="cs-CZ"/>
              <a:t>Zajištění dýchání  			Breathing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71400" y="1780920"/>
            <a:ext cx="7958160" cy="4389840"/>
          </a:xfrm>
        </p:spPr>
        <p:txBody>
          <a:bodyPr wrap="square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záklon hlavy</a:t>
            </a: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ucpat nosní dírky, (zvednout bradu)</a:t>
            </a: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nádech, obejmout ústa</a:t>
            </a: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  <a:tabLst>
                <a:tab pos="104760" algn="l"/>
                <a:tab pos="553680" algn="l"/>
                <a:tab pos="1002960" algn="l"/>
                <a:tab pos="1452240" algn="l"/>
                <a:tab pos="1901520" algn="l"/>
                <a:tab pos="2350800" algn="l"/>
                <a:tab pos="2800080" algn="l"/>
                <a:tab pos="3249360" algn="l"/>
                <a:tab pos="3698639" algn="l"/>
                <a:tab pos="4147920" algn="l"/>
                <a:tab pos="4597200" algn="l"/>
                <a:tab pos="5046480" algn="l"/>
                <a:tab pos="5495760" algn="l"/>
                <a:tab pos="5945040" algn="l"/>
                <a:tab pos="6394319" algn="l"/>
                <a:tab pos="6843600" algn="l"/>
                <a:tab pos="7292880" algn="l"/>
                <a:tab pos="7742160" algn="l"/>
                <a:tab pos="8191440" algn="l"/>
                <a:tab pos="8640720" algn="l"/>
                <a:tab pos="9007200" algn="l"/>
                <a:tab pos="9456479" algn="l"/>
                <a:tab pos="9905760" algn="l"/>
                <a:tab pos="10355040" algn="l"/>
              </a:tabLst>
            </a:pPr>
            <a:r>
              <a:rPr lang="cs-CZ">
                <a:latin typeface="Arial" pitchFamily="34"/>
              </a:rPr>
              <a:t>vdech  1s 	</a:t>
            </a: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objem = zvedá se hrudník</a:t>
            </a: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pasivní odchod vzduchu (1s)</a:t>
            </a:r>
          </a:p>
          <a:p>
            <a:pPr marL="426960" lvl="0" indent="-322200"/>
            <a:endParaRPr lang="cs-CZ">
              <a:latin typeface="Arial" pitchFamily="34"/>
            </a:endParaRPr>
          </a:p>
          <a:p>
            <a:pPr marL="426960" lvl="0" indent="-322200"/>
            <a:endParaRPr lang="cs-CZ">
              <a:latin typeface="Arial" pitchFamily="34"/>
            </a:endParaRP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  <a:tabLst>
                <a:tab pos="104760" algn="l"/>
                <a:tab pos="553680" algn="l"/>
                <a:tab pos="1002960" algn="l"/>
                <a:tab pos="1452240" algn="l"/>
                <a:tab pos="1901520" algn="l"/>
                <a:tab pos="2350800" algn="l"/>
                <a:tab pos="2800080" algn="l"/>
                <a:tab pos="3249360" algn="l"/>
                <a:tab pos="3698639" algn="l"/>
                <a:tab pos="4147920" algn="l"/>
                <a:tab pos="4597200" algn="l"/>
                <a:tab pos="5046480" algn="l"/>
                <a:tab pos="5495760" algn="l"/>
                <a:tab pos="5945040" algn="l"/>
                <a:tab pos="6394319" algn="l"/>
                <a:tab pos="6843600" algn="l"/>
                <a:tab pos="7292880" algn="l"/>
                <a:tab pos="7742160" algn="l"/>
                <a:tab pos="8191440" algn="l"/>
                <a:tab pos="8640720" algn="l"/>
                <a:tab pos="9007200" algn="l"/>
                <a:tab pos="9456479" algn="l"/>
                <a:tab pos="9905760" algn="l"/>
                <a:tab pos="10355040" algn="l"/>
              </a:tabLst>
            </a:pPr>
            <a:r>
              <a:rPr lang="cs-CZ">
                <a:latin typeface="Arial" pitchFamily="34"/>
              </a:rPr>
              <a:t>v cyklu 30:2 	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507440" y="360000"/>
            <a:ext cx="1276560" cy="1266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276120" y="957239"/>
            <a:ext cx="6865920" cy="3952080"/>
          </a:xfrm>
        </p:spPr>
        <p:txBody>
          <a:bodyPr wrap="square" lIns="90360" tIns="145080" rIns="90360" bIns="4428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lnSpc>
                <a:spcPct val="87000"/>
              </a:lnSpc>
            </a:pPr>
            <a:r>
              <a:rPr lang="cs-CZ"/>
              <a:t>První pomoc</a:t>
            </a:r>
            <a:br>
              <a:rPr lang="cs-CZ"/>
            </a:br>
            <a:r>
              <a:rPr lang="cs-CZ"/>
              <a:t/>
            </a:r>
            <a:br>
              <a:rPr lang="cs-CZ"/>
            </a:br>
            <a:r>
              <a:rPr lang="cs-CZ"/>
              <a:t>Primární vyšetření</a:t>
            </a:r>
            <a:br>
              <a:rPr lang="cs-CZ"/>
            </a:br>
            <a:r>
              <a:rPr lang="cs-CZ"/>
              <a:t/>
            </a:r>
            <a:br>
              <a:rPr lang="cs-CZ"/>
            </a:br>
            <a:r>
              <a:rPr lang="cs-CZ"/>
              <a:t>Základní neodkladná resuscitace</a:t>
            </a:r>
            <a:r>
              <a:rPr lang="cs-CZ" sz="4400">
                <a:solidFill>
                  <a:srgbClr val="000000"/>
                </a:solidFill>
                <a:latin typeface="Times New Roman" pitchFamily="18"/>
              </a:rPr>
              <a:t/>
            </a:r>
            <a:br>
              <a:rPr lang="cs-CZ" sz="4400">
                <a:solidFill>
                  <a:srgbClr val="000000"/>
                </a:solidFill>
                <a:latin typeface="Times New Roman" pitchFamily="18"/>
              </a:rPr>
            </a:br>
            <a:endParaRPr lang="cs-CZ" sz="4400">
              <a:solidFill>
                <a:srgbClr val="000000"/>
              </a:solidFill>
              <a:latin typeface="Times New Roman" pitchFamily="18"/>
            </a:endParaRPr>
          </a:p>
        </p:txBody>
      </p:sp>
      <p:sp>
        <p:nvSpPr>
          <p:cNvPr id="3" name="Podnadpis 2"/>
          <p:cNvSpPr txBox="1">
            <a:spLocks noGrp="1"/>
          </p:cNvSpPr>
          <p:nvPr>
            <p:ph type="subTitle" idx="4294967295"/>
          </p:nvPr>
        </p:nvSpPr>
        <p:spPr>
          <a:xfrm>
            <a:off x="288000" y="4715280"/>
            <a:ext cx="8640000" cy="1389239"/>
          </a:xfrm>
        </p:spPr>
        <p:txBody>
          <a:bodyPr tIns="0" anchor="ctr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lvl="0" algn="r"/>
            <a:r>
              <a:rPr lang="cs-CZ">
                <a:solidFill>
                  <a:srgbClr val="CCCCCC"/>
                </a:solidFill>
              </a:rPr>
              <a:t>MUDr. Lukáš Dadák, Ph.D.</a:t>
            </a:r>
          </a:p>
          <a:p>
            <a:pPr lvl="0" algn="r"/>
            <a:r>
              <a:rPr lang="cs-CZ">
                <a:solidFill>
                  <a:srgbClr val="CCCCCC"/>
                </a:solidFill>
              </a:rPr>
              <a:t>ARK, LF MU, FN u sv. Anny</a:t>
            </a:r>
          </a:p>
          <a:p>
            <a:pPr lvl="0" algn="r"/>
            <a:r>
              <a:rPr lang="cs-CZ">
                <a:solidFill>
                  <a:srgbClr val="CCCCCC"/>
                </a:solidFill>
              </a:rPr>
              <a:t>http://is.muni.cz/el/1411/podzim2014/VSPO011p/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723000" y="163440"/>
            <a:ext cx="2244960" cy="2578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244440"/>
            <a:ext cx="7809120" cy="1168920"/>
          </a:xfrm>
        </p:spPr>
        <p:txBody>
          <a:bodyPr wrap="square" tIns="3528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cs-CZ"/>
              <a:t>Bezvědomí +</a:t>
            </a:r>
            <a:br>
              <a:rPr lang="cs-CZ"/>
            </a:br>
            <a:r>
              <a:rPr lang="cs-CZ"/>
              <a:t> bez normálního dýchání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9280" y="1619280"/>
            <a:ext cx="4560840" cy="52387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ástupný symbol pro text 3"/>
          <p:cNvSpPr txBox="1">
            <a:spLocks noGrp="1"/>
          </p:cNvSpPr>
          <p:nvPr>
            <p:ph type="body" idx="4294967295"/>
          </p:nvPr>
        </p:nvSpPr>
        <p:spPr>
          <a:xfrm>
            <a:off x="5288040" y="5917680"/>
            <a:ext cx="3378240" cy="484560"/>
          </a:xfrm>
        </p:spPr>
        <p:txBody>
          <a:bodyPr wrap="square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lvl="0" indent="-342720" algn="r"/>
            <a:r>
              <a:rPr lang="cs-CZ"/>
              <a:t>© 2005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344880"/>
            <a:ext cx="7809120" cy="11469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cs-CZ"/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179280"/>
            <a:ext cx="6803999" cy="66563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Volný tvar 3"/>
          <p:cNvSpPr/>
          <p:nvPr/>
        </p:nvSpPr>
        <p:spPr>
          <a:xfrm>
            <a:off x="7068960" y="3581279"/>
            <a:ext cx="2186280" cy="1287720"/>
          </a:xfrm>
          <a:custGeom>
            <a:avLst>
              <a:gd name="f0" fmla="val -6755"/>
              <a:gd name="f1" fmla="val 30148"/>
            </a:avLst>
            <a:gdLst>
              <a:gd name="f2" fmla="val 10800000"/>
              <a:gd name="f3" fmla="val 5400000"/>
              <a:gd name="f4" fmla="val 16200000"/>
              <a:gd name="f5" fmla="val w"/>
              <a:gd name="f6" fmla="val h"/>
              <a:gd name="f7" fmla="val 0"/>
              <a:gd name="f8" fmla="val 21600"/>
              <a:gd name="f9" fmla="+- 0 0 1"/>
              <a:gd name="f10" fmla="val -2147483647"/>
              <a:gd name="f11" fmla="val 2147483647"/>
              <a:gd name="f12" fmla="val 3590"/>
              <a:gd name="f13" fmla="val 8970"/>
              <a:gd name="f14" fmla="val 12630"/>
              <a:gd name="f15" fmla="val 18010"/>
              <a:gd name="f16" fmla="*/ f5 1 21600"/>
              <a:gd name="f17" fmla="*/ f6 1 21600"/>
              <a:gd name="f18" fmla="pin -2147483647 f0 2147483647"/>
              <a:gd name="f19" fmla="pin -2147483647 f1 2147483647"/>
              <a:gd name="f20" fmla="+- 0 0 f12"/>
              <a:gd name="f21" fmla="+- 3590 0 f7"/>
              <a:gd name="f22" fmla="+- 0 0 f3"/>
              <a:gd name="f23" fmla="+- 21600 0 f15"/>
              <a:gd name="f24" fmla="+- 18010 0 f8"/>
              <a:gd name="f25" fmla="+- f18 0 10800"/>
              <a:gd name="f26" fmla="+- f19 0 10800"/>
              <a:gd name="f27" fmla="+- f19 0 21600"/>
              <a:gd name="f28" fmla="+- f18 0 21600"/>
              <a:gd name="f29" fmla="*/ f18 f16 1"/>
              <a:gd name="f30" fmla="*/ f19 f17 1"/>
              <a:gd name="f31" fmla="*/ 800 f16 1"/>
              <a:gd name="f32" fmla="*/ 20800 f16 1"/>
              <a:gd name="f33" fmla="*/ 20800 f17 1"/>
              <a:gd name="f34" fmla="*/ 800 f17 1"/>
              <a:gd name="f35" fmla="abs f20"/>
              <a:gd name="f36" fmla="abs f21"/>
              <a:gd name="f37" fmla="?: f20 f22 f3"/>
              <a:gd name="f38" fmla="?: f20 f3 f22"/>
              <a:gd name="f39" fmla="?: f20 f4 f3"/>
              <a:gd name="f40" fmla="?: f20 f3 f4"/>
              <a:gd name="f41" fmla="abs f23"/>
              <a:gd name="f42" fmla="?: f21 f22 f3"/>
              <a:gd name="f43" fmla="?: f21 f3 f22"/>
              <a:gd name="f44" fmla="?: f23 0 f2"/>
              <a:gd name="f45" fmla="?: f23 f2 0"/>
              <a:gd name="f46" fmla="abs f24"/>
              <a:gd name="f47" fmla="?: f23 f22 f3"/>
              <a:gd name="f48" fmla="?: f23 f3 f22"/>
              <a:gd name="f49" fmla="?: f23 f4 f3"/>
              <a:gd name="f50" fmla="?: f23 f3 f4"/>
              <a:gd name="f51" fmla="?: f24 f22 f3"/>
              <a:gd name="f52" fmla="?: f24 f3 f22"/>
              <a:gd name="f53" fmla="?: f20 0 f2"/>
              <a:gd name="f54" fmla="?: f20 f2 0"/>
              <a:gd name="f55" fmla="abs f25"/>
              <a:gd name="f56" fmla="abs f26"/>
              <a:gd name="f57" fmla="?: f20 f40 f39"/>
              <a:gd name="f58" fmla="?: f20 f39 f40"/>
              <a:gd name="f59" fmla="?: f21 f38 f37"/>
              <a:gd name="f60" fmla="?: f21 f45 f44"/>
              <a:gd name="f61" fmla="?: f21 f44 f45"/>
              <a:gd name="f62" fmla="?: f23 f42 f43"/>
              <a:gd name="f63" fmla="?: f23 f50 f49"/>
              <a:gd name="f64" fmla="?: f23 f49 f50"/>
              <a:gd name="f65" fmla="?: f24 f48 f47"/>
              <a:gd name="f66" fmla="?: f24 f54 f53"/>
              <a:gd name="f67" fmla="?: f24 f53 f54"/>
              <a:gd name="f68" fmla="?: f20 f51 f52"/>
              <a:gd name="f69" fmla="+- f55 0 f56"/>
              <a:gd name="f70" fmla="+- f56 0 f55"/>
              <a:gd name="f71" fmla="?: f21 f58 f57"/>
              <a:gd name="f72" fmla="?: f23 f60 f61"/>
              <a:gd name="f73" fmla="?: f24 f64 f63"/>
              <a:gd name="f74" fmla="?: f20 f66 f67"/>
              <a:gd name="f75" fmla="?: f26 f9 f69"/>
              <a:gd name="f76" fmla="?: f26 f69 f9"/>
              <a:gd name="f77" fmla="?: f25 f9 f70"/>
              <a:gd name="f78" fmla="?: f25 f70 f9"/>
              <a:gd name="f79" fmla="?: f18 f9 f75"/>
              <a:gd name="f80" fmla="?: f18 f9 f76"/>
              <a:gd name="f81" fmla="?: f27 f77 f9"/>
              <a:gd name="f82" fmla="?: f27 f78 f9"/>
              <a:gd name="f83" fmla="?: f28 f76 f9"/>
              <a:gd name="f84" fmla="?: f28 f75 f9"/>
              <a:gd name="f85" fmla="?: f19 f9 f78"/>
              <a:gd name="f86" fmla="?: f19 f9 f77"/>
              <a:gd name="f87" fmla="?: f79 f18 0"/>
              <a:gd name="f88" fmla="?: f79 f19 6280"/>
              <a:gd name="f89" fmla="?: f80 f18 0"/>
              <a:gd name="f90" fmla="?: f80 f19 15320"/>
              <a:gd name="f91" fmla="?: f81 f18 6280"/>
              <a:gd name="f92" fmla="?: f81 f19 21600"/>
              <a:gd name="f93" fmla="?: f82 f18 15320"/>
              <a:gd name="f94" fmla="?: f82 f19 21600"/>
              <a:gd name="f95" fmla="?: f83 f18 21600"/>
              <a:gd name="f96" fmla="?: f83 f19 15320"/>
              <a:gd name="f97" fmla="?: f84 f18 21600"/>
              <a:gd name="f98" fmla="?: f84 f19 6280"/>
              <a:gd name="f99" fmla="?: f85 f18 15320"/>
              <a:gd name="f100" fmla="?: f85 f19 0"/>
              <a:gd name="f101" fmla="?: f86 f18 6280"/>
              <a:gd name="f102" fmla="?: f86 f19 0"/>
            </a:gdLst>
            <a:ahLst>
              <a:ahXY gdRefX="f0" minX="f10" maxX="f11" gdRefY="f1" minY="f10" maxY="f11">
                <a:pos x="f29" y="f30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1" t="f34" r="f32" b="f33"/>
            <a:pathLst>
              <a:path w="21600" h="21600">
                <a:moveTo>
                  <a:pt x="f12" y="f7"/>
                </a:moveTo>
                <a:arcTo wR="f35" hR="f36" stAng="f71" swAng="f59"/>
                <a:lnTo>
                  <a:pt x="f87" y="f88"/>
                </a:lnTo>
                <a:lnTo>
                  <a:pt x="f7" y="f13"/>
                </a:lnTo>
                <a:lnTo>
                  <a:pt x="f7" y="f14"/>
                </a:lnTo>
                <a:lnTo>
                  <a:pt x="f89" y="f90"/>
                </a:lnTo>
                <a:lnTo>
                  <a:pt x="f7" y="f15"/>
                </a:lnTo>
                <a:arcTo wR="f36" hR="f41" stAng="f72" swAng="f62"/>
                <a:lnTo>
                  <a:pt x="f91" y="f92"/>
                </a:lnTo>
                <a:lnTo>
                  <a:pt x="f13" y="f8"/>
                </a:lnTo>
                <a:lnTo>
                  <a:pt x="f14" y="f8"/>
                </a:lnTo>
                <a:lnTo>
                  <a:pt x="f93" y="f94"/>
                </a:lnTo>
                <a:lnTo>
                  <a:pt x="f15" y="f8"/>
                </a:lnTo>
                <a:arcTo wR="f41" hR="f46" stAng="f73" swAng="f65"/>
                <a:lnTo>
                  <a:pt x="f95" y="f96"/>
                </a:lnTo>
                <a:lnTo>
                  <a:pt x="f8" y="f14"/>
                </a:lnTo>
                <a:lnTo>
                  <a:pt x="f8" y="f13"/>
                </a:lnTo>
                <a:lnTo>
                  <a:pt x="f97" y="f98"/>
                </a:lnTo>
                <a:lnTo>
                  <a:pt x="f8" y="f12"/>
                </a:lnTo>
                <a:arcTo wR="f46" hR="f35" stAng="f74" swAng="f68"/>
                <a:lnTo>
                  <a:pt x="f99" y="f100"/>
                </a:lnTo>
                <a:lnTo>
                  <a:pt x="f14" y="f7"/>
                </a:lnTo>
                <a:lnTo>
                  <a:pt x="f13" y="f7"/>
                </a:lnTo>
                <a:lnTo>
                  <a:pt x="f101" y="f102"/>
                </a:lnTo>
                <a:close/>
              </a:path>
            </a:pathLst>
          </a:custGeom>
          <a:solidFill>
            <a:srgbClr val="FFD320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ctr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cs-CZ" sz="2400" b="0" i="0" u="none" strike="noStrike" baseline="0">
                <a:ln>
                  <a:noFill/>
                </a:ln>
                <a:solidFill>
                  <a:srgbClr val="000080"/>
                </a:solidFill>
                <a:latin typeface="Times New Roman" pitchFamily="18"/>
                <a:ea typeface="Tahoma" pitchFamily="34"/>
                <a:cs typeface="Tahoma" pitchFamily="34"/>
              </a:rPr>
              <a:t>Neztrácet čas, </a:t>
            </a:r>
            <a:br>
              <a:rPr lang="cs-CZ" sz="2400" b="0" i="0" u="none" strike="noStrike" baseline="0">
                <a:ln>
                  <a:noFill/>
                </a:ln>
                <a:solidFill>
                  <a:srgbClr val="000080"/>
                </a:solidFill>
                <a:latin typeface="Times New Roman" pitchFamily="18"/>
                <a:ea typeface="Tahoma" pitchFamily="34"/>
                <a:cs typeface="Tahoma" pitchFamily="34"/>
              </a:rPr>
            </a:br>
            <a:r>
              <a:rPr lang="cs-CZ" sz="2400" b="0" i="0" u="none" strike="noStrike" baseline="0">
                <a:ln>
                  <a:noFill/>
                </a:ln>
                <a:solidFill>
                  <a:srgbClr val="000080"/>
                </a:solidFill>
                <a:latin typeface="Times New Roman" pitchFamily="18"/>
                <a:ea typeface="Tahoma" pitchFamily="34"/>
                <a:cs typeface="Tahoma" pitchFamily="34"/>
              </a:rPr>
              <a:t>viditelné překážky</a:t>
            </a:r>
            <a:br>
              <a:rPr lang="cs-CZ" sz="2400" b="0" i="0" u="none" strike="noStrike" baseline="0">
                <a:ln>
                  <a:noFill/>
                </a:ln>
                <a:solidFill>
                  <a:srgbClr val="000080"/>
                </a:solidFill>
                <a:latin typeface="Times New Roman" pitchFamily="18"/>
                <a:ea typeface="Tahoma" pitchFamily="34"/>
                <a:cs typeface="Tahoma" pitchFamily="34"/>
              </a:rPr>
            </a:br>
            <a:r>
              <a:rPr lang="cs-CZ" sz="2400" b="0" i="0" u="none" strike="noStrike" baseline="0">
                <a:ln>
                  <a:noFill/>
                </a:ln>
                <a:solidFill>
                  <a:srgbClr val="000080"/>
                </a:solidFill>
                <a:latin typeface="Times New Roman" pitchFamily="18"/>
                <a:ea typeface="Tahoma" pitchFamily="34"/>
                <a:cs typeface="Tahoma" pitchFamily="34"/>
              </a:rPr>
              <a:t>odstranit</a:t>
            </a:r>
          </a:p>
        </p:txBody>
      </p:sp>
      <p:sp>
        <p:nvSpPr>
          <p:cNvPr id="5" name="Volný tvar 4"/>
          <p:cNvSpPr/>
          <p:nvPr/>
        </p:nvSpPr>
        <p:spPr>
          <a:xfrm>
            <a:off x="5288040" y="5918040"/>
            <a:ext cx="3378240" cy="468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20160" rIns="0" bIns="0" anchor="t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34"/>
                <a:cs typeface="Arial Unicode MS" pitchFamily="34"/>
              </a:rPr>
              <a:t>© 2010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344880"/>
            <a:ext cx="7809120" cy="11469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cs-CZ"/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9280" y="0"/>
            <a:ext cx="6261120" cy="719927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Volný tvar 3"/>
          <p:cNvSpPr/>
          <p:nvPr/>
        </p:nvSpPr>
        <p:spPr>
          <a:xfrm>
            <a:off x="985680" y="3303720"/>
            <a:ext cx="7936199" cy="909359"/>
          </a:xfrm>
          <a:custGeom>
            <a:avLst>
              <a:gd name="f0" fmla="val 37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C5000B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5" name="Volný tvar 4"/>
          <p:cNvSpPr/>
          <p:nvPr/>
        </p:nvSpPr>
        <p:spPr>
          <a:xfrm>
            <a:off x="871559" y="3216239"/>
            <a:ext cx="6251399" cy="10335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1"/>
          <a:lstStyle/>
          <a:p>
            <a:pPr marL="0" marR="0" lvl="0" indent="0" algn="ctr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cs-CZ" sz="16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Tahoma" pitchFamily="34"/>
                <a:cs typeface="Tahoma" pitchFamily="34"/>
              </a:rPr>
              <a:t>na tvrdé podložce</a:t>
            </a:r>
          </a:p>
          <a:p>
            <a:pPr marL="0" marR="0" lvl="0" indent="0" algn="ctr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cs-CZ" sz="20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Tahoma" pitchFamily="34"/>
                <a:cs typeface="Tahoma" pitchFamily="34"/>
              </a:rPr>
              <a:t>30 stlačení ve středu </a:t>
            </a:r>
            <a:r>
              <a:rPr lang="cs-CZ" sz="20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Tahoma" pitchFamily="34"/>
                <a:cs typeface="Tahoma" pitchFamily="34"/>
              </a:rPr>
              <a:t>hrudníku</a:t>
            </a:r>
          </a:p>
          <a:p>
            <a:pPr marL="0" marR="0" lvl="0" indent="0" algn="ctr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cs-CZ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Tahoma" pitchFamily="34"/>
                <a:cs typeface="Tahoma" pitchFamily="34"/>
              </a:rPr>
              <a:t>do hloubky alespoň 5 cm, ne více než 6,</a:t>
            </a:r>
            <a:br>
              <a:rPr lang="cs-CZ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Tahoma" pitchFamily="34"/>
                <a:cs typeface="Tahoma" pitchFamily="34"/>
              </a:rPr>
            </a:br>
            <a:r>
              <a:rPr lang="cs-CZ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Tahoma" pitchFamily="34"/>
                <a:cs typeface="Tahoma" pitchFamily="34"/>
              </a:rPr>
              <a:t>alespoň 100/min, ne více než 120/min</a:t>
            </a:r>
          </a:p>
        </p:txBody>
      </p:sp>
      <p:sp>
        <p:nvSpPr>
          <p:cNvPr id="6" name="Volný tvar 5"/>
          <p:cNvSpPr/>
          <p:nvPr/>
        </p:nvSpPr>
        <p:spPr>
          <a:xfrm>
            <a:off x="5288040" y="5918040"/>
            <a:ext cx="3378240" cy="468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20160" rIns="0" bIns="0" anchor="t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34"/>
                <a:cs typeface="Arial Unicode MS" pitchFamily="34"/>
              </a:rPr>
              <a:t>© 2010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255600"/>
            <a:ext cx="7809120" cy="1146600"/>
          </a:xfrm>
        </p:spPr>
        <p:txBody>
          <a:bodyPr wrap="square" tIns="3528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cs-CZ"/>
              <a:t>Neúčinné dýchání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71400" y="1673280"/>
            <a:ext cx="7958160" cy="4881960"/>
          </a:xfrm>
        </p:spPr>
        <p:txBody>
          <a:bodyPr wrap="square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/>
              <a:t>během 2 pokusů o prodýchnutí byl odpor, nezvedal se hrudník</a:t>
            </a:r>
          </a:p>
          <a:p>
            <a:pPr marL="430200" lvl="0" indent="-324000"/>
            <a:endParaRPr lang="cs-CZ"/>
          </a:p>
          <a:p>
            <a:pPr marL="430200" lvl="0" indent="-324000"/>
            <a:r>
              <a:rPr lang="cs-CZ"/>
              <a:t>!! neztrácet čas !!</a:t>
            </a:r>
          </a:p>
          <a:p>
            <a:pPr marL="430200" lvl="0" indent="-324000"/>
            <a:endParaRPr lang="cs-CZ"/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/>
              <a:t>provést 2.cyklus 30 stlačování hrudníku</a:t>
            </a: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/>
              <a:t>před dalším dýchání hledat příčinu:</a:t>
            </a:r>
          </a:p>
          <a:p>
            <a:pPr marL="0" lvl="1" indent="0">
              <a:buClr>
                <a:srgbClr val="E6E6E6"/>
              </a:buClr>
              <a:buSzPct val="75000"/>
              <a:buFont typeface="Symbol" pitchFamily="2"/>
              <a:buChar char=""/>
            </a:pPr>
            <a:r>
              <a:rPr lang="cs-CZ"/>
              <a:t>otevřít ústa a 2 prsty vyjmout cizí tělesa</a:t>
            </a:r>
          </a:p>
          <a:p>
            <a:pPr marL="0" lvl="1" indent="0">
              <a:buClr>
                <a:srgbClr val="E6E6E6"/>
              </a:buClr>
              <a:buSzPct val="75000"/>
              <a:buFont typeface="Symbol" pitchFamily="2"/>
              <a:buChar char=""/>
            </a:pPr>
            <a:r>
              <a:rPr lang="cs-CZ"/>
              <a:t>kontrolovat /zlepšit záklon hlavy</a:t>
            </a:r>
          </a:p>
          <a:p>
            <a:pPr marL="0" lvl="1" indent="0">
              <a:buClr>
                <a:srgbClr val="E6E6E6"/>
              </a:buClr>
              <a:buSzPct val="75000"/>
              <a:buFont typeface="Symbol" pitchFamily="2"/>
              <a:buChar char=""/>
            </a:pPr>
            <a:r>
              <a:rPr lang="cs-CZ"/>
              <a:t>pevně přilepený chrup ponechat</a:t>
            </a:r>
          </a:p>
          <a:p>
            <a:pPr marL="0" lvl="1" indent="0">
              <a:buClr>
                <a:srgbClr val="E6E6E6"/>
              </a:buClr>
              <a:buSzPct val="75000"/>
              <a:buFont typeface="Symbol" pitchFamily="2"/>
              <a:buChar char=""/>
            </a:pPr>
            <a:r>
              <a:rPr lang="cs-CZ"/>
              <a:t>volný umělý chrup vytáhnout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43000" y="609120"/>
            <a:ext cx="7772400" cy="1143360"/>
          </a:xfrm>
        </p:spPr>
        <p:txBody>
          <a:bodyPr wrap="square" tIns="5544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n-GB"/>
              <a:t>KDY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43000" y="1673280"/>
            <a:ext cx="7772400" cy="5185080"/>
          </a:xfrm>
        </p:spPr>
        <p:txBody>
          <a:bodyPr wrap="square" tIns="4032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334800" lvl="0" indent="-334800">
              <a:lnSpc>
                <a:spcPct val="90000"/>
              </a:lnSpc>
              <a:spcBef>
                <a:spcPts val="697"/>
              </a:spcBef>
            </a:pPr>
            <a:r>
              <a:rPr lang="en-GB" b="1"/>
              <a:t>nezahájit CPR?</a:t>
            </a:r>
          </a:p>
          <a:p>
            <a:pPr marL="0" lvl="0">
              <a:spcBef>
                <a:spcPts val="697"/>
              </a:spcBef>
              <a:buClr>
                <a:srgbClr val="00FFFF"/>
              </a:buClr>
              <a:buSzPct val="45000"/>
              <a:buFont typeface="Wingdings" pitchFamily="2"/>
              <a:buChar char=""/>
            </a:pPr>
            <a:r>
              <a:rPr lang="en-GB"/>
              <a:t>při jistých známkách smrti (dlouhá prodleva)</a:t>
            </a:r>
          </a:p>
          <a:p>
            <a:pPr marL="0" lvl="1" indent="0">
              <a:spcBef>
                <a:spcPts val="598"/>
              </a:spcBef>
              <a:buClr>
                <a:srgbClr val="6699FF"/>
              </a:buClr>
              <a:buSzPct val="45000"/>
              <a:buFont typeface="Wingdings" pitchFamily="2"/>
              <a:buChar char=""/>
            </a:pPr>
            <a:r>
              <a:rPr lang="en-GB"/>
              <a:t>Tonnelliho příznak (tlak na bulbus 2 a 3 prsty deformuje zorničku)</a:t>
            </a:r>
          </a:p>
          <a:p>
            <a:pPr marL="0" lvl="1" indent="0">
              <a:spcBef>
                <a:spcPts val="598"/>
              </a:spcBef>
              <a:buClr>
                <a:srgbClr val="6699FF"/>
              </a:buClr>
              <a:buSzPct val="45000"/>
              <a:buFont typeface="Wingdings" pitchFamily="2"/>
              <a:buChar char=""/>
            </a:pPr>
            <a:r>
              <a:rPr lang="en-GB"/>
              <a:t>posmrtné skvrny (červenofialové skvrny, lze je zpočátku vytlačit prstem)</a:t>
            </a:r>
          </a:p>
          <a:p>
            <a:pPr marL="0" lvl="1" indent="0">
              <a:spcBef>
                <a:spcPts val="598"/>
              </a:spcBef>
              <a:buClr>
                <a:srgbClr val="6699FF"/>
              </a:buClr>
              <a:buSzPct val="45000"/>
              <a:buFont typeface="Wingdings" pitchFamily="2"/>
              <a:buChar char=""/>
            </a:pPr>
            <a:r>
              <a:rPr lang="en-GB"/>
              <a:t>posmrtná ztuhlost</a:t>
            </a:r>
          </a:p>
          <a:p>
            <a:pPr marL="0" lvl="0">
              <a:spcBef>
                <a:spcPts val="697"/>
              </a:spcBef>
              <a:buClr>
                <a:srgbClr val="00FFFF"/>
              </a:buClr>
              <a:buSzPct val="45000"/>
              <a:buFont typeface="Wingdings" pitchFamily="2"/>
              <a:buChar char=""/>
            </a:pPr>
            <a:r>
              <a:rPr lang="en-GB"/>
              <a:t>úraz neslučitelný se životem (dekapitace)</a:t>
            </a:r>
          </a:p>
          <a:p>
            <a:pPr marL="0" lvl="0">
              <a:spcBef>
                <a:spcPts val="697"/>
              </a:spcBef>
              <a:buClr>
                <a:srgbClr val="00FFFF"/>
              </a:buClr>
              <a:buSzPct val="45000"/>
              <a:buFont typeface="Wingdings" pitchFamily="2"/>
              <a:buChar char=""/>
            </a:pPr>
            <a:r>
              <a:rPr lang="en-GB"/>
              <a:t>terminální stav nevyléčitelného onemocnění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43000" y="609120"/>
            <a:ext cx="7772400" cy="1143360"/>
          </a:xfrm>
        </p:spPr>
        <p:txBody>
          <a:bodyPr wrap="square" tIns="5544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n-GB"/>
              <a:t>Ukončení resuscitace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43000" y="1980720"/>
            <a:ext cx="7772400" cy="3443760"/>
          </a:xfrm>
        </p:spPr>
        <p:txBody>
          <a:bodyPr wrap="square" tIns="4032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0" lvl="0">
              <a:lnSpc>
                <a:spcPct val="90000"/>
              </a:lnSpc>
              <a:spcBef>
                <a:spcPts val="697"/>
              </a:spcBef>
              <a:buClr>
                <a:srgbClr val="00FFFF"/>
              </a:buClr>
              <a:buSzPct val="45000"/>
              <a:buFont typeface="Wingdings" pitchFamily="2"/>
              <a:buChar char=""/>
            </a:pPr>
            <a:r>
              <a:rPr lang="en-GB"/>
              <a:t>obnoveno dýchání, vědomí</a:t>
            </a:r>
          </a:p>
          <a:p>
            <a:pPr marL="0" lvl="1" indent="0">
              <a:lnSpc>
                <a:spcPct val="90000"/>
              </a:lnSpc>
              <a:buClr>
                <a:srgbClr val="6699FF"/>
              </a:buClr>
              <a:buSzPct val="45000"/>
              <a:buFont typeface="Wingdings" pitchFamily="2"/>
              <a:buChar char=""/>
            </a:pPr>
            <a:r>
              <a:rPr lang="en-GB"/>
              <a:t>stabilizovaná poloha a monitorace do ZZS</a:t>
            </a:r>
          </a:p>
          <a:p>
            <a:pPr marL="0" lvl="0">
              <a:spcBef>
                <a:spcPts val="697"/>
              </a:spcBef>
              <a:buClr>
                <a:srgbClr val="00FFFF"/>
              </a:buClr>
              <a:buSzPct val="45000"/>
              <a:buFont typeface="Wingdings" pitchFamily="2"/>
              <a:buChar char=""/>
            </a:pPr>
            <a:r>
              <a:rPr lang="en-GB"/>
              <a:t>lékař = resuscitační úsilí nevede k obnově oběhu – 20-30 minut</a:t>
            </a:r>
          </a:p>
          <a:p>
            <a:pPr marL="0" lvl="0">
              <a:spcBef>
                <a:spcPts val="697"/>
              </a:spcBef>
              <a:buClr>
                <a:srgbClr val="00FFFF"/>
              </a:buClr>
              <a:buSzPct val="45000"/>
              <a:buFont typeface="Wingdings" pitchFamily="2"/>
              <a:buChar char=""/>
            </a:pPr>
            <a:r>
              <a:rPr lang="en-GB"/>
              <a:t>vyčerpání = je-li zachránce natolik vyčerpán, že v oživovacím úsilí nemůže pokračovat</a:t>
            </a:r>
          </a:p>
          <a:p>
            <a:pPr marL="0" lvl="0">
              <a:spcBef>
                <a:spcPts val="697"/>
              </a:spcBef>
              <a:buClr>
                <a:srgbClr val="00FFFF"/>
              </a:buClr>
              <a:buSzPct val="45000"/>
              <a:buFont typeface="Wingdings" pitchFamily="2"/>
              <a:buChar char=""/>
            </a:pPr>
            <a:r>
              <a:rPr lang="en-GB"/>
              <a:t>nové nebezpečí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076640" y="0"/>
            <a:ext cx="5067360" cy="154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Nadpis 2"/>
          <p:cNvSpPr txBox="1">
            <a:spLocks noGrp="1"/>
          </p:cNvSpPr>
          <p:nvPr>
            <p:ph type="title" idx="4294967295"/>
          </p:nvPr>
        </p:nvSpPr>
        <p:spPr>
          <a:xfrm>
            <a:off x="671400" y="-15840"/>
            <a:ext cx="3468959" cy="1690919"/>
          </a:xfrm>
        </p:spPr>
        <p:txBody>
          <a:bodyPr wrap="square" tIns="10080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lnSpc>
                <a:spcPct val="87000"/>
              </a:lnSpc>
            </a:pPr>
            <a:r>
              <a:rPr lang="cs-CZ"/>
              <a:t>Stabilizovaná / zotavovací poloha</a:t>
            </a:r>
          </a:p>
        </p:txBody>
      </p:sp>
      <p:sp>
        <p:nvSpPr>
          <p:cNvPr id="4" name="Zástupný symbol pro text 3"/>
          <p:cNvSpPr txBox="1">
            <a:spLocks noGrp="1"/>
          </p:cNvSpPr>
          <p:nvPr>
            <p:ph type="body" idx="4294967295"/>
          </p:nvPr>
        </p:nvSpPr>
        <p:spPr>
          <a:xfrm>
            <a:off x="682560" y="1800000"/>
            <a:ext cx="7958160" cy="4856400"/>
          </a:xfrm>
        </p:spPr>
        <p:txBody>
          <a:bodyPr wrap="square" tIns="6048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0" lvl="0">
              <a:lnSpc>
                <a:spcPct val="90000"/>
              </a:lnSpc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/>
              <a:t>mnoho variant</a:t>
            </a:r>
          </a:p>
          <a:p>
            <a:pPr marL="285480" lvl="0" indent="-285480">
              <a:lnSpc>
                <a:spcPct val="90000"/>
              </a:lnSpc>
            </a:pPr>
            <a:endParaRPr lang="cs-CZ" sz="1600"/>
          </a:p>
          <a:p>
            <a:pPr marL="285480" lvl="0" indent="-285480">
              <a:lnSpc>
                <a:spcPct val="90000"/>
              </a:lnSpc>
            </a:pPr>
            <a:r>
              <a:rPr lang="cs-CZ"/>
              <a:t>Poraněný leží na boku - stabilní (ne vratký)</a:t>
            </a:r>
          </a:p>
          <a:p>
            <a:pPr marL="285480" lvl="0" indent="-285480">
              <a:lnSpc>
                <a:spcPct val="90000"/>
              </a:lnSpc>
            </a:pPr>
            <a:r>
              <a:rPr lang="cs-CZ"/>
              <a:t>bez tlaku na hrudník</a:t>
            </a:r>
          </a:p>
          <a:p>
            <a:pPr marL="285480" lvl="0" indent="-285480">
              <a:lnSpc>
                <a:spcPct val="90000"/>
              </a:lnSpc>
            </a:pPr>
            <a:endParaRPr lang="cs-CZ" sz="1600"/>
          </a:p>
          <a:p>
            <a:pPr marL="285480" lvl="0" indent="-285480">
              <a:lnSpc>
                <a:spcPct val="90000"/>
              </a:lnSpc>
            </a:pPr>
            <a:r>
              <a:rPr lang="cs-CZ"/>
              <a:t>I: koma + spontání dýchání</a:t>
            </a:r>
          </a:p>
          <a:p>
            <a:pPr marL="0" lvl="2" indent="0">
              <a:lnSpc>
                <a:spcPct val="90000"/>
              </a:lnSpc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/>
              <a:t>prevence vdechnutí žaludečního obsahu</a:t>
            </a:r>
          </a:p>
          <a:p>
            <a:pPr marL="0" lvl="2" indent="0">
              <a:lnSpc>
                <a:spcPct val="90000"/>
              </a:lnSpc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/>
              <a:t>prevence zapadení jazyka</a:t>
            </a:r>
          </a:p>
          <a:p>
            <a:pPr marL="285480" lvl="0" indent="-285480">
              <a:lnSpc>
                <a:spcPct val="90000"/>
              </a:lnSpc>
            </a:pPr>
            <a:r>
              <a:rPr lang="cs-CZ"/>
              <a:t>KI: předpoklad poranění páteře</a:t>
            </a:r>
          </a:p>
          <a:p>
            <a:pPr marL="285480" lvl="0" indent="-285480">
              <a:lnSpc>
                <a:spcPct val="90000"/>
              </a:lnSpc>
            </a:pPr>
            <a:endParaRPr lang="cs-CZ" sz="2200"/>
          </a:p>
          <a:p>
            <a:pPr marL="285480" lvl="0" indent="-285480">
              <a:lnSpc>
                <a:spcPct val="90000"/>
              </a:lnSpc>
            </a:pPr>
            <a:r>
              <a:rPr lang="cs-CZ"/>
              <a:t>!! kontroluj záklon hlavy a dýchání !!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568440"/>
            <a:ext cx="7809120" cy="1058039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cs-CZ"/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69600" y="4140360"/>
            <a:ext cx="8472600" cy="2132280"/>
          </a:xfrm>
        </p:spPr>
        <p:txBody>
          <a:bodyPr wrap="square" tIns="4536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0" lvl="0">
              <a:lnSpc>
                <a:spcPct val="90000"/>
              </a:lnSpc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sz="2400"/>
              <a:t>bezvědomí, dýchá, hmatný puls</a:t>
            </a:r>
          </a:p>
          <a:p>
            <a:pPr marL="0" lvl="0">
              <a:lnSpc>
                <a:spcPct val="90000"/>
              </a:lnSpc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sz="2400"/>
              <a:t>na zádech</a:t>
            </a:r>
          </a:p>
          <a:p>
            <a:pPr marL="0" lvl="0">
              <a:lnSpc>
                <a:spcPct val="90000"/>
              </a:lnSpc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sz="2400"/>
              <a:t>končetiny v ose těla</a:t>
            </a:r>
          </a:p>
          <a:p>
            <a:pPr marL="0" lvl="0">
              <a:lnSpc>
                <a:spcPct val="90000"/>
              </a:lnSpc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sz="2400"/>
              <a:t>bližší HK – rameno flexe, loket flexe</a:t>
            </a:r>
          </a:p>
          <a:p>
            <a:pPr marL="0" lvl="0">
              <a:lnSpc>
                <a:spcPct val="90000"/>
              </a:lnSpc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sz="2400"/>
              <a:t>vzdálenější ruka – přes hrudník za krk [bude opora hlavy]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9280" y="162000"/>
            <a:ext cx="3843360" cy="289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040360" y="1079639"/>
            <a:ext cx="3914640" cy="2879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568440"/>
            <a:ext cx="7809120" cy="1058039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cs-CZ"/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69600" y="3779640"/>
            <a:ext cx="8472600" cy="2432160"/>
          </a:xfrm>
        </p:spPr>
        <p:txBody>
          <a:bodyPr wrap="square" tIns="4536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0" lvl="0">
              <a:lnSpc>
                <a:spcPct val="90000"/>
              </a:lnSpc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sz="2400"/>
              <a:t>pokrč vzdálenější DK v koleni</a:t>
            </a:r>
          </a:p>
          <a:p>
            <a:pPr marL="0" lvl="0">
              <a:lnSpc>
                <a:spcPct val="90000"/>
              </a:lnSpc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sz="2400"/>
              <a:t>tlač na ohnuté koleno k sobě a táhni za vzdálenější rameno</a:t>
            </a:r>
          </a:p>
          <a:p>
            <a:pPr marL="0" lvl="0">
              <a:lnSpc>
                <a:spcPct val="90000"/>
              </a:lnSpc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sz="2400"/>
              <a:t>uprav horní nohu kyčel i koleno v pravém úhlu</a:t>
            </a:r>
          </a:p>
          <a:p>
            <a:pPr marL="0" lvl="0">
              <a:lnSpc>
                <a:spcPct val="90000"/>
              </a:lnSpc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sz="2400"/>
              <a:t>zakloň hlavu a </a:t>
            </a:r>
            <a:r>
              <a:rPr lang="cs-CZ" sz="2400" b="1">
                <a:solidFill>
                  <a:srgbClr val="FFFF00"/>
                </a:solidFill>
              </a:rPr>
              <a:t>zkontroluj</a:t>
            </a:r>
            <a:r>
              <a:rPr lang="cs-CZ" sz="2400">
                <a:solidFill>
                  <a:srgbClr val="FFFF00"/>
                </a:solidFill>
              </a:rPr>
              <a:t> průchodné </a:t>
            </a:r>
            <a:r>
              <a:rPr lang="cs-CZ" sz="2400"/>
              <a:t>dýchací cesty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04640" y="179280"/>
            <a:ext cx="3735720" cy="3006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282920" y="1520999"/>
            <a:ext cx="4861080" cy="2079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43000" y="609120"/>
            <a:ext cx="7772400" cy="1143360"/>
          </a:xfrm>
        </p:spPr>
        <p:txBody>
          <a:bodyPr wrap="square" tIns="5544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n-GB"/>
              <a:t>Hlavní chyby BLS: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43000" y="1981080"/>
            <a:ext cx="7772400" cy="4115159"/>
          </a:xfrm>
        </p:spPr>
        <p:txBody>
          <a:bodyPr wrap="square" tIns="4032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0" lvl="0">
              <a:lnSpc>
                <a:spcPct val="90000"/>
              </a:lnSpc>
              <a:spcBef>
                <a:spcPts val="697"/>
              </a:spcBef>
              <a:buClr>
                <a:srgbClr val="3366FF"/>
              </a:buClr>
              <a:buSzPct val="80000"/>
              <a:buFont typeface="Wingdings" pitchFamily="2"/>
              <a:buChar char=""/>
            </a:pPr>
            <a:r>
              <a:rPr lang="en-GB"/>
              <a:t>nedostatečný záklon hlavy u dospělých, značný u dětí</a:t>
            </a:r>
          </a:p>
          <a:p>
            <a:pPr marL="0" lvl="0">
              <a:spcBef>
                <a:spcPts val="697"/>
              </a:spcBef>
              <a:buClr>
                <a:srgbClr val="3366FF"/>
              </a:buClr>
              <a:buSzPct val="80000"/>
              <a:buFont typeface="Wingdings" pitchFamily="2"/>
              <a:buChar char=""/>
            </a:pPr>
            <a:r>
              <a:rPr lang="en-GB"/>
              <a:t>dlouhé zjišťování diagnózy zástavy oběhu</a:t>
            </a:r>
          </a:p>
          <a:p>
            <a:pPr marL="0" lvl="0">
              <a:spcBef>
                <a:spcPts val="697"/>
              </a:spcBef>
              <a:buClr>
                <a:srgbClr val="3366FF"/>
              </a:buClr>
              <a:buSzPct val="80000"/>
              <a:buFont typeface="Wingdings" pitchFamily="2"/>
              <a:buChar char=""/>
            </a:pPr>
            <a:r>
              <a:rPr lang="en-GB"/>
              <a:t>opomenutí kontroly zvedání a klesání hrudníku</a:t>
            </a:r>
          </a:p>
          <a:p>
            <a:pPr marL="0" lvl="0">
              <a:spcBef>
                <a:spcPts val="697"/>
              </a:spcBef>
              <a:buClr>
                <a:srgbClr val="3366FF"/>
              </a:buClr>
              <a:buSzPct val="80000"/>
              <a:buFont typeface="Wingdings" pitchFamily="2"/>
              <a:buChar char=""/>
            </a:pPr>
            <a:r>
              <a:rPr lang="en-GB"/>
              <a:t>opomenutí střídat se</a:t>
            </a:r>
          </a:p>
          <a:p>
            <a:pPr marL="0" lvl="0">
              <a:spcBef>
                <a:spcPts val="697"/>
              </a:spcBef>
              <a:buClr>
                <a:srgbClr val="3366FF"/>
              </a:buClr>
              <a:buSzPct val="80000"/>
              <a:buFont typeface="Wingdings" pitchFamily="2"/>
              <a:buChar char=""/>
            </a:pPr>
            <a:r>
              <a:rPr lang="en-GB"/>
              <a:t>vdechování značného objemu vzduchu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532480" y="1889280"/>
            <a:ext cx="3611520" cy="49672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Nadpis 2"/>
          <p:cNvSpPr txBox="1">
            <a:spLocks noGrp="1"/>
          </p:cNvSpPr>
          <p:nvPr>
            <p:ph type="title" idx="4294967295"/>
          </p:nvPr>
        </p:nvSpPr>
        <p:spPr>
          <a:xfrm>
            <a:off x="455399" y="544320"/>
            <a:ext cx="8227800" cy="602280"/>
          </a:xfrm>
        </p:spPr>
        <p:txBody>
          <a:bodyPr wrap="square" tIns="3528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cs-CZ"/>
              <a:t>Studijní materiály:</a:t>
            </a:r>
          </a:p>
        </p:txBody>
      </p:sp>
      <p:sp>
        <p:nvSpPr>
          <p:cNvPr id="4" name="Zástupný symbol pro text 3"/>
          <p:cNvSpPr txBox="1">
            <a:spLocks noGrp="1"/>
          </p:cNvSpPr>
          <p:nvPr>
            <p:ph type="body" idx="4294967295"/>
          </p:nvPr>
        </p:nvSpPr>
        <p:spPr>
          <a:xfrm>
            <a:off x="455399" y="1603080"/>
            <a:ext cx="8227800" cy="4445280"/>
          </a:xfrm>
        </p:spPr>
        <p:txBody>
          <a:bodyPr wrap="square" tIns="3816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lvl="0" indent="-342720"/>
            <a:r>
              <a:rPr lang="cs-CZ" sz="1600">
                <a:solidFill>
                  <a:srgbClr val="FFFFFF"/>
                </a:solidFill>
              </a:rPr>
              <a:t>http://www.lf3.cuni.cz/cs/pracoviste/anesteziologie/vyuka/studijni-materialy/prvni-pomoc/</a:t>
            </a:r>
          </a:p>
          <a:p>
            <a:pPr lvl="0" indent="-342720">
              <a:lnSpc>
                <a:spcPct val="88000"/>
              </a:lnSpc>
              <a:spcAft>
                <a:spcPts val="1423"/>
              </a:spcAft>
            </a:pPr>
            <a:endParaRPr lang="cs-CZ" sz="16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255600"/>
            <a:ext cx="7809120" cy="1146600"/>
          </a:xfrm>
        </p:spPr>
        <p:txBody>
          <a:bodyPr wrap="square" tIns="3528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cs-CZ"/>
              <a:t>Rizika infekce během BLS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71400" y="1781280"/>
            <a:ext cx="7958160" cy="4650120"/>
          </a:xfrm>
        </p:spPr>
        <p:txBody>
          <a:bodyPr wrap="square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430200" lvl="0" indent="-324000"/>
            <a:r>
              <a:rPr lang="cs-CZ"/>
              <a:t>Je popsán přenos (slinami, zvratky, krví) jen:</a:t>
            </a: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/>
              <a:t>tuberkulóza</a:t>
            </a: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/>
              <a:t>Neisseria meningitidis</a:t>
            </a: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/>
              <a:t>severe acute respiratory distress syndrome</a:t>
            </a: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/>
              <a:t>(SARS)</a:t>
            </a:r>
          </a:p>
          <a:p>
            <a:pPr marL="430200" lvl="0" indent="-324000"/>
            <a:endParaRPr lang="cs-CZ"/>
          </a:p>
          <a:p>
            <a:pPr marL="430200" lvl="0" indent="-324000"/>
            <a:r>
              <a:rPr lang="cs-CZ"/>
              <a:t>Přesto jsou doporučeny </a:t>
            </a:r>
            <a:r>
              <a:rPr lang="cs-CZ">
                <a:solidFill>
                  <a:srgbClr val="FFFF00"/>
                </a:solidFill>
              </a:rPr>
              <a:t>bariérové pomůcky</a:t>
            </a:r>
            <a:r>
              <a:rPr lang="cs-CZ">
                <a:solidFill>
                  <a:srgbClr val="FFFFFF"/>
                </a:solidFill>
              </a:rPr>
              <a:t> </a:t>
            </a:r>
            <a:br>
              <a:rPr lang="cs-CZ">
                <a:solidFill>
                  <a:srgbClr val="FFFFFF"/>
                </a:solidFill>
              </a:rPr>
            </a:br>
            <a:r>
              <a:rPr lang="cs-CZ">
                <a:solidFill>
                  <a:srgbClr val="FFFFFF"/>
                </a:solidFill>
              </a:rPr>
              <a:t>s jednocestným ventilem (výdechovou chlopní)</a:t>
            </a:r>
            <a:r>
              <a:rPr lang="cs-CZ"/>
              <a:t>.</a:t>
            </a:r>
            <a:br>
              <a:rPr lang="cs-CZ"/>
            </a:br>
            <a:r>
              <a:rPr lang="cs-CZ"/>
              <a:t>Autolékárnička od 1.1.2011 do ...?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301680"/>
            <a:ext cx="7809120" cy="1055880"/>
          </a:xfrm>
        </p:spPr>
        <p:txBody>
          <a:bodyPr wrap="square" tIns="3528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cs-CZ"/>
              <a:t>Bariérové pomůcky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71400" y="1781280"/>
            <a:ext cx="7958160" cy="4650120"/>
          </a:xfrm>
        </p:spPr>
        <p:txBody>
          <a:bodyPr wrap="square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lvl="0" indent="-342720"/>
            <a:endParaRPr lang="cs-CZ"/>
          </a:p>
          <a:p>
            <a:pPr lvl="0" indent="-342720"/>
            <a:endParaRPr lang="cs-CZ"/>
          </a:p>
          <a:p>
            <a:pPr lvl="0" indent="-342720"/>
            <a:endParaRPr lang="cs-CZ"/>
          </a:p>
          <a:p>
            <a:pPr lvl="0" indent="-342720"/>
            <a:endParaRPr lang="cs-CZ"/>
          </a:p>
          <a:p>
            <a:pPr lvl="0" indent="-342720"/>
            <a:endParaRPr lang="cs-CZ"/>
          </a:p>
          <a:p>
            <a:pPr lvl="0" indent="-342720"/>
            <a:r>
              <a:rPr lang="cs-CZ"/>
              <a:t>Mohou zvýšit mrtvý prostor</a:t>
            </a:r>
          </a:p>
          <a:p>
            <a:pPr lvl="0" indent="-342720"/>
            <a:r>
              <a:rPr lang="cs-CZ"/>
              <a:t>Mohou zvýšit odpor dýchacích cest</a:t>
            </a:r>
          </a:p>
          <a:p>
            <a:pPr lvl="0" indent="-342720"/>
            <a:endParaRPr lang="cs-CZ"/>
          </a:p>
          <a:p>
            <a:pPr lvl="0" indent="-342720"/>
            <a:r>
              <a:rPr lang="cs-CZ"/>
              <a:t>Mohou zabránit infekci zachránce </a:t>
            </a:r>
            <a:br>
              <a:rPr lang="cs-CZ"/>
            </a:br>
            <a:r>
              <a:rPr lang="cs-CZ"/>
              <a:t>a </a:t>
            </a:r>
            <a:r>
              <a:rPr lang="cs-CZ">
                <a:solidFill>
                  <a:srgbClr val="FFFF00"/>
                </a:solidFill>
              </a:rPr>
              <a:t>zvýšit ochotu dýchat</a:t>
            </a:r>
            <a:r>
              <a:rPr lang="cs-CZ"/>
              <a:t> do bezvědomého.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705640" y="0"/>
            <a:ext cx="3438360" cy="360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52600" y="1168560"/>
            <a:ext cx="3047760" cy="2000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255240"/>
            <a:ext cx="7809120" cy="1144800"/>
          </a:xfrm>
        </p:spPr>
        <p:txBody>
          <a:bodyPr wrap="square" tIns="3528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cs-CZ"/>
              <a:t>Dýchání do res. roušky / masky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71400" y="1781280"/>
            <a:ext cx="7958160" cy="4499280"/>
          </a:xfrm>
        </p:spPr>
        <p:txBody>
          <a:bodyPr/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endParaRPr lang="cs-CZ"/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745080" y="1673280"/>
            <a:ext cx="5398920" cy="518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0" y="3414600"/>
            <a:ext cx="3660840" cy="3129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040" y="296640"/>
            <a:ext cx="7805880" cy="1059120"/>
          </a:xfrm>
        </p:spPr>
        <p:txBody>
          <a:bodyPr wrap="square" tIns="3528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cs-CZ"/>
              <a:t>ZZS JmK 2008..2009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71040" y="1781280"/>
            <a:ext cx="7953480" cy="4415040"/>
          </a:xfrm>
        </p:spPr>
        <p:txBody>
          <a:bodyPr/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endParaRPr lang="cs-CZ"/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1300319"/>
            <a:ext cx="9144000" cy="5557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page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-39600"/>
            <a:ext cx="7809120" cy="1735560"/>
          </a:xfrm>
        </p:spPr>
        <p:txBody>
          <a:bodyPr wrap="square" tIns="3528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cs-CZ"/>
              <a:t>50 % po NZO přijatých do nemocnice</a:t>
            </a:r>
            <a:br>
              <a:rPr lang="cs-CZ"/>
            </a:br>
            <a:r>
              <a:rPr lang="cs-CZ"/>
              <a:t>umírá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71400" y="1780920"/>
            <a:ext cx="7958160" cy="4410360"/>
          </a:xfrm>
        </p:spPr>
        <p:txBody>
          <a:bodyPr/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endParaRPr lang="cs-CZ"/>
          </a:p>
        </p:txBody>
      </p:sp>
      <p:pic>
        <p:nvPicPr>
          <p:cNvPr id="4" name="0denUmrtiICU"/>
          <p:cNvPicPr>
            <a:picLocks noChangeAspect="1"/>
          </p:cNvPicPr>
          <p:nvPr/>
        </p:nvPicPr>
        <p:blipFill>
          <a:blip r:link="rId3">
            <a:lum/>
            <a:alphaModFix/>
          </a:blip>
          <a:srcRect/>
          <a:stretch>
            <a:fillRect/>
          </a:stretch>
        </p:blipFill>
        <p:spPr>
          <a:xfrm>
            <a:off x="666720" y="1768320"/>
            <a:ext cx="5538960" cy="4422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040" y="241200"/>
            <a:ext cx="7805880" cy="1168920"/>
          </a:xfrm>
        </p:spPr>
        <p:txBody>
          <a:bodyPr wrap="square" tIns="3528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cs-CZ"/>
              <a:t>První pomoc před příjezdem RZP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71040" y="1781280"/>
            <a:ext cx="7953480" cy="4415040"/>
          </a:xfrm>
        </p:spPr>
        <p:txBody>
          <a:bodyPr/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endParaRPr lang="cs-CZ"/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1711439"/>
            <a:ext cx="4835520" cy="369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49920" y="3635279"/>
            <a:ext cx="4294080" cy="3222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255600"/>
            <a:ext cx="7809120" cy="1146600"/>
          </a:xfrm>
        </p:spPr>
        <p:txBody>
          <a:bodyPr wrap="square" tIns="3528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cs-CZ"/>
              <a:t>Studijní materiály: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71400" y="1781280"/>
            <a:ext cx="7958160" cy="4735800"/>
          </a:xfrm>
        </p:spPr>
        <p:txBody>
          <a:bodyPr wrap="square" tIns="4824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/>
              <a:t>IS.muni.cz</a:t>
            </a:r>
          </a:p>
          <a:p>
            <a:pPr marL="430200" lvl="0" indent="-324000"/>
            <a:r>
              <a:rPr lang="cs-CZ"/>
              <a:t>student – studijní materiály, záložky</a:t>
            </a: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/>
              <a:t>literatura:</a:t>
            </a:r>
          </a:p>
          <a:p>
            <a:pPr marL="0" lvl="1" indent="0">
              <a:buClr>
                <a:srgbClr val="E6E6E6"/>
              </a:buClr>
              <a:buSzPct val="75000"/>
              <a:buFont typeface="Symbol" pitchFamily="2"/>
              <a:buChar char=""/>
            </a:pPr>
            <a:r>
              <a:rPr lang="cs-CZ"/>
              <a:t>Bydžovský Jan, První pomoc; 74 str., Grada.</a:t>
            </a:r>
          </a:p>
          <a:p>
            <a:pPr marL="0" lvl="1" indent="0">
              <a:buClr>
                <a:srgbClr val="E6E6E6"/>
              </a:buClr>
              <a:buSzPct val="75000"/>
              <a:buFont typeface="Symbol" pitchFamily="2"/>
              <a:buChar char=""/>
            </a:pPr>
            <a:r>
              <a:rPr lang="cs-CZ"/>
              <a:t>Jarmila Kelnarová et al., První pomoc I,II, Grada.</a:t>
            </a: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/>
              <a:t>www</a:t>
            </a:r>
          </a:p>
          <a:p>
            <a:pPr marL="0" lvl="1" indent="0">
              <a:buClr>
                <a:srgbClr val="E6E6E6"/>
              </a:buClr>
              <a:buSzPct val="75000"/>
              <a:buFont typeface="Symbol" pitchFamily="2"/>
              <a:buChar char=""/>
            </a:pPr>
            <a:r>
              <a:rPr lang="cs-CZ"/>
              <a:t>cprguidelines.eu</a:t>
            </a:r>
          </a:p>
          <a:p>
            <a:pPr marL="0" lvl="1" indent="0">
              <a:buClr>
                <a:srgbClr val="E6E6E6"/>
              </a:buClr>
              <a:buSzPct val="75000"/>
              <a:buFont typeface="Symbol" pitchFamily="2"/>
              <a:buChar char=""/>
            </a:pPr>
            <a:r>
              <a:rPr lang="cs-CZ"/>
              <a:t>resuscitace.cz</a:t>
            </a:r>
          </a:p>
          <a:p>
            <a:pPr marL="0" lvl="1" indent="0">
              <a:buClr>
                <a:srgbClr val="E6E6E6"/>
              </a:buClr>
              <a:buSzPct val="75000"/>
              <a:buFont typeface="Symbol" pitchFamily="2"/>
              <a:buChar char=""/>
            </a:pPr>
            <a:r>
              <a:rPr lang="cs-CZ"/>
              <a:t>akutne.cz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915240" y="4462560"/>
            <a:ext cx="2243160" cy="265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005599" y="681120"/>
            <a:ext cx="1954080" cy="2520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212400"/>
            <a:ext cx="7809120" cy="1235519"/>
          </a:xfrm>
        </p:spPr>
        <p:txBody>
          <a:bodyPr wrap="square" tIns="10080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cs-CZ"/>
              <a:t>Doporučení </a:t>
            </a:r>
            <a:br>
              <a:rPr lang="cs-CZ"/>
            </a:br>
            <a:r>
              <a:rPr lang="cs-CZ"/>
              <a:t>2010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71400" y="1780920"/>
            <a:ext cx="7958160" cy="4389840"/>
          </a:xfrm>
        </p:spPr>
        <p:txBody>
          <a:bodyPr wrap="square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/>
              <a:t>www.cprguidelines.eu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719" y="2519280"/>
            <a:ext cx="7920000" cy="251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154399" y="28440"/>
            <a:ext cx="2608200" cy="104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696000" y="106200"/>
            <a:ext cx="2379600" cy="965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93840" y="0"/>
            <a:ext cx="4829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301680"/>
            <a:ext cx="7809120" cy="1055880"/>
          </a:xfrm>
        </p:spPr>
        <p:txBody>
          <a:bodyPr wrap="square" tIns="3528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cs-CZ"/>
              <a:t>První pomoc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44400" y="1466640"/>
            <a:ext cx="7958160" cy="5113440"/>
          </a:xfrm>
        </p:spPr>
        <p:txBody>
          <a:bodyPr wrap="square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430200" lvl="0" indent="-324000"/>
            <a:r>
              <a:rPr lang="cs-CZ"/>
              <a:t>Def: soubor jednoduchých úkonů a opatření, která při </a:t>
            </a:r>
            <a:r>
              <a:rPr lang="cs-CZ">
                <a:solidFill>
                  <a:srgbClr val="FFFF00"/>
                </a:solidFill>
              </a:rPr>
              <a:t>náhlém ohrožení </a:t>
            </a:r>
            <a:r>
              <a:rPr lang="cs-CZ"/>
              <a:t>nebo postižení </a:t>
            </a:r>
            <a:r>
              <a:rPr lang="cs-CZ">
                <a:solidFill>
                  <a:srgbClr val="FFFF00"/>
                </a:solidFill>
              </a:rPr>
              <a:t>zdraví</a:t>
            </a:r>
            <a:r>
              <a:rPr lang="cs-CZ"/>
              <a:t> člověka omezují rozsah a důsledky tohoto ohrožení či postižení.</a:t>
            </a:r>
          </a:p>
          <a:p>
            <a:pPr marL="430200" lvl="0" indent="-324000"/>
            <a:r>
              <a:rPr lang="cs-CZ"/>
              <a:t>Poskytnout první pomoc je povinen každý občan České republiky starší 18 let, pokud tím neohrozí svoje zdraví či život.</a:t>
            </a: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/>
              <a:t>technická (hasiči, horská služba)</a:t>
            </a: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>
                <a:solidFill>
                  <a:srgbClr val="FFFF00"/>
                </a:solidFill>
              </a:rPr>
              <a:t>předlékařská = laická</a:t>
            </a: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/>
              <a:t>lékařská přednemocniční (ZZS)</a:t>
            </a: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/>
              <a:t>nemocniční péče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ulek1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4389</TotalTime>
  <Words>1130</Words>
  <Application>Microsoft Office PowerPoint</Application>
  <PresentationFormat>Předvádění na obrazovce (4:3)</PresentationFormat>
  <Paragraphs>328</Paragraphs>
  <Slides>55</Slides>
  <Notes>55</Notes>
  <HiddenSlides>4</HiddenSlides>
  <MMClips>2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55</vt:i4>
      </vt:variant>
    </vt:vector>
  </HeadingPairs>
  <TitlesOfParts>
    <vt:vector size="57" baseType="lpstr">
      <vt:lpstr>Výchozí</vt:lpstr>
      <vt:lpstr>Titulek1</vt:lpstr>
      <vt:lpstr>První pomoc  Primární vyšetření  Základní neodkladná resuscitace </vt:lpstr>
      <vt:lpstr>Prezentace aplikace PowerPoint</vt:lpstr>
      <vt:lpstr>TV kampaň pro laiky, kteří do teď umí ….. NIC</vt:lpstr>
      <vt:lpstr>První pomoc  Primární vyšetření  Základní neodkladná resuscitace </vt:lpstr>
      <vt:lpstr>Studijní materiály:</vt:lpstr>
      <vt:lpstr>Studijní materiály:</vt:lpstr>
      <vt:lpstr>Doporučení  2010</vt:lpstr>
      <vt:lpstr>Prezentace aplikace PowerPoint</vt:lpstr>
      <vt:lpstr>První pomoc</vt:lpstr>
      <vt:lpstr>Postup laické / předlékařské  první pomoci</vt:lpstr>
      <vt:lpstr>Postup laické / předlékařské  první pomoci</vt:lpstr>
      <vt:lpstr>Primární vyšetření - cíle</vt:lpstr>
      <vt:lpstr>Danger</vt:lpstr>
      <vt:lpstr>Nebezpečí</vt:lpstr>
      <vt:lpstr>Základní životní funkce:</vt:lpstr>
      <vt:lpstr>Response = Vědomí</vt:lpstr>
      <vt:lpstr>Airways = Dýchací cesty</vt:lpstr>
      <vt:lpstr>Prezentace aplikace PowerPoint</vt:lpstr>
      <vt:lpstr>Breathing = Dýchání</vt:lpstr>
      <vt:lpstr>B = Dýchání:</vt:lpstr>
      <vt:lpstr>Gasping = lapavé dýchání</vt:lpstr>
      <vt:lpstr>Gasping = lapavé dýchání</vt:lpstr>
      <vt:lpstr>A+B:</vt:lpstr>
      <vt:lpstr>Oběh</vt:lpstr>
      <vt:lpstr>krkavice = na bok od ohryzku, před kývačem</vt:lpstr>
      <vt:lpstr>Puls hmatný:</vt:lpstr>
      <vt:lpstr>Oběh  - puls</vt:lpstr>
      <vt:lpstr>Kapilární návrat</vt:lpstr>
      <vt:lpstr>Zajištění zdravotnické pomoci:</vt:lpstr>
      <vt:lpstr>Náhlá Zástava Oběhu</vt:lpstr>
      <vt:lpstr>Fakta &amp; Statistiky:</vt:lpstr>
      <vt:lpstr>Příčiny zástavy oběhu:</vt:lpstr>
      <vt:lpstr>Neodkladná resuscitace Cardio Pulmonary Ressuscitation </vt:lpstr>
      <vt:lpstr>Neodkladná resuscitace</vt:lpstr>
      <vt:lpstr>Základní neodkladná resuscitace (BLS)</vt:lpstr>
      <vt:lpstr>Nepřímá srdeční masáž</vt:lpstr>
      <vt:lpstr>Komprese</vt:lpstr>
      <vt:lpstr>Umělé dýchání</vt:lpstr>
      <vt:lpstr>Zajištění dýchání     Breathing</vt:lpstr>
      <vt:lpstr>Bezvědomí +  bez normálního dýchání</vt:lpstr>
      <vt:lpstr>Prezentace aplikace PowerPoint</vt:lpstr>
      <vt:lpstr>Prezentace aplikace PowerPoint</vt:lpstr>
      <vt:lpstr>Neúčinné dýchání</vt:lpstr>
      <vt:lpstr>KDY</vt:lpstr>
      <vt:lpstr>Ukončení resuscitace</vt:lpstr>
      <vt:lpstr>Stabilizovaná / zotavovací poloha</vt:lpstr>
      <vt:lpstr>Prezentace aplikace PowerPoint</vt:lpstr>
      <vt:lpstr>Prezentace aplikace PowerPoint</vt:lpstr>
      <vt:lpstr>Hlavní chyby BLS:</vt:lpstr>
      <vt:lpstr>Rizika infekce během BLS</vt:lpstr>
      <vt:lpstr>Bariérové pomůcky</vt:lpstr>
      <vt:lpstr>Dýchání do res. roušky / masky</vt:lpstr>
      <vt:lpstr>ZZS JmK 2008..2009</vt:lpstr>
      <vt:lpstr>50 % po NZO přijatých do nemocnice umírá</vt:lpstr>
      <vt:lpstr>První pomoc před příjezdem RZP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CPR2  základní životní funkce dušení,  obstrukce cizím tělesem</dc:title>
  <dc:creator>LF Lektor</dc:creator>
  <cp:lastModifiedBy>LF Lektor</cp:lastModifiedBy>
  <cp:revision>130</cp:revision>
  <cp:lastPrinted>2008-09-24T15:05:06Z</cp:lastPrinted>
  <dcterms:created xsi:type="dcterms:W3CDTF">2008-09-24T15:05:06Z</dcterms:created>
  <dcterms:modified xsi:type="dcterms:W3CDTF">2014-09-16T14:50:28Z</dcterms:modified>
</cp:coreProperties>
</file>