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1" r:id="rId3"/>
    <p:sldId id="283" r:id="rId4"/>
    <p:sldId id="284" r:id="rId5"/>
    <p:sldId id="285" r:id="rId6"/>
    <p:sldId id="275" r:id="rId7"/>
    <p:sldId id="282" r:id="rId8"/>
    <p:sldId id="257" r:id="rId9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9" autoAdjust="0"/>
    <p:restoredTop sz="94434" autoAdjust="0"/>
  </p:normalViewPr>
  <p:slideViewPr>
    <p:cSldViewPr>
      <p:cViewPr>
        <p:scale>
          <a:sx n="49" d="100"/>
          <a:sy n="49" d="100"/>
        </p:scale>
        <p:origin x="-636" y="-36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6.10.2015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6.10.2015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9650E3-288E-496C-BB84-D540B697458B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luvtecesky.net/cs/courses/a1/2/4/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luvtecesky.net/en/courses/a1/6/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r>
              <a:rPr lang="cs-CZ" dirty="0" smtClean="0"/>
              <a:t>Čeština: 3. lekce</a:t>
            </a:r>
            <a:br>
              <a:rPr lang="cs-CZ" dirty="0" smtClean="0"/>
            </a:br>
            <a:r>
              <a:rPr lang="cs-CZ" dirty="0" smtClean="0"/>
              <a:t>Czech </a:t>
            </a:r>
            <a:r>
              <a:rPr lang="cs-CZ" dirty="0" err="1" smtClean="0"/>
              <a:t>language</a:t>
            </a:r>
            <a:r>
              <a:rPr lang="cs-CZ" dirty="0" smtClean="0"/>
              <a:t>: 3</a:t>
            </a:r>
            <a:r>
              <a:rPr lang="cs-CZ" baseline="30000" dirty="0" smtClean="0"/>
              <a:t>rd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Communicative Competency: What is my friend like?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Grammar</a:t>
            </a:r>
            <a:endParaRPr lang="cs-CZ" dirty="0" smtClean="0"/>
          </a:p>
          <a:p>
            <a:pPr marL="2160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Who </a:t>
            </a:r>
            <a:r>
              <a:rPr lang="en-US" i="1" dirty="0"/>
              <a:t>is it? What is it? </a:t>
            </a:r>
            <a:endParaRPr lang="cs-CZ" i="1" dirty="0" smtClean="0"/>
          </a:p>
          <a:p>
            <a:pPr marL="2160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Adjectives</a:t>
            </a:r>
            <a:r>
              <a:rPr lang="en-US" i="1" dirty="0"/>
              <a:t>: hard and soft. </a:t>
            </a:r>
            <a:r>
              <a:rPr lang="en-US" i="1" dirty="0" err="1"/>
              <a:t>Jaký</a:t>
            </a:r>
            <a:r>
              <a:rPr lang="en-US" i="1" dirty="0"/>
              <a:t>, -á, -é? </a:t>
            </a:r>
            <a:endParaRPr lang="cs-CZ" i="1" dirty="0" smtClean="0"/>
          </a:p>
          <a:p>
            <a:pPr marL="2160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Possesive</a:t>
            </a:r>
            <a:r>
              <a:rPr lang="en-US" i="1" dirty="0" smtClean="0"/>
              <a:t> </a:t>
            </a:r>
            <a:r>
              <a:rPr lang="en-US" i="1" dirty="0"/>
              <a:t>pronouns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recognize</a:t>
            </a:r>
            <a:r>
              <a:rPr lang="cs-CZ" dirty="0" smtClean="0"/>
              <a:t> gender? — </a:t>
            </a:r>
            <a:r>
              <a:rPr lang="en-GB" dirty="0" err="1" smtClean="0"/>
              <a:t>possessivity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/>
              <a:t>by </a:t>
            </a:r>
            <a:r>
              <a:rPr lang="cs-CZ" dirty="0" err="1"/>
              <a:t>endings</a:t>
            </a:r>
            <a:r>
              <a:rPr lang="cs-CZ" dirty="0"/>
              <a:t> (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)</a:t>
            </a:r>
          </a:p>
          <a:p>
            <a:pPr lvl="1"/>
            <a:endParaRPr lang="cs-CZ" dirty="0" smtClean="0">
              <a:solidFill>
                <a:srgbClr val="92D050"/>
              </a:solidFill>
            </a:endParaRPr>
          </a:p>
          <a:p>
            <a:pPr lvl="1"/>
            <a:r>
              <a:rPr lang="cs-CZ" sz="3600" dirty="0" smtClean="0">
                <a:solidFill>
                  <a:srgbClr val="00B0F0"/>
                </a:solidFill>
              </a:rPr>
              <a:t>ŮJ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 smtClean="0"/>
              <a:t>masculines</a:t>
            </a:r>
            <a:r>
              <a:rPr lang="cs-CZ" dirty="0"/>
              <a:t>: </a:t>
            </a:r>
            <a:r>
              <a:rPr lang="cs-CZ" dirty="0" smtClean="0"/>
              <a:t>m</a:t>
            </a:r>
            <a:r>
              <a:rPr lang="cs-CZ" dirty="0" smtClean="0">
                <a:solidFill>
                  <a:srgbClr val="00B0F0"/>
                </a:solidFill>
              </a:rPr>
              <a:t>ůj</a:t>
            </a:r>
            <a:r>
              <a:rPr lang="cs-CZ" dirty="0" smtClean="0"/>
              <a:t> student</a:t>
            </a:r>
            <a:r>
              <a:rPr lang="cs-CZ" dirty="0"/>
              <a:t>, </a:t>
            </a:r>
            <a:r>
              <a:rPr lang="cs-CZ" dirty="0" smtClean="0"/>
              <a:t>tv</a:t>
            </a:r>
            <a:r>
              <a:rPr lang="cs-CZ" dirty="0" smtClean="0">
                <a:solidFill>
                  <a:srgbClr val="00B0F0"/>
                </a:solidFill>
              </a:rPr>
              <a:t>ůj</a:t>
            </a:r>
            <a:r>
              <a:rPr lang="cs-CZ" dirty="0" smtClean="0"/>
              <a:t> doktor</a:t>
            </a:r>
            <a:r>
              <a:rPr lang="cs-CZ" dirty="0"/>
              <a:t>, m</a:t>
            </a:r>
            <a:r>
              <a:rPr lang="cs-CZ" dirty="0">
                <a:solidFill>
                  <a:srgbClr val="00B0F0"/>
                </a:solidFill>
              </a:rPr>
              <a:t>ůj</a:t>
            </a:r>
            <a:r>
              <a:rPr lang="cs-CZ" dirty="0"/>
              <a:t> </a:t>
            </a:r>
            <a:r>
              <a:rPr lang="cs-CZ" dirty="0" smtClean="0"/>
              <a:t>telefon, </a:t>
            </a:r>
            <a:r>
              <a:rPr lang="cs-CZ" dirty="0"/>
              <a:t>tv</a:t>
            </a:r>
            <a:r>
              <a:rPr lang="cs-CZ" dirty="0">
                <a:solidFill>
                  <a:srgbClr val="00B0F0"/>
                </a:solidFill>
              </a:rPr>
              <a:t>ůj</a:t>
            </a:r>
            <a:r>
              <a:rPr lang="cs-CZ" dirty="0"/>
              <a:t> </a:t>
            </a:r>
            <a:r>
              <a:rPr lang="cs-CZ" dirty="0" smtClean="0"/>
              <a:t>cukr</a:t>
            </a:r>
            <a:r>
              <a:rPr lang="cs-CZ" dirty="0"/>
              <a:t>, m</a:t>
            </a:r>
            <a:r>
              <a:rPr lang="cs-CZ" dirty="0">
                <a:solidFill>
                  <a:srgbClr val="00B0F0"/>
                </a:solidFill>
              </a:rPr>
              <a:t>ůj</a:t>
            </a:r>
            <a:r>
              <a:rPr lang="cs-CZ" dirty="0"/>
              <a:t> </a:t>
            </a:r>
            <a:r>
              <a:rPr lang="cs-CZ" dirty="0" smtClean="0"/>
              <a:t>citron</a:t>
            </a:r>
            <a:r>
              <a:rPr lang="cs-CZ" dirty="0"/>
              <a:t>, tv</a:t>
            </a:r>
            <a:r>
              <a:rPr lang="cs-CZ" dirty="0">
                <a:solidFill>
                  <a:srgbClr val="00B0F0"/>
                </a:solidFill>
              </a:rPr>
              <a:t>ůj</a:t>
            </a:r>
            <a:r>
              <a:rPr lang="cs-CZ" dirty="0"/>
              <a:t> </a:t>
            </a:r>
            <a:r>
              <a:rPr lang="cs-CZ" dirty="0" smtClean="0"/>
              <a:t>dort</a:t>
            </a:r>
            <a:r>
              <a:rPr lang="cs-CZ" dirty="0"/>
              <a:t>, m</a:t>
            </a:r>
            <a:r>
              <a:rPr lang="cs-CZ" dirty="0">
                <a:solidFill>
                  <a:srgbClr val="00B0F0"/>
                </a:solidFill>
              </a:rPr>
              <a:t>ůj</a:t>
            </a:r>
            <a:r>
              <a:rPr lang="cs-CZ" dirty="0"/>
              <a:t> </a:t>
            </a:r>
            <a:r>
              <a:rPr lang="cs-CZ" dirty="0" smtClean="0"/>
              <a:t>rohlík</a:t>
            </a:r>
            <a:r>
              <a:rPr lang="cs-CZ" dirty="0"/>
              <a:t>, tv</a:t>
            </a:r>
            <a:r>
              <a:rPr lang="cs-CZ" dirty="0">
                <a:solidFill>
                  <a:srgbClr val="00B0F0"/>
                </a:solidFill>
              </a:rPr>
              <a:t>ůj</a:t>
            </a:r>
            <a:r>
              <a:rPr lang="cs-CZ" dirty="0"/>
              <a:t> </a:t>
            </a:r>
            <a:r>
              <a:rPr lang="cs-CZ" dirty="0" smtClean="0"/>
              <a:t>salám</a:t>
            </a:r>
            <a:r>
              <a:rPr lang="cs-CZ" dirty="0"/>
              <a:t>, m</a:t>
            </a:r>
            <a:r>
              <a:rPr lang="cs-CZ" dirty="0">
                <a:solidFill>
                  <a:srgbClr val="00B0F0"/>
                </a:solidFill>
              </a:rPr>
              <a:t>ůj</a:t>
            </a:r>
            <a:r>
              <a:rPr lang="cs-CZ" dirty="0"/>
              <a:t> </a:t>
            </a:r>
            <a:r>
              <a:rPr lang="cs-CZ" dirty="0" smtClean="0"/>
              <a:t>sýr</a:t>
            </a:r>
            <a:endParaRPr lang="cs-CZ" dirty="0"/>
          </a:p>
          <a:p>
            <a:pPr lvl="1"/>
            <a:r>
              <a:rPr lang="cs-CZ" sz="3600" dirty="0" smtClean="0">
                <a:solidFill>
                  <a:srgbClr val="FF0000"/>
                </a:solidFill>
              </a:rPr>
              <a:t>O</a:t>
            </a:r>
            <a:r>
              <a:rPr lang="cs-CZ" sz="3600" dirty="0" smtClean="0">
                <a:solidFill>
                  <a:srgbClr val="92D050"/>
                </a:solidFill>
              </a:rPr>
              <a:t>JE</a:t>
            </a:r>
            <a:r>
              <a:rPr lang="cs-CZ" dirty="0" smtClean="0"/>
              <a:t>= </a:t>
            </a:r>
            <a:r>
              <a:rPr lang="cs-CZ" dirty="0" err="1" smtClean="0"/>
              <a:t>feminines</a:t>
            </a:r>
            <a:r>
              <a:rPr lang="cs-CZ" dirty="0" smtClean="0"/>
              <a:t> + </a:t>
            </a:r>
            <a:r>
              <a:rPr lang="cs-CZ" dirty="0" err="1" smtClean="0"/>
              <a:t>neutres</a:t>
            </a:r>
            <a:r>
              <a:rPr lang="cs-CZ" dirty="0" smtClean="0"/>
              <a:t>: m</a:t>
            </a:r>
            <a:r>
              <a:rPr lang="cs-CZ" dirty="0" smtClean="0">
                <a:solidFill>
                  <a:srgbClr val="FF0000"/>
                </a:solidFill>
              </a:rPr>
              <a:t>oje</a:t>
            </a:r>
            <a:r>
              <a:rPr lang="cs-CZ" dirty="0" smtClean="0"/>
              <a:t> kniha, tv</a:t>
            </a:r>
            <a:r>
              <a:rPr lang="cs-CZ" dirty="0" smtClean="0">
                <a:solidFill>
                  <a:srgbClr val="FF0000"/>
                </a:solidFill>
              </a:rPr>
              <a:t>oje</a:t>
            </a:r>
            <a:r>
              <a:rPr lang="cs-CZ" dirty="0" smtClean="0"/>
              <a:t> žena, </a:t>
            </a:r>
            <a:r>
              <a:rPr lang="cs-CZ" dirty="0"/>
              <a:t>m</a:t>
            </a:r>
            <a:r>
              <a:rPr lang="cs-CZ" dirty="0">
                <a:solidFill>
                  <a:srgbClr val="FF0000"/>
                </a:solidFill>
              </a:rPr>
              <a:t>oje</a:t>
            </a:r>
            <a:r>
              <a:rPr lang="cs-CZ" dirty="0"/>
              <a:t> </a:t>
            </a:r>
            <a:r>
              <a:rPr lang="cs-CZ" dirty="0" smtClean="0"/>
              <a:t>maminka, </a:t>
            </a:r>
            <a:r>
              <a:rPr lang="cs-CZ" dirty="0"/>
              <a:t>tv</a:t>
            </a:r>
            <a:r>
              <a:rPr lang="cs-CZ" dirty="0">
                <a:solidFill>
                  <a:srgbClr val="FF0000"/>
                </a:solidFill>
              </a:rPr>
              <a:t>oje</a:t>
            </a:r>
            <a:r>
              <a:rPr lang="cs-CZ" dirty="0"/>
              <a:t> </a:t>
            </a:r>
            <a:r>
              <a:rPr lang="cs-CZ" dirty="0" smtClean="0"/>
              <a:t>doktorka, </a:t>
            </a:r>
            <a:r>
              <a:rPr lang="cs-CZ" dirty="0"/>
              <a:t>m</a:t>
            </a:r>
            <a:r>
              <a:rPr lang="cs-CZ" dirty="0">
                <a:solidFill>
                  <a:srgbClr val="FF0000"/>
                </a:solidFill>
              </a:rPr>
              <a:t>oje</a:t>
            </a:r>
            <a:r>
              <a:rPr lang="cs-CZ" dirty="0"/>
              <a:t> </a:t>
            </a:r>
            <a:r>
              <a:rPr lang="cs-CZ" dirty="0" smtClean="0"/>
              <a:t>profesorka, m</a:t>
            </a:r>
            <a:r>
              <a:rPr lang="cs-CZ" dirty="0" smtClean="0">
                <a:solidFill>
                  <a:srgbClr val="92D050"/>
                </a:solidFill>
              </a:rPr>
              <a:t>oje </a:t>
            </a:r>
            <a:r>
              <a:rPr lang="cs-CZ" dirty="0" smtClean="0"/>
              <a:t>pivo</a:t>
            </a:r>
            <a:r>
              <a:rPr lang="cs-CZ" dirty="0"/>
              <a:t>, </a:t>
            </a:r>
            <a:r>
              <a:rPr lang="cs-CZ" dirty="0" smtClean="0"/>
              <a:t>tv</a:t>
            </a:r>
            <a:r>
              <a:rPr lang="cs-CZ" dirty="0" smtClean="0">
                <a:solidFill>
                  <a:srgbClr val="92D050"/>
                </a:solidFill>
              </a:rPr>
              <a:t>oje </a:t>
            </a:r>
            <a:r>
              <a:rPr lang="cs-CZ" dirty="0" smtClean="0"/>
              <a:t>Brno</a:t>
            </a:r>
            <a:r>
              <a:rPr lang="cs-CZ" dirty="0"/>
              <a:t>, m</a:t>
            </a:r>
            <a:r>
              <a:rPr lang="cs-CZ" dirty="0">
                <a:solidFill>
                  <a:srgbClr val="92D050"/>
                </a:solidFill>
              </a:rPr>
              <a:t>oje </a:t>
            </a:r>
            <a:r>
              <a:rPr lang="cs-CZ" dirty="0" smtClean="0"/>
              <a:t>město, </a:t>
            </a:r>
            <a:r>
              <a:rPr lang="cs-CZ" dirty="0"/>
              <a:t>tv</a:t>
            </a:r>
            <a:r>
              <a:rPr lang="cs-CZ" dirty="0">
                <a:solidFill>
                  <a:srgbClr val="92D050"/>
                </a:solidFill>
              </a:rPr>
              <a:t>oje </a:t>
            </a:r>
            <a:r>
              <a:rPr lang="cs-CZ" dirty="0" smtClean="0"/>
              <a:t>jablko </a:t>
            </a:r>
          </a:p>
          <a:p>
            <a:pPr marL="275590" lvl="1" indent="0">
              <a:buNone/>
            </a:pPr>
            <a:r>
              <a:rPr lang="cs-CZ" dirty="0" smtClean="0"/>
              <a:t>___________________________________________</a:t>
            </a:r>
          </a:p>
          <a:p>
            <a:pPr lvl="1"/>
            <a:r>
              <a:rPr lang="cs-CZ" sz="2800" dirty="0" smtClean="0">
                <a:solidFill>
                  <a:srgbClr val="00B0F0"/>
                </a:solidFill>
              </a:rPr>
              <a:t>ÁŠ</a:t>
            </a:r>
            <a:r>
              <a:rPr lang="cs-CZ" sz="1600" dirty="0" smtClean="0">
                <a:solidFill>
                  <a:srgbClr val="00B0F0"/>
                </a:solidFill>
              </a:rPr>
              <a:t> </a:t>
            </a:r>
            <a:r>
              <a:rPr lang="cs-CZ" sz="1600" dirty="0"/>
              <a:t>= </a:t>
            </a:r>
            <a:r>
              <a:rPr lang="cs-CZ" sz="1600" dirty="0" err="1"/>
              <a:t>masculines</a:t>
            </a:r>
            <a:r>
              <a:rPr lang="cs-CZ" sz="1600" dirty="0"/>
              <a:t>: </a:t>
            </a:r>
            <a:r>
              <a:rPr lang="cs-CZ" sz="1600" dirty="0" smtClean="0"/>
              <a:t>n</a:t>
            </a:r>
            <a:r>
              <a:rPr lang="cs-CZ" sz="1600" dirty="0" smtClean="0">
                <a:solidFill>
                  <a:srgbClr val="00B0F0"/>
                </a:solidFill>
              </a:rPr>
              <a:t>áš</a:t>
            </a:r>
            <a:r>
              <a:rPr lang="cs-CZ" sz="1600" dirty="0" smtClean="0"/>
              <a:t> </a:t>
            </a:r>
            <a:r>
              <a:rPr lang="cs-CZ" sz="1600" dirty="0"/>
              <a:t>student, </a:t>
            </a:r>
            <a:r>
              <a:rPr lang="cs-CZ" sz="1600" dirty="0" smtClean="0"/>
              <a:t>v</a:t>
            </a:r>
            <a:r>
              <a:rPr lang="cs-CZ" sz="1600" dirty="0" smtClean="0">
                <a:solidFill>
                  <a:srgbClr val="00B0F0"/>
                </a:solidFill>
              </a:rPr>
              <a:t>áš</a:t>
            </a:r>
            <a:r>
              <a:rPr lang="cs-CZ" sz="1600" dirty="0" smtClean="0"/>
              <a:t> </a:t>
            </a:r>
            <a:r>
              <a:rPr lang="cs-CZ" sz="1600" dirty="0"/>
              <a:t>doktor, n</a:t>
            </a:r>
            <a:r>
              <a:rPr lang="cs-CZ" sz="1600" dirty="0">
                <a:solidFill>
                  <a:srgbClr val="00B0F0"/>
                </a:solidFill>
              </a:rPr>
              <a:t>áš </a:t>
            </a:r>
            <a:r>
              <a:rPr lang="cs-CZ" sz="1600" dirty="0" smtClean="0"/>
              <a:t>telefon</a:t>
            </a:r>
            <a:r>
              <a:rPr lang="cs-CZ" sz="1600" dirty="0"/>
              <a:t>, v</a:t>
            </a:r>
            <a:r>
              <a:rPr lang="cs-CZ" sz="1600" dirty="0">
                <a:solidFill>
                  <a:srgbClr val="00B0F0"/>
                </a:solidFill>
              </a:rPr>
              <a:t>áš </a:t>
            </a:r>
            <a:r>
              <a:rPr lang="cs-CZ" sz="1600" dirty="0" smtClean="0"/>
              <a:t>cukr</a:t>
            </a:r>
            <a:r>
              <a:rPr lang="cs-CZ" sz="1600" dirty="0"/>
              <a:t>, n</a:t>
            </a:r>
            <a:r>
              <a:rPr lang="cs-CZ" sz="1600" dirty="0">
                <a:solidFill>
                  <a:srgbClr val="00B0F0"/>
                </a:solidFill>
              </a:rPr>
              <a:t>áš </a:t>
            </a:r>
            <a:r>
              <a:rPr lang="cs-CZ" sz="1600" dirty="0" smtClean="0"/>
              <a:t>citron</a:t>
            </a:r>
            <a:r>
              <a:rPr lang="cs-CZ" sz="1600" dirty="0"/>
              <a:t>, v</a:t>
            </a:r>
            <a:r>
              <a:rPr lang="cs-CZ" sz="1600" dirty="0">
                <a:solidFill>
                  <a:srgbClr val="00B0F0"/>
                </a:solidFill>
              </a:rPr>
              <a:t>áš </a:t>
            </a:r>
            <a:r>
              <a:rPr lang="cs-CZ" sz="1600" dirty="0" smtClean="0"/>
              <a:t>dort</a:t>
            </a:r>
            <a:r>
              <a:rPr lang="cs-CZ" sz="1600" dirty="0"/>
              <a:t>, n</a:t>
            </a:r>
            <a:r>
              <a:rPr lang="cs-CZ" sz="1600" dirty="0">
                <a:solidFill>
                  <a:srgbClr val="00B0F0"/>
                </a:solidFill>
              </a:rPr>
              <a:t>áš </a:t>
            </a:r>
            <a:r>
              <a:rPr lang="cs-CZ" sz="1600" dirty="0" smtClean="0"/>
              <a:t>rohlík</a:t>
            </a:r>
            <a:r>
              <a:rPr lang="cs-CZ" sz="1600" dirty="0"/>
              <a:t>, v</a:t>
            </a:r>
            <a:r>
              <a:rPr lang="cs-CZ" sz="1600" dirty="0">
                <a:solidFill>
                  <a:srgbClr val="00B0F0"/>
                </a:solidFill>
              </a:rPr>
              <a:t>áš </a:t>
            </a:r>
            <a:r>
              <a:rPr lang="cs-CZ" sz="1600" dirty="0" smtClean="0"/>
              <a:t>salám</a:t>
            </a:r>
            <a:r>
              <a:rPr lang="cs-CZ" sz="1600" dirty="0"/>
              <a:t>, n</a:t>
            </a:r>
            <a:r>
              <a:rPr lang="cs-CZ" sz="1600" dirty="0">
                <a:solidFill>
                  <a:srgbClr val="00B0F0"/>
                </a:solidFill>
              </a:rPr>
              <a:t>áš </a:t>
            </a:r>
            <a:r>
              <a:rPr lang="cs-CZ" sz="1600" dirty="0" smtClean="0"/>
              <a:t>sýr</a:t>
            </a:r>
            <a:endParaRPr lang="cs-CZ" sz="1600" dirty="0"/>
          </a:p>
          <a:p>
            <a:pPr lvl="1"/>
            <a:r>
              <a:rPr lang="cs-CZ" sz="2800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>
                <a:solidFill>
                  <a:srgbClr val="92D050"/>
                </a:solidFill>
              </a:rPr>
              <a:t>ŠE</a:t>
            </a:r>
            <a:r>
              <a:rPr lang="cs-CZ" sz="1600" dirty="0"/>
              <a:t>= </a:t>
            </a:r>
            <a:r>
              <a:rPr lang="cs-CZ" sz="1600" dirty="0" err="1"/>
              <a:t>feminines</a:t>
            </a:r>
            <a:r>
              <a:rPr lang="cs-CZ" sz="1600" dirty="0"/>
              <a:t> + </a:t>
            </a:r>
            <a:r>
              <a:rPr lang="cs-CZ" sz="1600" dirty="0" err="1"/>
              <a:t>neutres</a:t>
            </a:r>
            <a:r>
              <a:rPr lang="cs-CZ" sz="1600" dirty="0"/>
              <a:t>: </a:t>
            </a:r>
            <a:r>
              <a:rPr lang="cs-CZ" sz="1600" dirty="0" smtClean="0"/>
              <a:t>n</a:t>
            </a:r>
            <a:r>
              <a:rPr lang="cs-CZ" sz="1600" dirty="0" smtClean="0">
                <a:solidFill>
                  <a:srgbClr val="FF0000"/>
                </a:solidFill>
              </a:rPr>
              <a:t>aše</a:t>
            </a:r>
            <a:r>
              <a:rPr lang="cs-CZ" sz="1600" dirty="0" smtClean="0"/>
              <a:t> </a:t>
            </a:r>
            <a:r>
              <a:rPr lang="cs-CZ" sz="1600" dirty="0"/>
              <a:t>kniha, v</a:t>
            </a:r>
            <a:r>
              <a:rPr lang="cs-CZ" sz="1600" dirty="0">
                <a:solidFill>
                  <a:srgbClr val="FF0000"/>
                </a:solidFill>
              </a:rPr>
              <a:t>aše </a:t>
            </a:r>
            <a:r>
              <a:rPr lang="cs-CZ" sz="1600" dirty="0" smtClean="0"/>
              <a:t>žena</a:t>
            </a:r>
            <a:r>
              <a:rPr lang="cs-CZ" sz="1600" dirty="0"/>
              <a:t>, n</a:t>
            </a:r>
            <a:r>
              <a:rPr lang="cs-CZ" sz="1600" dirty="0">
                <a:solidFill>
                  <a:srgbClr val="FF0000"/>
                </a:solidFill>
              </a:rPr>
              <a:t>aše </a:t>
            </a:r>
            <a:r>
              <a:rPr lang="cs-CZ" sz="1600" dirty="0" smtClean="0"/>
              <a:t>maminka</a:t>
            </a:r>
            <a:r>
              <a:rPr lang="cs-CZ" sz="1600" dirty="0"/>
              <a:t>, </a:t>
            </a:r>
            <a:r>
              <a:rPr lang="cs-CZ" sz="1600" dirty="0" smtClean="0"/>
              <a:t>v</a:t>
            </a:r>
            <a:r>
              <a:rPr lang="cs-CZ" sz="1600" dirty="0" smtClean="0">
                <a:solidFill>
                  <a:srgbClr val="FF0000"/>
                </a:solidFill>
              </a:rPr>
              <a:t>aše</a:t>
            </a:r>
            <a:r>
              <a:rPr lang="cs-CZ" sz="1600" dirty="0" smtClean="0"/>
              <a:t> </a:t>
            </a:r>
            <a:r>
              <a:rPr lang="cs-CZ" sz="1600" dirty="0"/>
              <a:t>doktorka, n</a:t>
            </a:r>
            <a:r>
              <a:rPr lang="cs-CZ" sz="1600" dirty="0">
                <a:solidFill>
                  <a:srgbClr val="FF0000"/>
                </a:solidFill>
              </a:rPr>
              <a:t>aše </a:t>
            </a:r>
            <a:r>
              <a:rPr lang="cs-CZ" sz="1600" dirty="0" smtClean="0"/>
              <a:t>profesorka</a:t>
            </a:r>
            <a:r>
              <a:rPr lang="cs-CZ" sz="1600" dirty="0"/>
              <a:t>, </a:t>
            </a:r>
            <a:r>
              <a:rPr lang="cs-CZ" sz="1600" dirty="0" smtClean="0"/>
              <a:t>n</a:t>
            </a:r>
            <a:r>
              <a:rPr lang="cs-CZ" sz="1600" dirty="0" smtClean="0">
                <a:solidFill>
                  <a:srgbClr val="92D050"/>
                </a:solidFill>
              </a:rPr>
              <a:t>aše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cs-CZ" sz="1600" dirty="0" smtClean="0"/>
              <a:t>pivo</a:t>
            </a:r>
            <a:r>
              <a:rPr lang="cs-CZ" sz="1600" dirty="0"/>
              <a:t>, </a:t>
            </a:r>
            <a:r>
              <a:rPr lang="cs-CZ" sz="1600" dirty="0" smtClean="0"/>
              <a:t>v</a:t>
            </a:r>
            <a:r>
              <a:rPr lang="cs-CZ" sz="1600" dirty="0" smtClean="0">
                <a:solidFill>
                  <a:srgbClr val="92D050"/>
                </a:solidFill>
              </a:rPr>
              <a:t>aše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cs-CZ" sz="1600" dirty="0" smtClean="0"/>
              <a:t>Brno</a:t>
            </a:r>
            <a:r>
              <a:rPr lang="cs-CZ" sz="1600" dirty="0"/>
              <a:t>, n</a:t>
            </a:r>
            <a:r>
              <a:rPr lang="cs-CZ" sz="1600" dirty="0">
                <a:solidFill>
                  <a:srgbClr val="92D050"/>
                </a:solidFill>
              </a:rPr>
              <a:t>aše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smtClean="0"/>
              <a:t>město</a:t>
            </a:r>
            <a:r>
              <a:rPr lang="cs-CZ" sz="1600" dirty="0"/>
              <a:t>, </a:t>
            </a:r>
            <a:r>
              <a:rPr lang="cs-CZ" sz="1600" dirty="0" smtClean="0"/>
              <a:t>v</a:t>
            </a:r>
            <a:r>
              <a:rPr lang="cs-CZ" sz="1600" dirty="0" smtClean="0">
                <a:solidFill>
                  <a:srgbClr val="92D050"/>
                </a:solidFill>
              </a:rPr>
              <a:t>aše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cs-CZ" sz="1600" dirty="0" smtClean="0"/>
              <a:t>jablko </a:t>
            </a:r>
            <a:endParaRPr lang="cs-CZ" sz="1600" dirty="0"/>
          </a:p>
          <a:p>
            <a:pPr marL="275590" lvl="1" indent="0">
              <a:buNone/>
            </a:pPr>
            <a:endParaRPr lang="cs-CZ" sz="1600" dirty="0" smtClean="0"/>
          </a:p>
          <a:p>
            <a:pPr marL="275590" lvl="1" indent="0">
              <a:buNone/>
            </a:pPr>
            <a:endParaRPr lang="cs-CZ" sz="1600" dirty="0" smtClean="0"/>
          </a:p>
          <a:p>
            <a:pPr lvl="1"/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59310749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Mirroring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form‘s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cs-CZ" dirty="0" smtClean="0"/>
              <a:t> | „tenis“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876" y="1772816"/>
            <a:ext cx="2736304" cy="273630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652" y="1772816"/>
            <a:ext cx="2736304" cy="273630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269876" y="4986536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>
                <a:latin typeface="+mn-lt"/>
              </a:rPr>
              <a:t>A: To je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tv</a:t>
            </a:r>
            <a:r>
              <a:rPr lang="cs-CZ" sz="2000" dirty="0" smtClean="0">
                <a:solidFill>
                  <a:srgbClr val="0070C0"/>
                </a:solidFill>
                <a:latin typeface="+mn-lt"/>
              </a:rPr>
              <a:t>ůj</a:t>
            </a:r>
            <a:r>
              <a:rPr lang="cs-CZ" sz="2000" dirty="0" smtClean="0">
                <a:solidFill>
                  <a:prstClr val="white"/>
                </a:solidFill>
                <a:latin typeface="+mn-lt"/>
              </a:rPr>
              <a:t> </a:t>
            </a:r>
            <a:r>
              <a:rPr lang="cs-CZ" sz="2000" dirty="0">
                <a:solidFill>
                  <a:srgbClr val="0070C0"/>
                </a:solidFill>
                <a:latin typeface="+mn-lt"/>
              </a:rPr>
              <a:t>telefon</a:t>
            </a:r>
            <a:r>
              <a:rPr lang="cs-CZ" sz="2000" dirty="0" smtClean="0">
                <a:latin typeface="+mn-lt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+mn-lt"/>
              </a:rPr>
              <a:t>B: Ano, to je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m</a:t>
            </a:r>
            <a:r>
              <a:rPr lang="cs-CZ" sz="2000" dirty="0" smtClean="0">
                <a:solidFill>
                  <a:srgbClr val="0070C0"/>
                </a:solidFill>
                <a:latin typeface="+mn-lt"/>
              </a:rPr>
              <a:t>ůj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smtClean="0">
                <a:solidFill>
                  <a:srgbClr val="0070C0"/>
                </a:solidFill>
                <a:latin typeface="+mn-lt"/>
              </a:rPr>
              <a:t>telefon</a:t>
            </a:r>
            <a:r>
              <a:rPr lang="cs-CZ" sz="2000" dirty="0" smtClean="0">
                <a:latin typeface="+mn-lt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+mn-lt"/>
              </a:rPr>
              <a:t>A: To je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tv</a:t>
            </a:r>
            <a:r>
              <a:rPr lang="cs-CZ" sz="2000" dirty="0" smtClean="0">
                <a:solidFill>
                  <a:srgbClr val="FF0000"/>
                </a:solidFill>
                <a:latin typeface="+mn-lt"/>
              </a:rPr>
              <a:t>oje káva</a:t>
            </a:r>
            <a:r>
              <a:rPr lang="cs-CZ" sz="2000" dirty="0" smtClean="0">
                <a:latin typeface="+mn-lt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+mn-lt"/>
              </a:rPr>
              <a:t>B: Ano, to je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m</a:t>
            </a:r>
            <a:r>
              <a:rPr lang="cs-CZ" sz="2000" dirty="0" smtClean="0">
                <a:solidFill>
                  <a:srgbClr val="FF0000"/>
                </a:solidFill>
                <a:latin typeface="+mn-lt"/>
              </a:rPr>
              <a:t>oje </a:t>
            </a:r>
            <a:r>
              <a:rPr lang="cs-CZ" sz="2000" dirty="0">
                <a:solidFill>
                  <a:srgbClr val="FF0000"/>
                </a:solidFill>
                <a:latin typeface="+mn-lt"/>
              </a:rPr>
              <a:t>káva</a:t>
            </a:r>
            <a:r>
              <a:rPr lang="cs-CZ" sz="2000" dirty="0" smtClean="0">
                <a:latin typeface="+mn-lt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+mn-lt"/>
              </a:rPr>
              <a:t>A: To je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tv</a:t>
            </a:r>
            <a:r>
              <a:rPr lang="cs-CZ" sz="2000" dirty="0" smtClean="0">
                <a:solidFill>
                  <a:srgbClr val="92D050"/>
                </a:solidFill>
                <a:latin typeface="+mn-lt"/>
              </a:rPr>
              <a:t>oje pivo</a:t>
            </a:r>
            <a:r>
              <a:rPr lang="cs-CZ" sz="2000" dirty="0" smtClean="0">
                <a:latin typeface="+mn-lt"/>
              </a:rPr>
              <a:t>?</a:t>
            </a:r>
            <a:endParaRPr lang="cs-CZ" sz="20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+mn-lt"/>
              </a:rPr>
              <a:t>B: Ano, to je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m</a:t>
            </a:r>
            <a:r>
              <a:rPr lang="cs-CZ" sz="2000" dirty="0" smtClean="0">
                <a:solidFill>
                  <a:srgbClr val="92D050"/>
                </a:solidFill>
                <a:latin typeface="+mn-lt"/>
              </a:rPr>
              <a:t>oje </a:t>
            </a:r>
            <a:r>
              <a:rPr lang="cs-CZ" sz="2000" dirty="0">
                <a:solidFill>
                  <a:srgbClr val="92D050"/>
                </a:solidFill>
                <a:latin typeface="+mn-lt"/>
              </a:rPr>
              <a:t>pivo</a:t>
            </a:r>
            <a:r>
              <a:rPr lang="cs-CZ" sz="2000" dirty="0" smtClean="0">
                <a:latin typeface="+mn-lt"/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54652" y="4986536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>
                <a:latin typeface="+mn-lt"/>
              </a:rPr>
              <a:t>A: To je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v</a:t>
            </a:r>
            <a:r>
              <a:rPr lang="cs-CZ" sz="2000" dirty="0" smtClean="0">
                <a:solidFill>
                  <a:srgbClr val="0070C0"/>
                </a:solidFill>
                <a:latin typeface="+mn-lt"/>
              </a:rPr>
              <a:t>áš</a:t>
            </a:r>
            <a:r>
              <a:rPr lang="cs-CZ" sz="2000" dirty="0" smtClean="0">
                <a:solidFill>
                  <a:prstClr val="white"/>
                </a:solidFill>
                <a:latin typeface="+mn-lt"/>
              </a:rPr>
              <a:t> </a:t>
            </a:r>
            <a:r>
              <a:rPr lang="cs-CZ" sz="2000" dirty="0">
                <a:solidFill>
                  <a:srgbClr val="0070C0"/>
                </a:solidFill>
                <a:latin typeface="+mn-lt"/>
              </a:rPr>
              <a:t>telefon</a:t>
            </a:r>
            <a:r>
              <a:rPr lang="cs-CZ" sz="2000" dirty="0" smtClean="0">
                <a:latin typeface="+mn-lt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+mn-lt"/>
              </a:rPr>
              <a:t>B: Ano, to je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n</a:t>
            </a:r>
            <a:r>
              <a:rPr lang="cs-CZ" sz="2000" dirty="0" smtClean="0">
                <a:solidFill>
                  <a:srgbClr val="0070C0"/>
                </a:solidFill>
                <a:latin typeface="+mn-lt"/>
              </a:rPr>
              <a:t>áš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smtClean="0">
                <a:solidFill>
                  <a:srgbClr val="0070C0"/>
                </a:solidFill>
                <a:latin typeface="+mn-lt"/>
              </a:rPr>
              <a:t>telefon</a:t>
            </a:r>
            <a:r>
              <a:rPr lang="cs-CZ" sz="2000" dirty="0" smtClean="0">
                <a:latin typeface="+mn-lt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+mn-lt"/>
              </a:rPr>
              <a:t>A: To je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v</a:t>
            </a:r>
            <a:r>
              <a:rPr lang="cs-CZ" sz="2000" dirty="0" smtClean="0">
                <a:solidFill>
                  <a:srgbClr val="FF0000"/>
                </a:solidFill>
                <a:latin typeface="+mn-lt"/>
              </a:rPr>
              <a:t>aše káva</a:t>
            </a:r>
            <a:r>
              <a:rPr lang="cs-CZ" sz="2000" dirty="0" smtClean="0">
                <a:latin typeface="+mn-lt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+mn-lt"/>
              </a:rPr>
              <a:t>B: Ano, to je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n</a:t>
            </a:r>
            <a:r>
              <a:rPr lang="cs-CZ" sz="2000" dirty="0" smtClean="0">
                <a:solidFill>
                  <a:srgbClr val="FF0000"/>
                </a:solidFill>
                <a:latin typeface="+mn-lt"/>
              </a:rPr>
              <a:t>aše </a:t>
            </a:r>
            <a:r>
              <a:rPr lang="cs-CZ" sz="2000" dirty="0">
                <a:solidFill>
                  <a:srgbClr val="FF0000"/>
                </a:solidFill>
                <a:latin typeface="+mn-lt"/>
              </a:rPr>
              <a:t>káva</a:t>
            </a:r>
            <a:r>
              <a:rPr lang="cs-CZ" sz="2000" dirty="0" smtClean="0">
                <a:latin typeface="+mn-lt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+mn-lt"/>
              </a:rPr>
              <a:t>A: To je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v</a:t>
            </a:r>
            <a:r>
              <a:rPr lang="cs-CZ" sz="2000" dirty="0" smtClean="0">
                <a:solidFill>
                  <a:srgbClr val="92D050"/>
                </a:solidFill>
                <a:latin typeface="+mn-lt"/>
              </a:rPr>
              <a:t>aše pivo</a:t>
            </a:r>
            <a:r>
              <a:rPr lang="cs-CZ" sz="2000" dirty="0" smtClean="0">
                <a:latin typeface="+mn-lt"/>
              </a:rPr>
              <a:t>?</a:t>
            </a:r>
            <a:endParaRPr lang="cs-CZ" sz="20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+mn-lt"/>
              </a:rPr>
              <a:t>B: Ano, to je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n</a:t>
            </a:r>
            <a:r>
              <a:rPr lang="cs-CZ" sz="2000" dirty="0" smtClean="0">
                <a:solidFill>
                  <a:srgbClr val="92D050"/>
                </a:solidFill>
                <a:latin typeface="+mn-lt"/>
              </a:rPr>
              <a:t>aše </a:t>
            </a:r>
            <a:r>
              <a:rPr lang="cs-CZ" sz="2000" dirty="0">
                <a:solidFill>
                  <a:srgbClr val="92D050"/>
                </a:solidFill>
                <a:latin typeface="+mn-lt"/>
              </a:rPr>
              <a:t>pivo</a:t>
            </a:r>
            <a:r>
              <a:rPr lang="cs-CZ" sz="2000" dirty="0" smtClean="0">
                <a:latin typeface="+mn-lt"/>
              </a:rPr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54252" y="3881256"/>
            <a:ext cx="3744416" cy="264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>
                <a:latin typeface="+mn-lt"/>
              </a:rPr>
              <a:t>1st and 2nd person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i="1" dirty="0" smtClean="0">
                <a:latin typeface="+mn-lt"/>
              </a:rPr>
              <a:t>gender </a:t>
            </a:r>
            <a:r>
              <a:rPr lang="cs-CZ" sz="2000" i="1" dirty="0" err="1" smtClean="0">
                <a:latin typeface="+mn-lt"/>
              </a:rPr>
              <a:t>of</a:t>
            </a:r>
            <a:r>
              <a:rPr lang="cs-CZ" sz="2000" i="1" dirty="0" smtClean="0">
                <a:latin typeface="+mn-lt"/>
              </a:rPr>
              <a:t> </a:t>
            </a:r>
            <a:r>
              <a:rPr lang="cs-CZ" sz="2000" i="1" dirty="0" err="1" smtClean="0">
                <a:latin typeface="+mn-lt"/>
              </a:rPr>
              <a:t>the</a:t>
            </a:r>
            <a:r>
              <a:rPr lang="cs-CZ" sz="2000" i="1" dirty="0" smtClean="0">
                <a:latin typeface="+mn-lt"/>
              </a:rPr>
              <a:t> </a:t>
            </a:r>
            <a:r>
              <a:rPr lang="cs-CZ" sz="2000" i="1" dirty="0" err="1" smtClean="0">
                <a:latin typeface="+mn-lt"/>
              </a:rPr>
              <a:t>possessed</a:t>
            </a:r>
            <a:r>
              <a:rPr lang="cs-CZ" sz="2000" i="1" dirty="0" smtClean="0">
                <a:latin typeface="+mn-lt"/>
              </a:rPr>
              <a:t> </a:t>
            </a:r>
            <a:r>
              <a:rPr lang="cs-CZ" sz="2000" i="1" dirty="0" err="1" smtClean="0">
                <a:latin typeface="+mn-lt"/>
              </a:rPr>
              <a:t>object</a:t>
            </a:r>
            <a:endParaRPr lang="cs-CZ" sz="2000" i="1" dirty="0" smtClean="0">
              <a:latin typeface="+mn-lt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i="1" dirty="0" smtClean="0">
                <a:latin typeface="+mn-lt"/>
              </a:rPr>
              <a:t>person </a:t>
            </a:r>
            <a:r>
              <a:rPr lang="cs-CZ" sz="2000" i="1" dirty="0" err="1" smtClean="0">
                <a:latin typeface="+mn-lt"/>
              </a:rPr>
              <a:t>switch</a:t>
            </a:r>
            <a:r>
              <a:rPr lang="cs-CZ" sz="2000" i="1" dirty="0" smtClean="0">
                <a:latin typeface="+mn-lt"/>
              </a:rPr>
              <a:t> in </a:t>
            </a:r>
            <a:r>
              <a:rPr lang="cs-CZ" sz="2000" i="1" dirty="0" err="1" smtClean="0">
                <a:latin typeface="+mn-lt"/>
              </a:rPr>
              <a:t>communication</a:t>
            </a:r>
            <a:r>
              <a:rPr lang="cs-CZ" sz="2000" i="1" dirty="0" smtClean="0">
                <a:latin typeface="+mn-lt"/>
              </a:rPr>
              <a:t> = tenis</a:t>
            </a:r>
          </a:p>
          <a:p>
            <a:pPr>
              <a:lnSpc>
                <a:spcPct val="90000"/>
              </a:lnSpc>
            </a:pPr>
            <a:endParaRPr lang="cs-CZ" sz="2000" i="1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m</a:t>
            </a:r>
            <a:r>
              <a:rPr lang="cs-CZ" sz="2000" dirty="0" smtClean="0">
                <a:latin typeface="+mn-lt"/>
              </a:rPr>
              <a:t>ůj/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m</a:t>
            </a:r>
            <a:r>
              <a:rPr lang="cs-CZ" sz="2000" dirty="0" smtClean="0">
                <a:latin typeface="+mn-lt"/>
              </a:rPr>
              <a:t>oje — my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tv</a:t>
            </a:r>
            <a:r>
              <a:rPr lang="cs-CZ" sz="2000" dirty="0" smtClean="0">
                <a:latin typeface="+mn-lt"/>
              </a:rPr>
              <a:t>ůj/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tv</a:t>
            </a:r>
            <a:r>
              <a:rPr lang="cs-CZ" sz="2000" dirty="0" smtClean="0">
                <a:latin typeface="+mn-lt"/>
              </a:rPr>
              <a:t>oje — </a:t>
            </a:r>
            <a:r>
              <a:rPr lang="cs-CZ" sz="2000" dirty="0" err="1" smtClean="0">
                <a:latin typeface="+mn-lt"/>
              </a:rPr>
              <a:t>your</a:t>
            </a:r>
            <a:r>
              <a:rPr lang="cs-CZ" sz="2000" dirty="0" smtClean="0">
                <a:latin typeface="+mn-lt"/>
              </a:rPr>
              <a:t> (</a:t>
            </a:r>
            <a:r>
              <a:rPr lang="cs-CZ" sz="2000" dirty="0" err="1" smtClean="0">
                <a:latin typeface="+mn-lt"/>
              </a:rPr>
              <a:t>sing</a:t>
            </a:r>
            <a:r>
              <a:rPr lang="cs-CZ" sz="2000" dirty="0" smtClean="0">
                <a:latin typeface="+mn-lt"/>
              </a:rPr>
              <a:t>. + </a:t>
            </a:r>
            <a:r>
              <a:rPr lang="cs-CZ" sz="2000" dirty="0" err="1" smtClean="0">
                <a:latin typeface="+mn-lt"/>
              </a:rPr>
              <a:t>inform</a:t>
            </a:r>
            <a:r>
              <a:rPr lang="cs-CZ" sz="2000" dirty="0" smtClean="0">
                <a:latin typeface="+mn-lt"/>
              </a:rPr>
              <a:t>.)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n</a:t>
            </a:r>
            <a:r>
              <a:rPr lang="cs-CZ" sz="2000" dirty="0" smtClean="0">
                <a:latin typeface="+mn-lt"/>
              </a:rPr>
              <a:t>áš/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n</a:t>
            </a:r>
            <a:r>
              <a:rPr lang="cs-CZ" sz="2000" dirty="0" smtClean="0">
                <a:latin typeface="+mn-lt"/>
              </a:rPr>
              <a:t>aše — </a:t>
            </a:r>
            <a:r>
              <a:rPr lang="cs-CZ" sz="2000" dirty="0" err="1" smtClean="0">
                <a:latin typeface="+mn-lt"/>
              </a:rPr>
              <a:t>our</a:t>
            </a:r>
            <a:endParaRPr lang="cs-CZ" sz="20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v</a:t>
            </a:r>
            <a:r>
              <a:rPr lang="cs-CZ" sz="2000" dirty="0" smtClean="0">
                <a:latin typeface="+mn-lt"/>
              </a:rPr>
              <a:t>áš/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v</a:t>
            </a:r>
            <a:r>
              <a:rPr lang="cs-CZ" sz="2000" dirty="0" smtClean="0">
                <a:latin typeface="+mn-lt"/>
              </a:rPr>
              <a:t>aše — </a:t>
            </a:r>
            <a:r>
              <a:rPr lang="cs-CZ" sz="2000" dirty="0" err="1" smtClean="0">
                <a:latin typeface="+mn-lt"/>
              </a:rPr>
              <a:t>your</a:t>
            </a:r>
            <a:r>
              <a:rPr lang="cs-CZ" sz="2000" dirty="0" smtClean="0">
                <a:latin typeface="+mn-lt"/>
              </a:rPr>
              <a:t> (</a:t>
            </a:r>
            <a:r>
              <a:rPr lang="cs-CZ" sz="2000" dirty="0" err="1" smtClean="0">
                <a:latin typeface="+mn-lt"/>
              </a:rPr>
              <a:t>pl</a:t>
            </a:r>
            <a:r>
              <a:rPr lang="cs-CZ" sz="2000" dirty="0" smtClean="0">
                <a:latin typeface="+mn-lt"/>
              </a:rPr>
              <a:t>. / </a:t>
            </a:r>
            <a:r>
              <a:rPr lang="cs-CZ" sz="2000" dirty="0" err="1" smtClean="0">
                <a:latin typeface="+mn-lt"/>
              </a:rPr>
              <a:t>form</a:t>
            </a:r>
            <a:r>
              <a:rPr lang="cs-CZ" sz="2000" dirty="0" smtClean="0">
                <a:latin typeface="+mn-lt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19968811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Keeping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| </a:t>
            </a:r>
            <a:r>
              <a:rPr lang="cs-CZ" i="1" dirty="0" err="1" smtClean="0"/>
              <a:t>copies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9796" y="1905000"/>
            <a:ext cx="10873208" cy="4267200"/>
          </a:xfrm>
        </p:spPr>
        <p:txBody>
          <a:bodyPr numCol="3"/>
          <a:lstStyle/>
          <a:p>
            <a:pPr marL="0" indent="0">
              <a:spcBef>
                <a:spcPts val="0"/>
              </a:spcBef>
              <a:buNone/>
            </a:pPr>
            <a:r>
              <a:rPr lang="cs-CZ" sz="6000" b="1" dirty="0" smtClean="0">
                <a:solidFill>
                  <a:srgbClr val="0070C0"/>
                </a:solidFill>
              </a:rPr>
              <a:t>JEHO </a:t>
            </a:r>
            <a:r>
              <a:rPr lang="cs-CZ" sz="2800" b="1" i="1" dirty="0" smtClean="0">
                <a:solidFill>
                  <a:srgbClr val="0070C0"/>
                </a:solidFill>
              </a:rPr>
              <a:t>his</a:t>
            </a:r>
            <a:endParaRPr lang="cs-CZ" b="1" i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A: To je </a:t>
            </a:r>
            <a:r>
              <a:rPr lang="cs-CZ" dirty="0" smtClean="0">
                <a:solidFill>
                  <a:srgbClr val="0070C0"/>
                </a:solidFill>
              </a:rPr>
              <a:t>jeho telefon</a:t>
            </a:r>
            <a:r>
              <a:rPr lang="cs-CZ" dirty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B: Ano, to je </a:t>
            </a:r>
            <a:r>
              <a:rPr lang="cs-CZ" dirty="0">
                <a:solidFill>
                  <a:srgbClr val="0070C0"/>
                </a:solidFill>
              </a:rPr>
              <a:t>jeho </a:t>
            </a:r>
            <a:r>
              <a:rPr lang="cs-CZ" dirty="0" smtClean="0">
                <a:solidFill>
                  <a:srgbClr val="0070C0"/>
                </a:solidFill>
              </a:rPr>
              <a:t>telefon</a:t>
            </a:r>
            <a:r>
              <a:rPr lang="cs-CZ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A: To je </a:t>
            </a:r>
            <a:r>
              <a:rPr lang="cs-CZ" dirty="0">
                <a:solidFill>
                  <a:srgbClr val="0070C0"/>
                </a:solidFill>
              </a:rPr>
              <a:t>jeho </a:t>
            </a:r>
            <a:r>
              <a:rPr lang="cs-CZ" dirty="0" smtClean="0">
                <a:solidFill>
                  <a:srgbClr val="FF0000"/>
                </a:solidFill>
              </a:rPr>
              <a:t>káva</a:t>
            </a:r>
            <a:r>
              <a:rPr lang="cs-CZ" dirty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B: Ano, to je </a:t>
            </a:r>
            <a:r>
              <a:rPr lang="cs-CZ" dirty="0">
                <a:solidFill>
                  <a:srgbClr val="0070C0"/>
                </a:solidFill>
              </a:rPr>
              <a:t>jeho </a:t>
            </a:r>
            <a:r>
              <a:rPr lang="cs-CZ" dirty="0" smtClean="0">
                <a:solidFill>
                  <a:srgbClr val="FF0000"/>
                </a:solidFill>
              </a:rPr>
              <a:t>káva</a:t>
            </a:r>
            <a:r>
              <a:rPr lang="cs-CZ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A: To je </a:t>
            </a:r>
            <a:r>
              <a:rPr lang="cs-CZ" dirty="0">
                <a:solidFill>
                  <a:srgbClr val="0070C0"/>
                </a:solidFill>
              </a:rPr>
              <a:t>jeho </a:t>
            </a:r>
            <a:r>
              <a:rPr lang="cs-CZ" dirty="0" smtClean="0">
                <a:solidFill>
                  <a:srgbClr val="92D050"/>
                </a:solidFill>
              </a:rPr>
              <a:t>pivo</a:t>
            </a:r>
            <a:r>
              <a:rPr lang="cs-CZ" dirty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B: Ano, to je </a:t>
            </a:r>
            <a:r>
              <a:rPr lang="cs-CZ" dirty="0">
                <a:solidFill>
                  <a:srgbClr val="0070C0"/>
                </a:solidFill>
              </a:rPr>
              <a:t>jeho </a:t>
            </a:r>
            <a:r>
              <a:rPr lang="cs-CZ" dirty="0" smtClean="0">
                <a:solidFill>
                  <a:srgbClr val="92D050"/>
                </a:solidFill>
              </a:rPr>
              <a:t>pivo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sz="6000" b="1" dirty="0" smtClean="0">
                <a:solidFill>
                  <a:srgbClr val="FF0000"/>
                </a:solidFill>
              </a:rPr>
              <a:t>JEJÍ </a:t>
            </a:r>
            <a:r>
              <a:rPr lang="cs-CZ" sz="2800" b="1" i="1" dirty="0" smtClean="0">
                <a:solidFill>
                  <a:srgbClr val="FF0000"/>
                </a:solidFill>
              </a:rPr>
              <a:t>her</a:t>
            </a:r>
            <a:endParaRPr lang="cs-CZ" sz="6000" b="1" i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A</a:t>
            </a:r>
            <a:r>
              <a:rPr lang="cs-CZ" dirty="0"/>
              <a:t>: To je </a:t>
            </a:r>
            <a:r>
              <a:rPr lang="cs-CZ" dirty="0" smtClean="0">
                <a:solidFill>
                  <a:srgbClr val="FF0000"/>
                </a:solidFill>
              </a:rPr>
              <a:t>její </a:t>
            </a:r>
            <a:r>
              <a:rPr lang="cs-CZ" dirty="0" smtClean="0">
                <a:solidFill>
                  <a:srgbClr val="0070C0"/>
                </a:solidFill>
              </a:rPr>
              <a:t>telefon</a:t>
            </a:r>
            <a:r>
              <a:rPr lang="cs-CZ" dirty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B: Ano, to je </a:t>
            </a:r>
            <a:r>
              <a:rPr lang="cs-CZ" dirty="0">
                <a:solidFill>
                  <a:srgbClr val="FF0000"/>
                </a:solidFill>
              </a:rPr>
              <a:t>její </a:t>
            </a:r>
            <a:r>
              <a:rPr lang="cs-CZ" dirty="0" smtClean="0">
                <a:solidFill>
                  <a:srgbClr val="0070C0"/>
                </a:solidFill>
              </a:rPr>
              <a:t>telefon</a:t>
            </a:r>
            <a:r>
              <a:rPr lang="cs-CZ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A: To je </a:t>
            </a:r>
            <a:r>
              <a:rPr lang="cs-CZ" dirty="0">
                <a:solidFill>
                  <a:srgbClr val="FF0000"/>
                </a:solidFill>
              </a:rPr>
              <a:t>její </a:t>
            </a:r>
            <a:r>
              <a:rPr lang="cs-CZ" dirty="0" smtClean="0">
                <a:solidFill>
                  <a:srgbClr val="FF0000"/>
                </a:solidFill>
              </a:rPr>
              <a:t>káva</a:t>
            </a:r>
            <a:r>
              <a:rPr lang="cs-CZ" dirty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B: Ano, to je </a:t>
            </a:r>
            <a:r>
              <a:rPr lang="cs-CZ" dirty="0">
                <a:solidFill>
                  <a:srgbClr val="FF0000"/>
                </a:solidFill>
              </a:rPr>
              <a:t>její </a:t>
            </a:r>
            <a:r>
              <a:rPr lang="cs-CZ" dirty="0" smtClean="0">
                <a:solidFill>
                  <a:srgbClr val="FF0000"/>
                </a:solidFill>
              </a:rPr>
              <a:t>káva</a:t>
            </a:r>
            <a:r>
              <a:rPr lang="cs-CZ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A: To je </a:t>
            </a:r>
            <a:r>
              <a:rPr lang="cs-CZ" dirty="0">
                <a:solidFill>
                  <a:srgbClr val="FF0000"/>
                </a:solidFill>
              </a:rPr>
              <a:t>její </a:t>
            </a:r>
            <a:r>
              <a:rPr lang="cs-CZ" dirty="0" smtClean="0">
                <a:solidFill>
                  <a:srgbClr val="92D050"/>
                </a:solidFill>
              </a:rPr>
              <a:t>pivo</a:t>
            </a:r>
            <a:r>
              <a:rPr lang="cs-CZ" dirty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B: Ano, to je </a:t>
            </a:r>
            <a:r>
              <a:rPr lang="cs-CZ" dirty="0">
                <a:solidFill>
                  <a:srgbClr val="FF0000"/>
                </a:solidFill>
              </a:rPr>
              <a:t>její </a:t>
            </a:r>
            <a:r>
              <a:rPr lang="cs-CZ" dirty="0" smtClean="0">
                <a:solidFill>
                  <a:srgbClr val="92D050"/>
                </a:solidFill>
              </a:rPr>
              <a:t>pivo</a:t>
            </a:r>
            <a:r>
              <a:rPr lang="cs-CZ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6000" b="1" dirty="0" smtClean="0"/>
              <a:t>JEJICH </a:t>
            </a:r>
            <a:r>
              <a:rPr lang="cs-CZ" sz="2800" b="1" i="1" dirty="0" err="1" smtClean="0"/>
              <a:t>their</a:t>
            </a:r>
            <a:endParaRPr lang="cs-CZ" sz="6000" b="1" i="1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A: To je </a:t>
            </a:r>
            <a:r>
              <a:rPr lang="cs-CZ" b="1" dirty="0" smtClean="0"/>
              <a:t>jejich </a:t>
            </a:r>
            <a:r>
              <a:rPr lang="cs-CZ" dirty="0" smtClean="0">
                <a:solidFill>
                  <a:srgbClr val="0070C0"/>
                </a:solidFill>
              </a:rPr>
              <a:t>telefon</a:t>
            </a:r>
            <a:r>
              <a:rPr lang="cs-CZ" dirty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B: Ano, to je </a:t>
            </a:r>
            <a:r>
              <a:rPr lang="cs-CZ" b="1" dirty="0"/>
              <a:t>jejich </a:t>
            </a:r>
            <a:r>
              <a:rPr lang="cs-CZ" dirty="0" smtClean="0">
                <a:solidFill>
                  <a:srgbClr val="0070C0"/>
                </a:solidFill>
              </a:rPr>
              <a:t>telefon</a:t>
            </a:r>
            <a:r>
              <a:rPr lang="cs-CZ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A: To je </a:t>
            </a:r>
            <a:r>
              <a:rPr lang="cs-CZ" b="1" dirty="0"/>
              <a:t>jejich </a:t>
            </a:r>
            <a:r>
              <a:rPr lang="cs-CZ" dirty="0" smtClean="0">
                <a:solidFill>
                  <a:srgbClr val="FF0000"/>
                </a:solidFill>
              </a:rPr>
              <a:t>káva</a:t>
            </a:r>
            <a:r>
              <a:rPr lang="cs-CZ" dirty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B: Ano, to je </a:t>
            </a:r>
            <a:r>
              <a:rPr lang="cs-CZ" b="1" dirty="0"/>
              <a:t>jejich </a:t>
            </a:r>
            <a:r>
              <a:rPr lang="cs-CZ" dirty="0" smtClean="0">
                <a:solidFill>
                  <a:srgbClr val="FF0000"/>
                </a:solidFill>
              </a:rPr>
              <a:t>káva</a:t>
            </a:r>
            <a:r>
              <a:rPr lang="cs-CZ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A</a:t>
            </a:r>
            <a:r>
              <a:rPr lang="cs-CZ" dirty="0"/>
              <a:t>: To je </a:t>
            </a:r>
            <a:r>
              <a:rPr lang="cs-CZ" b="1" dirty="0"/>
              <a:t>jejich </a:t>
            </a:r>
            <a:r>
              <a:rPr lang="cs-CZ" dirty="0" smtClean="0">
                <a:solidFill>
                  <a:srgbClr val="92D050"/>
                </a:solidFill>
              </a:rPr>
              <a:t>pivo</a:t>
            </a:r>
            <a:r>
              <a:rPr lang="cs-CZ" dirty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B: Ano, to je </a:t>
            </a:r>
            <a:r>
              <a:rPr lang="cs-CZ" b="1" dirty="0"/>
              <a:t>jejich </a:t>
            </a:r>
            <a:r>
              <a:rPr lang="cs-CZ" dirty="0" smtClean="0">
                <a:solidFill>
                  <a:srgbClr val="92D050"/>
                </a:solidFill>
              </a:rPr>
              <a:t>pivo</a:t>
            </a:r>
            <a:r>
              <a:rPr lang="cs-CZ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7741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</a:t>
            </a:r>
            <a:r>
              <a:rPr lang="cs-CZ" dirty="0" smtClean="0">
                <a:solidFill>
                  <a:srgbClr val="0070C0"/>
                </a:solidFill>
              </a:rPr>
              <a:t>ý</a:t>
            </a:r>
            <a:r>
              <a:rPr lang="cs-CZ" dirty="0" smtClean="0"/>
              <a:t>? Jak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? Jak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06388" y="1905000"/>
            <a:ext cx="2915815" cy="2820144"/>
          </a:xfrm>
          <a:ln w="85725">
            <a:solidFill>
              <a:srgbClr val="00B0F0"/>
            </a:solidFill>
          </a:ln>
        </p:spPr>
        <p:txBody>
          <a:bodyPr lIns="180000" tIns="180000" rIns="180000" bIns="180000"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Jak</a:t>
            </a:r>
            <a:r>
              <a:rPr lang="cs-CZ" b="1" dirty="0" smtClean="0">
                <a:solidFill>
                  <a:srgbClr val="00B0F0"/>
                </a:solidFill>
              </a:rPr>
              <a:t>ý</a:t>
            </a:r>
            <a:r>
              <a:rPr lang="cs-CZ" b="1" dirty="0" smtClean="0"/>
              <a:t> je </a:t>
            </a:r>
            <a:r>
              <a:rPr lang="cs-CZ" b="1" dirty="0" smtClean="0">
                <a:solidFill>
                  <a:srgbClr val="00B0F0"/>
                </a:solidFill>
              </a:rPr>
              <a:t>Petr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---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</a:rPr>
              <a:t>Petr </a:t>
            </a:r>
            <a:r>
              <a:rPr lang="cs-CZ" dirty="0" smtClean="0"/>
              <a:t>je vysok</a:t>
            </a:r>
            <a:r>
              <a:rPr lang="cs-CZ" b="1" dirty="0">
                <a:solidFill>
                  <a:srgbClr val="00B0F0"/>
                </a:solidFill>
              </a:rPr>
              <a:t>ý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</a:rPr>
              <a:t>Petr </a:t>
            </a:r>
            <a:r>
              <a:rPr lang="cs-CZ" dirty="0" smtClean="0"/>
              <a:t>je mlad</a:t>
            </a:r>
            <a:r>
              <a:rPr lang="cs-CZ" b="1" dirty="0">
                <a:solidFill>
                  <a:srgbClr val="00B0F0"/>
                </a:solidFill>
              </a:rPr>
              <a:t>ý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</a:rPr>
              <a:t>Petr </a:t>
            </a:r>
            <a:r>
              <a:rPr lang="cs-CZ" dirty="0" smtClean="0"/>
              <a:t>není tlust</a:t>
            </a:r>
            <a:r>
              <a:rPr lang="cs-CZ" b="1" dirty="0">
                <a:solidFill>
                  <a:srgbClr val="00B0F0"/>
                </a:solidFill>
              </a:rPr>
              <a:t>ý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sz="half" idx="1"/>
          </p:nvPr>
        </p:nvSpPr>
        <p:spPr>
          <a:xfrm>
            <a:off x="4690764" y="1905000"/>
            <a:ext cx="2915815" cy="2820144"/>
          </a:xfrm>
          <a:ln w="85725">
            <a:solidFill>
              <a:srgbClr val="FF0000"/>
            </a:solidFill>
          </a:ln>
        </p:spPr>
        <p:txBody>
          <a:bodyPr lIns="180000" tIns="180000" rIns="180000" bIns="180000"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Jak</a:t>
            </a:r>
            <a:r>
              <a:rPr lang="cs-CZ" b="1" dirty="0" smtClean="0">
                <a:solidFill>
                  <a:srgbClr val="FF0000"/>
                </a:solidFill>
              </a:rPr>
              <a:t>á</a:t>
            </a:r>
            <a:r>
              <a:rPr lang="cs-CZ" b="1" dirty="0" smtClean="0"/>
              <a:t> je </a:t>
            </a:r>
            <a:r>
              <a:rPr lang="cs-CZ" b="1" dirty="0" smtClean="0">
                <a:solidFill>
                  <a:srgbClr val="FF0000"/>
                </a:solidFill>
              </a:rPr>
              <a:t>Eva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---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Eva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je vysok</a:t>
            </a:r>
            <a:r>
              <a:rPr lang="cs-CZ" b="1" dirty="0">
                <a:solidFill>
                  <a:srgbClr val="FF0000"/>
                </a:solidFill>
              </a:rPr>
              <a:t>á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Eva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je mlad</a:t>
            </a:r>
            <a:r>
              <a:rPr lang="cs-CZ" b="1" dirty="0">
                <a:solidFill>
                  <a:srgbClr val="FF0000"/>
                </a:solidFill>
              </a:rPr>
              <a:t>á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Eva </a:t>
            </a:r>
            <a:r>
              <a:rPr lang="cs-CZ" dirty="0" smtClean="0"/>
              <a:t>není tlust</a:t>
            </a:r>
            <a:r>
              <a:rPr lang="cs-CZ" b="1" dirty="0">
                <a:solidFill>
                  <a:srgbClr val="FF0000"/>
                </a:solidFill>
              </a:rPr>
              <a:t>á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sz="half" idx="1"/>
          </p:nvPr>
        </p:nvSpPr>
        <p:spPr>
          <a:xfrm>
            <a:off x="8075141" y="1891388"/>
            <a:ext cx="2915815" cy="2820144"/>
          </a:xfrm>
          <a:ln w="85725">
            <a:solidFill>
              <a:srgbClr val="92D050"/>
            </a:solidFill>
          </a:ln>
        </p:spPr>
        <p:txBody>
          <a:bodyPr lIns="180000" tIns="180000" rIns="180000" bIns="180000"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Jak</a:t>
            </a:r>
            <a:r>
              <a:rPr lang="cs-CZ" b="1" dirty="0" smtClean="0">
                <a:solidFill>
                  <a:srgbClr val="92D050"/>
                </a:solidFill>
              </a:rPr>
              <a:t>é</a:t>
            </a:r>
            <a:r>
              <a:rPr lang="cs-CZ" b="1" dirty="0" smtClean="0"/>
              <a:t> je </a:t>
            </a:r>
            <a:r>
              <a:rPr lang="cs-CZ" b="1" dirty="0" smtClean="0">
                <a:solidFill>
                  <a:srgbClr val="92D050"/>
                </a:solidFill>
              </a:rPr>
              <a:t>pivo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---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92D050"/>
                </a:solidFill>
              </a:rPr>
              <a:t>Pivo </a:t>
            </a:r>
            <a:r>
              <a:rPr lang="cs-CZ" dirty="0" smtClean="0"/>
              <a:t>je dobr</a:t>
            </a:r>
            <a:r>
              <a:rPr lang="cs-CZ" b="1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92D050"/>
                </a:solidFill>
              </a:rPr>
              <a:t>Pivo </a:t>
            </a:r>
            <a:r>
              <a:rPr lang="cs-CZ" dirty="0" smtClean="0"/>
              <a:t>je levn</a:t>
            </a:r>
            <a:r>
              <a:rPr lang="cs-CZ" b="1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92D050"/>
                </a:solidFill>
              </a:rPr>
              <a:t>Pivo </a:t>
            </a:r>
            <a:r>
              <a:rPr lang="cs-CZ" dirty="0" smtClean="0"/>
              <a:t>není drah</a:t>
            </a:r>
            <a:r>
              <a:rPr lang="cs-CZ" b="1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06388" y="4941168"/>
            <a:ext cx="9684568" cy="1320361"/>
          </a:xfrm>
          <a:prstGeom prst="rect">
            <a:avLst/>
          </a:prstGeom>
          <a:noFill/>
          <a:ln w="889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  <a:buSzPct val="80000"/>
            </a:pPr>
            <a:r>
              <a:rPr lang="cs-CZ" sz="2400" b="1" dirty="0">
                <a:solidFill>
                  <a:srgbClr val="00B0F0"/>
                </a:solidFill>
                <a:latin typeface="+mn-lt"/>
                <a:cs typeface="+mn-cs"/>
              </a:rPr>
              <a:t>Petr </a:t>
            </a:r>
            <a:r>
              <a:rPr lang="cs-CZ" sz="2400" dirty="0">
                <a:solidFill>
                  <a:prstClr val="white"/>
                </a:solidFill>
                <a:latin typeface="+mn-lt"/>
                <a:cs typeface="+mn-cs"/>
              </a:rPr>
              <a:t>je </a:t>
            </a:r>
            <a:r>
              <a:rPr lang="cs-CZ" sz="2400" dirty="0" smtClean="0">
                <a:solidFill>
                  <a:prstClr val="white"/>
                </a:solidFill>
                <a:latin typeface="+mn-lt"/>
                <a:cs typeface="+mn-cs"/>
              </a:rPr>
              <a:t>normáln</a:t>
            </a:r>
            <a:r>
              <a:rPr lang="cs-CZ" sz="2400" b="1" dirty="0" smtClean="0">
                <a:solidFill>
                  <a:srgbClr val="00B0F0"/>
                </a:solidFill>
                <a:latin typeface="+mn-lt"/>
                <a:cs typeface="+mn-cs"/>
              </a:rPr>
              <a:t>í</a:t>
            </a:r>
            <a:r>
              <a:rPr lang="cs-CZ" sz="2400" dirty="0" smtClean="0">
                <a:solidFill>
                  <a:prstClr val="white"/>
                </a:solidFill>
                <a:latin typeface="+mn-lt"/>
                <a:cs typeface="+mn-cs"/>
              </a:rPr>
              <a:t>.	        </a:t>
            </a:r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Eva</a:t>
            </a:r>
            <a:r>
              <a:rPr lang="cs-CZ" sz="2400" b="1" dirty="0">
                <a:solidFill>
                  <a:srgbClr val="00B0F0"/>
                </a:solidFill>
                <a:latin typeface="+mn-lt"/>
              </a:rPr>
              <a:t> </a:t>
            </a:r>
            <a:r>
              <a:rPr lang="cs-CZ" sz="2400" dirty="0">
                <a:latin typeface="+mn-lt"/>
              </a:rPr>
              <a:t>je </a:t>
            </a:r>
            <a:r>
              <a:rPr lang="cs-CZ" sz="2400" dirty="0" smtClean="0">
                <a:latin typeface="+mn-lt"/>
              </a:rPr>
              <a:t>normáln</a:t>
            </a:r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í</a:t>
            </a:r>
            <a:r>
              <a:rPr lang="cs-CZ" sz="2400" dirty="0" smtClean="0">
                <a:latin typeface="+mn-lt"/>
              </a:rPr>
              <a:t>.	    	     </a:t>
            </a:r>
            <a:r>
              <a:rPr lang="cs-CZ" sz="2400" b="1" dirty="0" smtClean="0">
                <a:solidFill>
                  <a:srgbClr val="92D050"/>
                </a:solidFill>
                <a:latin typeface="+mn-lt"/>
              </a:rPr>
              <a:t>Pivo </a:t>
            </a:r>
            <a:r>
              <a:rPr lang="cs-CZ" sz="2400" dirty="0">
                <a:latin typeface="+mn-lt"/>
              </a:rPr>
              <a:t>je </a:t>
            </a:r>
            <a:r>
              <a:rPr lang="cs-CZ" sz="2400" dirty="0" smtClean="0">
                <a:latin typeface="+mn-lt"/>
              </a:rPr>
              <a:t>normáln</a:t>
            </a:r>
            <a:r>
              <a:rPr lang="cs-CZ" sz="2400" b="1" dirty="0" smtClean="0">
                <a:solidFill>
                  <a:srgbClr val="92D050"/>
                </a:solidFill>
                <a:latin typeface="+mn-lt"/>
              </a:rPr>
              <a:t>í</a:t>
            </a:r>
            <a:r>
              <a:rPr lang="cs-CZ" sz="2400" dirty="0" smtClean="0">
                <a:latin typeface="+mn-lt"/>
              </a:rPr>
              <a:t>.</a:t>
            </a:r>
            <a:endParaRPr lang="cs-CZ" sz="2400" dirty="0">
              <a:latin typeface="+mn-lt"/>
            </a:endParaRPr>
          </a:p>
          <a:p>
            <a:pPr lvl="0">
              <a:lnSpc>
                <a:spcPct val="90000"/>
              </a:lnSpc>
              <a:spcBef>
                <a:spcPts val="1800"/>
              </a:spcBef>
              <a:buSzPct val="80000"/>
            </a:pPr>
            <a:r>
              <a:rPr lang="cs-CZ" sz="2400" dirty="0" smtClean="0">
                <a:solidFill>
                  <a:prstClr val="white"/>
                </a:solidFill>
                <a:latin typeface="+mn-lt"/>
                <a:cs typeface="+mn-cs"/>
              </a:rPr>
              <a:t>soft </a:t>
            </a:r>
            <a:r>
              <a:rPr lang="cs-CZ" sz="2400" dirty="0" err="1" smtClean="0">
                <a:solidFill>
                  <a:prstClr val="white"/>
                </a:solidFill>
                <a:latin typeface="+mn-lt"/>
                <a:cs typeface="+mn-cs"/>
              </a:rPr>
              <a:t>adjectives</a:t>
            </a:r>
            <a:r>
              <a:rPr lang="cs-CZ" sz="2400" dirty="0" smtClean="0">
                <a:solidFill>
                  <a:prstClr val="white"/>
                </a:solidFill>
                <a:latin typeface="+mn-lt"/>
                <a:cs typeface="+mn-cs"/>
              </a:rPr>
              <a:t> = unisex: </a:t>
            </a:r>
            <a:r>
              <a:rPr lang="cs-CZ" sz="2400" i="1" dirty="0" smtClean="0">
                <a:solidFill>
                  <a:prstClr val="white"/>
                </a:solidFill>
                <a:latin typeface="+mn-lt"/>
                <a:cs typeface="+mn-cs"/>
              </a:rPr>
              <a:t>perfektní, elegantní, sportovní, moderní…</a:t>
            </a:r>
            <a:r>
              <a:rPr lang="cs-CZ" sz="2400" dirty="0" smtClean="0">
                <a:solidFill>
                  <a:prstClr val="white"/>
                </a:solidFill>
                <a:latin typeface="+mn-lt"/>
                <a:cs typeface="+mn-cs"/>
              </a:rPr>
              <a:t> </a:t>
            </a:r>
            <a:endParaRPr lang="cs-CZ" sz="2400" dirty="0">
              <a:solidFill>
                <a:prstClr val="white"/>
              </a:solidFill>
              <a:latin typeface="+mn-lt"/>
              <a:cs typeface="+mn-cs"/>
            </a:endParaRPr>
          </a:p>
          <a:p>
            <a:pPr>
              <a:lnSpc>
                <a:spcPct val="90000"/>
              </a:lnSpc>
            </a:pP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8748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 | gender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861048"/>
            <a:ext cx="9144000" cy="1944216"/>
          </a:xfrm>
        </p:spPr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Ma</a:t>
            </a:r>
            <a:r>
              <a:rPr lang="cs-CZ" dirty="0" smtClean="0">
                <a:solidFill>
                  <a:srgbClr val="00B0F0"/>
                </a:solidFill>
              </a:rPr>
              <a:t>: t</a:t>
            </a:r>
            <a:r>
              <a:rPr lang="cs-CZ" dirty="0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00B0F0"/>
                </a:solidFill>
              </a:rPr>
              <a:t> jed</a:t>
            </a:r>
            <a:r>
              <a:rPr lang="cs-CZ" dirty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00B0F0"/>
                </a:solidFill>
              </a:rPr>
              <a:t> m</a:t>
            </a:r>
            <a:r>
              <a:rPr lang="cs-CZ" b="1" dirty="0" smtClean="0">
                <a:solidFill>
                  <a:srgbClr val="FFC000"/>
                </a:solidFill>
              </a:rPr>
              <a:t>ůj</a:t>
            </a:r>
            <a:r>
              <a:rPr lang="cs-CZ" dirty="0" smtClean="0">
                <a:solidFill>
                  <a:srgbClr val="00B0F0"/>
                </a:solidFill>
              </a:rPr>
              <a:t> česk</a:t>
            </a:r>
            <a:r>
              <a:rPr lang="cs-CZ" b="1" dirty="0" smtClean="0">
                <a:solidFill>
                  <a:srgbClr val="FFC000"/>
                </a:solidFill>
              </a:rPr>
              <a:t>ý</a:t>
            </a:r>
            <a:r>
              <a:rPr lang="cs-CZ" dirty="0" smtClean="0">
                <a:solidFill>
                  <a:srgbClr val="00B0F0"/>
                </a:solidFill>
              </a:rPr>
              <a:t> student		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Mi: </a:t>
            </a:r>
            <a:r>
              <a:rPr lang="cs-CZ" dirty="0">
                <a:solidFill>
                  <a:srgbClr val="0070C0"/>
                </a:solidFill>
              </a:rPr>
              <a:t>t</a:t>
            </a:r>
            <a:r>
              <a:rPr lang="cs-CZ" dirty="0">
                <a:solidFill>
                  <a:srgbClr val="FFC000"/>
                </a:solidFill>
              </a:rPr>
              <a:t>en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jed</a:t>
            </a:r>
            <a:r>
              <a:rPr lang="cs-CZ" dirty="0" smtClean="0">
                <a:solidFill>
                  <a:srgbClr val="FFC000"/>
                </a:solidFill>
              </a:rPr>
              <a:t>en </a:t>
            </a:r>
            <a:r>
              <a:rPr lang="cs-CZ" dirty="0" smtClean="0">
                <a:solidFill>
                  <a:srgbClr val="0070C0"/>
                </a:solidFill>
              </a:rPr>
              <a:t>m</a:t>
            </a:r>
            <a:r>
              <a:rPr lang="cs-CZ" b="1" dirty="0" smtClean="0">
                <a:solidFill>
                  <a:srgbClr val="FFC000"/>
                </a:solidFill>
              </a:rPr>
              <a:t>ůj</a:t>
            </a:r>
            <a:r>
              <a:rPr lang="cs-CZ" dirty="0" smtClean="0">
                <a:solidFill>
                  <a:srgbClr val="0070C0"/>
                </a:solidFill>
              </a:rPr>
              <a:t> nov</a:t>
            </a:r>
            <a:r>
              <a:rPr lang="cs-CZ" b="1" dirty="0" smtClean="0">
                <a:solidFill>
                  <a:srgbClr val="FFC000"/>
                </a:solidFill>
              </a:rPr>
              <a:t>ý</a:t>
            </a:r>
            <a:r>
              <a:rPr lang="cs-CZ" dirty="0" smtClean="0">
                <a:solidFill>
                  <a:srgbClr val="0070C0"/>
                </a:solidFill>
              </a:rPr>
              <a:t> telefon</a:t>
            </a:r>
            <a:r>
              <a:rPr lang="cs-CZ" dirty="0">
                <a:solidFill>
                  <a:srgbClr val="0070C0"/>
                </a:solidFill>
              </a:rPr>
              <a:t>	</a:t>
            </a:r>
          </a:p>
          <a:p>
            <a:r>
              <a:rPr lang="cs-CZ" dirty="0">
                <a:solidFill>
                  <a:srgbClr val="FF0000"/>
                </a:solidFill>
              </a:rPr>
              <a:t>F: </a:t>
            </a: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C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jedn</a:t>
            </a:r>
            <a:r>
              <a:rPr lang="cs-CZ" dirty="0" smtClean="0">
                <a:solidFill>
                  <a:srgbClr val="FFFF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m</a:t>
            </a:r>
            <a:r>
              <a:rPr lang="cs-CZ" b="1" dirty="0" smtClean="0">
                <a:solidFill>
                  <a:srgbClr val="FFC000"/>
                </a:solidFill>
              </a:rPr>
              <a:t>oje</a:t>
            </a:r>
            <a:r>
              <a:rPr lang="cs-CZ" dirty="0" smtClean="0">
                <a:solidFill>
                  <a:srgbClr val="FF0000"/>
                </a:solidFill>
              </a:rPr>
              <a:t> česk</a:t>
            </a:r>
            <a:r>
              <a:rPr lang="cs-CZ" b="1" u="sng" dirty="0" smtClean="0">
                <a:solidFill>
                  <a:srgbClr val="FFC000"/>
                </a:solidFill>
              </a:rPr>
              <a:t>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studentka</a:t>
            </a:r>
          </a:p>
          <a:p>
            <a:r>
              <a:rPr lang="cs-CZ" dirty="0">
                <a:solidFill>
                  <a:srgbClr val="92D050"/>
                </a:solidFill>
              </a:rPr>
              <a:t>N: </a:t>
            </a:r>
            <a:r>
              <a:rPr lang="cs-CZ" dirty="0" smtClean="0">
                <a:solidFill>
                  <a:srgbClr val="92D050"/>
                </a:solidFill>
              </a:rPr>
              <a:t>t</a:t>
            </a:r>
            <a:r>
              <a:rPr lang="cs-CZ" dirty="0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92D050"/>
                </a:solidFill>
              </a:rPr>
              <a:t> jedn</a:t>
            </a:r>
            <a:r>
              <a:rPr lang="cs-CZ" dirty="0" smtClean="0">
                <a:solidFill>
                  <a:srgbClr val="FFFF00"/>
                </a:solidFill>
              </a:rPr>
              <a:t>o</a:t>
            </a:r>
            <a:r>
              <a:rPr lang="cs-CZ" dirty="0" smtClean="0">
                <a:solidFill>
                  <a:srgbClr val="92D050"/>
                </a:solidFill>
              </a:rPr>
              <a:t> m</a:t>
            </a:r>
            <a:r>
              <a:rPr lang="cs-CZ" b="1" dirty="0" smtClean="0">
                <a:solidFill>
                  <a:srgbClr val="FFC000"/>
                </a:solidFill>
              </a:rPr>
              <a:t>oje</a:t>
            </a:r>
            <a:r>
              <a:rPr lang="cs-CZ" dirty="0" smtClean="0">
                <a:solidFill>
                  <a:srgbClr val="92D050"/>
                </a:solidFill>
              </a:rPr>
              <a:t> česk</a:t>
            </a:r>
            <a:r>
              <a:rPr lang="cs-CZ" b="1" dirty="0" smtClean="0">
                <a:solidFill>
                  <a:srgbClr val="FFC000"/>
                </a:solidFill>
              </a:rPr>
              <a:t>é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>
                <a:solidFill>
                  <a:srgbClr val="92D050"/>
                </a:solidFill>
              </a:rPr>
              <a:t>pivo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22414" y="1844824"/>
            <a:ext cx="716131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err="1" smtClean="0">
                <a:latin typeface="+mn-lt"/>
              </a:rPr>
              <a:t>Ma</a:t>
            </a:r>
            <a:r>
              <a:rPr lang="cs-CZ" sz="2400" dirty="0" smtClean="0">
                <a:latin typeface="+mn-lt"/>
              </a:rPr>
              <a:t>: </a:t>
            </a:r>
            <a:r>
              <a:rPr lang="cs-CZ" sz="2400" dirty="0" err="1" smtClean="0">
                <a:latin typeface="+mn-lt"/>
              </a:rPr>
              <a:t>masculines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animates</a:t>
            </a:r>
            <a:r>
              <a:rPr lang="cs-CZ" sz="2400" dirty="0" smtClean="0">
                <a:latin typeface="+mn-lt"/>
              </a:rPr>
              <a:t> (</a:t>
            </a:r>
            <a:r>
              <a:rPr lang="cs-CZ" sz="2400" i="1" dirty="0" err="1" smtClean="0">
                <a:latin typeface="+mn-lt"/>
              </a:rPr>
              <a:t>males</a:t>
            </a:r>
            <a:r>
              <a:rPr lang="cs-CZ" sz="2400" dirty="0" smtClean="0">
                <a:latin typeface="+mn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Mi: </a:t>
            </a:r>
            <a:r>
              <a:rPr lang="cs-CZ" sz="2400" dirty="0" err="1" smtClean="0">
                <a:latin typeface="+mn-lt"/>
              </a:rPr>
              <a:t>masculines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inanimates</a:t>
            </a:r>
            <a:r>
              <a:rPr lang="cs-CZ" sz="2400" dirty="0" smtClean="0">
                <a:latin typeface="+mn-lt"/>
              </a:rPr>
              <a:t> (</a:t>
            </a:r>
            <a:r>
              <a:rPr lang="cs-CZ" sz="2400" i="1" dirty="0" err="1" smtClean="0">
                <a:latin typeface="+mn-lt"/>
              </a:rPr>
              <a:t>objects</a:t>
            </a:r>
            <a:r>
              <a:rPr lang="cs-CZ" sz="2400" i="1" dirty="0" smtClean="0">
                <a:latin typeface="+mn-lt"/>
              </a:rPr>
              <a:t>, gender </a:t>
            </a:r>
            <a:r>
              <a:rPr lang="cs-CZ" sz="2400" i="1" dirty="0" err="1" smtClean="0">
                <a:latin typeface="+mn-lt"/>
              </a:rPr>
              <a:t>is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arbitrary</a:t>
            </a:r>
            <a:r>
              <a:rPr lang="cs-CZ" sz="2400" dirty="0" smtClean="0">
                <a:latin typeface="+mn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F: </a:t>
            </a:r>
            <a:r>
              <a:rPr lang="cs-CZ" sz="2400" dirty="0" err="1" smtClean="0">
                <a:latin typeface="+mn-lt"/>
              </a:rPr>
              <a:t>feminines</a:t>
            </a:r>
            <a:r>
              <a:rPr lang="cs-CZ" sz="2400" dirty="0" smtClean="0">
                <a:latin typeface="+mn-lt"/>
              </a:rPr>
              <a:t> (</a:t>
            </a:r>
            <a:r>
              <a:rPr lang="cs-CZ" sz="2400" i="1" dirty="0" err="1" smtClean="0">
                <a:latin typeface="+mn-lt"/>
              </a:rPr>
              <a:t>females</a:t>
            </a:r>
            <a:r>
              <a:rPr lang="cs-CZ" sz="2400" i="1" dirty="0" smtClean="0">
                <a:latin typeface="+mn-lt"/>
              </a:rPr>
              <a:t> + </a:t>
            </a:r>
            <a:r>
              <a:rPr lang="cs-CZ" sz="2400" i="1" dirty="0" err="1" smtClean="0">
                <a:latin typeface="+mn-lt"/>
              </a:rPr>
              <a:t>objects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with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arbitrary</a:t>
            </a:r>
            <a:r>
              <a:rPr lang="cs-CZ" sz="2400" i="1" dirty="0" smtClean="0">
                <a:latin typeface="+mn-lt"/>
              </a:rPr>
              <a:t> gender</a:t>
            </a:r>
            <a:r>
              <a:rPr lang="cs-CZ" sz="2400" dirty="0" smtClean="0">
                <a:latin typeface="+mn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N: </a:t>
            </a:r>
            <a:r>
              <a:rPr lang="cs-CZ" sz="2400" dirty="0" err="1" smtClean="0">
                <a:latin typeface="+mn-lt"/>
              </a:rPr>
              <a:t>neutres</a:t>
            </a:r>
            <a:r>
              <a:rPr lang="cs-CZ" sz="2400" dirty="0" smtClean="0">
                <a:latin typeface="+mn-lt"/>
              </a:rPr>
              <a:t> (</a:t>
            </a:r>
            <a:r>
              <a:rPr lang="cs-CZ" sz="2400" i="1" dirty="0" err="1" smtClean="0">
                <a:latin typeface="+mn-lt"/>
              </a:rPr>
              <a:t>babies</a:t>
            </a:r>
            <a:r>
              <a:rPr lang="cs-CZ" sz="2400" i="1" dirty="0">
                <a:latin typeface="+mn-lt"/>
              </a:rPr>
              <a:t> </a:t>
            </a:r>
            <a:r>
              <a:rPr lang="cs-CZ" sz="2400" i="1" dirty="0" smtClean="0">
                <a:latin typeface="+mn-lt"/>
              </a:rPr>
              <a:t>+ </a:t>
            </a:r>
            <a:r>
              <a:rPr lang="cs-CZ" sz="2400" i="1" dirty="0" err="1" smtClean="0">
                <a:latin typeface="+mn-lt"/>
              </a:rPr>
              <a:t>objects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with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arbitrary</a:t>
            </a:r>
            <a:r>
              <a:rPr lang="cs-CZ" sz="2400" i="1" dirty="0" smtClean="0">
                <a:latin typeface="+mn-lt"/>
              </a:rPr>
              <a:t> gender</a:t>
            </a:r>
            <a:r>
              <a:rPr lang="cs-CZ" sz="2400" dirty="0" smtClean="0">
                <a:latin typeface="+mn-lt"/>
              </a:rPr>
              <a:t>)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999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je tvůj telefon?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mluvtecesky.net/cs/courses/a1/2/4/5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24637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dirty="0" err="1" smtClean="0"/>
              <a:t>Homework</a:t>
            </a:r>
            <a:endParaRPr lang="cs-CZ" dirty="0" smtClean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mluvtecesky.net/en/courses/a1/6/1</a:t>
            </a:r>
            <a:r>
              <a:rPr lang="cs-CZ" dirty="0" smtClean="0"/>
              <a:t> and on (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chapter</a:t>
            </a:r>
            <a:r>
              <a:rPr lang="cs-CZ" dirty="0" smtClean="0"/>
              <a:t> 6)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aktivity </a:t>
            </a:r>
            <a:r>
              <a:rPr lang="cs-CZ" dirty="0" err="1" smtClean="0"/>
              <a:t>book</a:t>
            </a:r>
            <a:r>
              <a:rPr lang="cs-CZ" dirty="0" smtClean="0"/>
              <a:t>: 10/7, 12/14, 13/16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longterm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r>
              <a:rPr lang="cs-CZ" dirty="0" smtClean="0"/>
              <a:t> (by </a:t>
            </a:r>
            <a:r>
              <a:rPr lang="cs-CZ" dirty="0" err="1" smtClean="0"/>
              <a:t>week</a:t>
            </a:r>
            <a:r>
              <a:rPr lang="cs-CZ" dirty="0" smtClean="0"/>
              <a:t> 5): Moje rodina (90 </a:t>
            </a:r>
            <a:r>
              <a:rPr lang="cs-CZ" dirty="0" err="1" smtClean="0"/>
              <a:t>words</a:t>
            </a:r>
            <a:r>
              <a:rPr lang="cs-CZ" dirty="0" smtClean="0"/>
              <a:t>, </a:t>
            </a:r>
            <a:r>
              <a:rPr lang="cs-CZ" dirty="0" err="1" smtClean="0"/>
              <a:t>writing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635</Words>
  <Application>Microsoft Office PowerPoint</Application>
  <PresentationFormat>Vlastní</PresentationFormat>
  <Paragraphs>104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Chalkboard_16x9</vt:lpstr>
      <vt:lpstr>Čeština: 3. lekce Czech language: 3rd lesson</vt:lpstr>
      <vt:lpstr>How to recognize gender? — possessivity</vt:lpstr>
      <vt:lpstr>Mirroring the form‘s endings | „tenis“</vt:lpstr>
      <vt:lpstr>Keeping the forms | copies</vt:lpstr>
      <vt:lpstr>Jaký? Jaká? Jaké?</vt:lpstr>
      <vt:lpstr>Rod | gender</vt:lpstr>
      <vt:lpstr>Jaký je tvůj telefon?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3</cp:revision>
  <dcterms:created xsi:type="dcterms:W3CDTF">2015-09-08T18:40:27Z</dcterms:created>
  <dcterms:modified xsi:type="dcterms:W3CDTF">2015-10-06T05:35:44Z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