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2" r:id="rId4"/>
    <p:sldId id="263" r:id="rId5"/>
    <p:sldId id="264" r:id="rId6"/>
    <p:sldId id="259" r:id="rId7"/>
    <p:sldId id="260" r:id="rId8"/>
    <p:sldId id="261" r:id="rId9"/>
    <p:sldId id="265" r:id="rId10"/>
    <p:sldId id="266" r:id="rId11"/>
    <p:sldId id="257" r:id="rId12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>
        <p:scale>
          <a:sx n="95" d="100"/>
          <a:sy n="95" d="100"/>
        </p:scale>
        <p:origin x="-672" y="-60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650E3-288E-496C-BB84-D540B697458B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Kliknutím na ikonu </a:t>
            </a:r>
            <a:r>
              <a:rPr lang="cs-CZ" noProof="0" dirty="0" err="1" smtClean="0"/>
              <a:t>přidíte</a:t>
            </a:r>
            <a:r>
              <a:rPr lang="cs-CZ" noProof="0" dirty="0" smtClean="0"/>
              <a:t>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lic.kr/p/pnLDN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lic.kr/p/oZLtC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lic.kr/p/oZLti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r>
              <a:rPr lang="cs-CZ" dirty="0" smtClean="0"/>
              <a:t>Čeština: 5. lekce</a:t>
            </a:r>
            <a:br>
              <a:rPr lang="cs-CZ" dirty="0" smtClean="0"/>
            </a:br>
            <a:r>
              <a:rPr lang="cs-CZ" dirty="0" smtClean="0"/>
              <a:t>Czech </a:t>
            </a:r>
            <a:r>
              <a:rPr lang="cs-CZ" dirty="0" err="1" smtClean="0"/>
              <a:t>language</a:t>
            </a:r>
            <a:r>
              <a:rPr lang="cs-CZ" dirty="0" smtClean="0"/>
              <a:t>: 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/>
              <a:t>Communicative</a:t>
            </a:r>
            <a:r>
              <a:rPr lang="cs-CZ" dirty="0"/>
              <a:t> </a:t>
            </a:r>
            <a:r>
              <a:rPr lang="cs-CZ" dirty="0" err="1"/>
              <a:t>Competency</a:t>
            </a:r>
            <a:r>
              <a:rPr lang="cs-CZ" dirty="0"/>
              <a:t>: </a:t>
            </a:r>
            <a:r>
              <a:rPr lang="cs-CZ" dirty="0" err="1"/>
              <a:t>Time</a:t>
            </a:r>
            <a:r>
              <a:rPr lang="cs-CZ" dirty="0"/>
              <a:t> and </a:t>
            </a:r>
            <a:r>
              <a:rPr lang="cs-CZ" dirty="0" err="1"/>
              <a:t>activities</a:t>
            </a:r>
            <a:r>
              <a:rPr lang="cs-CZ" dirty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Grammar</a:t>
            </a:r>
            <a:r>
              <a:rPr lang="cs-CZ" dirty="0"/>
              <a:t>: </a:t>
            </a:r>
            <a:r>
              <a:rPr lang="cs-CZ" dirty="0" err="1"/>
              <a:t>Present</a:t>
            </a:r>
            <a:r>
              <a:rPr lang="cs-CZ" dirty="0"/>
              <a:t> tense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verbs</a:t>
            </a:r>
            <a:r>
              <a:rPr lang="cs-CZ" dirty="0"/>
              <a:t> (</a:t>
            </a:r>
            <a:r>
              <a:rPr lang="cs-CZ" dirty="0" err="1"/>
              <a:t>conjugation</a:t>
            </a:r>
            <a:r>
              <a:rPr lang="cs-CZ" dirty="0"/>
              <a:t> </a:t>
            </a:r>
            <a:r>
              <a:rPr lang="cs-CZ" i="1" dirty="0" smtClean="0"/>
              <a:t>-</a:t>
            </a:r>
            <a:r>
              <a:rPr lang="cs-CZ" i="1" dirty="0" err="1" smtClean="0"/>
              <a:t>ám</a:t>
            </a:r>
            <a:r>
              <a:rPr lang="cs-CZ" i="1" dirty="0" smtClean="0"/>
              <a:t>, -</a:t>
            </a:r>
            <a:r>
              <a:rPr lang="cs-CZ" i="1" dirty="0" err="1" smtClean="0"/>
              <a:t>ím</a:t>
            </a:r>
            <a:r>
              <a:rPr lang="cs-CZ" i="1" dirty="0" smtClean="0"/>
              <a:t>, -</a:t>
            </a:r>
            <a:r>
              <a:rPr lang="cs-CZ" i="1" dirty="0" err="1" smtClean="0"/>
              <a:t>uju</a:t>
            </a:r>
            <a:r>
              <a:rPr lang="cs-CZ" i="1" dirty="0" smtClean="0"/>
              <a:t>, </a:t>
            </a:r>
            <a:r>
              <a:rPr lang="cs-CZ" i="1" dirty="0"/>
              <a:t>-</a:t>
            </a:r>
            <a:r>
              <a:rPr lang="cs-CZ" i="1" dirty="0" smtClean="0"/>
              <a:t>u</a:t>
            </a:r>
            <a:r>
              <a:rPr lang="cs-CZ" dirty="0" smtClean="0"/>
              <a:t>).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Verb </a:t>
            </a:r>
            <a:r>
              <a:rPr lang="cs-CZ" dirty="0" err="1"/>
              <a:t>negation</a:t>
            </a:r>
            <a:r>
              <a:rPr lang="cs-CZ" dirty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/>
              <a:t>expressions</a:t>
            </a:r>
            <a:r>
              <a:rPr lang="cs-CZ" dirty="0"/>
              <a:t>, </a:t>
            </a:r>
            <a:r>
              <a:rPr lang="cs-CZ" dirty="0" err="1"/>
              <a:t>days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, </a:t>
            </a:r>
            <a:r>
              <a:rPr lang="cs-CZ" dirty="0" err="1"/>
              <a:t>months</a:t>
            </a:r>
            <a:r>
              <a:rPr lang="cs-CZ" dirty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Project </a:t>
            </a:r>
            <a:r>
              <a:rPr lang="cs-CZ" dirty="0"/>
              <a:t>2: </a:t>
            </a:r>
            <a:r>
              <a:rPr lang="cs-CZ" dirty="0" err="1"/>
              <a:t>Likes</a:t>
            </a:r>
            <a:r>
              <a:rPr lang="cs-CZ" dirty="0"/>
              <a:t> and </a:t>
            </a:r>
            <a:r>
              <a:rPr lang="cs-CZ" dirty="0" err="1"/>
              <a:t>dislikes</a:t>
            </a:r>
            <a:r>
              <a:rPr lang="cs-CZ" dirty="0"/>
              <a:t>.</a:t>
            </a:r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3892" y="274638"/>
            <a:ext cx="10873208" cy="1020762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RAD/</a:t>
            </a: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RADA = </a:t>
            </a:r>
            <a:r>
              <a:rPr lang="cs-CZ" dirty="0" err="1" smtClean="0"/>
              <a:t>dislikes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476655" cy="42672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u</a:t>
            </a:r>
            <a:r>
              <a:rPr lang="cs-CZ" dirty="0"/>
              <a:t> = </a:t>
            </a:r>
            <a:r>
              <a:rPr lang="cs-CZ" dirty="0">
                <a:solidFill>
                  <a:srgbClr val="00B050"/>
                </a:solidFill>
              </a:rPr>
              <a:t>I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do not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/>
              <a:t>to study (I study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pleasure</a:t>
            </a:r>
            <a:r>
              <a:rPr lang="cs-CZ" dirty="0" smtClean="0"/>
              <a:t>)</a:t>
            </a:r>
            <a:endParaRPr lang="cs-CZ" i="1" dirty="0"/>
          </a:p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eš</a:t>
            </a:r>
            <a:r>
              <a:rPr lang="cs-CZ" dirty="0"/>
              <a:t> =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do not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/>
              <a:t>to study (</a:t>
            </a:r>
            <a:r>
              <a:rPr lang="cs-CZ" dirty="0" err="1"/>
              <a:t>you</a:t>
            </a:r>
            <a:r>
              <a:rPr lang="cs-CZ" dirty="0"/>
              <a:t> study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pleasure</a:t>
            </a:r>
            <a:r>
              <a:rPr lang="cs-CZ" dirty="0"/>
              <a:t>)	</a:t>
            </a:r>
            <a:endParaRPr lang="cs-CZ" i="1" dirty="0"/>
          </a:p>
          <a:p>
            <a:r>
              <a:rPr lang="cs-CZ" dirty="0"/>
              <a:t>Petr </a:t>
            </a: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</a:t>
            </a:r>
            <a:r>
              <a:rPr lang="cs-CZ" dirty="0"/>
              <a:t> a Eva </a:t>
            </a: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</a:t>
            </a:r>
            <a:r>
              <a:rPr lang="cs-CZ" dirty="0"/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</a:t>
            </a:r>
            <a:r>
              <a:rPr lang="cs-CZ" dirty="0" smtClean="0">
                <a:solidFill>
                  <a:srgbClr val="00B050"/>
                </a:solidFill>
              </a:rPr>
              <a:t>i</a:t>
            </a:r>
            <a:r>
              <a:rPr lang="cs-CZ" dirty="0" smtClean="0"/>
              <a:t>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eme</a:t>
            </a:r>
            <a:r>
              <a:rPr lang="cs-CZ" dirty="0"/>
              <a:t> = </a:t>
            </a:r>
            <a:r>
              <a:rPr lang="cs-CZ" dirty="0" err="1">
                <a:solidFill>
                  <a:srgbClr val="00B050"/>
                </a:solidFill>
              </a:rPr>
              <a:t>we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do not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/>
              <a:t>to study 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flic.kr/p/pnLDNz</a:t>
            </a:r>
            <a:r>
              <a:rPr lang="cs-CZ" dirty="0" smtClean="0"/>
              <a:t> </a:t>
            </a:r>
            <a:r>
              <a:rPr lang="cs-CZ" dirty="0"/>
              <a:t>				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261787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 smtClean="0"/>
              <a:t>Homework</a:t>
            </a:r>
            <a:endParaRPr lang="cs-CZ" dirty="0" smtClean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 smtClean="0"/>
              <a:t>today's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BÝT | </a:t>
            </a:r>
            <a:r>
              <a:rPr lang="cs-CZ" i="1" dirty="0" smtClean="0"/>
              <a:t>to </a:t>
            </a:r>
            <a:r>
              <a:rPr lang="cs-CZ" i="1" dirty="0" err="1" smtClean="0"/>
              <a:t>be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jsem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jsi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jsme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jste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jsou</a:t>
            </a:r>
            <a:endParaRPr lang="en-GB" sz="24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670476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jsem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jsi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není</a:t>
            </a:r>
            <a:endParaRPr lang="cs-CZ" sz="2400" b="1" dirty="0" smtClean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jsme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jste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jsou</a:t>
            </a:r>
            <a:endParaRPr lang="en-GB" sz="24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284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OVAT-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err="1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err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err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2592288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>
                <a:latin typeface="+mn-lt"/>
                <a:ea typeface="ＭＳ Ｐゴシック" pitchFamily="34" charset="-128"/>
              </a:rPr>
              <a:t>s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err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err="1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err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err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118748" y="1844824"/>
            <a:ext cx="2232248" cy="1421928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stud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ova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prac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ova</a:t>
            </a:r>
            <a:r>
              <a:rPr lang="cs-CZ" sz="2400" dirty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sport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ova</a:t>
            </a:r>
            <a:r>
              <a:rPr lang="cs-CZ" sz="2400" dirty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telefon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ova</a:t>
            </a:r>
            <a:r>
              <a:rPr lang="cs-CZ" sz="2400" dirty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96536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U-</a:t>
            </a:r>
            <a:r>
              <a:rPr lang="cs-CZ" dirty="0" err="1" smtClean="0"/>
              <a:t>verbs</a:t>
            </a:r>
            <a:r>
              <a:rPr lang="cs-CZ" dirty="0" smtClean="0"/>
              <a:t> (</a:t>
            </a:r>
            <a:r>
              <a:rPr lang="cs-CZ" dirty="0" err="1" smtClean="0"/>
              <a:t>semiregular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endParaRPr lang="cs-CZ" sz="2400" b="1" dirty="0" smtClean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118748" y="1844824"/>
            <a:ext cx="2232248" cy="1421928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čís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psá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plava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hrá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05733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OVAT-</a:t>
            </a:r>
            <a:r>
              <a:rPr lang="cs-CZ" dirty="0" err="1" smtClean="0"/>
              <a:t>verbs</a:t>
            </a:r>
            <a:r>
              <a:rPr lang="cs-CZ" dirty="0" smtClean="0"/>
              <a:t> + U-</a:t>
            </a:r>
            <a:r>
              <a:rPr lang="cs-CZ" dirty="0" err="1" smtClean="0"/>
              <a:t>verbs</a:t>
            </a:r>
            <a:r>
              <a:rPr lang="cs-CZ" dirty="0" smtClean="0"/>
              <a:t> = U-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-U		(= I)</a:t>
            </a:r>
          </a:p>
          <a:p>
            <a:r>
              <a:rPr lang="cs-CZ" dirty="0" smtClean="0"/>
              <a:t>-EŠ 		(=</a:t>
            </a:r>
            <a:r>
              <a:rPr lang="cs-CZ" dirty="0" err="1" smtClean="0"/>
              <a:t>you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-E		(he, </a:t>
            </a:r>
            <a:r>
              <a:rPr lang="cs-CZ" dirty="0" err="1" smtClean="0"/>
              <a:t>she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)</a:t>
            </a:r>
          </a:p>
          <a:p>
            <a:r>
              <a:rPr lang="cs-CZ" dirty="0" smtClean="0"/>
              <a:t>-EME	(</a:t>
            </a:r>
            <a:r>
              <a:rPr lang="cs-CZ" dirty="0" err="1" smtClean="0"/>
              <a:t>we</a:t>
            </a:r>
            <a:r>
              <a:rPr lang="cs-CZ" dirty="0" smtClean="0"/>
              <a:t>)</a:t>
            </a:r>
          </a:p>
          <a:p>
            <a:r>
              <a:rPr lang="cs-CZ" dirty="0" smtClean="0"/>
              <a:t>-ETE 	(</a:t>
            </a:r>
            <a:r>
              <a:rPr lang="cs-CZ" dirty="0" err="1" smtClean="0"/>
              <a:t>you</a:t>
            </a:r>
            <a:r>
              <a:rPr lang="cs-CZ" dirty="0" smtClean="0"/>
              <a:t>, </a:t>
            </a:r>
            <a:r>
              <a:rPr lang="cs-CZ" dirty="0" err="1" smtClean="0"/>
              <a:t>formal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plural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-OU		(</a:t>
            </a:r>
            <a:r>
              <a:rPr lang="cs-CZ" dirty="0" err="1" smtClean="0"/>
              <a:t>they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step by step </a:t>
            </a:r>
            <a:r>
              <a:rPr lang="cs-CZ" dirty="0" err="1" smtClean="0"/>
              <a:t>how</a:t>
            </a:r>
            <a:r>
              <a:rPr lang="cs-CZ" dirty="0"/>
              <a:t>-to: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flic.kr/p/oZLtCQ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6660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Á-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a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jí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a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jí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118748" y="1844824"/>
            <a:ext cx="2232248" cy="1421928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děl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sníd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obědv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odpočív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69340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Í</a:t>
            </a:r>
            <a:r>
              <a:rPr lang="cs-CZ" dirty="0" smtClean="0"/>
              <a:t>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118748" y="1844824"/>
            <a:ext cx="2232248" cy="1421928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rozum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ě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vař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sp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á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mluv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t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2000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Á-</a:t>
            </a:r>
            <a:r>
              <a:rPr lang="cs-CZ" dirty="0" err="1" smtClean="0"/>
              <a:t>verbs</a:t>
            </a:r>
            <a:r>
              <a:rPr lang="cs-CZ" dirty="0" smtClean="0"/>
              <a:t> + Í-</a:t>
            </a:r>
            <a:r>
              <a:rPr lang="cs-CZ" dirty="0" err="1" smtClean="0"/>
              <a:t>verbs</a:t>
            </a:r>
            <a:r>
              <a:rPr lang="cs-CZ" dirty="0" smtClean="0"/>
              <a:t> = M-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-M		(= I)</a:t>
            </a:r>
          </a:p>
          <a:p>
            <a:r>
              <a:rPr lang="cs-CZ" dirty="0" smtClean="0"/>
              <a:t>-Š 		(=</a:t>
            </a:r>
            <a:r>
              <a:rPr lang="cs-CZ" dirty="0" err="1" smtClean="0"/>
              <a:t>you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—		(he, </a:t>
            </a:r>
            <a:r>
              <a:rPr lang="cs-CZ" dirty="0" err="1" smtClean="0"/>
              <a:t>she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)</a:t>
            </a:r>
          </a:p>
          <a:p>
            <a:r>
              <a:rPr lang="cs-CZ" dirty="0" smtClean="0"/>
              <a:t>-ME 		(</a:t>
            </a:r>
            <a:r>
              <a:rPr lang="cs-CZ" dirty="0" err="1" smtClean="0"/>
              <a:t>we</a:t>
            </a:r>
            <a:r>
              <a:rPr lang="cs-CZ" dirty="0" smtClean="0"/>
              <a:t>)</a:t>
            </a:r>
          </a:p>
          <a:p>
            <a:r>
              <a:rPr lang="cs-CZ" dirty="0" smtClean="0"/>
              <a:t>-TE 		(</a:t>
            </a:r>
            <a:r>
              <a:rPr lang="cs-CZ" dirty="0" err="1" smtClean="0"/>
              <a:t>you</a:t>
            </a:r>
            <a:r>
              <a:rPr lang="cs-CZ" dirty="0" smtClean="0"/>
              <a:t>, </a:t>
            </a:r>
            <a:r>
              <a:rPr lang="cs-CZ" dirty="0" err="1" smtClean="0"/>
              <a:t>formal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plural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-AJÍ / Í	(</a:t>
            </a:r>
            <a:r>
              <a:rPr lang="cs-CZ" dirty="0" err="1" smtClean="0"/>
              <a:t>they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step by step </a:t>
            </a:r>
            <a:r>
              <a:rPr lang="cs-CZ" dirty="0" err="1" smtClean="0"/>
              <a:t>how</a:t>
            </a:r>
            <a:r>
              <a:rPr lang="cs-CZ" dirty="0" smtClean="0"/>
              <a:t>-to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flic.kr/p/oZLtiw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38428" y="1988840"/>
            <a:ext cx="568863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>
                <a:latin typeface="+mn-lt"/>
              </a:rPr>
              <a:t>MODEL VERBS</a:t>
            </a:r>
          </a:p>
          <a:p>
            <a:pPr>
              <a:lnSpc>
                <a:spcPct val="90000"/>
              </a:lnSpc>
            </a:pP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Jak se má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š</a:t>
            </a:r>
            <a:r>
              <a:rPr lang="cs-CZ" sz="2400" dirty="0" smtClean="0">
                <a:latin typeface="+mn-lt"/>
              </a:rPr>
              <a:t>? — Má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m</a:t>
            </a:r>
            <a:r>
              <a:rPr lang="cs-CZ" sz="2400" dirty="0" smtClean="0">
                <a:latin typeface="+mn-lt"/>
              </a:rPr>
              <a:t> se dobře.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děl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cs-CZ" sz="2400" dirty="0" smtClean="0">
                <a:latin typeface="+mn-lt"/>
              </a:rPr>
              <a:t>t &gt; děl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á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m</a:t>
            </a:r>
            <a:r>
              <a:rPr lang="cs-CZ" sz="2400" dirty="0" smtClean="0">
                <a:latin typeface="+mn-lt"/>
              </a:rPr>
              <a:t> = I do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rozum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ě</a:t>
            </a:r>
            <a:r>
              <a:rPr lang="cs-CZ" sz="2400" dirty="0" smtClean="0">
                <a:latin typeface="+mn-lt"/>
              </a:rPr>
              <a:t>t &gt; rozum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í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m</a:t>
            </a:r>
            <a:r>
              <a:rPr lang="cs-CZ" sz="2400" dirty="0" smtClean="0">
                <a:latin typeface="+mn-lt"/>
              </a:rPr>
              <a:t> = I </a:t>
            </a:r>
            <a:r>
              <a:rPr lang="cs-CZ" sz="2400" dirty="0" err="1" smtClean="0">
                <a:latin typeface="+mn-lt"/>
              </a:rPr>
              <a:t>understand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kouř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cs-CZ" sz="2400" dirty="0" smtClean="0">
                <a:latin typeface="+mn-lt"/>
              </a:rPr>
              <a:t>t &gt; kouř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í</a:t>
            </a:r>
            <a:r>
              <a:rPr lang="cs-CZ" sz="2400" dirty="0" smtClean="0">
                <a:solidFill>
                  <a:srgbClr val="0070C0"/>
                </a:solidFill>
                <a:latin typeface="+mn-lt"/>
              </a:rPr>
              <a:t>m</a:t>
            </a:r>
            <a:r>
              <a:rPr lang="cs-CZ" sz="2400" dirty="0" smtClean="0">
                <a:latin typeface="+mn-lt"/>
              </a:rPr>
              <a:t> = I </a:t>
            </a:r>
            <a:r>
              <a:rPr lang="cs-CZ" sz="2400" dirty="0" err="1" smtClean="0">
                <a:latin typeface="+mn-lt"/>
              </a:rPr>
              <a:t>smoke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35428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796" y="274638"/>
            <a:ext cx="11737304" cy="1020762"/>
          </a:xfrm>
        </p:spPr>
        <p:txBody>
          <a:bodyPr/>
          <a:lstStyle/>
          <a:p>
            <a:r>
              <a:rPr lang="cs-CZ" dirty="0" smtClean="0"/>
              <a:t>RÁD/RÁDA + </a:t>
            </a:r>
            <a:r>
              <a:rPr lang="cs-CZ" dirty="0" err="1" smtClean="0"/>
              <a:t>verbs</a:t>
            </a:r>
            <a:r>
              <a:rPr lang="cs-CZ" dirty="0" smtClean="0"/>
              <a:t> = LIKES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476655" cy="4267200"/>
          </a:xfrm>
        </p:spPr>
        <p:txBody>
          <a:bodyPr/>
          <a:lstStyle/>
          <a:p>
            <a:r>
              <a:rPr lang="cs-CZ" dirty="0" smtClean="0"/>
              <a:t>rád studuj</a:t>
            </a:r>
            <a:r>
              <a:rPr lang="cs-CZ" dirty="0" smtClean="0">
                <a:solidFill>
                  <a:srgbClr val="00B050"/>
                </a:solidFill>
              </a:rPr>
              <a:t>u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00B050"/>
                </a:solidFill>
              </a:rPr>
              <a:t>I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to study (I study </a:t>
            </a:r>
            <a:r>
              <a:rPr lang="cs-CZ" i="1" dirty="0" err="1" smtClean="0"/>
              <a:t>with</a:t>
            </a:r>
            <a:r>
              <a:rPr lang="cs-CZ" i="1" dirty="0" smtClean="0"/>
              <a:t> </a:t>
            </a:r>
            <a:r>
              <a:rPr lang="cs-CZ" i="1" dirty="0" err="1" smtClean="0"/>
              <a:t>pleasure</a:t>
            </a:r>
            <a:r>
              <a:rPr lang="cs-CZ" dirty="0" smtClean="0"/>
              <a:t>)			</a:t>
            </a:r>
            <a:r>
              <a:rPr lang="cs-CZ" i="1" dirty="0" err="1" smtClean="0"/>
              <a:t>me</a:t>
            </a:r>
            <a:r>
              <a:rPr lang="cs-CZ" i="1" dirty="0" smtClean="0"/>
              <a:t> = </a:t>
            </a:r>
            <a:r>
              <a:rPr lang="cs-CZ" i="1" dirty="0" err="1" smtClean="0"/>
              <a:t>masculine</a:t>
            </a:r>
            <a:endParaRPr lang="cs-CZ" i="1" dirty="0" smtClean="0"/>
          </a:p>
          <a:p>
            <a:r>
              <a:rPr lang="cs-CZ" dirty="0" smtClean="0"/>
              <a:t>rád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studuj</a:t>
            </a:r>
            <a:r>
              <a:rPr lang="cs-CZ" dirty="0" smtClean="0">
                <a:solidFill>
                  <a:srgbClr val="00B050"/>
                </a:solidFill>
              </a:rPr>
              <a:t>eš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/>
              <a:t> </a:t>
            </a:r>
            <a:r>
              <a:rPr lang="cs-CZ" dirty="0" err="1"/>
              <a:t>like</a:t>
            </a:r>
            <a:r>
              <a:rPr lang="cs-CZ" dirty="0"/>
              <a:t> to study </a:t>
            </a:r>
            <a:r>
              <a:rPr lang="cs-CZ" dirty="0" smtClean="0"/>
              <a:t>(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/>
              <a:t>study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pleasure</a:t>
            </a:r>
            <a:r>
              <a:rPr lang="cs-CZ" dirty="0"/>
              <a:t>)	</a:t>
            </a:r>
            <a:r>
              <a:rPr lang="cs-CZ" i="1" dirty="0" err="1" smtClean="0"/>
              <a:t>you</a:t>
            </a:r>
            <a:r>
              <a:rPr lang="cs-CZ" i="1" dirty="0" smtClean="0"/>
              <a:t> </a:t>
            </a:r>
            <a:r>
              <a:rPr lang="cs-CZ" i="1" dirty="0"/>
              <a:t>= </a:t>
            </a:r>
            <a:r>
              <a:rPr lang="cs-CZ" i="1" dirty="0" err="1" smtClean="0"/>
              <a:t>feminine</a:t>
            </a:r>
            <a:endParaRPr lang="cs-CZ" i="1" dirty="0" smtClean="0"/>
          </a:p>
          <a:p>
            <a:r>
              <a:rPr lang="cs-CZ" dirty="0" smtClean="0"/>
              <a:t>Petr rád studuj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 smtClean="0"/>
              <a:t> a Eva rád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studuj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 smtClean="0"/>
              <a:t>.</a:t>
            </a:r>
          </a:p>
          <a:p>
            <a:r>
              <a:rPr lang="cs-CZ" dirty="0" smtClean="0"/>
              <a:t>rád</a:t>
            </a:r>
            <a:r>
              <a:rPr lang="cs-CZ" dirty="0" smtClean="0">
                <a:solidFill>
                  <a:srgbClr val="00B050"/>
                </a:solidFill>
              </a:rPr>
              <a:t>i</a:t>
            </a:r>
            <a:r>
              <a:rPr lang="cs-CZ" dirty="0" smtClean="0"/>
              <a:t> studuj</a:t>
            </a:r>
            <a:r>
              <a:rPr lang="cs-CZ" dirty="0" smtClean="0">
                <a:solidFill>
                  <a:srgbClr val="00B050"/>
                </a:solidFill>
              </a:rPr>
              <a:t>eme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 smtClean="0">
                <a:solidFill>
                  <a:srgbClr val="00B050"/>
                </a:solidFill>
              </a:rPr>
              <a:t>we</a:t>
            </a:r>
            <a:r>
              <a:rPr lang="cs-CZ" dirty="0" smtClean="0"/>
              <a:t> </a:t>
            </a:r>
            <a:r>
              <a:rPr lang="cs-CZ" dirty="0" err="1"/>
              <a:t>like</a:t>
            </a:r>
            <a:r>
              <a:rPr lang="cs-CZ" dirty="0"/>
              <a:t> to study </a:t>
            </a:r>
            <a:r>
              <a:rPr lang="cs-CZ" dirty="0" smtClean="0"/>
              <a:t>		</a:t>
            </a:r>
            <a:r>
              <a:rPr lang="cs-CZ" dirty="0"/>
              <a:t>			</a:t>
            </a:r>
            <a:r>
              <a:rPr lang="cs-CZ" i="1" dirty="0" err="1" smtClean="0"/>
              <a:t>plural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9286291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470</Words>
  <Application>Microsoft Office PowerPoint</Application>
  <PresentationFormat>Vlastní</PresentationFormat>
  <Paragraphs>217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Chalkboard_16x9</vt:lpstr>
      <vt:lpstr>Čeština: 5. lekce Czech language: 5th lesson</vt:lpstr>
      <vt:lpstr>BÝT | to be</vt:lpstr>
      <vt:lpstr>OVAT-verbs</vt:lpstr>
      <vt:lpstr>U-verbs (semiregular)</vt:lpstr>
      <vt:lpstr>OVAT-verbs + U-verbs = U-verbs</vt:lpstr>
      <vt:lpstr>Á-verbs</vt:lpstr>
      <vt:lpstr>Í-verbs</vt:lpstr>
      <vt:lpstr>Á-verbs + Í-verbs = M-verbs</vt:lpstr>
      <vt:lpstr>RÁD/RÁDA + verbs = LIKES </vt:lpstr>
      <vt:lpstr>NERAD/NERADA = dislikes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4</cp:revision>
  <dcterms:created xsi:type="dcterms:W3CDTF">2015-09-08T18:40:27Z</dcterms:created>
  <dcterms:modified xsi:type="dcterms:W3CDTF">2015-10-20T12:07:03Z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