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271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3" r:id="rId14"/>
    <p:sldId id="274" r:id="rId15"/>
    <p:sldId id="284" r:id="rId16"/>
    <p:sldId id="276" r:id="rId17"/>
    <p:sldId id="266" r:id="rId18"/>
    <p:sldId id="267" r:id="rId19"/>
    <p:sldId id="268" r:id="rId20"/>
    <p:sldId id="269" r:id="rId21"/>
    <p:sldId id="285" r:id="rId22"/>
    <p:sldId id="257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1" autoAdjust="0"/>
    <p:restoredTop sz="94434" autoAdjust="0"/>
  </p:normalViewPr>
  <p:slideViewPr>
    <p:cSldViewPr>
      <p:cViewPr>
        <p:scale>
          <a:sx n="100" d="100"/>
          <a:sy n="100" d="100"/>
        </p:scale>
        <p:origin x="504" y="39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cs-CZ" smtClean="0"/>
              <a:t>22.9.2015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cs-CZ" smtClean="0"/>
              <a:t>22.9.2015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15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4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20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61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0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07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3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27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4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54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1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2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9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5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5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5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5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luvtecesky.net/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luvtecesky.net/en/useful_phrase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tt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kosmas.cz/knihy/174596/new-czech-step-by-ste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5860" y="1556792"/>
            <a:ext cx="9937104" cy="2667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nsolas"/>
              </a:rPr>
              <a:t>Čeština: 1. lekce</a:t>
            </a:r>
            <a:br>
              <a:rPr lang="cs-CZ" dirty="0" smtClean="0">
                <a:latin typeface="Consolas"/>
              </a:rPr>
            </a:br>
            <a:r>
              <a:rPr lang="cs-CZ" dirty="0" smtClean="0">
                <a:latin typeface="Consolas"/>
              </a:rPr>
              <a:t>Czech </a:t>
            </a:r>
            <a:r>
              <a:rPr lang="cs-CZ" dirty="0" err="1" smtClean="0">
                <a:latin typeface="Consolas"/>
              </a:rPr>
              <a:t>language</a:t>
            </a:r>
            <a:r>
              <a:rPr lang="cs-CZ" dirty="0" smtClean="0">
                <a:latin typeface="Consolas"/>
              </a:rPr>
              <a:t>: 1</a:t>
            </a:r>
            <a:r>
              <a:rPr lang="cs-CZ" baseline="30000" dirty="0" smtClean="0">
                <a:latin typeface="Consolas"/>
              </a:rPr>
              <a:t>st</a:t>
            </a:r>
            <a:r>
              <a:rPr lang="cs-CZ" dirty="0" smtClean="0">
                <a:latin typeface="Consolas"/>
              </a:rPr>
              <a:t> </a:t>
            </a:r>
            <a:r>
              <a:rPr lang="cs-CZ" dirty="0" err="1" smtClean="0">
                <a:latin typeface="Consolas"/>
              </a:rPr>
              <a:t>lesson</a:t>
            </a:r>
            <a:endParaRPr lang="cs-CZ" sz="54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Martin Punčochář</a:t>
            </a:r>
          </a:p>
          <a:p>
            <a:r>
              <a:rPr lang="cs-CZ" dirty="0" smtClean="0"/>
              <a:t>54084@mail.muni.cz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: soft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Ž, Š, Č, Ř, Ď </a:t>
            </a:r>
            <a:r>
              <a:rPr lang="cs-CZ" sz="3200" dirty="0"/>
              <a:t>(DĚ/DI), </a:t>
            </a:r>
            <a:r>
              <a:rPr lang="cs-CZ" sz="3200" b="1" dirty="0"/>
              <a:t>Ť</a:t>
            </a:r>
            <a:r>
              <a:rPr lang="cs-CZ" sz="3200" dirty="0"/>
              <a:t> (TĚ, TI), </a:t>
            </a:r>
            <a:r>
              <a:rPr lang="cs-CZ" sz="3200" b="1" dirty="0"/>
              <a:t>Ň</a:t>
            </a:r>
            <a:r>
              <a:rPr lang="cs-CZ" sz="3200" dirty="0"/>
              <a:t> (NĚ, NI) + </a:t>
            </a:r>
            <a:r>
              <a:rPr lang="cs-CZ" sz="3200" b="1" dirty="0"/>
              <a:t>C, J</a:t>
            </a:r>
          </a:p>
          <a:p>
            <a:r>
              <a:rPr lang="cs-CZ" b="1" dirty="0"/>
              <a:t>žebro (</a:t>
            </a:r>
            <a:r>
              <a:rPr lang="cs-CZ" b="1" i="1" dirty="0" err="1"/>
              <a:t>rib</a:t>
            </a:r>
            <a:r>
              <a:rPr lang="cs-CZ" b="1" dirty="0"/>
              <a:t>), žíla (</a:t>
            </a:r>
            <a:r>
              <a:rPr lang="cs-CZ" b="1" i="1" dirty="0" err="1"/>
              <a:t>vein</a:t>
            </a:r>
            <a:r>
              <a:rPr lang="cs-CZ" b="1" dirty="0"/>
              <a:t>), žít (</a:t>
            </a:r>
            <a:r>
              <a:rPr lang="cs-CZ" b="1" i="1" dirty="0"/>
              <a:t>to</a:t>
            </a:r>
            <a:r>
              <a:rPr lang="cs-CZ" b="1" dirty="0"/>
              <a:t> </a:t>
            </a:r>
            <a:r>
              <a:rPr lang="cs-CZ" b="1" i="1" dirty="0"/>
              <a:t>live</a:t>
            </a:r>
            <a:r>
              <a:rPr lang="cs-CZ" b="1" dirty="0"/>
              <a:t>)</a:t>
            </a:r>
          </a:p>
          <a:p>
            <a:r>
              <a:rPr lang="cs-CZ" b="1" dirty="0"/>
              <a:t>slyšet (</a:t>
            </a:r>
            <a:r>
              <a:rPr lang="cs-CZ" b="1" i="1" dirty="0"/>
              <a:t>to </a:t>
            </a:r>
            <a:r>
              <a:rPr lang="cs-CZ" b="1" i="1" dirty="0" err="1"/>
              <a:t>hear</a:t>
            </a:r>
            <a:r>
              <a:rPr lang="cs-CZ" b="1" dirty="0"/>
              <a:t>), uši (</a:t>
            </a:r>
            <a:r>
              <a:rPr lang="cs-CZ" b="1" i="1" dirty="0" err="1"/>
              <a:t>ears</a:t>
            </a:r>
            <a:r>
              <a:rPr lang="cs-CZ" b="1" dirty="0"/>
              <a:t>) </a:t>
            </a:r>
          </a:p>
          <a:p>
            <a:r>
              <a:rPr lang="cs-CZ" b="1" dirty="0"/>
              <a:t>močit (</a:t>
            </a:r>
            <a:r>
              <a:rPr lang="cs-CZ" b="1" i="1" dirty="0"/>
              <a:t>to </a:t>
            </a:r>
            <a:r>
              <a:rPr lang="cs-CZ" b="1" i="1" dirty="0" err="1"/>
              <a:t>urinate</a:t>
            </a:r>
            <a:r>
              <a:rPr lang="cs-CZ" b="1" dirty="0"/>
              <a:t>), čelo (</a:t>
            </a:r>
            <a:r>
              <a:rPr lang="cs-CZ" b="1" i="1" dirty="0" err="1"/>
              <a:t>forehead</a:t>
            </a:r>
            <a:r>
              <a:rPr lang="cs-CZ" b="1" dirty="0"/>
              <a:t>), česky × český (</a:t>
            </a:r>
            <a:r>
              <a:rPr lang="cs-CZ" b="1" i="1" dirty="0" err="1"/>
              <a:t>czech</a:t>
            </a:r>
            <a:r>
              <a:rPr lang="cs-CZ" b="1"/>
              <a:t>)</a:t>
            </a:r>
            <a:endParaRPr lang="cs-CZ" b="1" dirty="0"/>
          </a:p>
          <a:p>
            <a:r>
              <a:rPr lang="cs-CZ" b="1" dirty="0"/>
              <a:t>dítě (</a:t>
            </a:r>
            <a:r>
              <a:rPr lang="cs-CZ" b="1" i="1" dirty="0" err="1"/>
              <a:t>child</a:t>
            </a:r>
            <a:r>
              <a:rPr lang="cs-CZ" b="1" dirty="0"/>
              <a:t>), děti (</a:t>
            </a:r>
            <a:r>
              <a:rPr lang="cs-CZ" b="1" i="1" dirty="0" err="1"/>
              <a:t>children</a:t>
            </a:r>
            <a:r>
              <a:rPr lang="cs-CZ" b="1" dirty="0"/>
              <a:t>), dělat (</a:t>
            </a:r>
            <a:r>
              <a:rPr lang="cs-CZ" b="1" i="1" dirty="0"/>
              <a:t>to do</a:t>
            </a:r>
            <a:r>
              <a:rPr lang="cs-CZ" b="1" dirty="0"/>
              <a:t>)</a:t>
            </a:r>
          </a:p>
          <a:p>
            <a:r>
              <a:rPr lang="cs-CZ" b="1" dirty="0"/>
              <a:t>něco (</a:t>
            </a:r>
            <a:r>
              <a:rPr lang="cs-CZ" b="1" i="1" dirty="0" err="1"/>
              <a:t>something</a:t>
            </a:r>
            <a:r>
              <a:rPr lang="cs-CZ" b="1" dirty="0"/>
              <a:t>), nic (</a:t>
            </a:r>
            <a:r>
              <a:rPr lang="cs-CZ" b="1" i="1" dirty="0" err="1"/>
              <a:t>nothing</a:t>
            </a:r>
            <a:r>
              <a:rPr lang="cs-CZ" b="1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pronunciation</a:t>
            </a:r>
            <a:r>
              <a:rPr lang="cs-CZ" dirty="0" smtClean="0"/>
              <a:t> (…Ě | Y/I)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dirty="0" err="1">
                <a:ea typeface="ＭＳ Ｐゴシック" pitchFamily="34" charset="-128"/>
              </a:rPr>
              <a:t>bě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>
                <a:ea typeface="ＭＳ Ｐゴシック" pitchFamily="34" charset="-128"/>
              </a:rPr>
              <a:t>pě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vě</a:t>
            </a:r>
            <a:r>
              <a:rPr lang="cs-CZ" altLang="cs-CZ" dirty="0" smtClean="0">
                <a:ea typeface="ＭＳ Ｐゴシック" pitchFamily="34" charset="-128"/>
              </a:rPr>
              <a:t>  [</a:t>
            </a:r>
            <a:r>
              <a:rPr lang="cs-CZ" altLang="cs-CZ" dirty="0" err="1" smtClean="0">
                <a:ea typeface="ＭＳ Ｐゴシック" pitchFamily="34" charset="-128"/>
              </a:rPr>
              <a:t>bje</a:t>
            </a:r>
            <a:r>
              <a:rPr lang="cs-CZ" altLang="cs-CZ" dirty="0" smtClean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pje</a:t>
            </a:r>
            <a:r>
              <a:rPr lang="cs-CZ" altLang="cs-CZ" dirty="0" smtClean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vje</a:t>
            </a:r>
            <a:r>
              <a:rPr lang="cs-CZ" altLang="cs-CZ" dirty="0" smtClean="0">
                <a:ea typeface="ＭＳ Ｐゴシック" pitchFamily="34" charset="-128"/>
              </a:rPr>
              <a:t>]: oběd (</a:t>
            </a:r>
            <a:r>
              <a:rPr lang="cs-CZ" altLang="cs-CZ" i="1" dirty="0" smtClean="0">
                <a:ea typeface="ＭＳ Ｐゴシック" pitchFamily="34" charset="-128"/>
              </a:rPr>
              <a:t>lunch</a:t>
            </a:r>
            <a:r>
              <a:rPr lang="cs-CZ" altLang="cs-CZ" dirty="0" smtClean="0">
                <a:ea typeface="ＭＳ Ｐゴシック" pitchFamily="34" charset="-128"/>
              </a:rPr>
              <a:t>), pět (</a:t>
            </a:r>
            <a:r>
              <a:rPr lang="cs-CZ" altLang="cs-CZ" i="1" dirty="0" err="1" smtClean="0">
                <a:ea typeface="ＭＳ Ｐゴシック" pitchFamily="34" charset="-128"/>
              </a:rPr>
              <a:t>five</a:t>
            </a:r>
            <a:r>
              <a:rPr lang="cs-CZ" altLang="cs-CZ" dirty="0" smtClean="0">
                <a:ea typeface="ＭＳ Ｐゴシック" pitchFamily="34" charset="-128"/>
              </a:rPr>
              <a:t>), věda (</a:t>
            </a:r>
            <a:r>
              <a:rPr lang="cs-CZ" altLang="cs-CZ" i="1" dirty="0" smtClean="0">
                <a:ea typeface="ＭＳ Ｐゴシック" pitchFamily="34" charset="-128"/>
              </a:rPr>
              <a:t>science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r>
              <a:rPr lang="cs-CZ" altLang="cs-CZ" dirty="0" smtClean="0">
                <a:ea typeface="ＭＳ Ｐゴシック" pitchFamily="34" charset="-128"/>
              </a:rPr>
              <a:t>mě [</a:t>
            </a:r>
            <a:r>
              <a:rPr lang="cs-CZ" altLang="cs-CZ" dirty="0" err="1" smtClean="0">
                <a:ea typeface="ＭＳ Ｐゴシック" pitchFamily="34" charset="-128"/>
              </a:rPr>
              <a:t>m</a:t>
            </a:r>
            <a:r>
              <a:rPr lang="cs-CZ" altLang="cs-CZ" b="1" dirty="0" err="1" smtClean="0">
                <a:ea typeface="ＭＳ Ｐゴシック" pitchFamily="34" charset="-128"/>
              </a:rPr>
              <a:t>n</a:t>
            </a:r>
            <a:r>
              <a:rPr lang="cs-CZ" altLang="cs-CZ" dirty="0" err="1" smtClean="0">
                <a:ea typeface="ＭＳ Ｐゴシック" pitchFamily="34" charset="-128"/>
              </a:rPr>
              <a:t>je</a:t>
            </a:r>
            <a:r>
              <a:rPr lang="cs-CZ" altLang="cs-CZ" dirty="0" smtClean="0">
                <a:ea typeface="ＭＳ Ｐゴシック" pitchFamily="34" charset="-128"/>
              </a:rPr>
              <a:t>]: město (city), měsíc (</a:t>
            </a:r>
            <a:r>
              <a:rPr lang="cs-CZ" altLang="cs-CZ" dirty="0" err="1" smtClean="0">
                <a:ea typeface="ＭＳ Ｐゴシック" pitchFamily="34" charset="-128"/>
              </a:rPr>
              <a:t>month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cs-CZ" altLang="cs-CZ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cs-CZ" altLang="cs-CZ" dirty="0" smtClean="0">
                <a:ea typeface="ＭＳ Ｐゴシック" pitchFamily="34" charset="-128"/>
              </a:rPr>
              <a:t>D — T — N + Y/I/Ě</a:t>
            </a:r>
          </a:p>
          <a:p>
            <a:pPr>
              <a:buNone/>
            </a:pPr>
            <a:r>
              <a:rPr lang="cs-CZ" altLang="cs-CZ" dirty="0" err="1" smtClean="0">
                <a:ea typeface="ＭＳ Ｐゴシック" pitchFamily="34" charset="-128"/>
              </a:rPr>
              <a:t>dy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ty – </a:t>
            </a:r>
            <a:r>
              <a:rPr lang="cs-CZ" altLang="cs-CZ" dirty="0" err="1">
                <a:ea typeface="ＭＳ Ｐゴシック" pitchFamily="34" charset="-128"/>
              </a:rPr>
              <a:t>ny</a:t>
            </a:r>
            <a:r>
              <a:rPr lang="cs-CZ" altLang="cs-CZ" dirty="0">
                <a:ea typeface="ＭＳ Ｐゴシック" pitchFamily="34" charset="-128"/>
              </a:rPr>
              <a:t> </a:t>
            </a:r>
            <a:r>
              <a:rPr lang="cs-CZ" altLang="cs-CZ" dirty="0" smtClean="0">
                <a:ea typeface="ＭＳ Ｐゴシック" pitchFamily="34" charset="-128"/>
              </a:rPr>
              <a:t>[di </a:t>
            </a:r>
            <a:r>
              <a:rPr lang="cs-CZ" altLang="cs-CZ" dirty="0">
                <a:ea typeface="ＭＳ Ｐゴシック" pitchFamily="34" charset="-128"/>
              </a:rPr>
              <a:t>– ti – </a:t>
            </a:r>
            <a:r>
              <a:rPr lang="cs-CZ" altLang="cs-CZ" dirty="0" smtClean="0">
                <a:ea typeface="ＭＳ Ｐゴシック" pitchFamily="34" charset="-128"/>
              </a:rPr>
              <a:t>ni] × di </a:t>
            </a:r>
            <a:r>
              <a:rPr lang="cs-CZ" altLang="cs-CZ" dirty="0">
                <a:ea typeface="ＭＳ Ｐゴシック" pitchFamily="34" charset="-128"/>
              </a:rPr>
              <a:t>– ti – ni </a:t>
            </a:r>
            <a:r>
              <a:rPr lang="cs-CZ" altLang="cs-CZ" dirty="0" smtClean="0">
                <a:ea typeface="ＭＳ Ｐゴシック" pitchFamily="34" charset="-128"/>
              </a:rPr>
              <a:t>[</a:t>
            </a:r>
            <a:r>
              <a:rPr lang="cs-CZ" altLang="cs-CZ" dirty="0" err="1" smtClean="0">
                <a:ea typeface="ＭＳ Ｐゴシック" pitchFamily="34" charset="-128"/>
              </a:rPr>
              <a:t>dji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</a:t>
            </a:r>
            <a:r>
              <a:rPr lang="cs-CZ" altLang="cs-CZ" dirty="0" err="1">
                <a:ea typeface="ＭＳ Ｐゴシック" pitchFamily="34" charset="-128"/>
              </a:rPr>
              <a:t>tji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nji</a:t>
            </a:r>
            <a:r>
              <a:rPr lang="cs-CZ" altLang="cs-CZ" dirty="0" smtClean="0">
                <a:ea typeface="ＭＳ Ｐゴシック" pitchFamily="34" charset="-128"/>
              </a:rPr>
              <a:t>]</a:t>
            </a:r>
            <a:endParaRPr lang="cs-CZ" altLang="cs-CZ" dirty="0">
              <a:ea typeface="ＭＳ Ｐゴシック" pitchFamily="34" charset="-128"/>
            </a:endParaRPr>
          </a:p>
          <a:p>
            <a:pPr>
              <a:buNone/>
            </a:pPr>
            <a:r>
              <a:rPr lang="cs-CZ" altLang="cs-CZ" dirty="0">
                <a:ea typeface="ＭＳ Ｐゴシック" pitchFamily="34" charset="-128"/>
              </a:rPr>
              <a:t>de – </a:t>
            </a:r>
            <a:r>
              <a:rPr lang="cs-CZ" altLang="cs-CZ" dirty="0" err="1">
                <a:ea typeface="ＭＳ Ｐゴシック" pitchFamily="34" charset="-128"/>
              </a:rPr>
              <a:t>te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smtClean="0">
                <a:ea typeface="ＭＳ Ｐゴシック" pitchFamily="34" charset="-128"/>
              </a:rPr>
              <a:t>ne × </a:t>
            </a:r>
            <a:r>
              <a:rPr lang="cs-CZ" altLang="cs-CZ" dirty="0" err="1" smtClean="0">
                <a:ea typeface="ＭＳ Ｐゴシック" pitchFamily="34" charset="-128"/>
              </a:rPr>
              <a:t>dě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tě – ně </a:t>
            </a:r>
            <a:r>
              <a:rPr lang="cs-CZ" altLang="cs-CZ" dirty="0" smtClean="0">
                <a:ea typeface="ＭＳ Ｐゴシック" pitchFamily="34" charset="-128"/>
              </a:rPr>
              <a:t>[</a:t>
            </a:r>
            <a:r>
              <a:rPr lang="cs-CZ" altLang="cs-CZ" dirty="0" err="1" smtClean="0">
                <a:ea typeface="ＭＳ Ｐゴシック" pitchFamily="34" charset="-128"/>
              </a:rPr>
              <a:t>dje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</a:t>
            </a:r>
            <a:r>
              <a:rPr lang="cs-CZ" altLang="cs-CZ" dirty="0" err="1">
                <a:ea typeface="ＭＳ Ｐゴシック" pitchFamily="34" charset="-128"/>
              </a:rPr>
              <a:t>tje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nje</a:t>
            </a:r>
            <a:r>
              <a:rPr lang="cs-CZ" altLang="cs-CZ" dirty="0" smtClean="0">
                <a:ea typeface="ＭＳ Ｐゴシック" pitchFamily="34" charset="-128"/>
              </a:rPr>
              <a:t>]</a:t>
            </a:r>
            <a:endParaRPr lang="en-GB" altLang="cs-CZ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cs-CZ" dirty="0" smtClean="0"/>
              <a:t>mladý (</a:t>
            </a:r>
            <a:r>
              <a:rPr lang="cs-CZ" dirty="0" err="1" smtClean="0"/>
              <a:t>young</a:t>
            </a:r>
            <a:r>
              <a:rPr lang="cs-CZ" dirty="0" smtClean="0"/>
              <a:t>), týden (</a:t>
            </a:r>
            <a:r>
              <a:rPr lang="cs-CZ" dirty="0" err="1" smtClean="0"/>
              <a:t>week</a:t>
            </a:r>
            <a:r>
              <a:rPr lang="cs-CZ" dirty="0" smtClean="0"/>
              <a:t>), krásný (</a:t>
            </a:r>
            <a:r>
              <a:rPr lang="cs-CZ" dirty="0" err="1" smtClean="0"/>
              <a:t>beautiful</a:t>
            </a:r>
            <a:r>
              <a:rPr lang="cs-CZ" dirty="0" smtClean="0"/>
              <a:t>), dítě (</a:t>
            </a:r>
            <a:r>
              <a:rPr lang="cs-CZ" dirty="0" err="1" smtClean="0"/>
              <a:t>child</a:t>
            </a:r>
            <a:r>
              <a:rPr lang="cs-CZ" dirty="0" smtClean="0"/>
              <a:t>), děti (</a:t>
            </a:r>
            <a:r>
              <a:rPr lang="cs-CZ" dirty="0" err="1" smtClean="0"/>
              <a:t>children</a:t>
            </a:r>
            <a:r>
              <a:rPr lang="cs-CZ" dirty="0" smtClean="0"/>
              <a:t>), jdete (</a:t>
            </a:r>
            <a:r>
              <a:rPr lang="cs-CZ" dirty="0" err="1" smtClean="0"/>
              <a:t>you</a:t>
            </a:r>
            <a:r>
              <a:rPr lang="cs-CZ" dirty="0" smtClean="0"/>
              <a:t> go), někdo (</a:t>
            </a:r>
            <a:r>
              <a:rPr lang="cs-CZ" dirty="0" err="1" smtClean="0"/>
              <a:t>someone</a:t>
            </a:r>
            <a:r>
              <a:rPr lang="cs-CZ" dirty="0" smtClean="0"/>
              <a:t>), ne (no)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757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</a:t>
            </a:r>
            <a:r>
              <a:rPr lang="en-GB" dirty="0" smtClean="0"/>
              <a:t>c phrases</a:t>
            </a:r>
            <a:r>
              <a:rPr lang="cs-CZ" dirty="0" smtClean="0"/>
              <a:t>:</a:t>
            </a:r>
            <a:r>
              <a:rPr lang="en-GB" dirty="0" smtClean="0"/>
              <a:t> greetings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/>
              <a:t>FORMAL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Dobrý den.</a:t>
            </a:r>
          </a:p>
          <a:p>
            <a:r>
              <a:rPr lang="cs-CZ" dirty="0" smtClean="0"/>
              <a:t>Na shledanou.</a:t>
            </a:r>
          </a:p>
          <a:p>
            <a:endParaRPr lang="cs-CZ" dirty="0"/>
          </a:p>
          <a:p>
            <a:r>
              <a:rPr lang="cs-CZ" dirty="0" smtClean="0"/>
              <a:t>Dobré ráno.</a:t>
            </a:r>
          </a:p>
          <a:p>
            <a:r>
              <a:rPr lang="cs-CZ" dirty="0" smtClean="0"/>
              <a:t>Dobrou noc.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INFORMAL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Ahoj. | Čau. | Zdar.</a:t>
            </a:r>
          </a:p>
          <a:p>
            <a:r>
              <a:rPr lang="cs-CZ" dirty="0"/>
              <a:t>Ahoj. | Čau. | Zdar.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828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</a:t>
            </a:r>
            <a:r>
              <a:rPr lang="en-GB" dirty="0" smtClean="0"/>
              <a:t>c phrases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cs-CZ" dirty="0" smtClean="0"/>
              <a:t>Q</a:t>
            </a:r>
            <a:r>
              <a:rPr lang="en-GB" dirty="0" smtClean="0"/>
              <a:t>&amp;A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/>
              <a:t>FORMAL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Jak</a:t>
            </a:r>
            <a:r>
              <a:rPr lang="en-GB" dirty="0" smtClean="0"/>
              <a:t> se </a:t>
            </a:r>
            <a:r>
              <a:rPr lang="en-GB" dirty="0" err="1" smtClean="0"/>
              <a:t>jmenuje</a:t>
            </a:r>
            <a:r>
              <a:rPr lang="en-GB" dirty="0" err="1" smtClean="0">
                <a:solidFill>
                  <a:srgbClr val="FF0000"/>
                </a:solidFill>
              </a:rPr>
              <a:t>te</a:t>
            </a:r>
            <a:r>
              <a:rPr lang="cs-CZ" dirty="0"/>
              <a:t>?</a:t>
            </a:r>
            <a:endParaRPr lang="cs-CZ" dirty="0" smtClean="0"/>
          </a:p>
          <a:p>
            <a:r>
              <a:rPr lang="cs-CZ" dirty="0" smtClean="0"/>
              <a:t>Jmenuj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se Martin.</a:t>
            </a:r>
          </a:p>
          <a:p>
            <a:endParaRPr lang="cs-CZ" dirty="0"/>
          </a:p>
          <a:p>
            <a:r>
              <a:rPr lang="cs-CZ" dirty="0" smtClean="0"/>
              <a:t>Odkud js</a:t>
            </a:r>
            <a:r>
              <a:rPr lang="cs-CZ" dirty="0" smtClean="0">
                <a:solidFill>
                  <a:srgbClr val="FF0000"/>
                </a:solidFill>
              </a:rPr>
              <a:t>te</a:t>
            </a:r>
            <a:r>
              <a:rPr lang="cs-CZ" dirty="0" smtClean="0"/>
              <a:t>?</a:t>
            </a:r>
          </a:p>
          <a:p>
            <a:r>
              <a:rPr lang="cs-CZ" dirty="0" smtClean="0"/>
              <a:t>Js</a:t>
            </a:r>
            <a:r>
              <a:rPr lang="cs-CZ" dirty="0" smtClean="0">
                <a:solidFill>
                  <a:srgbClr val="FF0000"/>
                </a:solidFill>
              </a:rPr>
              <a:t>em</a:t>
            </a:r>
            <a:r>
              <a:rPr lang="cs-CZ" dirty="0" smtClean="0"/>
              <a:t> z Česk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 z Brn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INFORMAL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Jak se jmenuje</a:t>
            </a:r>
            <a:r>
              <a:rPr lang="cs-CZ" dirty="0" smtClean="0">
                <a:solidFill>
                  <a:srgbClr val="FF0000"/>
                </a:solidFill>
              </a:rPr>
              <a:t>š</a:t>
            </a:r>
            <a:r>
              <a:rPr lang="cs-CZ" dirty="0" smtClean="0"/>
              <a:t>?</a:t>
            </a:r>
          </a:p>
          <a:p>
            <a:r>
              <a:rPr lang="cs-CZ" dirty="0" smtClean="0"/>
              <a:t>Jmenuj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se Martin.</a:t>
            </a:r>
          </a:p>
          <a:p>
            <a:endParaRPr lang="cs-CZ" dirty="0"/>
          </a:p>
          <a:p>
            <a:r>
              <a:rPr lang="cs-CZ" dirty="0"/>
              <a:t>Odkud </a:t>
            </a:r>
            <a:r>
              <a:rPr lang="cs-CZ" dirty="0" smtClean="0"/>
              <a:t>js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Js</a:t>
            </a:r>
            <a:r>
              <a:rPr lang="cs-CZ" dirty="0">
                <a:solidFill>
                  <a:srgbClr val="FF0000"/>
                </a:solidFill>
              </a:rPr>
              <a:t>em</a:t>
            </a:r>
            <a:r>
              <a:rPr lang="cs-CZ" dirty="0"/>
              <a:t> z </a:t>
            </a:r>
            <a:r>
              <a:rPr lang="cs-CZ" dirty="0" smtClean="0"/>
              <a:t>Česk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 z </a:t>
            </a:r>
            <a:r>
              <a:rPr lang="cs-CZ" dirty="0"/>
              <a:t>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91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jste?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700808"/>
            <a:ext cx="9144000" cy="44713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Jsem z Česk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Česk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Czechia</a:t>
            </a:r>
            <a:r>
              <a:rPr lang="cs-CZ" dirty="0" smtClean="0"/>
              <a:t>)</a:t>
            </a:r>
          </a:p>
          <a:p>
            <a:r>
              <a:rPr lang="cs-CZ" dirty="0"/>
              <a:t>Jsem z </a:t>
            </a:r>
            <a:r>
              <a:rPr lang="cs-CZ" dirty="0" smtClean="0"/>
              <a:t>Německ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Německ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Germany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Jsem z </a:t>
            </a:r>
            <a:r>
              <a:rPr lang="cs-CZ" dirty="0" smtClean="0"/>
              <a:t>Norsk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Norsk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Norway</a:t>
            </a:r>
            <a:r>
              <a:rPr lang="cs-CZ" dirty="0"/>
              <a:t>)			 Jsem z Irska &lt; Irsko.</a:t>
            </a:r>
            <a:endParaRPr lang="cs-CZ" dirty="0" smtClean="0"/>
          </a:p>
          <a:p>
            <a:r>
              <a:rPr lang="cs-CZ" dirty="0"/>
              <a:t>Jsem z </a:t>
            </a:r>
            <a:r>
              <a:rPr lang="cs-CZ" dirty="0" smtClean="0"/>
              <a:t>Švédsk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Švédsk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Sweden</a:t>
            </a:r>
            <a:r>
              <a:rPr lang="cs-CZ" dirty="0"/>
              <a:t>)			Jsem z Thajsk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. &lt; Thajsko</a:t>
            </a:r>
          </a:p>
          <a:p>
            <a:r>
              <a:rPr lang="cs-CZ" dirty="0" smtClean="0"/>
              <a:t>Jsem </a:t>
            </a:r>
            <a:r>
              <a:rPr lang="cs-CZ" dirty="0"/>
              <a:t>z </a:t>
            </a:r>
            <a:r>
              <a:rPr lang="cs-CZ" dirty="0" smtClean="0"/>
              <a:t>Portugalsk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Portugalsk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(Portugal)		Jsem z Řecka. &lt; Řecko</a:t>
            </a:r>
          </a:p>
          <a:p>
            <a:r>
              <a:rPr lang="cs-CZ" dirty="0" smtClean="0"/>
              <a:t>Jsem z Japonsk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Japonsk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(Japan)		Jsem ze Španělska. &lt; Španělsko.</a:t>
            </a:r>
            <a:endParaRPr lang="cs-CZ" dirty="0"/>
          </a:p>
          <a:p>
            <a:r>
              <a:rPr lang="cs-CZ" dirty="0"/>
              <a:t>Jsem z Izrael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. &lt; </a:t>
            </a:r>
            <a:r>
              <a:rPr lang="cs-CZ" dirty="0" smtClean="0"/>
              <a:t>Izrael.</a:t>
            </a:r>
            <a:endParaRPr lang="cs-CZ" dirty="0"/>
          </a:p>
          <a:p>
            <a:r>
              <a:rPr lang="cs-CZ" dirty="0" smtClean="0"/>
              <a:t>Jsem </a:t>
            </a:r>
            <a:r>
              <a:rPr lang="cs-CZ" dirty="0"/>
              <a:t>z </a:t>
            </a:r>
            <a:r>
              <a:rPr lang="cs-CZ" dirty="0" smtClean="0"/>
              <a:t>Angli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. </a:t>
            </a:r>
            <a:r>
              <a:rPr lang="cs-CZ" dirty="0"/>
              <a:t>&lt; </a:t>
            </a:r>
            <a:r>
              <a:rPr lang="cs-CZ" dirty="0" smtClean="0"/>
              <a:t>Angli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. (</a:t>
            </a:r>
            <a:r>
              <a:rPr lang="cs-CZ" dirty="0" err="1" smtClean="0"/>
              <a:t>England</a:t>
            </a:r>
            <a:r>
              <a:rPr lang="cs-CZ" dirty="0" smtClean="0"/>
              <a:t>)			Jsem z Dubaje. &lt; Dubaj		</a:t>
            </a:r>
          </a:p>
          <a:p>
            <a:r>
              <a:rPr lang="cs-CZ" dirty="0" smtClean="0"/>
              <a:t>Jsem z Rakousk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Rakousk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Austria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Jsem z Egypt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Egypt.				Jsem z Kypru. &lt; Kypr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27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phrases</a:t>
            </a:r>
            <a:r>
              <a:rPr lang="cs-CZ" dirty="0" smtClean="0"/>
              <a:t>: </a:t>
            </a:r>
            <a:r>
              <a:rPr lang="cs-CZ" dirty="0" err="1" smtClean="0"/>
              <a:t>classroom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47898"/>
              </p:ext>
            </p:extLst>
          </p:nvPr>
        </p:nvGraphicFramePr>
        <p:xfrm>
          <a:off x="1649413" y="1859280"/>
          <a:ext cx="8890000" cy="4721860"/>
        </p:xfrm>
        <a:graphic>
          <a:graphicData uri="http://schemas.openxmlformats.org/drawingml/2006/table">
            <a:tbl>
              <a:tblPr/>
              <a:tblGrid>
                <a:gridCol w="4445000"/>
                <a:gridCol w="4445000"/>
              </a:tblGrid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Ano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Jo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Yes</a:t>
                      </a:r>
                      <a:r>
                        <a:rPr lang="cs-CZ" sz="1800" dirty="0"/>
                        <a:t>./</a:t>
                      </a:r>
                      <a:r>
                        <a:rPr lang="cs-CZ" sz="1800" dirty="0" err="1"/>
                        <a:t>Yeah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/>
                        <a:t>Ne</a:t>
                      </a:r>
                      <a:r>
                        <a:rPr lang="cs-CZ" sz="180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No.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Co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je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to</a:t>
                      </a:r>
                      <a:r>
                        <a:rPr lang="cs-CZ" sz="1800" dirty="0"/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What is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Co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smtClean="0"/>
                        <a:t>znamená </a:t>
                      </a:r>
                      <a:r>
                        <a:rPr lang="cs-CZ" sz="1800" dirty="0" smtClean="0"/>
                        <a:t>…? </a:t>
                      </a:r>
                      <a:endParaRPr lang="cs-CZ" sz="1800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What does .... mean?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Děkuji</a:t>
                      </a:r>
                      <a:r>
                        <a:rPr lang="cs-CZ" sz="1800" dirty="0" smtClean="0"/>
                        <a:t>. / </a:t>
                      </a:r>
                      <a:r>
                        <a:rPr lang="cs-CZ" sz="1800" i="1" dirty="0" smtClean="0"/>
                        <a:t>Děkuju</a:t>
                      </a:r>
                      <a:r>
                        <a:rPr lang="cs-CZ" sz="1800" dirty="0" smtClean="0"/>
                        <a:t>. / </a:t>
                      </a:r>
                      <a:r>
                        <a:rPr lang="cs-CZ" sz="1800" i="1" dirty="0" smtClean="0"/>
                        <a:t>Díky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Thank you./Thanks.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You are welcome!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Jak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se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řekne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česky</a:t>
                      </a:r>
                      <a:r>
                        <a:rPr lang="cs-CZ" sz="1800" dirty="0"/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How do you say ... in Czech?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Jak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se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to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píše</a:t>
                      </a:r>
                      <a:r>
                        <a:rPr lang="cs-CZ" sz="1800" dirty="0"/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How do you spell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vás</a:t>
                      </a:r>
                      <a:r>
                        <a:rPr lang="cs-CZ" sz="1800" dirty="0"/>
                        <a:t>, …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Excuse me, ...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 smtClean="0"/>
                        <a:t>Rozumíte?</a:t>
                      </a:r>
                      <a:endParaRPr lang="cs-CZ" sz="1800" i="1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 </a:t>
                      </a:r>
                      <a:r>
                        <a:rPr lang="cs-CZ" sz="1800" dirty="0" err="1" smtClean="0"/>
                        <a:t>you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understand</a:t>
                      </a:r>
                      <a:r>
                        <a:rPr lang="cs-CZ" sz="1800" dirty="0" smtClean="0"/>
                        <a:t>?</a:t>
                      </a:r>
                      <a:endParaRPr lang="en-US" sz="1800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Nerozumím</a:t>
                      </a:r>
                      <a:r>
                        <a:rPr lang="cs-CZ" sz="1800" dirty="0"/>
                        <a:t>. </a:t>
                      </a:r>
                      <a:r>
                        <a:rPr lang="cs-CZ" sz="1800" i="1" dirty="0"/>
                        <a:t>Ještě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jednou</a:t>
                      </a:r>
                      <a:r>
                        <a:rPr lang="cs-CZ" sz="1800" dirty="0"/>
                        <a:t>, </a:t>
                      </a:r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don't understand. Please repeat.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Mám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otázku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 </a:t>
                      </a:r>
                      <a:r>
                        <a:rPr lang="cs-CZ" sz="1800" dirty="0" err="1"/>
                        <a:t>have</a:t>
                      </a:r>
                      <a:r>
                        <a:rPr lang="cs-CZ" sz="1800" dirty="0"/>
                        <a:t> a </a:t>
                      </a:r>
                      <a:r>
                        <a:rPr lang="cs-CZ" sz="1800" dirty="0" err="1"/>
                        <a:t>question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Dobře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Správně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Výborně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Ok./</a:t>
                      </a:r>
                      <a:r>
                        <a:rPr lang="cs-CZ" sz="1800" dirty="0" err="1"/>
                        <a:t>Right</a:t>
                      </a:r>
                      <a:r>
                        <a:rPr lang="cs-CZ" sz="1800" dirty="0"/>
                        <a:t>./Great.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84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Rozumíte?</a:t>
            </a:r>
          </a:p>
        </p:txBody>
      </p:sp>
      <p:pic>
        <p:nvPicPr>
          <p:cNvPr id="6" name="Zástupný symbol pro obsah 5" descr="WP_20150914_018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766" y="4100583"/>
            <a:ext cx="9144000" cy="2036606"/>
          </a:xfrm>
        </p:spPr>
      </p:pic>
      <p:sp>
        <p:nvSpPr>
          <p:cNvPr id="7" name="TextovéPole 6"/>
          <p:cNvSpPr txBox="1"/>
          <p:nvPr/>
        </p:nvSpPr>
        <p:spPr>
          <a:xfrm>
            <a:off x="1565275" y="1851025"/>
            <a:ext cx="8011555" cy="14208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err="1"/>
              <a:t>Exercices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dirty="0"/>
              <a:t>Use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phrase</a:t>
            </a:r>
            <a:r>
              <a:rPr lang="cs-CZ" sz="2400" dirty="0"/>
              <a:t> „Co znamená </a:t>
            </a:r>
            <a:r>
              <a:rPr lang="cs-CZ" sz="2400" dirty="0" smtClean="0"/>
              <a:t>XY?“, </a:t>
            </a:r>
            <a:r>
              <a:rPr lang="cs-CZ" sz="2400" dirty="0" err="1"/>
              <a:t>ask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colleague</a:t>
            </a:r>
            <a:r>
              <a:rPr lang="cs-CZ" sz="2400" dirty="0"/>
              <a:t> and </a:t>
            </a:r>
            <a:r>
              <a:rPr lang="cs-CZ" sz="2400" dirty="0" err="1"/>
              <a:t>provide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answer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„Co znamená ,hotel</a:t>
            </a:r>
            <a:r>
              <a:rPr lang="cs-CZ" sz="2400" dirty="0" smtClean="0"/>
              <a:t>’?“ </a:t>
            </a:r>
            <a:r>
              <a:rPr lang="cs-CZ" sz="2400" dirty="0"/>
              <a:t>— „Hotel.“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98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Rozumíte?</a:t>
            </a:r>
            <a:endParaRPr lang="cs-CZ" dirty="0"/>
          </a:p>
        </p:txBody>
      </p:sp>
      <p:pic>
        <p:nvPicPr>
          <p:cNvPr id="4" name="Zástupný symbol pro obsah 3" descr="WP_20150914_019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413" y="2986265"/>
            <a:ext cx="9144000" cy="2104669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74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i="1" dirty="0"/>
              <a:t>být </a:t>
            </a:r>
            <a:r>
              <a:rPr lang="cs-CZ" dirty="0"/>
              <a:t>(to </a:t>
            </a:r>
            <a:r>
              <a:rPr lang="cs-CZ" dirty="0" err="1"/>
              <a:t>be</a:t>
            </a:r>
            <a:r>
              <a:rPr lang="cs-CZ" dirty="0"/>
              <a:t>) and basic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(já)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em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em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r>
              <a:rPr lang="cs-CZ" dirty="0">
                <a:solidFill>
                  <a:srgbClr val="FF0000"/>
                </a:solidFill>
              </a:rPr>
              <a:t>		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(ty)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i	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i </a:t>
            </a: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(on/ona/to)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je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není</a:t>
            </a: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he/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she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it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(my)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me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me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we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(vy)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te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 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te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(oni/ony)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ou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 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ou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they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</a:t>
            </a:r>
            <a:r>
              <a:rPr lang="cs-CZ" dirty="0">
                <a:solidFill>
                  <a:srgbClr val="00B0F0"/>
                </a:solidFill>
              </a:rPr>
              <a:t> not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16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 smtClean="0"/>
              <a:t>answers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Co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je to? (</a:t>
            </a:r>
            <a:r>
              <a:rPr lang="cs-CZ" i="1" dirty="0" err="1">
                <a:solidFill>
                  <a:srgbClr val="FFC000"/>
                </a:solidFill>
              </a:rPr>
              <a:t>what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?</a:t>
            </a:r>
            <a:r>
              <a:rPr lang="cs-CZ" dirty="0"/>
              <a:t>) — To je </a:t>
            </a:r>
            <a:r>
              <a:rPr lang="cs-CZ" dirty="0" smtClean="0"/>
              <a:t>škola. </a:t>
            </a:r>
            <a:r>
              <a:rPr lang="cs-CZ" dirty="0"/>
              <a:t>(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school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b="1" dirty="0">
                <a:solidFill>
                  <a:srgbClr val="FFC000"/>
                </a:solidFill>
              </a:rPr>
              <a:t>Kdo</a:t>
            </a:r>
            <a:r>
              <a:rPr lang="cs-CZ" dirty="0"/>
              <a:t> je to? (</a:t>
            </a:r>
            <a:r>
              <a:rPr lang="cs-CZ" dirty="0" err="1">
                <a:solidFill>
                  <a:srgbClr val="FFC000"/>
                </a:solidFill>
              </a:rPr>
              <a:t>who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?) — To je Petr. </a:t>
            </a:r>
            <a:r>
              <a:rPr lang="cs-CZ" dirty="0" smtClean="0"/>
              <a:t>(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Petr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To je škola? —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school</a:t>
            </a:r>
            <a:r>
              <a:rPr lang="cs-CZ" dirty="0" smtClean="0"/>
              <a:t>?</a:t>
            </a:r>
          </a:p>
          <a:p>
            <a:r>
              <a:rPr lang="cs-CZ" dirty="0" smtClean="0"/>
              <a:t>Ano, to je škola. — 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school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Ne, to </a:t>
            </a:r>
            <a:r>
              <a:rPr lang="cs-CZ" b="1" dirty="0" smtClean="0">
                <a:solidFill>
                  <a:srgbClr val="C00000"/>
                </a:solidFill>
              </a:rPr>
              <a:t>není </a:t>
            </a:r>
            <a:r>
              <a:rPr lang="cs-CZ" dirty="0" smtClean="0"/>
              <a:t>škola. — No,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is</a:t>
            </a:r>
            <a:r>
              <a:rPr lang="cs-CZ" dirty="0" smtClean="0">
                <a:solidFill>
                  <a:srgbClr val="C00000"/>
                </a:solidFill>
              </a:rPr>
              <a:t> not </a:t>
            </a:r>
            <a:r>
              <a:rPr lang="cs-CZ" dirty="0" smtClean="0"/>
              <a:t>a </a:t>
            </a:r>
            <a:r>
              <a:rPr lang="cs-CZ" dirty="0" err="1" smtClean="0"/>
              <a:t>school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72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468542" cy="1020762"/>
          </a:xfrm>
        </p:spPr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r>
              <a:rPr lang="cs-CZ" dirty="0" err="1" smtClean="0"/>
              <a:t>tests</a:t>
            </a:r>
            <a:r>
              <a:rPr lang="cs-CZ" dirty="0" smtClean="0"/>
              <a:t> </a:t>
            </a:r>
            <a:r>
              <a:rPr lang="en-GB" dirty="0" smtClean="0"/>
              <a:t>&amp; </a:t>
            </a:r>
            <a:r>
              <a:rPr lang="cs-CZ" dirty="0" err="1" smtClean="0"/>
              <a:t>credit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Semester = 13 weeks (13th week = dissection week)</a:t>
            </a:r>
          </a:p>
          <a:p>
            <a:r>
              <a:rPr lang="en-GB" dirty="0" smtClean="0"/>
              <a:t>5 progress tests (4 written, 1 oral); </a:t>
            </a:r>
            <a:r>
              <a:rPr lang="en-GB" dirty="0" err="1" smtClean="0"/>
              <a:t>passmark</a:t>
            </a:r>
            <a:r>
              <a:rPr lang="en-GB" dirty="0" smtClean="0"/>
              <a:t> = 70 %</a:t>
            </a:r>
          </a:p>
          <a:p>
            <a:r>
              <a:rPr lang="en-GB" dirty="0" smtClean="0"/>
              <a:t>credit test: December 21, 2015; </a:t>
            </a:r>
          </a:p>
          <a:p>
            <a:pPr lvl="1"/>
            <a:r>
              <a:rPr lang="en-GB" dirty="0" err="1" smtClean="0"/>
              <a:t>passmark</a:t>
            </a:r>
            <a:r>
              <a:rPr lang="en-GB" dirty="0" smtClean="0"/>
              <a:t> = 70 % </a:t>
            </a:r>
          </a:p>
          <a:p>
            <a:pPr lvl="1"/>
            <a:r>
              <a:rPr lang="en-GB" dirty="0" smtClean="0"/>
              <a:t>1 successfully passed progress test: 68 %</a:t>
            </a:r>
          </a:p>
          <a:p>
            <a:pPr lvl="1"/>
            <a:r>
              <a:rPr lang="en-GB" dirty="0" smtClean="0"/>
              <a:t>2 successfully passed progress tests: 66 %</a:t>
            </a:r>
          </a:p>
          <a:p>
            <a:pPr lvl="1"/>
            <a:r>
              <a:rPr lang="en-GB" dirty="0" smtClean="0"/>
              <a:t>3 successfully passed progress tests: 64 %</a:t>
            </a:r>
          </a:p>
          <a:p>
            <a:pPr lvl="1"/>
            <a:r>
              <a:rPr lang="en-GB" dirty="0" smtClean="0"/>
              <a:t>4 successfully passed progress tests: 62 %</a:t>
            </a:r>
          </a:p>
          <a:p>
            <a:pPr lvl="1"/>
            <a:r>
              <a:rPr lang="en-GB" dirty="0" smtClean="0"/>
              <a:t>5 successfully passed progress tests: 60 %</a:t>
            </a:r>
          </a:p>
          <a:p>
            <a:pPr lvl="1"/>
            <a:r>
              <a:rPr lang="en-GB" dirty="0" smtClean="0"/>
              <a:t>all progress tests over 90 % = credit given automatically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44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38428" y="287322"/>
            <a:ext cx="4752528" cy="1020762"/>
          </a:xfrm>
        </p:spPr>
        <p:txBody>
          <a:bodyPr/>
          <a:lstStyle/>
          <a:p>
            <a:r>
              <a:rPr lang="cs-CZ" dirty="0" smtClean="0"/>
              <a:t>Číslo	| </a:t>
            </a:r>
            <a:r>
              <a:rPr lang="cs-CZ" dirty="0" err="1" smtClean="0"/>
              <a:t>Number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620688"/>
            <a:ext cx="4645025" cy="5857875"/>
          </a:xfrm>
        </p:spPr>
      </p:pic>
      <p:sp>
        <p:nvSpPr>
          <p:cNvPr id="5" name="TextovéPole 4"/>
          <p:cNvSpPr txBox="1"/>
          <p:nvPr/>
        </p:nvSpPr>
        <p:spPr>
          <a:xfrm>
            <a:off x="5950396" y="1772816"/>
            <a:ext cx="604867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teen</a:t>
            </a:r>
            <a:r>
              <a:rPr lang="cs-CZ" sz="2400" dirty="0" smtClean="0"/>
              <a:t> = …</a:t>
            </a:r>
            <a:r>
              <a:rPr lang="cs-CZ" sz="2400" dirty="0" err="1" smtClean="0"/>
              <a:t>náct</a:t>
            </a: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(= můj telefon) je _ _ _ | _ _ _ | _ _ _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je 731 271 265.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je sedm tři jedna | dva sedm jedna | dva </a:t>
            </a:r>
            <a:r>
              <a:rPr lang="cs-CZ" sz="2400" smtClean="0"/>
              <a:t>šest pět.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51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Homework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 (New Czech Step by Step).</a:t>
            </a:r>
          </a:p>
          <a:p>
            <a:pPr marL="0" indent="0">
              <a:buNone/>
            </a:pP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: sign in and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to </a:t>
            </a:r>
            <a:r>
              <a:rPr lang="cs-CZ" dirty="0" err="1"/>
              <a:t>review</a:t>
            </a:r>
            <a:r>
              <a:rPr lang="cs-CZ" dirty="0"/>
              <a:t> and study more:  </a:t>
            </a:r>
            <a:r>
              <a:rPr lang="cs-CZ" dirty="0">
                <a:latin typeface="Corbel" charset="0"/>
                <a:hlinkClick r:id="rId3"/>
              </a:rPr>
              <a:t>h</a:t>
            </a:r>
            <a:r>
              <a:rPr lang="cs-CZ" dirty="0">
                <a:latin typeface="Corbel" charset="0"/>
                <a:hlinkClick r:id="rId4"/>
              </a:rPr>
              <a:t>ttp</a:t>
            </a:r>
            <a:r>
              <a:rPr lang="cs-CZ" dirty="0">
                <a:latin typeface="Corbel" charset="0"/>
                <a:hlinkClick r:id="rId5" invalidUrl="http://://"/>
              </a:rPr>
              <a:t>://</a:t>
            </a:r>
            <a:r>
              <a:rPr lang="cs-CZ" dirty="0">
                <a:latin typeface="Corbel" charset="0"/>
                <a:hlinkClick r:id="rId3"/>
              </a:rPr>
              <a:t>mluvtecesky.net/en</a:t>
            </a:r>
            <a:r>
              <a:rPr lang="cs-CZ" dirty="0">
                <a:latin typeface="Corbel" charset="0"/>
              </a:rPr>
              <a:t>, </a:t>
            </a:r>
            <a:r>
              <a:rPr lang="cs-CZ" dirty="0" err="1">
                <a:latin typeface="Corbel" charset="0"/>
              </a:rPr>
              <a:t>especially</a:t>
            </a:r>
            <a:r>
              <a:rPr lang="cs-CZ" dirty="0">
                <a:latin typeface="Corbel" charset="0"/>
              </a:rPr>
              <a:t> </a:t>
            </a:r>
            <a:r>
              <a:rPr lang="cs-CZ" dirty="0">
                <a:latin typeface="Corbel" charset="0"/>
                <a:hlinkClick r:id="rId6"/>
              </a:rPr>
              <a:t>http://mluvtecesky.net/en/useful_phrases</a:t>
            </a:r>
            <a:r>
              <a:rPr lang="cs-CZ" dirty="0">
                <a:latin typeface="Corbel" charset="0"/>
              </a:rPr>
              <a:t> </a:t>
            </a:r>
          </a:p>
          <a:p>
            <a:pPr lvl="1"/>
            <a:r>
              <a:rPr lang="cs-CZ" dirty="0">
                <a:latin typeface="Corbel" charset="0"/>
              </a:rPr>
              <a:t>Meeting </a:t>
            </a:r>
            <a:r>
              <a:rPr lang="cs-CZ" dirty="0" err="1">
                <a:latin typeface="Corbel" charset="0"/>
              </a:rPr>
              <a:t>people</a:t>
            </a:r>
            <a:endParaRPr lang="cs-CZ" dirty="0">
              <a:latin typeface="Corbel" charset="0"/>
            </a:endParaRPr>
          </a:p>
          <a:p>
            <a:pPr lvl="1"/>
            <a:r>
              <a:rPr lang="cs-CZ" dirty="0" err="1">
                <a:latin typeface="Corbel" charset="0"/>
              </a:rPr>
              <a:t>School</a:t>
            </a:r>
            <a:r>
              <a:rPr lang="cs-CZ" dirty="0">
                <a:latin typeface="Corbel" charset="0"/>
              </a:rPr>
              <a:t> </a:t>
            </a:r>
            <a:r>
              <a:rPr lang="cs-CZ" dirty="0" err="1">
                <a:latin typeface="Corbel" charset="0"/>
              </a:rPr>
              <a:t>phrases</a:t>
            </a:r>
            <a:endParaRPr lang="cs-CZ" dirty="0">
              <a:latin typeface="Corbel" charset="0"/>
            </a:endParaRPr>
          </a:p>
          <a:p>
            <a:pPr lvl="1"/>
            <a:r>
              <a:rPr lang="cs-CZ" dirty="0" err="1">
                <a:latin typeface="Corbel" charset="0"/>
              </a:rPr>
              <a:t>Greetings</a:t>
            </a:r>
            <a:endParaRPr lang="cs-CZ" dirty="0">
              <a:latin typeface="Corbel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78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absences</a:t>
            </a:r>
            <a:r>
              <a:rPr lang="cs-CZ" dirty="0" smtClean="0"/>
              <a:t> </a:t>
            </a:r>
            <a:r>
              <a:rPr lang="en-GB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substitutions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 of unexcused absences: 2</a:t>
            </a:r>
          </a:p>
          <a:p>
            <a:r>
              <a:rPr lang="en-GB" dirty="0" smtClean="0"/>
              <a:t>number of recommended absences: 0</a:t>
            </a:r>
          </a:p>
          <a:p>
            <a:r>
              <a:rPr lang="en-GB" dirty="0" smtClean="0"/>
              <a:t>substitution must be made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en-GB" dirty="0" smtClean="0"/>
              <a:t>the week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absence</a:t>
            </a:r>
            <a:endParaRPr lang="en-GB" dirty="0" smtClean="0"/>
          </a:p>
          <a:p>
            <a:r>
              <a:rPr lang="en-GB" dirty="0" smtClean="0"/>
              <a:t>substitution </a:t>
            </a:r>
            <a:r>
              <a:rPr lang="en-GB" b="1" dirty="0" smtClean="0"/>
              <a:t>is not allowed </a:t>
            </a:r>
            <a:r>
              <a:rPr lang="cs-CZ" dirty="0" smtClean="0"/>
              <a:t>o</a:t>
            </a:r>
            <a:r>
              <a:rPr lang="en-GB" dirty="0" smtClean="0"/>
              <a:t>n test week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592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r>
              <a:rPr lang="cs-CZ" dirty="0" err="1" smtClean="0"/>
              <a:t>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905000"/>
            <a:ext cx="666023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Czech Step by </a:t>
            </a:r>
            <a:r>
              <a:rPr lang="en-US" dirty="0" smtClean="0"/>
              <a:t>Step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Where</a:t>
            </a:r>
            <a:r>
              <a:rPr lang="cs-CZ" dirty="0" smtClean="0"/>
              <a:t> to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campus</a:t>
            </a:r>
            <a:r>
              <a:rPr lang="cs-CZ" dirty="0" smtClean="0"/>
              <a:t> </a:t>
            </a:r>
            <a:r>
              <a:rPr lang="cs-CZ" dirty="0" err="1" smtClean="0"/>
              <a:t>bookstore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/>
              <a:t>)</a:t>
            </a:r>
            <a:endParaRPr lang="cs-CZ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://www.kosmas.cz/knihy/174596/new-czech-step-by-step</a:t>
            </a:r>
            <a:r>
              <a:rPr lang="en-GB" dirty="0" smtClean="0">
                <a:hlinkClick r:id="rId2"/>
              </a:rPr>
              <a:t>/</a:t>
            </a:r>
            <a:r>
              <a:rPr lang="cs-CZ" dirty="0" smtClean="0"/>
              <a:t>  (10 % </a:t>
            </a:r>
            <a:r>
              <a:rPr lang="cs-CZ" dirty="0" err="1" smtClean="0"/>
              <a:t>discount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988840"/>
            <a:ext cx="2381250" cy="302895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93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Letters</a:t>
            </a:r>
            <a:r>
              <a:rPr lang="cs-CZ" b="1" dirty="0"/>
              <a:t>. </a:t>
            </a:r>
            <a:r>
              <a:rPr lang="cs-CZ" b="1" dirty="0" err="1" smtClean="0"/>
              <a:t>Alphabet</a:t>
            </a:r>
            <a:r>
              <a:rPr lang="cs-CZ" b="1" dirty="0" smtClean="0"/>
              <a:t> / </a:t>
            </a:r>
            <a:r>
              <a:rPr lang="cs-CZ" b="1" dirty="0" err="1" smtClean="0"/>
              <a:t>sounds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Latin </a:t>
            </a:r>
            <a:r>
              <a:rPr lang="cs-CZ" b="1" dirty="0" err="1"/>
              <a:t>Alphabet</a:t>
            </a:r>
            <a:r>
              <a:rPr lang="cs-CZ" b="1" dirty="0"/>
              <a:t> </a:t>
            </a:r>
            <a:r>
              <a:rPr lang="cs-CZ" b="1" dirty="0" err="1"/>
              <a:t>Letters</a:t>
            </a:r>
            <a:r>
              <a:rPr lang="cs-CZ" b="1" dirty="0"/>
              <a:t> 	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 </a:t>
            </a:r>
            <a:r>
              <a:rPr lang="cs-CZ" dirty="0"/>
              <a:t>	b 	c 	d 	e 	f 	g 	h 	i 	j 	k 	l 	m 	n 	o 	p 	q 	r 	s 	t 	u 	v 	w 	x 	y 	z</a:t>
            </a:r>
          </a:p>
          <a:p>
            <a:r>
              <a:rPr lang="cs-CZ" b="1" dirty="0"/>
              <a:t>Czech </a:t>
            </a:r>
            <a:r>
              <a:rPr lang="cs-CZ" b="1" dirty="0" err="1"/>
              <a:t>Letters</a:t>
            </a:r>
            <a:r>
              <a:rPr lang="cs-CZ" b="1" dirty="0"/>
              <a:t>: </a:t>
            </a:r>
            <a:r>
              <a:rPr lang="cs-CZ" b="1" dirty="0" err="1"/>
              <a:t>Consonants</a:t>
            </a:r>
            <a:r>
              <a:rPr lang="cs-CZ" b="1" dirty="0"/>
              <a:t> </a:t>
            </a:r>
            <a:r>
              <a:rPr lang="cs-CZ" dirty="0"/>
              <a:t>		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č </a:t>
            </a:r>
            <a:r>
              <a:rPr lang="cs-CZ" dirty="0"/>
              <a:t>	ď 				ch 						ň 				ř 	š 	ť 						ž</a:t>
            </a:r>
          </a:p>
          <a:p>
            <a:r>
              <a:rPr lang="cs-CZ" b="1" dirty="0"/>
              <a:t>Czech </a:t>
            </a:r>
            <a:r>
              <a:rPr lang="cs-CZ" b="1" dirty="0" err="1"/>
              <a:t>Letters</a:t>
            </a:r>
            <a:r>
              <a:rPr lang="cs-CZ" b="1" dirty="0"/>
              <a:t>: </a:t>
            </a:r>
            <a:r>
              <a:rPr lang="cs-CZ" b="1" dirty="0" err="1"/>
              <a:t>Vowels</a:t>
            </a:r>
            <a:r>
              <a:rPr lang="cs-CZ" b="1" dirty="0"/>
              <a:t> 	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á </a:t>
            </a:r>
            <a:r>
              <a:rPr lang="cs-CZ" dirty="0"/>
              <a:t>				</a:t>
            </a:r>
            <a:r>
              <a:rPr lang="cs-CZ" dirty="0" err="1"/>
              <a:t>éě</a:t>
            </a:r>
            <a:r>
              <a:rPr lang="cs-CZ" dirty="0"/>
              <a:t> 				í 						ó 						</a:t>
            </a:r>
            <a:r>
              <a:rPr lang="cs-CZ" dirty="0" err="1"/>
              <a:t>úů</a:t>
            </a:r>
            <a:r>
              <a:rPr lang="cs-CZ" dirty="0"/>
              <a:t> 				ý 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735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r>
              <a:rPr lang="cs-CZ" dirty="0" smtClean="0"/>
              <a:t> — </a:t>
            </a:r>
            <a:r>
              <a:rPr lang="cs-CZ" dirty="0" err="1" smtClean="0"/>
              <a:t>short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 — maminka, Masarykova univerzita, ano (</a:t>
            </a:r>
            <a:r>
              <a:rPr lang="cs-CZ" i="1" dirty="0" err="1"/>
              <a:t>yes</a:t>
            </a:r>
            <a:r>
              <a:rPr lang="cs-CZ" dirty="0"/>
              <a:t>)</a:t>
            </a:r>
          </a:p>
          <a:p>
            <a:r>
              <a:rPr lang="cs-CZ" dirty="0"/>
              <a:t>E — telefon, ne (</a:t>
            </a:r>
            <a:r>
              <a:rPr lang="cs-CZ" i="1" dirty="0"/>
              <a:t>no</a:t>
            </a:r>
            <a:r>
              <a:rPr lang="cs-CZ" dirty="0"/>
              <a:t>), den (</a:t>
            </a:r>
            <a:r>
              <a:rPr lang="cs-CZ" i="1" dirty="0" err="1"/>
              <a:t>day</a:t>
            </a:r>
            <a:r>
              <a:rPr lang="cs-CZ" dirty="0"/>
              <a:t>)</a:t>
            </a:r>
          </a:p>
          <a:p>
            <a:r>
              <a:rPr lang="cs-CZ" dirty="0"/>
              <a:t>I, Y — prsty (</a:t>
            </a:r>
            <a:r>
              <a:rPr lang="cs-CZ" i="1" dirty="0" err="1"/>
              <a:t>fingers</a:t>
            </a:r>
            <a:r>
              <a:rPr lang="cs-CZ" dirty="0"/>
              <a:t>), pivo (</a:t>
            </a:r>
            <a:r>
              <a:rPr lang="cs-CZ" i="1" dirty="0" err="1"/>
              <a:t>beer</a:t>
            </a:r>
            <a:r>
              <a:rPr lang="cs-CZ" dirty="0"/>
              <a:t>), týden (</a:t>
            </a:r>
            <a:r>
              <a:rPr lang="cs-CZ" i="1" dirty="0" err="1"/>
              <a:t>week</a:t>
            </a:r>
            <a:r>
              <a:rPr lang="cs-CZ" dirty="0"/>
              <a:t>)</a:t>
            </a:r>
          </a:p>
          <a:p>
            <a:r>
              <a:rPr lang="cs-CZ" dirty="0"/>
              <a:t>O — nos (</a:t>
            </a:r>
            <a:r>
              <a:rPr lang="cs-CZ" i="1" dirty="0"/>
              <a:t>nose</a:t>
            </a:r>
            <a:r>
              <a:rPr lang="cs-CZ" dirty="0"/>
              <a:t>), oko (</a:t>
            </a:r>
            <a:r>
              <a:rPr lang="cs-CZ" dirty="0" err="1"/>
              <a:t>eye</a:t>
            </a:r>
            <a:r>
              <a:rPr lang="cs-CZ" dirty="0"/>
              <a:t>), noha (</a:t>
            </a:r>
            <a:r>
              <a:rPr lang="cs-CZ" i="1" dirty="0"/>
              <a:t>leg</a:t>
            </a:r>
            <a:r>
              <a:rPr lang="cs-CZ" dirty="0"/>
              <a:t>)</a:t>
            </a:r>
          </a:p>
          <a:p>
            <a:r>
              <a:rPr lang="cs-CZ" dirty="0"/>
              <a:t>U — ucho (</a:t>
            </a:r>
            <a:r>
              <a:rPr lang="cs-CZ" dirty="0" err="1"/>
              <a:t>ear</a:t>
            </a:r>
            <a:r>
              <a:rPr lang="cs-CZ" dirty="0"/>
              <a:t>), žaludek (</a:t>
            </a:r>
            <a:r>
              <a:rPr lang="cs-CZ" i="1" dirty="0" err="1"/>
              <a:t>stomach</a:t>
            </a:r>
            <a:r>
              <a:rPr lang="cs-CZ" dirty="0"/>
              <a:t>), ruka (</a:t>
            </a:r>
            <a:r>
              <a:rPr lang="cs-CZ" i="1" dirty="0"/>
              <a:t>hand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99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r>
              <a:rPr lang="cs-CZ" dirty="0" smtClean="0"/>
              <a:t> — long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Á — máma, dobrá (</a:t>
            </a:r>
            <a:r>
              <a:rPr lang="cs-CZ" i="1" dirty="0" err="1"/>
              <a:t>good</a:t>
            </a:r>
            <a:r>
              <a:rPr lang="cs-CZ" dirty="0"/>
              <a:t>), nová (</a:t>
            </a:r>
            <a:r>
              <a:rPr lang="cs-CZ" i="1" dirty="0" err="1"/>
              <a:t>new</a:t>
            </a:r>
            <a:r>
              <a:rPr lang="cs-CZ" dirty="0"/>
              <a:t>)</a:t>
            </a:r>
          </a:p>
          <a:p>
            <a:r>
              <a:rPr lang="cs-CZ" dirty="0"/>
              <a:t>É — lépe (</a:t>
            </a:r>
            <a:r>
              <a:rPr lang="cs-CZ" i="1" dirty="0" err="1"/>
              <a:t>better</a:t>
            </a:r>
            <a:r>
              <a:rPr lang="cs-CZ" dirty="0"/>
              <a:t>), milé (</a:t>
            </a:r>
            <a:r>
              <a:rPr lang="cs-CZ" i="1" dirty="0"/>
              <a:t>nice</a:t>
            </a:r>
            <a:r>
              <a:rPr lang="cs-CZ" dirty="0"/>
              <a:t>), krásné (</a:t>
            </a:r>
            <a:r>
              <a:rPr lang="cs-CZ" i="1" dirty="0"/>
              <a:t>beautiful</a:t>
            </a:r>
            <a:r>
              <a:rPr lang="cs-CZ" dirty="0"/>
              <a:t>)</a:t>
            </a:r>
          </a:p>
          <a:p>
            <a:r>
              <a:rPr lang="cs-CZ" dirty="0"/>
              <a:t>Í, Ý — bílý (</a:t>
            </a:r>
            <a:r>
              <a:rPr lang="cs-CZ" i="1" dirty="0" err="1"/>
              <a:t>white</a:t>
            </a:r>
            <a:r>
              <a:rPr lang="cs-CZ" dirty="0"/>
              <a:t>), moderní, dobrý</a:t>
            </a:r>
          </a:p>
          <a:p>
            <a:r>
              <a:rPr lang="cs-CZ" dirty="0"/>
              <a:t>Ó — gól, móda, pól</a:t>
            </a:r>
          </a:p>
          <a:p>
            <a:r>
              <a:rPr lang="cs-CZ" dirty="0"/>
              <a:t>Ú, Ů — dům (</a:t>
            </a:r>
            <a:r>
              <a:rPr lang="cs-CZ" i="1" dirty="0"/>
              <a:t>house</a:t>
            </a:r>
            <a:r>
              <a:rPr lang="cs-CZ" dirty="0"/>
              <a:t>), stůl (</a:t>
            </a:r>
            <a:r>
              <a:rPr lang="cs-CZ" i="1" dirty="0"/>
              <a:t>table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492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Difthongs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OU, AU, EU</a:t>
            </a:r>
          </a:p>
          <a:p>
            <a:r>
              <a:rPr lang="cs-CZ" dirty="0"/>
              <a:t>dobrou noc (</a:t>
            </a:r>
            <a:r>
              <a:rPr lang="cs-CZ" dirty="0" err="1"/>
              <a:t>good</a:t>
            </a:r>
            <a:r>
              <a:rPr lang="cs-CZ" dirty="0"/>
              <a:t> night, na shledanou (</a:t>
            </a:r>
            <a:r>
              <a:rPr lang="cs-CZ" dirty="0" err="1"/>
              <a:t>good-bye</a:t>
            </a:r>
            <a:r>
              <a:rPr lang="cs-CZ" dirty="0"/>
              <a:t>)</a:t>
            </a:r>
          </a:p>
          <a:p>
            <a:r>
              <a:rPr lang="cs-CZ" dirty="0"/>
              <a:t>auto, autobus, automatická</a:t>
            </a:r>
          </a:p>
          <a:p>
            <a:r>
              <a:rPr lang="cs-CZ" dirty="0"/>
              <a:t>euro, euthanasie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025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: hard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 sz="3200" b="1" dirty="0"/>
              <a:t>H, CH, K, R, G, D, T, N</a:t>
            </a:r>
            <a:endParaRPr lang="cs-CZ" sz="3200" b="1" dirty="0"/>
          </a:p>
          <a:p>
            <a:r>
              <a:rPr lang="cs-CZ" b="1" dirty="0"/>
              <a:t>hyena, nohy (</a:t>
            </a:r>
            <a:r>
              <a:rPr lang="cs-CZ" b="1" i="1" dirty="0" err="1"/>
              <a:t>legs</a:t>
            </a:r>
            <a:r>
              <a:rPr lang="cs-CZ" b="1" dirty="0"/>
              <a:t>), hýbat se (</a:t>
            </a:r>
            <a:r>
              <a:rPr lang="cs-CZ" b="1" i="1" dirty="0"/>
              <a:t>to</a:t>
            </a:r>
            <a:r>
              <a:rPr lang="cs-CZ" b="1" dirty="0"/>
              <a:t> </a:t>
            </a:r>
            <a:r>
              <a:rPr lang="cs-CZ" b="1" i="1" dirty="0" err="1"/>
              <a:t>move</a:t>
            </a:r>
            <a:r>
              <a:rPr lang="cs-CZ" b="1" dirty="0"/>
              <a:t>)</a:t>
            </a:r>
          </a:p>
          <a:p>
            <a:r>
              <a:rPr lang="cs-CZ" b="1" dirty="0"/>
              <a:t>ucho (</a:t>
            </a:r>
            <a:r>
              <a:rPr lang="cs-CZ" b="1" i="1" dirty="0" err="1"/>
              <a:t>ear</a:t>
            </a:r>
            <a:r>
              <a:rPr lang="cs-CZ" b="1" dirty="0"/>
              <a:t>), dýchat (</a:t>
            </a:r>
            <a:r>
              <a:rPr lang="cs-CZ" b="1" i="1" dirty="0"/>
              <a:t>to </a:t>
            </a:r>
            <a:r>
              <a:rPr lang="cs-CZ" b="1" i="1" dirty="0" err="1"/>
              <a:t>breathe</a:t>
            </a:r>
            <a:r>
              <a:rPr lang="cs-CZ" b="1" dirty="0"/>
              <a:t>) </a:t>
            </a:r>
          </a:p>
          <a:p>
            <a:r>
              <a:rPr lang="cs-CZ" b="1" dirty="0"/>
              <a:t>koleno (</a:t>
            </a:r>
            <a:r>
              <a:rPr lang="cs-CZ" b="1" i="1" dirty="0" err="1"/>
              <a:t>knee</a:t>
            </a:r>
            <a:r>
              <a:rPr lang="cs-CZ" b="1" dirty="0"/>
              <a:t>), oko (</a:t>
            </a:r>
            <a:r>
              <a:rPr lang="cs-CZ" b="1" i="1" dirty="0" err="1"/>
              <a:t>eye</a:t>
            </a:r>
            <a:r>
              <a:rPr lang="cs-CZ" b="1" dirty="0"/>
              <a:t>), kontrolovat (</a:t>
            </a:r>
            <a:r>
              <a:rPr lang="cs-CZ" b="1" i="1" dirty="0"/>
              <a:t>to </a:t>
            </a:r>
            <a:r>
              <a:rPr lang="cs-CZ" b="1" i="1" dirty="0" err="1"/>
              <a:t>check</a:t>
            </a:r>
            <a:r>
              <a:rPr lang="cs-CZ" b="1" dirty="0"/>
              <a:t>)</a:t>
            </a:r>
          </a:p>
          <a:p>
            <a:r>
              <a:rPr lang="cs-CZ" b="1" dirty="0"/>
              <a:t>ret (</a:t>
            </a:r>
            <a:r>
              <a:rPr lang="cs-CZ" b="1" i="1" dirty="0"/>
              <a:t>lip</a:t>
            </a:r>
            <a:r>
              <a:rPr lang="cs-CZ" b="1" dirty="0"/>
              <a:t>), brada (</a:t>
            </a:r>
            <a:r>
              <a:rPr lang="cs-CZ" b="1" i="1" dirty="0" err="1"/>
              <a:t>chin</a:t>
            </a:r>
            <a:r>
              <a:rPr lang="cs-CZ" b="1" dirty="0"/>
              <a:t>), trup (</a:t>
            </a:r>
            <a:r>
              <a:rPr lang="cs-CZ" b="1" i="1" dirty="0" err="1"/>
              <a:t>chest</a:t>
            </a:r>
            <a:r>
              <a:rPr lang="cs-CZ" b="1" dirty="0"/>
              <a:t>)</a:t>
            </a:r>
          </a:p>
          <a:p>
            <a:r>
              <a:rPr lang="cs-CZ" b="1" dirty="0"/>
              <a:t>gynekologie, guma</a:t>
            </a:r>
          </a:p>
          <a:p>
            <a:r>
              <a:rPr lang="cs-CZ" b="1" dirty="0"/>
              <a:t>tvrdý (hard), mladý (</a:t>
            </a:r>
            <a:r>
              <a:rPr lang="cs-CZ" b="1" dirty="0" err="1"/>
              <a:t>young</a:t>
            </a:r>
            <a:r>
              <a:rPr lang="cs-CZ" b="1" dirty="0"/>
              <a:t>)</a:t>
            </a:r>
          </a:p>
          <a:p>
            <a:r>
              <a:rPr lang="cs-CZ" b="1" dirty="0"/>
              <a:t>týden (</a:t>
            </a:r>
            <a:r>
              <a:rPr lang="cs-CZ" b="1" dirty="0" err="1"/>
              <a:t>week</a:t>
            </a:r>
            <a:r>
              <a:rPr lang="cs-CZ" b="1" dirty="0"/>
              <a:t>), tabule (</a:t>
            </a:r>
            <a:r>
              <a:rPr lang="cs-CZ" b="1" dirty="0" err="1"/>
              <a:t>board</a:t>
            </a:r>
            <a:r>
              <a:rPr lang="cs-CZ" b="1" dirty="0"/>
              <a:t>), prst (</a:t>
            </a:r>
            <a:r>
              <a:rPr lang="cs-CZ" b="1" i="1" dirty="0" err="1"/>
              <a:t>finger</a:t>
            </a:r>
            <a:r>
              <a:rPr lang="cs-CZ" b="1" dirty="0"/>
              <a:t>)</a:t>
            </a:r>
          </a:p>
          <a:p>
            <a:r>
              <a:rPr lang="cs-CZ" b="1" dirty="0"/>
              <a:t>noha (leg), nos (</a:t>
            </a:r>
            <a:r>
              <a:rPr lang="cs-CZ" b="1" i="1" dirty="0"/>
              <a:t>nose</a:t>
            </a:r>
            <a:r>
              <a:rPr lang="cs-CZ" b="1" dirty="0"/>
              <a:t>), rameno (</a:t>
            </a:r>
            <a:r>
              <a:rPr lang="cs-CZ" b="1" i="1" dirty="0" err="1"/>
              <a:t>shoulder</a:t>
            </a:r>
            <a:r>
              <a:rPr lang="cs-CZ" b="1" dirty="0"/>
              <a:t>)</a:t>
            </a:r>
            <a:endParaRPr lang="pt-BR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1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CFAF12D-CFF3-425F-A902-4DFAACDEC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1198</Words>
  <Application>Microsoft Office PowerPoint</Application>
  <PresentationFormat>Vlastní</PresentationFormat>
  <Paragraphs>207</Paragraphs>
  <Slides>21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Chalkboard_16x9</vt:lpstr>
      <vt:lpstr>Čeština: 1. lekce Czech language: 1st lesson</vt:lpstr>
      <vt:lpstr>Important information: tests &amp; credit </vt:lpstr>
      <vt:lpstr>Important information:  absences &amp; substitutions</vt:lpstr>
      <vt:lpstr>Important information: book</vt:lpstr>
      <vt:lpstr>Letters. Alphabet / sounds</vt:lpstr>
      <vt:lpstr>Vowels — short</vt:lpstr>
      <vt:lpstr>Vowels — long</vt:lpstr>
      <vt:lpstr>Difthongs</vt:lpstr>
      <vt:lpstr>Consonants: hard </vt:lpstr>
      <vt:lpstr>Consonants: soft </vt:lpstr>
      <vt:lpstr>Special pronunciation (…Ě | Y/I)</vt:lpstr>
      <vt:lpstr>Basic phrases: greetings</vt:lpstr>
      <vt:lpstr>Basic phrases: Q&amp;A</vt:lpstr>
      <vt:lpstr>Odkud jste? </vt:lpstr>
      <vt:lpstr>Basic phrases: classroom language</vt:lpstr>
      <vt:lpstr>Rozumíte?</vt:lpstr>
      <vt:lpstr>Rozumíte?</vt:lpstr>
      <vt:lpstr>Verb být (to be) and basic questions</vt:lpstr>
      <vt:lpstr>Basic questions and answers</vt:lpstr>
      <vt:lpstr>Číslo | Number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2</cp:revision>
  <dcterms:created xsi:type="dcterms:W3CDTF">2015-09-08T18:40:27Z</dcterms:created>
  <dcterms:modified xsi:type="dcterms:W3CDTF">2015-09-22T14:42:32Z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