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61" r:id="rId4"/>
    <p:sldId id="258" r:id="rId5"/>
    <p:sldId id="259" r:id="rId6"/>
    <p:sldId id="262" r:id="rId7"/>
    <p:sldId id="257" r:id="rId8"/>
  </p:sldIdLst>
  <p:sldSz cx="12188825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19" autoAdjust="0"/>
    <p:restoredTop sz="94434" autoAdjust="0"/>
  </p:normalViewPr>
  <p:slideViewPr>
    <p:cSldViewPr>
      <p:cViewPr varScale="1">
        <p:scale>
          <a:sx n="71" d="100"/>
          <a:sy n="71" d="100"/>
        </p:scale>
        <p:origin x="954" y="7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-1276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B4C8AB-9A8A-40C3-AA5C-6CD02B1E022F}" type="datetimeFigureOut">
              <a:rPr lang="cs-CZ"/>
              <a:pPr>
                <a:defRPr/>
              </a:pPr>
              <a:t>16. 11. 2015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FD704E8-BBAD-48EB-91E9-A69E6EC60ED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367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770D7C-3DF0-4ADA-8133-445DD144A403}" type="datetimeFigureOut">
              <a:rPr lang="cs-CZ"/>
              <a:pPr>
                <a:defRPr/>
              </a:pPr>
              <a:t>16. 11. 2015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6A03D7-8F4B-4307-851D-8A1665F7DC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772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F66604-EBB5-44D2-BCBF-59272E29BCF3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054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91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9650E3-288E-496C-BB84-D540B697458B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48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5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2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3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4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5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6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7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8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9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0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1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2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3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4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5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6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7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8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9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0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1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2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3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4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5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6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7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8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9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0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1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2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3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4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5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6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7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8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9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0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1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2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3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4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5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6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7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5" name="Volný tvar 7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8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9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C96AC-703C-48B0-9332-AE05716AC0B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 rot="5400000">
            <a:off x="6865144" y="3472657"/>
            <a:ext cx="6491287" cy="63500"/>
            <a:chOff x="1522413" y="1514475"/>
            <a:chExt cx="10569575" cy="64008"/>
          </a:xfrm>
        </p:grpSpPr>
        <p:sp>
          <p:nvSpPr>
            <p:cNvPr id="5" name="Volný tvar 10"/>
            <p:cNvSpPr>
              <a:spLocks/>
            </p:cNvSpPr>
            <p:nvPr/>
          </p:nvSpPr>
          <p:spPr bwMode="invGray">
            <a:xfrm>
              <a:off x="12027366" y="1527276"/>
              <a:ext cx="64621" cy="4801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1"/>
            <p:cNvSpPr>
              <a:spLocks/>
            </p:cNvSpPr>
            <p:nvPr/>
          </p:nvSpPr>
          <p:spPr bwMode="invGray">
            <a:xfrm>
              <a:off x="12022196" y="1533677"/>
              <a:ext cx="18093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2"/>
            <p:cNvSpPr>
              <a:spLocks/>
            </p:cNvSpPr>
            <p:nvPr/>
          </p:nvSpPr>
          <p:spPr bwMode="invGray">
            <a:xfrm>
              <a:off x="12040290" y="1532077"/>
              <a:ext cx="41358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0916" y="1528877"/>
              <a:ext cx="43942" cy="4800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10236" y="1533677"/>
              <a:ext cx="41358" cy="1601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4101" y="1538478"/>
              <a:ext cx="77546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5482" y="1524075"/>
              <a:ext cx="38772" cy="4801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5219" y="1524075"/>
              <a:ext cx="93056" cy="4801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615" y="1525676"/>
              <a:ext cx="33604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2010" y="1530476"/>
              <a:ext cx="28433" cy="4801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332" y="1533677"/>
              <a:ext cx="36188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0444" y="1533677"/>
              <a:ext cx="5170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255" y="1540078"/>
              <a:ext cx="72377" cy="8002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3708" y="1535278"/>
              <a:ext cx="46528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5614" y="1540078"/>
              <a:ext cx="18095" cy="1601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1955" y="1532077"/>
              <a:ext cx="85302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710" y="1533677"/>
              <a:ext cx="5170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2242" y="1533677"/>
              <a:ext cx="5170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4331" y="1533676"/>
              <a:ext cx="43944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578" y="1528876"/>
              <a:ext cx="31019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56" y="1532078"/>
              <a:ext cx="517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6" y="1533677"/>
              <a:ext cx="28433" cy="1601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8168" y="1535278"/>
              <a:ext cx="188695" cy="24002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7410" y="1530476"/>
              <a:ext cx="93056" cy="4801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0467" y="1533677"/>
              <a:ext cx="136998" cy="11202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6084" y="1554479"/>
              <a:ext cx="7754" cy="1600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3708" y="1543278"/>
              <a:ext cx="118904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4333" y="1543279"/>
              <a:ext cx="69793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468" y="1527277"/>
              <a:ext cx="38774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920" y="1528876"/>
              <a:ext cx="2326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8459" y="1567281"/>
              <a:ext cx="20679" cy="1600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138" y="1565681"/>
              <a:ext cx="10340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1358" y="1522476"/>
              <a:ext cx="62037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28" y="1546478"/>
              <a:ext cx="28434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7976" y="1562480"/>
              <a:ext cx="38772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072" y="1568881"/>
              <a:ext cx="36188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5025" y="1532077"/>
              <a:ext cx="62037" cy="4800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13" y="1527276"/>
              <a:ext cx="18093" cy="1601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5234" y="1528877"/>
              <a:ext cx="69791" cy="4800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212" y="1560880"/>
              <a:ext cx="7754" cy="1600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805" y="1522476"/>
              <a:ext cx="33604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72" y="1530476"/>
              <a:ext cx="18093" cy="160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7772" y="1544879"/>
              <a:ext cx="7755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6537" y="1554481"/>
              <a:ext cx="5170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643" y="1532078"/>
              <a:ext cx="2326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5735" y="1530476"/>
              <a:ext cx="20679" cy="160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6623" y="1532077"/>
              <a:ext cx="31019" cy="1600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1782" y="1554479"/>
              <a:ext cx="20679" cy="1600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7439" y="1568882"/>
              <a:ext cx="2584" cy="160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0231" y="1557680"/>
              <a:ext cx="67207" cy="1440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1185" y="1514474"/>
              <a:ext cx="9564057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995" y="1560881"/>
              <a:ext cx="10340" cy="4800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3336" y="1568882"/>
              <a:ext cx="5170" cy="160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539" y="1567282"/>
              <a:ext cx="25849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7564" y="1528876"/>
              <a:ext cx="38772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448" y="1554480"/>
              <a:ext cx="43942" cy="1600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527" y="1540078"/>
              <a:ext cx="59453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7149" y="1543278"/>
              <a:ext cx="28433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8058" y="1525676"/>
              <a:ext cx="103395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943" y="1551280"/>
              <a:ext cx="25849" cy="4800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0905" y="1551280"/>
              <a:ext cx="59453" cy="1600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900358" y="1551280"/>
              <a:ext cx="36188" cy="1600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7226" y="1554481"/>
              <a:ext cx="46528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3249" y="1549678"/>
              <a:ext cx="62037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4192" y="1557680"/>
              <a:ext cx="23265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2910" y="1565681"/>
              <a:ext cx="116320" cy="1601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0841" y="1548079"/>
              <a:ext cx="12925" cy="8000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358" y="1570482"/>
              <a:ext cx="98225" cy="8000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640" y="1565681"/>
              <a:ext cx="18095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033" y="1517675"/>
              <a:ext cx="38774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1" y="1520875"/>
              <a:ext cx="31019" cy="4801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815" y="1573682"/>
              <a:ext cx="33603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272" y="1567282"/>
              <a:ext cx="15509" cy="4800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351" y="1570482"/>
              <a:ext cx="62037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A5877-F525-4664-A61C-CFAD3062903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5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71CC0-5FBD-4088-9E6A-FC08F53400B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5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2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3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4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5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6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7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8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9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0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1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2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3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4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5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6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7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8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9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0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1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2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3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4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5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6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7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8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9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0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1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2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3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4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5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6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7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8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9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0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1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2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3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4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5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6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7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12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13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5C4BE-7D04-4E0A-AE1E-2460AFAC774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6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80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2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3D60-406D-4652-8437-132E6A3895B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8" name="Volný tvar 16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6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82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3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4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26C6A-ACC7-463A-963D-6F266FBAA02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4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78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14AB9-48BA-47AA-8CEB-E51E297A35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BC5EB-55D4-4004-88D8-E366D36CBBA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frame"/>
          <p:cNvGrpSpPr>
            <a:grpSpLocks/>
          </p:cNvGrpSpPr>
          <p:nvPr/>
        </p:nvGrpSpPr>
        <p:grpSpPr bwMode="auto">
          <a:xfrm>
            <a:off x="4418013" y="1630363"/>
            <a:ext cx="6291262" cy="4576762"/>
            <a:chOff x="4417839" y="1630821"/>
            <a:chExt cx="6291028" cy="4575885"/>
          </a:xfrm>
        </p:grpSpPr>
        <p:grpSp>
          <p:nvGrpSpPr>
            <p:cNvPr id="6" name="Skupina 515"/>
            <p:cNvGrpSpPr>
              <a:grpSpLocks/>
            </p:cNvGrpSpPr>
            <p:nvPr/>
          </p:nvGrpSpPr>
          <p:grpSpPr bwMode="auto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58" name="Skupina 6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23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9" name="Skupina 6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6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7" name="Skupina 516"/>
            <p:cNvGrpSpPr>
              <a:grpSpLocks/>
            </p:cNvGrpSpPr>
            <p:nvPr/>
          </p:nvGrpSpPr>
          <p:grpSpPr bwMode="auto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8" name="Skupina 5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Skupina 5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30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9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1C266-F189-4193-85A0-A9C88C07318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frame"/>
          <p:cNvGrpSpPr>
            <a:grpSpLocks/>
          </p:cNvGrpSpPr>
          <p:nvPr/>
        </p:nvGrpSpPr>
        <p:grpSpPr bwMode="auto">
          <a:xfrm flipH="1">
            <a:off x="1447800" y="1630363"/>
            <a:ext cx="6291263" cy="4576762"/>
            <a:chOff x="4417839" y="1630821"/>
            <a:chExt cx="6291028" cy="4575885"/>
          </a:xfrm>
        </p:grpSpPr>
        <p:grpSp>
          <p:nvGrpSpPr>
            <p:cNvPr id="6" name="Skupina 514"/>
            <p:cNvGrpSpPr>
              <a:grpSpLocks/>
            </p:cNvGrpSpPr>
            <p:nvPr/>
          </p:nvGrpSpPr>
          <p:grpSpPr bwMode="auto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58" name="Skupina 6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234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9" name="Skupina 6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60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7" name="Skupina 515"/>
            <p:cNvGrpSpPr>
              <a:grpSpLocks/>
            </p:cNvGrpSpPr>
            <p:nvPr/>
          </p:nvGrpSpPr>
          <p:grpSpPr bwMode="auto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8" name="Skupina 5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5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6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Skupina 5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0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8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0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2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1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2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3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 hasCustomPrompt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Kliknutím na ikonu </a:t>
            </a:r>
            <a:r>
              <a:rPr lang="cs-CZ" noProof="0" dirty="0" err="1" smtClean="0"/>
              <a:t>přidíte</a:t>
            </a:r>
            <a:r>
              <a:rPr lang="cs-CZ" noProof="0" dirty="0" smtClean="0"/>
              <a:t>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30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9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B6A6-92A1-4D7A-A444-B8C5200DEC5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22413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22413" y="19050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3" y="6400800"/>
            <a:ext cx="1244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324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3" y="6400800"/>
            <a:ext cx="11430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6D1C47-445E-4F52-8B14-6D806E8BC66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80" r:id="rId10"/>
    <p:sldLayoutId id="2147483681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9pPr>
    </p:titleStyle>
    <p:bodyStyle>
      <a:lvl1pPr marL="273050" indent="-273050" algn="l" rtl="0" fontAlgn="base">
        <a:lnSpc>
          <a:spcPct val="90000"/>
        </a:lnSpc>
        <a:spcBef>
          <a:spcPts val="1800"/>
        </a:spcBef>
        <a:spcAft>
          <a:spcPct val="0"/>
        </a:spcAft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73050" algn="l" rtl="0" fontAlgn="base">
        <a:lnSpc>
          <a:spcPct val="90000"/>
        </a:lnSpc>
        <a:spcBef>
          <a:spcPts val="600"/>
        </a:spcBef>
        <a:spcAft>
          <a:spcPct val="0"/>
        </a:spcAft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80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318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4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luvtecesky.net/en/courses/a1/14/1/4" TargetMode="External"/><Relationship Id="rId2" Type="http://schemas.openxmlformats.org/officeDocument/2006/relationships/hyperlink" Target="http://mluvtecesky.net/en/courses/a1/14/1/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luvtecesky.net/en/courses/a1/14/4" TargetMode="External"/><Relationship Id="rId5" Type="http://schemas.openxmlformats.org/officeDocument/2006/relationships/hyperlink" Target="http://mluvtecesky.net/en/courses/a1/14/1/9" TargetMode="External"/><Relationship Id="rId4" Type="http://schemas.openxmlformats.org/officeDocument/2006/relationships/hyperlink" Target="http://mluvtecesky.net/en/courses/a1/14/1/7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luvtecesky.net/en/courses/a1/7/4/3" TargetMode="External"/><Relationship Id="rId2" Type="http://schemas.openxmlformats.org/officeDocument/2006/relationships/hyperlink" Target="http://mluvtecesky.net/en/courses/a1/7/4/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luvtecesky.net/en/courses/a1/7/4/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1125538" y="1557338"/>
            <a:ext cx="9937750" cy="2667000"/>
          </a:xfrm>
        </p:spPr>
        <p:txBody>
          <a:bodyPr/>
          <a:lstStyle/>
          <a:p>
            <a:r>
              <a:rPr lang="cs-CZ" dirty="0" smtClean="0"/>
              <a:t>Čeština: 9. lekce</a:t>
            </a:r>
            <a:br>
              <a:rPr lang="cs-CZ" dirty="0" smtClean="0"/>
            </a:br>
            <a:r>
              <a:rPr lang="cs-CZ" dirty="0" smtClean="0"/>
              <a:t>Czech </a:t>
            </a:r>
            <a:r>
              <a:rPr lang="cs-CZ" dirty="0" err="1" smtClean="0"/>
              <a:t>language</a:t>
            </a:r>
            <a:r>
              <a:rPr lang="cs-CZ" dirty="0" smtClean="0"/>
              <a:t>: 9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endParaRPr lang="cs-CZ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4000" cy="10668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/>
              <a:t>Communicative</a:t>
            </a:r>
            <a:r>
              <a:rPr lang="cs-CZ" dirty="0"/>
              <a:t> </a:t>
            </a:r>
            <a:r>
              <a:rPr lang="cs-CZ" dirty="0" err="1"/>
              <a:t>Competency</a:t>
            </a:r>
            <a:r>
              <a:rPr lang="cs-CZ" dirty="0"/>
              <a:t>: </a:t>
            </a:r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write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informal</a:t>
            </a:r>
            <a:r>
              <a:rPr lang="cs-CZ" dirty="0"/>
              <a:t> </a:t>
            </a:r>
            <a:r>
              <a:rPr lang="cs-CZ" dirty="0" err="1"/>
              <a:t>letter</a:t>
            </a:r>
            <a:r>
              <a:rPr lang="cs-CZ" dirty="0"/>
              <a:t> in Czech. </a:t>
            </a:r>
            <a:r>
              <a:rPr lang="cs-CZ" dirty="0" err="1"/>
              <a:t>Telephone</a:t>
            </a:r>
            <a:r>
              <a:rPr lang="cs-CZ" dirty="0"/>
              <a:t> </a:t>
            </a:r>
            <a:r>
              <a:rPr lang="cs-CZ" dirty="0" err="1"/>
              <a:t>calls</a:t>
            </a:r>
            <a:r>
              <a:rPr lang="cs-CZ" dirty="0"/>
              <a:t>. 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Grammar</a:t>
            </a:r>
            <a:r>
              <a:rPr lang="cs-CZ" dirty="0"/>
              <a:t>: </a:t>
            </a:r>
            <a:r>
              <a:rPr lang="cs-CZ" dirty="0" err="1"/>
              <a:t>Parts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body I. </a:t>
            </a:r>
            <a:r>
              <a:rPr lang="cs-CZ" dirty="0" err="1"/>
              <a:t>Revision</a:t>
            </a:r>
            <a:r>
              <a:rPr lang="cs-CZ" dirty="0"/>
              <a:t>.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Phone</a:t>
            </a:r>
            <a:r>
              <a:rPr lang="cs-CZ" dirty="0" smtClean="0"/>
              <a:t> </a:t>
            </a:r>
            <a:r>
              <a:rPr lang="cs-CZ" dirty="0" err="1" smtClean="0"/>
              <a:t>calls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 smtClean="0"/>
              <a:t>Book</a:t>
            </a:r>
            <a:r>
              <a:rPr lang="cs-CZ" dirty="0" smtClean="0"/>
              <a:t>, p. 47, ex. 7: listen and </a:t>
            </a:r>
            <a:r>
              <a:rPr lang="cs-CZ" dirty="0" err="1" smtClean="0"/>
              <a:t>observe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47/2: </a:t>
            </a:r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down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typical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informal</a:t>
            </a:r>
            <a:r>
              <a:rPr lang="cs-CZ" dirty="0" smtClean="0"/>
              <a:t> and </a:t>
            </a:r>
            <a:r>
              <a:rPr lang="cs-CZ" dirty="0" err="1" smtClean="0"/>
              <a:t>formal</a:t>
            </a:r>
            <a:r>
              <a:rPr lang="cs-CZ" dirty="0" smtClean="0"/>
              <a:t> </a:t>
            </a:r>
            <a:r>
              <a:rPr lang="cs-CZ" dirty="0" err="1" smtClean="0"/>
              <a:t>phone</a:t>
            </a:r>
            <a:r>
              <a:rPr lang="cs-CZ" dirty="0" smtClean="0"/>
              <a:t> call</a:t>
            </a:r>
          </a:p>
          <a:p>
            <a:pPr marL="0" indent="0">
              <a:buNone/>
            </a:pPr>
            <a:r>
              <a:rPr lang="cs-CZ" dirty="0" smtClean="0"/>
              <a:t>47/3: </a:t>
            </a:r>
            <a:r>
              <a:rPr lang="cs-CZ" dirty="0" err="1" smtClean="0"/>
              <a:t>Put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lines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52665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Neformální dopis | </a:t>
            </a:r>
            <a:r>
              <a:rPr lang="cs-CZ" dirty="0" err="1" smtClean="0"/>
              <a:t>informal</a:t>
            </a:r>
            <a:r>
              <a:rPr lang="cs-CZ" dirty="0" smtClean="0"/>
              <a:t> </a:t>
            </a:r>
            <a:r>
              <a:rPr lang="cs-CZ" dirty="0" err="1" smtClean="0"/>
              <a:t>lettre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Read</a:t>
            </a:r>
            <a:r>
              <a:rPr lang="cs-CZ" dirty="0" smtClean="0"/>
              <a:t> and listen p. 49/ex. 13</a:t>
            </a:r>
          </a:p>
          <a:p>
            <a:pPr marL="0" indent="0">
              <a:buNone/>
            </a:pPr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similar</a:t>
            </a:r>
            <a:r>
              <a:rPr lang="cs-CZ" dirty="0" smtClean="0"/>
              <a:t> </a:t>
            </a:r>
            <a:r>
              <a:rPr lang="cs-CZ" dirty="0" err="1" smtClean="0"/>
              <a:t>lettre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in Brno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5551260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Lidské tělo | </a:t>
            </a:r>
            <a:r>
              <a:rPr lang="cs-CZ" dirty="0" err="1" smtClean="0"/>
              <a:t>human</a:t>
            </a:r>
            <a:r>
              <a:rPr lang="cs-CZ" dirty="0" smtClean="0"/>
              <a:t> body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Basic </a:t>
            </a:r>
            <a:r>
              <a:rPr lang="cs-CZ" dirty="0" err="1" smtClean="0"/>
              <a:t>parts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mluvtecesky.net/en/courses/a1/14/1/1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Hlava: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mluvtecesky.net/en/courses/a1/14/1/4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err="1" smtClean="0"/>
              <a:t>Plural</a:t>
            </a:r>
            <a:r>
              <a:rPr lang="cs-CZ" dirty="0" smtClean="0"/>
              <a:t> </a:t>
            </a:r>
            <a:r>
              <a:rPr lang="cs-CZ" dirty="0" err="1" smtClean="0"/>
              <a:t>parts</a:t>
            </a:r>
            <a:r>
              <a:rPr lang="cs-CZ" dirty="0"/>
              <a:t>: </a:t>
            </a: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mluvtecesky.net/en/courses/a1/14/1/7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err="1" smtClean="0"/>
              <a:t>Extremities</a:t>
            </a:r>
            <a:r>
              <a:rPr lang="cs-CZ" dirty="0"/>
              <a:t>: </a:t>
            </a:r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mluvtecesky.net/en/courses/a1/14/1/9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err="1" smtClean="0"/>
              <a:t>Phrases</a:t>
            </a:r>
            <a:r>
              <a:rPr lang="cs-CZ" dirty="0"/>
              <a:t>: </a:t>
            </a:r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mluvtecesky.net/en/courses/a1/14/4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8274733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Phrase</a:t>
            </a:r>
            <a:r>
              <a:rPr lang="cs-CZ" dirty="0" smtClean="0"/>
              <a:t> „Bolí mě…“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860031" cy="426720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BOLÍ </a:t>
            </a:r>
            <a:r>
              <a:rPr lang="cs-CZ" b="1" u="sng" dirty="0" smtClean="0">
                <a:solidFill>
                  <a:srgbClr val="0070C0"/>
                </a:solidFill>
              </a:rPr>
              <a:t>M</a:t>
            </a:r>
            <a:r>
              <a:rPr lang="cs-CZ" b="1" dirty="0" smtClean="0">
                <a:solidFill>
                  <a:srgbClr val="0070C0"/>
                </a:solidFill>
              </a:rPr>
              <a:t>Ě</a:t>
            </a:r>
            <a:r>
              <a:rPr lang="cs-CZ" b="1" dirty="0" smtClean="0"/>
              <a:t> [X]. = </a:t>
            </a:r>
            <a:r>
              <a:rPr lang="cs-CZ" b="1" dirty="0" smtClean="0">
                <a:solidFill>
                  <a:srgbClr val="0070C0"/>
                </a:solidFill>
              </a:rPr>
              <a:t>MY</a:t>
            </a:r>
            <a:r>
              <a:rPr lang="cs-CZ" b="1" dirty="0" smtClean="0"/>
              <a:t> [X] HURTS.</a:t>
            </a:r>
          </a:p>
          <a:p>
            <a:pPr marL="0" indent="0">
              <a:buNone/>
            </a:pPr>
            <a:r>
              <a:rPr lang="cs-CZ" dirty="0" smtClean="0"/>
              <a:t>Bolí </a:t>
            </a:r>
            <a:r>
              <a:rPr lang="cs-CZ" u="sng" dirty="0" smtClean="0">
                <a:solidFill>
                  <a:srgbClr val="0070C0"/>
                </a:solidFill>
              </a:rPr>
              <a:t>t</a:t>
            </a:r>
            <a:r>
              <a:rPr lang="cs-CZ" dirty="0" smtClean="0">
                <a:solidFill>
                  <a:srgbClr val="0070C0"/>
                </a:solidFill>
              </a:rPr>
              <a:t>ě</a:t>
            </a:r>
            <a:r>
              <a:rPr lang="cs-CZ" dirty="0" smtClean="0"/>
              <a:t> </a:t>
            </a:r>
            <a:r>
              <a:rPr lang="cs-CZ" dirty="0"/>
              <a:t>[X]. = </a:t>
            </a:r>
            <a:r>
              <a:rPr lang="cs-CZ" dirty="0" err="1" smtClean="0">
                <a:solidFill>
                  <a:srgbClr val="0070C0"/>
                </a:solidFill>
              </a:rPr>
              <a:t>Your</a:t>
            </a:r>
            <a:r>
              <a:rPr lang="cs-CZ" dirty="0" smtClean="0"/>
              <a:t> </a:t>
            </a:r>
            <a:r>
              <a:rPr lang="cs-CZ" dirty="0"/>
              <a:t>[X] </a:t>
            </a:r>
            <a:r>
              <a:rPr lang="cs-CZ" dirty="0" err="1"/>
              <a:t>hurts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Bolí </a:t>
            </a:r>
            <a:r>
              <a:rPr lang="cs-CZ" dirty="0" smtClean="0">
                <a:solidFill>
                  <a:srgbClr val="0070C0"/>
                </a:solidFill>
              </a:rPr>
              <a:t>ho</a:t>
            </a:r>
            <a:r>
              <a:rPr lang="cs-CZ" dirty="0" smtClean="0"/>
              <a:t> </a:t>
            </a:r>
            <a:r>
              <a:rPr lang="cs-CZ" dirty="0"/>
              <a:t>[X]. = </a:t>
            </a:r>
            <a:r>
              <a:rPr lang="cs-CZ" dirty="0" smtClean="0">
                <a:solidFill>
                  <a:srgbClr val="0070C0"/>
                </a:solidFill>
              </a:rPr>
              <a:t>His</a:t>
            </a:r>
            <a:r>
              <a:rPr lang="cs-CZ" dirty="0" smtClean="0"/>
              <a:t> </a:t>
            </a:r>
            <a:r>
              <a:rPr lang="cs-CZ" dirty="0"/>
              <a:t>[X] </a:t>
            </a:r>
            <a:r>
              <a:rPr lang="cs-CZ" dirty="0" err="1"/>
              <a:t>hurts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Bolí </a:t>
            </a:r>
            <a:r>
              <a:rPr lang="cs-CZ" dirty="0" smtClean="0">
                <a:solidFill>
                  <a:srgbClr val="0070C0"/>
                </a:solidFill>
              </a:rPr>
              <a:t>ji</a:t>
            </a:r>
            <a:r>
              <a:rPr lang="cs-CZ" dirty="0" smtClean="0"/>
              <a:t> </a:t>
            </a:r>
            <a:r>
              <a:rPr lang="cs-CZ" dirty="0"/>
              <a:t>[X]. = </a:t>
            </a:r>
            <a:r>
              <a:rPr lang="cs-CZ" dirty="0" smtClean="0">
                <a:solidFill>
                  <a:srgbClr val="0070C0"/>
                </a:solidFill>
              </a:rPr>
              <a:t>Her</a:t>
            </a:r>
            <a:r>
              <a:rPr lang="cs-CZ" dirty="0" smtClean="0"/>
              <a:t> </a:t>
            </a:r>
            <a:r>
              <a:rPr lang="cs-CZ" dirty="0"/>
              <a:t>[X] </a:t>
            </a:r>
            <a:r>
              <a:rPr lang="cs-CZ" dirty="0" err="1"/>
              <a:t>hurts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Bolí </a:t>
            </a:r>
            <a:r>
              <a:rPr lang="cs-CZ" dirty="0" smtClean="0">
                <a:solidFill>
                  <a:srgbClr val="0070C0"/>
                </a:solidFill>
              </a:rPr>
              <a:t>náš</a:t>
            </a:r>
            <a:r>
              <a:rPr lang="cs-CZ" dirty="0" smtClean="0"/>
              <a:t> </a:t>
            </a:r>
            <a:r>
              <a:rPr lang="cs-CZ" dirty="0"/>
              <a:t>[X]. = </a:t>
            </a:r>
            <a:r>
              <a:rPr lang="cs-CZ" dirty="0" err="1" smtClean="0">
                <a:solidFill>
                  <a:srgbClr val="0070C0"/>
                </a:solidFill>
              </a:rPr>
              <a:t>Our</a:t>
            </a:r>
            <a:r>
              <a:rPr lang="cs-CZ" dirty="0" smtClean="0"/>
              <a:t> </a:t>
            </a:r>
            <a:r>
              <a:rPr lang="cs-CZ" dirty="0"/>
              <a:t>[X] </a:t>
            </a:r>
            <a:r>
              <a:rPr lang="cs-CZ" dirty="0" err="1"/>
              <a:t>hurts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BOLÍ </a:t>
            </a:r>
            <a:r>
              <a:rPr lang="cs-CZ" b="1" dirty="0" smtClean="0">
                <a:solidFill>
                  <a:srgbClr val="0070C0"/>
                </a:solidFill>
              </a:rPr>
              <a:t>VÁS</a:t>
            </a:r>
            <a:r>
              <a:rPr lang="cs-CZ" b="1" dirty="0" smtClean="0"/>
              <a:t> [X]. = </a:t>
            </a:r>
            <a:r>
              <a:rPr lang="cs-CZ" b="1" dirty="0" smtClean="0">
                <a:solidFill>
                  <a:srgbClr val="0070C0"/>
                </a:solidFill>
              </a:rPr>
              <a:t>YOUR</a:t>
            </a:r>
            <a:r>
              <a:rPr lang="cs-CZ" b="1" dirty="0" smtClean="0"/>
              <a:t> [X] HURTS.</a:t>
            </a:r>
          </a:p>
          <a:p>
            <a:pPr marL="0" indent="0">
              <a:buNone/>
            </a:pPr>
            <a:r>
              <a:rPr lang="cs-CZ" dirty="0" smtClean="0"/>
              <a:t>Bolí </a:t>
            </a:r>
            <a:r>
              <a:rPr lang="cs-CZ" dirty="0" smtClean="0">
                <a:solidFill>
                  <a:srgbClr val="0070C0"/>
                </a:solidFill>
              </a:rPr>
              <a:t>je</a:t>
            </a:r>
            <a:r>
              <a:rPr lang="cs-CZ" dirty="0" smtClean="0"/>
              <a:t> </a:t>
            </a:r>
            <a:r>
              <a:rPr lang="cs-CZ" dirty="0"/>
              <a:t>[X]. = </a:t>
            </a:r>
            <a:r>
              <a:rPr lang="cs-CZ" dirty="0" err="1" smtClean="0">
                <a:solidFill>
                  <a:srgbClr val="0070C0"/>
                </a:solidFill>
              </a:rPr>
              <a:t>Their</a:t>
            </a:r>
            <a:r>
              <a:rPr lang="cs-CZ" dirty="0" smtClean="0"/>
              <a:t> </a:t>
            </a:r>
            <a:r>
              <a:rPr lang="cs-CZ" dirty="0"/>
              <a:t>[X] </a:t>
            </a:r>
            <a:r>
              <a:rPr lang="cs-CZ" dirty="0" err="1"/>
              <a:t>hurts</a:t>
            </a:r>
            <a:r>
              <a:rPr lang="cs-CZ" dirty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958507" y="1905000"/>
            <a:ext cx="3707905" cy="42672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Q: </a:t>
            </a:r>
            <a:r>
              <a:rPr lang="cs-CZ" dirty="0" smtClean="0">
                <a:solidFill>
                  <a:srgbClr val="FF0000"/>
                </a:solidFill>
              </a:rPr>
              <a:t>Co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vás</a:t>
            </a:r>
            <a:r>
              <a:rPr lang="cs-CZ" dirty="0" smtClean="0"/>
              <a:t> bolí?</a:t>
            </a:r>
          </a:p>
          <a:p>
            <a:pPr marL="0" indent="0">
              <a:buNone/>
            </a:pPr>
            <a:r>
              <a:rPr lang="cs-CZ" dirty="0" smtClean="0"/>
              <a:t>A: Bolí </a:t>
            </a:r>
            <a:r>
              <a:rPr lang="cs-CZ" dirty="0" smtClean="0">
                <a:solidFill>
                  <a:srgbClr val="0070C0"/>
                </a:solidFill>
              </a:rPr>
              <a:t>mě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hlava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7363318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Revision</a:t>
            </a:r>
            <a:r>
              <a:rPr lang="cs-CZ" dirty="0" smtClean="0"/>
              <a:t> </a:t>
            </a:r>
            <a:r>
              <a:rPr lang="cs-CZ" dirty="0" err="1" smtClean="0"/>
              <a:t>exercices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mluvtecesky.net/en/courses/a1/7/4/2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mluvtecesky.net/en/courses/a1/7/4/3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mluvtecesky.net/en/courses/a1/7/4/4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Green </a:t>
            </a:r>
            <a:r>
              <a:rPr lang="cs-CZ" dirty="0" err="1" smtClean="0"/>
              <a:t>book</a:t>
            </a:r>
            <a:r>
              <a:rPr lang="cs-CZ" smtClean="0"/>
              <a:t>, 24/13, 25/15, 26/20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824354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144000" cy="1020762"/>
          </a:xfrm>
        </p:spPr>
        <p:txBody>
          <a:bodyPr/>
          <a:lstStyle/>
          <a:p>
            <a:r>
              <a:rPr lang="cs-CZ" dirty="0" err="1" smtClean="0"/>
              <a:t>Homework</a:t>
            </a:r>
            <a:endParaRPr lang="cs-CZ" dirty="0" smtClean="0"/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dirty="0" smtClean="0"/>
              <a:t>Do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exercices</a:t>
            </a:r>
            <a:r>
              <a:rPr lang="cs-CZ" dirty="0" smtClean="0"/>
              <a:t> in ROPOT as </a:t>
            </a:r>
            <a:r>
              <a:rPr lang="cs-CZ" dirty="0" err="1" smtClean="0"/>
              <a:t>well</a:t>
            </a:r>
            <a:r>
              <a:rPr lang="cs-CZ" dirty="0" smtClean="0"/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cs-CZ" dirty="0" smtClean="0"/>
              <a:t>Study </a:t>
            </a:r>
            <a:r>
              <a:rPr lang="cs-CZ" dirty="0" err="1" smtClean="0"/>
              <a:t>Lesson</a:t>
            </a:r>
            <a:r>
              <a:rPr lang="cs-CZ" dirty="0" smtClean="0"/>
              <a:t> 5 </a:t>
            </a:r>
            <a:r>
              <a:rPr lang="cs-CZ" dirty="0" err="1" smtClean="0"/>
              <a:t>vocabulary</a:t>
            </a:r>
            <a:r>
              <a:rPr lang="cs-CZ" dirty="0" smtClean="0"/>
              <a:t> (p. </a:t>
            </a:r>
            <a:r>
              <a:rPr lang="cs-CZ" smtClean="0"/>
              <a:t>62).</a:t>
            </a:r>
            <a:endParaRPr lang="cs-CZ" dirty="0" smtClean="0"/>
          </a:p>
          <a:p>
            <a:pPr marL="0" indent="0">
              <a:buFont typeface="Wingdings" pitchFamily="2" charset="2"/>
              <a:buNone/>
            </a:pPr>
            <a:endParaRPr lang="cs-CZ" dirty="0" smtClean="0"/>
          </a:p>
          <a:p>
            <a:pPr marL="0" indent="0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v podobě školní tabule (širokoúhlá)</Template>
  <TotalTime>0</TotalTime>
  <Words>259</Words>
  <Application>Microsoft Office PowerPoint</Application>
  <PresentationFormat>Vlastní</PresentationFormat>
  <Paragraphs>37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Consolas</vt:lpstr>
      <vt:lpstr>Corbel</vt:lpstr>
      <vt:lpstr>Wingdings</vt:lpstr>
      <vt:lpstr>Chalkboard_16x9</vt:lpstr>
      <vt:lpstr>Čeština: 9. lekce Czech language: 9th lesson</vt:lpstr>
      <vt:lpstr>Phone calls </vt:lpstr>
      <vt:lpstr>Neformální dopis | informal lettre</vt:lpstr>
      <vt:lpstr>Lidské tělo | human body </vt:lpstr>
      <vt:lpstr>Phrase „Bolí mě…“ </vt:lpstr>
      <vt:lpstr>Revision exercices 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1. lekce Czech language: 1st lesson</dc:title>
  <dc:creator/>
  <cp:lastModifiedBy/>
  <cp:revision>4</cp:revision>
  <dcterms:created xsi:type="dcterms:W3CDTF">2015-09-08T18:40:27Z</dcterms:created>
  <dcterms:modified xsi:type="dcterms:W3CDTF">2015-11-16T04:59:29Z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