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68" r:id="rId4"/>
    <p:sldId id="269" r:id="rId5"/>
    <p:sldId id="270" r:id="rId6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91" autoAdjust="0"/>
    <p:restoredTop sz="94434" autoAdjust="0"/>
  </p:normalViewPr>
  <p:slideViewPr>
    <p:cSldViewPr>
      <p:cViewPr>
        <p:scale>
          <a:sx n="86" d="100"/>
          <a:sy n="86" d="100"/>
        </p:scale>
        <p:origin x="-120" y="240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1.12.2015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367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1.12.2015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772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54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</a:t>
            </a:r>
            <a:r>
              <a:rPr lang="cs-CZ" noProof="0" dirty="0" err="1" smtClean="0"/>
              <a:t>přidíte</a:t>
            </a:r>
            <a:r>
              <a:rPr lang="cs-CZ" noProof="0" dirty="0" smtClean="0"/>
              <a:t>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10225458" cy="2667000"/>
          </a:xfrm>
        </p:spPr>
        <p:txBody>
          <a:bodyPr/>
          <a:lstStyle/>
          <a:p>
            <a:r>
              <a:rPr lang="cs-CZ" dirty="0" smtClean="0"/>
              <a:t>Čeština: 11. lekce</a:t>
            </a:r>
            <a:br>
              <a:rPr lang="cs-CZ" dirty="0" smtClean="0"/>
            </a:br>
            <a:r>
              <a:rPr lang="cs-CZ" dirty="0" smtClean="0"/>
              <a:t>Czech </a:t>
            </a:r>
            <a:r>
              <a:rPr lang="cs-CZ" dirty="0" err="1" smtClean="0"/>
              <a:t>language</a:t>
            </a:r>
            <a:r>
              <a:rPr lang="cs-CZ" dirty="0" smtClean="0"/>
              <a:t>: 11</a:t>
            </a:r>
            <a:r>
              <a:rPr lang="cs-CZ" baseline="30000" dirty="0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lesson</a:t>
            </a:r>
            <a:endParaRPr 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11th week: Communicative Competency: Conversation at </a:t>
            </a:r>
            <a:r>
              <a:rPr lang="en-US" dirty="0" smtClean="0"/>
              <a:t>restaurant.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Grammar</a:t>
            </a:r>
            <a:r>
              <a:rPr lang="en-US" dirty="0"/>
              <a:t>: Modal verb "to want".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Prepositons</a:t>
            </a:r>
            <a:r>
              <a:rPr lang="en-US" dirty="0" smtClean="0"/>
              <a:t> </a:t>
            </a:r>
            <a:r>
              <a:rPr lang="en-US" dirty="0"/>
              <a:t>do-</a:t>
            </a:r>
            <a:r>
              <a:rPr lang="en-US" dirty="0" err="1"/>
              <a:t>na</a:t>
            </a:r>
            <a:r>
              <a:rPr lang="en-US" dirty="0"/>
              <a:t>-v.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Personal </a:t>
            </a:r>
            <a:r>
              <a:rPr lang="en-US" dirty="0"/>
              <a:t>pronouns in the accusative. </a:t>
            </a:r>
            <a:endParaRPr lang="cs-CZ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Bolí</a:t>
            </a:r>
            <a:r>
              <a:rPr lang="en-US" dirty="0" smtClean="0"/>
              <a:t> </a:t>
            </a:r>
            <a:r>
              <a:rPr lang="en-US" dirty="0" err="1"/>
              <a:t>mě</a:t>
            </a:r>
            <a:r>
              <a:rPr lang="en-US" dirty="0"/>
              <a:t>... . Parts of body II.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CHTÍT (</a:t>
            </a:r>
            <a:r>
              <a:rPr lang="cs-CZ" dirty="0" err="1" smtClean="0"/>
              <a:t>want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499544" y="2330152"/>
            <a:ext cx="1773932" cy="42672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(já)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(ty)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(on, ona, to)</a:t>
            </a:r>
          </a:p>
          <a:p>
            <a:pPr marL="0" indent="0">
              <a:buFont typeface="Arial" charset="0"/>
              <a:buNone/>
            </a:pPr>
            <a:endParaRPr lang="cs-CZ" altLang="cs-CZ" i="1" dirty="0"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(my)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(vy)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>
                <a:ea typeface="ＭＳ Ｐゴシック" pitchFamily="34" charset="-128"/>
              </a:rPr>
              <a:t>(</a:t>
            </a:r>
            <a:r>
              <a:rPr lang="cs-CZ" altLang="cs-CZ" i="1" dirty="0" smtClean="0">
                <a:ea typeface="ＭＳ Ｐゴシック" pitchFamily="34" charset="-128"/>
              </a:rPr>
              <a:t>oni)</a:t>
            </a:r>
            <a:endParaRPr lang="cs-CZ" altLang="cs-CZ" i="1" dirty="0">
              <a:ea typeface="ＭＳ Ｐゴシック" pitchFamily="34" charset="-128"/>
            </a:endParaRPr>
          </a:p>
          <a:p>
            <a:endParaRPr lang="cs-CZ" i="1" dirty="0"/>
          </a:p>
        </p:txBody>
      </p:sp>
      <p:sp>
        <p:nvSpPr>
          <p:cNvPr id="4" name="Obdélník 3"/>
          <p:cNvSpPr/>
          <p:nvPr/>
        </p:nvSpPr>
        <p:spPr>
          <a:xfrm>
            <a:off x="4299745" y="2330152"/>
            <a:ext cx="1728192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i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latin typeface="+mn-lt"/>
                <a:ea typeface="ＭＳ Ｐゴシック" pitchFamily="34" charset="-128"/>
              </a:rPr>
              <a:t>ch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ějí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52116" y="2330152"/>
            <a:ext cx="1773932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4675" indent="-27305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8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0475" indent="-228600" algn="l" rtl="0" fontAlgn="base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8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(I)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(he,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she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, 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it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endParaRPr lang="cs-CZ" altLang="cs-CZ" i="1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we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 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you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pPr marL="0" indent="0">
              <a:buFont typeface="Arial" charset="0"/>
              <a:buNone/>
            </a:pP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(</a:t>
            </a:r>
            <a:r>
              <a:rPr lang="cs-CZ" altLang="cs-CZ" i="1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they</a:t>
            </a:r>
            <a:r>
              <a:rPr lang="cs-CZ" altLang="cs-CZ" i="1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)</a:t>
            </a:r>
          </a:p>
          <a:p>
            <a:endParaRPr lang="cs-CZ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02124" y="1683821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00B050"/>
                </a:solidFill>
                <a:latin typeface="+mn-lt"/>
                <a:cs typeface="Arial" pitchFamily="34" charset="0"/>
              </a:rPr>
              <a:t>+</a:t>
            </a:r>
            <a:endParaRPr lang="cs-CZ" sz="4000" dirty="0">
              <a:solidFill>
                <a:srgbClr val="00B050"/>
              </a:solidFill>
              <a:latin typeface="+mn-lt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742484" y="1683820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4000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—</a:t>
            </a:r>
            <a:endParaRPr lang="cs-CZ" sz="40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670476" y="2330151"/>
            <a:ext cx="1800200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i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eš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endParaRPr lang="cs-CZ" sz="2400" b="1" dirty="0"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eme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chc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ete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  <a:p>
            <a:pPr marL="0" indent="0">
              <a:lnSpc>
                <a:spcPct val="90000"/>
              </a:lnSpc>
              <a:spcBef>
                <a:spcPts val="1800"/>
              </a:spcBef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n-lt"/>
                <a:ea typeface="ＭＳ Ｐゴシック" pitchFamily="34" charset="-128"/>
              </a:rPr>
              <a:t>ne</a:t>
            </a:r>
            <a:r>
              <a:rPr lang="cs-CZ" sz="2400" b="1" dirty="0" smtClean="0">
                <a:latin typeface="+mn-lt"/>
                <a:ea typeface="ＭＳ Ｐゴシック" pitchFamily="34" charset="-128"/>
              </a:rPr>
              <a:t>ch</a:t>
            </a:r>
            <a:r>
              <a:rPr lang="cs-CZ" sz="2400" b="1" dirty="0" smtClean="0">
                <a:solidFill>
                  <a:srgbClr val="0070C0"/>
                </a:solidFill>
                <a:latin typeface="+mn-lt"/>
                <a:ea typeface="ＭＳ Ｐゴシック" pitchFamily="34" charset="-128"/>
              </a:rPr>
              <a:t>t</a:t>
            </a:r>
            <a:r>
              <a:rPr lang="cs-CZ" sz="2400" b="1" dirty="0" smtClean="0">
                <a:solidFill>
                  <a:srgbClr val="00B050"/>
                </a:solidFill>
                <a:latin typeface="+mn-lt"/>
                <a:ea typeface="ＭＳ Ｐゴシック" pitchFamily="34" charset="-128"/>
              </a:rPr>
              <a:t>ějí</a:t>
            </a:r>
            <a:endParaRPr lang="cs-CZ" sz="2400" b="1" dirty="0">
              <a:solidFill>
                <a:srgbClr val="00B050"/>
              </a:solidFill>
              <a:latin typeface="+mn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5635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CHTÍT: </a:t>
            </a:r>
            <a:r>
              <a:rPr lang="cs-CZ" dirty="0" err="1" smtClean="0"/>
              <a:t>how</a:t>
            </a:r>
            <a:r>
              <a:rPr lang="cs-CZ" dirty="0" smtClean="0"/>
              <a:t> to use </a:t>
            </a:r>
            <a:r>
              <a:rPr lang="cs-CZ" dirty="0" err="1" smtClean="0"/>
              <a:t>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As </a:t>
            </a:r>
            <a:r>
              <a:rPr lang="cs-CZ" dirty="0" err="1" smtClean="0"/>
              <a:t>object-based</a:t>
            </a:r>
            <a:r>
              <a:rPr lang="cs-CZ" dirty="0" smtClean="0"/>
              <a:t> verb (I </a:t>
            </a:r>
            <a:r>
              <a:rPr lang="cs-CZ" dirty="0" err="1" smtClean="0"/>
              <a:t>want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r>
              <a:rPr lang="cs-CZ" dirty="0" smtClean="0"/>
              <a:t>/</a:t>
            </a:r>
            <a:r>
              <a:rPr lang="cs-CZ" dirty="0" err="1" smtClean="0"/>
              <a:t>something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i</a:t>
            </a:r>
            <a:r>
              <a:rPr lang="cs-CZ" dirty="0" smtClean="0"/>
              <a:t> pivo.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eš</a:t>
            </a:r>
            <a:r>
              <a:rPr lang="cs-CZ" dirty="0" smtClean="0"/>
              <a:t> čaj?</a:t>
            </a:r>
          </a:p>
          <a:p>
            <a:pPr lvl="1"/>
            <a:r>
              <a:rPr lang="cs-CZ" dirty="0" smtClean="0"/>
              <a:t>Petr chc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velkou kofolu.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eme</a:t>
            </a:r>
            <a:r>
              <a:rPr lang="cs-CZ" dirty="0" smtClean="0"/>
              <a:t> hovězí polévku.</a:t>
            </a:r>
          </a:p>
          <a:p>
            <a:pPr lvl="1"/>
            <a:r>
              <a:rPr lang="cs-CZ" dirty="0" smtClean="0"/>
              <a:t>Chc</a:t>
            </a:r>
            <a:r>
              <a:rPr lang="cs-CZ" dirty="0" smtClean="0">
                <a:solidFill>
                  <a:srgbClr val="FF0000"/>
                </a:solidFill>
              </a:rPr>
              <a:t>ete</a:t>
            </a:r>
            <a:r>
              <a:rPr lang="cs-CZ" dirty="0" smtClean="0"/>
              <a:t> něco?	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As </a:t>
            </a:r>
            <a:r>
              <a:rPr lang="cs-CZ" dirty="0" err="1" smtClean="0"/>
              <a:t>modal</a:t>
            </a:r>
            <a:r>
              <a:rPr lang="cs-CZ" dirty="0" smtClean="0"/>
              <a:t> verb (I </a:t>
            </a:r>
            <a:r>
              <a:rPr lang="cs-CZ" dirty="0" err="1" smtClean="0"/>
              <a:t>want</a:t>
            </a:r>
            <a:r>
              <a:rPr lang="cs-CZ" dirty="0" smtClean="0"/>
              <a:t> to do </a:t>
            </a:r>
            <a:r>
              <a:rPr lang="cs-CZ" dirty="0" err="1" smtClean="0"/>
              <a:t>something</a:t>
            </a:r>
            <a:r>
              <a:rPr lang="cs-CZ" dirty="0" smtClean="0"/>
              <a:t>): 2</a:t>
            </a:r>
            <a:r>
              <a:rPr lang="cs-CZ" baseline="30000" dirty="0" smtClean="0"/>
              <a:t>nd</a:t>
            </a:r>
            <a:r>
              <a:rPr lang="cs-CZ" dirty="0" smtClean="0"/>
              <a:t> verb in T-</a:t>
            </a:r>
            <a:r>
              <a:rPr lang="cs-CZ" dirty="0" err="1" smtClean="0"/>
              <a:t>form</a:t>
            </a:r>
            <a:endParaRPr lang="cs-CZ" dirty="0" smtClean="0"/>
          </a:p>
          <a:p>
            <a:pPr lvl="1"/>
            <a:r>
              <a:rPr lang="cs-CZ" dirty="0" smtClean="0"/>
              <a:t>Chci odpočíva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Chceš obědva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 v restauraci?</a:t>
            </a:r>
          </a:p>
          <a:p>
            <a:pPr lvl="1"/>
            <a:r>
              <a:rPr lang="cs-CZ" dirty="0" smtClean="0"/>
              <a:t>Petr nechce studova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, chce tancova</a:t>
            </a:r>
            <a:r>
              <a:rPr lang="cs-CZ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8248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accusative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mít, mám: to </a:t>
            </a:r>
            <a:r>
              <a:rPr lang="cs-CZ" dirty="0" err="1" smtClean="0"/>
              <a:t>have</a:t>
            </a:r>
            <a:endParaRPr lang="cs-CZ" dirty="0" smtClean="0"/>
          </a:p>
          <a:p>
            <a:pPr lvl="1"/>
            <a:r>
              <a:rPr lang="cs-CZ" dirty="0" smtClean="0"/>
              <a:t>mít rád, mám rád: to </a:t>
            </a:r>
            <a:r>
              <a:rPr lang="cs-CZ" dirty="0" err="1" smtClean="0"/>
              <a:t>like</a:t>
            </a:r>
            <a:endParaRPr lang="cs-CZ" dirty="0" smtClean="0"/>
          </a:p>
          <a:p>
            <a:r>
              <a:rPr lang="cs-CZ" dirty="0" smtClean="0"/>
              <a:t>potřebovat: to </a:t>
            </a:r>
            <a:r>
              <a:rPr lang="cs-CZ" dirty="0" err="1" smtClean="0"/>
              <a:t>need</a:t>
            </a:r>
            <a:endParaRPr lang="cs-CZ" dirty="0" smtClean="0"/>
          </a:p>
          <a:p>
            <a:r>
              <a:rPr lang="cs-CZ" dirty="0" smtClean="0"/>
              <a:t>vidět: to </a:t>
            </a:r>
            <a:r>
              <a:rPr lang="cs-CZ" dirty="0" err="1" smtClean="0"/>
              <a:t>see</a:t>
            </a:r>
            <a:endParaRPr lang="cs-CZ" dirty="0" smtClean="0"/>
          </a:p>
          <a:p>
            <a:r>
              <a:rPr lang="cs-CZ" dirty="0" smtClean="0"/>
              <a:t>chtít, chci: to </a:t>
            </a:r>
            <a:r>
              <a:rPr lang="cs-CZ" dirty="0" err="1" smtClean="0"/>
              <a:t>want</a:t>
            </a:r>
            <a:endParaRPr lang="cs-CZ" dirty="0" smtClean="0"/>
          </a:p>
          <a:p>
            <a:r>
              <a:rPr lang="cs-CZ" dirty="0" smtClean="0"/>
              <a:t>dát si, dám si: to </a:t>
            </a:r>
            <a:r>
              <a:rPr lang="cs-CZ" dirty="0" err="1" smtClean="0"/>
              <a:t>have</a:t>
            </a:r>
            <a:r>
              <a:rPr lang="cs-CZ" dirty="0" smtClean="0"/>
              <a:t> (in restaurant)</a:t>
            </a:r>
          </a:p>
          <a:p>
            <a:r>
              <a:rPr lang="cs-CZ" dirty="0" smtClean="0"/>
              <a:t>jíst, jím: to </a:t>
            </a:r>
            <a:r>
              <a:rPr lang="cs-CZ" dirty="0" err="1" smtClean="0"/>
              <a:t>eat</a:t>
            </a:r>
            <a:endParaRPr lang="cs-CZ" dirty="0" smtClean="0"/>
          </a:p>
          <a:p>
            <a:r>
              <a:rPr lang="cs-CZ" dirty="0" smtClean="0"/>
              <a:t>pít, piju: to drink</a:t>
            </a:r>
          </a:p>
          <a:p>
            <a:r>
              <a:rPr lang="cs-CZ" dirty="0" smtClean="0"/>
              <a:t>znát, znám: to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54700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Phrase</a:t>
            </a:r>
            <a:r>
              <a:rPr lang="cs-CZ" dirty="0" smtClean="0"/>
              <a:t> „Bolí mě…“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860031" cy="42672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u="sng" dirty="0" smtClean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0070C0"/>
                </a:solidFill>
              </a:rPr>
              <a:t>Ě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MY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u="sng" dirty="0" smtClean="0">
                <a:solidFill>
                  <a:srgbClr val="0070C0"/>
                </a:solidFill>
              </a:rPr>
              <a:t>t</a:t>
            </a:r>
            <a:r>
              <a:rPr lang="cs-CZ" dirty="0" smtClean="0">
                <a:solidFill>
                  <a:srgbClr val="0070C0"/>
                </a:solidFill>
              </a:rPr>
              <a:t>ě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Your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ho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His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ji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smtClean="0">
                <a:solidFill>
                  <a:srgbClr val="0070C0"/>
                </a:solidFill>
              </a:rPr>
              <a:t>Her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nás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Our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BOLÍ </a:t>
            </a:r>
            <a:r>
              <a:rPr lang="cs-CZ" b="1" dirty="0" smtClean="0">
                <a:solidFill>
                  <a:srgbClr val="0070C0"/>
                </a:solidFill>
              </a:rPr>
              <a:t>VÁS</a:t>
            </a:r>
            <a:r>
              <a:rPr lang="cs-CZ" b="1" dirty="0" smtClean="0"/>
              <a:t> [X]. = </a:t>
            </a:r>
            <a:r>
              <a:rPr lang="cs-CZ" b="1" dirty="0" smtClean="0">
                <a:solidFill>
                  <a:srgbClr val="0070C0"/>
                </a:solidFill>
              </a:rPr>
              <a:t>YOUR</a:t>
            </a:r>
            <a:r>
              <a:rPr lang="cs-CZ" b="1" dirty="0" smtClean="0"/>
              <a:t> [X] HURTS.</a:t>
            </a:r>
          </a:p>
          <a:p>
            <a:pPr marL="0" indent="0">
              <a:buNone/>
            </a:pPr>
            <a:r>
              <a:rPr lang="cs-CZ" dirty="0" smtClean="0"/>
              <a:t>Bolí </a:t>
            </a:r>
            <a:r>
              <a:rPr lang="cs-CZ" dirty="0" smtClean="0">
                <a:solidFill>
                  <a:srgbClr val="0070C0"/>
                </a:solidFill>
              </a:rPr>
              <a:t>je</a:t>
            </a:r>
            <a:r>
              <a:rPr lang="cs-CZ" dirty="0" smtClean="0"/>
              <a:t> </a:t>
            </a:r>
            <a:r>
              <a:rPr lang="cs-CZ" dirty="0"/>
              <a:t>[X]. = </a:t>
            </a:r>
            <a:r>
              <a:rPr lang="cs-CZ" dirty="0" err="1" smtClean="0">
                <a:solidFill>
                  <a:srgbClr val="0070C0"/>
                </a:solidFill>
              </a:rPr>
              <a:t>Their</a:t>
            </a:r>
            <a:r>
              <a:rPr lang="cs-CZ" dirty="0" smtClean="0"/>
              <a:t> </a:t>
            </a:r>
            <a:r>
              <a:rPr lang="cs-CZ" dirty="0"/>
              <a:t>[X] </a:t>
            </a:r>
            <a:r>
              <a:rPr lang="cs-CZ" dirty="0" err="1"/>
              <a:t>hurts</a:t>
            </a:r>
            <a:r>
              <a:rPr lang="cs-CZ" dirty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58507" y="1905000"/>
            <a:ext cx="3707905" cy="426720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Q: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vás</a:t>
            </a:r>
            <a:r>
              <a:rPr lang="cs-CZ" dirty="0" smtClean="0"/>
              <a:t> bolí?</a:t>
            </a:r>
          </a:p>
          <a:p>
            <a:pPr marL="0" indent="0">
              <a:buNone/>
            </a:pPr>
            <a:r>
              <a:rPr lang="cs-CZ" dirty="0" smtClean="0"/>
              <a:t>A: Bolí </a:t>
            </a:r>
            <a:r>
              <a:rPr lang="cs-CZ" dirty="0" smtClean="0">
                <a:solidFill>
                  <a:srgbClr val="0070C0"/>
                </a:solidFill>
              </a:rPr>
              <a:t>mě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hlava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3609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301</Words>
  <Application>Microsoft Office PowerPoint</Application>
  <PresentationFormat>Vlastní</PresentationFormat>
  <Paragraphs>69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Chalkboard_16x9</vt:lpstr>
      <vt:lpstr>Čeština: 11. lekce Czech language: 11th lesson</vt:lpstr>
      <vt:lpstr>CHTÍT (want)</vt:lpstr>
      <vt:lpstr>CHTÍT: how to use it</vt:lpstr>
      <vt:lpstr>Most important verbs with accusative</vt:lpstr>
      <vt:lpstr>Phrase „Bolí mě…“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4</cp:revision>
  <dcterms:created xsi:type="dcterms:W3CDTF">2015-09-08T18:40:27Z</dcterms:created>
  <dcterms:modified xsi:type="dcterms:W3CDTF">2015-12-01T18:30:30Z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