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70" r:id="rId4"/>
    <p:sldId id="271" r:id="rId5"/>
    <p:sldId id="273" r:id="rId6"/>
    <p:sldId id="274" r:id="rId7"/>
    <p:sldId id="275" r:id="rId8"/>
    <p:sldId id="272" r:id="rId9"/>
    <p:sldId id="276" r:id="rId10"/>
    <p:sldId id="257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11" autoAdjust="0"/>
    <p:restoredTop sz="94434" autoAdjust="0"/>
  </p:normalViewPr>
  <p:slideViewPr>
    <p:cSldViewPr>
      <p:cViewPr varScale="1">
        <p:scale>
          <a:sx n="68" d="100"/>
          <a:sy n="68" d="100"/>
        </p:scale>
        <p:origin x="102" y="144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cs-CZ" smtClean="0"/>
              <a:t>23.9.2015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cs-CZ" smtClean="0"/>
              <a:t>23.9.2015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15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071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273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504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69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414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579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3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5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5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5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5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cs/courses/a1/9/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e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luvtecesky.net/en/useful_phrases" TargetMode="External"/><Relationship Id="rId5" Type="http://schemas.openxmlformats.org/officeDocument/2006/relationships/hyperlink" Target="NULL" TargetMode="External"/><Relationship Id="rId4" Type="http://schemas.openxmlformats.org/officeDocument/2006/relationships/hyperlink" Target="http://tt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5860" y="1556792"/>
            <a:ext cx="9937104" cy="2667000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 smtClean="0">
                <a:latin typeface="Consolas"/>
              </a:rPr>
              <a:t>Čeština: 1. lekce</a:t>
            </a:r>
            <a:br>
              <a:rPr lang="cs-CZ" dirty="0" smtClean="0">
                <a:latin typeface="Consolas"/>
              </a:rPr>
            </a:br>
            <a:r>
              <a:rPr lang="cs-CZ" dirty="0" smtClean="0">
                <a:latin typeface="Consolas"/>
              </a:rPr>
              <a:t>Czech </a:t>
            </a:r>
            <a:r>
              <a:rPr lang="cs-CZ" dirty="0" err="1" smtClean="0">
                <a:latin typeface="Consolas"/>
              </a:rPr>
              <a:t>language</a:t>
            </a:r>
            <a:r>
              <a:rPr lang="cs-CZ" dirty="0" smtClean="0">
                <a:latin typeface="Consolas"/>
              </a:rPr>
              <a:t>: 1</a:t>
            </a:r>
            <a:r>
              <a:rPr lang="cs-CZ" baseline="30000" dirty="0" smtClean="0">
                <a:latin typeface="Consolas"/>
              </a:rPr>
              <a:t>st</a:t>
            </a:r>
            <a:r>
              <a:rPr lang="cs-CZ" dirty="0" smtClean="0">
                <a:latin typeface="Consolas"/>
              </a:rPr>
              <a:t> </a:t>
            </a:r>
            <a:r>
              <a:rPr lang="cs-CZ" dirty="0" err="1" smtClean="0">
                <a:latin typeface="Consolas"/>
              </a:rPr>
              <a:t>lesson</a:t>
            </a:r>
            <a:endParaRPr lang="cs-CZ" sz="54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Martin Punčochář</a:t>
            </a:r>
          </a:p>
          <a:p>
            <a:r>
              <a:rPr lang="cs-CZ" dirty="0" smtClean="0"/>
              <a:t>54084@mail.muni.cz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468542" cy="1020762"/>
          </a:xfrm>
        </p:spPr>
        <p:txBody>
          <a:bodyPr/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: </a:t>
            </a:r>
            <a:r>
              <a:rPr lang="cs-CZ" dirty="0" err="1" smtClean="0"/>
              <a:t>tests</a:t>
            </a:r>
            <a:r>
              <a:rPr lang="cs-CZ" dirty="0" smtClean="0"/>
              <a:t> </a:t>
            </a:r>
            <a:r>
              <a:rPr lang="en-GB" dirty="0" smtClean="0"/>
              <a:t>&amp; </a:t>
            </a:r>
            <a:r>
              <a:rPr lang="cs-CZ" dirty="0" err="1" smtClean="0"/>
              <a:t>credit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Semester = 13 weeks</a:t>
            </a:r>
          </a:p>
          <a:p>
            <a:r>
              <a:rPr lang="en-GB" dirty="0" smtClean="0"/>
              <a:t>5 progress tests (4 written, 1 oral); </a:t>
            </a:r>
            <a:r>
              <a:rPr lang="en-GB" dirty="0" err="1" smtClean="0"/>
              <a:t>passmark</a:t>
            </a:r>
            <a:r>
              <a:rPr lang="en-GB" dirty="0" smtClean="0"/>
              <a:t> = 70 %</a:t>
            </a:r>
          </a:p>
          <a:p>
            <a:r>
              <a:rPr lang="en-GB" dirty="0" smtClean="0"/>
              <a:t>credit test: </a:t>
            </a:r>
            <a:r>
              <a:rPr lang="cs-CZ" dirty="0" smtClean="0"/>
              <a:t>13th </a:t>
            </a:r>
            <a:r>
              <a:rPr lang="cs-CZ" dirty="0" err="1" smtClean="0"/>
              <a:t>week</a:t>
            </a:r>
            <a:r>
              <a:rPr lang="en-GB" dirty="0" smtClean="0"/>
              <a:t>; </a:t>
            </a:r>
          </a:p>
          <a:p>
            <a:pPr lvl="1"/>
            <a:r>
              <a:rPr lang="en-GB" dirty="0" err="1" smtClean="0"/>
              <a:t>passmark</a:t>
            </a:r>
            <a:r>
              <a:rPr lang="en-GB" dirty="0" smtClean="0"/>
              <a:t> = 70 % </a:t>
            </a:r>
          </a:p>
          <a:p>
            <a:pPr lvl="1"/>
            <a:r>
              <a:rPr lang="en-GB" dirty="0" smtClean="0"/>
              <a:t>1 successfully passed progress test: 68 %</a:t>
            </a:r>
          </a:p>
          <a:p>
            <a:pPr lvl="1"/>
            <a:r>
              <a:rPr lang="en-GB" dirty="0" smtClean="0"/>
              <a:t>2 successfully passed progress tests: 66 %</a:t>
            </a:r>
          </a:p>
          <a:p>
            <a:pPr lvl="1"/>
            <a:r>
              <a:rPr lang="en-GB" dirty="0" smtClean="0"/>
              <a:t>3 successfully passed progress tests: 64 %</a:t>
            </a:r>
          </a:p>
          <a:p>
            <a:pPr lvl="1"/>
            <a:r>
              <a:rPr lang="en-GB" dirty="0" smtClean="0"/>
              <a:t>4 successfully passed progress tests: 62 %</a:t>
            </a:r>
          </a:p>
          <a:p>
            <a:pPr lvl="1"/>
            <a:r>
              <a:rPr lang="en-GB" dirty="0" smtClean="0"/>
              <a:t>5 successfully passed progress tests: 60 %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46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err="1" smtClean="0"/>
              <a:t>absences</a:t>
            </a:r>
            <a:r>
              <a:rPr lang="cs-CZ" dirty="0" smtClean="0"/>
              <a:t> </a:t>
            </a:r>
            <a:r>
              <a:rPr lang="en-GB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substitutions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number of unexcused absences: 2</a:t>
            </a:r>
          </a:p>
          <a:p>
            <a:r>
              <a:rPr lang="en-GB" dirty="0" smtClean="0"/>
              <a:t>number of recommended absences: 0</a:t>
            </a:r>
          </a:p>
          <a:p>
            <a:r>
              <a:rPr lang="en-GB" dirty="0" smtClean="0"/>
              <a:t>substitution must be made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en-GB" dirty="0" smtClean="0"/>
              <a:t>the week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absence</a:t>
            </a:r>
          </a:p>
          <a:p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notified</a:t>
            </a:r>
            <a:r>
              <a:rPr lang="cs-CZ" dirty="0" smtClean="0"/>
              <a:t> and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agree</a:t>
            </a:r>
            <a:r>
              <a:rPr lang="cs-CZ" smtClean="0"/>
              <a:t> in </a:t>
            </a:r>
            <a:r>
              <a:rPr lang="cs-CZ" dirty="0" err="1" smtClean="0"/>
              <a:t>advance</a:t>
            </a:r>
            <a:endParaRPr lang="en-GB" dirty="0" smtClean="0"/>
          </a:p>
          <a:p>
            <a:r>
              <a:rPr lang="en-GB" dirty="0" smtClean="0"/>
              <a:t>substitution </a:t>
            </a:r>
            <a:r>
              <a:rPr lang="en-GB" b="1" dirty="0" smtClean="0"/>
              <a:t>is not allowed </a:t>
            </a:r>
            <a:r>
              <a:rPr lang="cs-CZ" dirty="0" smtClean="0"/>
              <a:t>o</a:t>
            </a:r>
            <a:r>
              <a:rPr lang="en-GB" dirty="0" smtClean="0"/>
              <a:t>n test week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20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Poslouchejte a odpovídejte na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Corbel" charset="0"/>
                <a:hlinkClick r:id="rId3"/>
              </a:rPr>
              <a:t>http://mluvtecesky.net/cs/courses/a1/9/2</a:t>
            </a:r>
            <a:r>
              <a:rPr lang="cs-CZ" dirty="0">
                <a:latin typeface="Corbel" charset="0"/>
              </a:rPr>
              <a:t> </a:t>
            </a:r>
          </a:p>
          <a:p>
            <a:r>
              <a:rPr lang="cs-CZ" dirty="0">
                <a:latin typeface="Corbel" charset="0"/>
              </a:rPr>
              <a:t>Kristián byl celé léto doma.      ANO × NE</a:t>
            </a:r>
          </a:p>
          <a:p>
            <a:r>
              <a:rPr lang="cs-CZ" dirty="0">
                <a:latin typeface="Corbel" charset="0"/>
              </a:rPr>
              <a:t>Kristián byl u moře.      ANO × NE</a:t>
            </a:r>
          </a:p>
          <a:p>
            <a:r>
              <a:rPr lang="cs-CZ" dirty="0">
                <a:latin typeface="Corbel" charset="0"/>
              </a:rPr>
              <a:t>Kristián byl v Itálii.     ANO × NE</a:t>
            </a:r>
          </a:p>
          <a:p>
            <a:r>
              <a:rPr lang="cs-CZ" dirty="0">
                <a:latin typeface="Corbel" charset="0"/>
              </a:rPr>
              <a:t>Dora byla u dědečka. ANO × NE  </a:t>
            </a:r>
            <a:br>
              <a:rPr lang="cs-CZ" dirty="0">
                <a:latin typeface="Corbel" charset="0"/>
              </a:rPr>
            </a:br>
            <a:endParaRPr lang="cs-CZ" dirty="0">
              <a:latin typeface="Corbel" charset="0"/>
            </a:endParaRPr>
          </a:p>
          <a:p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55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Work</a:t>
            </a:r>
            <a:r>
              <a:rPr lang="cs-CZ" dirty="0"/>
              <a:t> in </a:t>
            </a:r>
            <a:r>
              <a:rPr lang="cs-CZ" dirty="0" err="1"/>
              <a:t>pairs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Make </a:t>
            </a:r>
            <a:r>
              <a:rPr lang="cs-CZ" dirty="0" err="1"/>
              <a:t>similar</a:t>
            </a:r>
            <a:r>
              <a:rPr lang="cs-CZ" dirty="0"/>
              <a:t> dialogues.</a:t>
            </a:r>
          </a:p>
        </p:txBody>
      </p:sp>
    </p:spTree>
    <p:extLst>
      <p:ext uri="{BB962C8B-B14F-4D97-AF65-F5344CB8AC3E}">
        <p14:creationId xmlns:p14="http://schemas.microsoft.com/office/powerpoint/2010/main" val="413749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Kde to bylo?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3" y="1905000"/>
            <a:ext cx="9144000" cy="13419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Je to místo (place), aktivita nebo člověk?</a:t>
            </a:r>
          </a:p>
          <a:p>
            <a:r>
              <a:rPr lang="cs-CZ" dirty="0"/>
              <a:t>Use </a:t>
            </a:r>
            <a:r>
              <a:rPr lang="cs-CZ" dirty="0" err="1"/>
              <a:t>suitable</a:t>
            </a:r>
            <a:r>
              <a:rPr lang="cs-CZ" dirty="0"/>
              <a:t> </a:t>
            </a:r>
            <a:r>
              <a:rPr lang="cs-CZ" dirty="0" err="1"/>
              <a:t>preposition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(v/na + LOC, u + GEN) and </a:t>
            </a:r>
            <a:r>
              <a:rPr lang="cs-CZ" dirty="0" err="1"/>
              <a:t>say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doing</a:t>
            </a:r>
            <a:r>
              <a:rPr lang="cs-CZ" dirty="0"/>
              <a:t> </a:t>
            </a:r>
            <a:r>
              <a:rPr lang="cs-CZ" dirty="0" err="1"/>
              <a:t>here</a:t>
            </a:r>
            <a:r>
              <a:rPr lang="cs-CZ" dirty="0"/>
              <a:t>, e. g.: </a:t>
            </a:r>
            <a:r>
              <a:rPr lang="cs-CZ" i="1" dirty="0"/>
              <a:t>Bar —&gt;V baru jsem pila vodu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17750" y="3502025"/>
            <a:ext cx="7078396" cy="230832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sv-SE" sz="3200" i="1" dirty="0" err="1">
                <a:latin typeface="Corbel" charset="0"/>
              </a:rPr>
              <a:t>večeře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učitel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hospoda</a:t>
            </a:r>
            <a:r>
              <a:rPr lang="sv-SE" sz="3200" i="1" dirty="0">
                <a:latin typeface="Corbel" charset="0"/>
              </a:rPr>
              <a:t>, supermarket, doktor, student, </a:t>
            </a:r>
            <a:r>
              <a:rPr lang="sv-SE" sz="3200" i="1" dirty="0" err="1">
                <a:latin typeface="Corbel" charset="0"/>
              </a:rPr>
              <a:t>oběd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pivo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profesor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maminka</a:t>
            </a:r>
            <a:r>
              <a:rPr lang="sv-SE" sz="3200" i="1" dirty="0">
                <a:latin typeface="Corbel" charset="0"/>
              </a:rPr>
              <a:t>, centrum, </a:t>
            </a:r>
            <a:r>
              <a:rPr lang="sv-SE" sz="3200" i="1" dirty="0" err="1">
                <a:latin typeface="Corbel" charset="0"/>
              </a:rPr>
              <a:t>obchod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lekce</a:t>
            </a:r>
            <a:r>
              <a:rPr lang="sv-SE" sz="3200" i="1" dirty="0">
                <a:latin typeface="Corbel" charset="0"/>
              </a:rPr>
              <a:t> </a:t>
            </a:r>
            <a:r>
              <a:rPr lang="sv-SE" sz="3200" i="1" dirty="0" err="1">
                <a:latin typeface="Corbel" charset="0"/>
              </a:rPr>
              <a:t>dědeček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město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škola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kurz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operace</a:t>
            </a:r>
            <a:r>
              <a:rPr lang="sv-SE" sz="3200" i="1" dirty="0">
                <a:latin typeface="Corbel" charset="0"/>
              </a:rPr>
              <a:t>, </a:t>
            </a:r>
            <a:r>
              <a:rPr lang="sv-SE" sz="3200" i="1" dirty="0" err="1">
                <a:latin typeface="Corbel" charset="0"/>
              </a:rPr>
              <a:t>kamarád</a:t>
            </a:r>
            <a:r>
              <a:rPr lang="sv-SE" sz="3200" i="1" dirty="0">
                <a:latin typeface="Corbel" charset="0"/>
              </a:rPr>
              <a:t>, test</a:t>
            </a:r>
            <a:endParaRPr lang="cs-CZ" sz="3200" i="1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80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Léto a můj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Co jsi dělal/a v létě?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err="1"/>
              <a:t>Say</a:t>
            </a:r>
            <a:r>
              <a:rPr lang="cs-CZ" b="1" dirty="0"/>
              <a:t> </a:t>
            </a:r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were</a:t>
            </a:r>
            <a:r>
              <a:rPr lang="cs-CZ" b="1" dirty="0"/>
              <a:t> </a:t>
            </a:r>
            <a:r>
              <a:rPr lang="cs-CZ" b="1" dirty="0" err="1"/>
              <a:t>doing</a:t>
            </a:r>
            <a:r>
              <a:rPr lang="cs-CZ" b="1" dirty="0"/>
              <a:t> </a:t>
            </a:r>
            <a:r>
              <a:rPr lang="cs-CZ" b="1" dirty="0" err="1"/>
              <a:t>during</a:t>
            </a:r>
            <a:r>
              <a:rPr lang="cs-CZ" b="1" dirty="0"/>
              <a:t> </a:t>
            </a:r>
            <a:r>
              <a:rPr lang="cs-CZ" b="1" dirty="0" err="1"/>
              <a:t>summer</a:t>
            </a:r>
            <a:r>
              <a:rPr lang="cs-CZ" b="1" dirty="0"/>
              <a:t> and </a:t>
            </a:r>
            <a:r>
              <a:rPr lang="cs-CZ" b="1" dirty="0" err="1"/>
              <a:t>ask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colleague</a:t>
            </a:r>
            <a:r>
              <a:rPr lang="cs-CZ" b="1" dirty="0"/>
              <a:t> </a:t>
            </a:r>
            <a:r>
              <a:rPr lang="cs-CZ" b="1" dirty="0" err="1"/>
              <a:t>about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activity</a:t>
            </a:r>
            <a:r>
              <a:rPr lang="cs-CZ" b="1" dirty="0"/>
              <a:t>. </a:t>
            </a:r>
            <a:r>
              <a:rPr lang="cs-CZ" b="1" dirty="0" err="1"/>
              <a:t>Practise</a:t>
            </a:r>
            <a:r>
              <a:rPr lang="cs-CZ" b="1" dirty="0"/>
              <a:t> past tense </a:t>
            </a:r>
            <a:r>
              <a:rPr lang="cs-CZ" b="1" dirty="0" err="1"/>
              <a:t>forms</a:t>
            </a:r>
            <a:r>
              <a:rPr lang="cs-CZ" b="1" dirty="0"/>
              <a:t>. Mind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word</a:t>
            </a:r>
            <a:r>
              <a:rPr lang="cs-CZ" b="1" dirty="0"/>
              <a:t> </a:t>
            </a:r>
            <a:r>
              <a:rPr lang="cs-CZ" b="1" dirty="0" err="1"/>
              <a:t>order</a:t>
            </a:r>
            <a:r>
              <a:rPr lang="cs-CZ" b="1" dirty="0"/>
              <a:t>.</a:t>
            </a:r>
          </a:p>
          <a:p>
            <a:pPr marL="0" indent="0">
              <a:buNone/>
            </a:pPr>
            <a:r>
              <a:rPr lang="cs-CZ" dirty="0"/>
              <a:t>A: V létě jsem surfoval. A ty? Surfoval jsi v létě?</a:t>
            </a:r>
          </a:p>
          <a:p>
            <a:pPr marL="0" indent="0">
              <a:buNone/>
            </a:pPr>
            <a:r>
              <a:rPr lang="cs-CZ" dirty="0"/>
              <a:t>B: Ne, v létě jsem nesurfoval, ale jezdil jsem autem. A ty? Jezdil jsi autem v létě?</a:t>
            </a:r>
          </a:p>
          <a:p>
            <a:pPr marL="0" indent="0">
              <a:buNone/>
            </a:pPr>
            <a:r>
              <a:rPr lang="cs-CZ" dirty="0"/>
              <a:t>C: Ne, v létě jsem nejezdil autem, ale … A ty? …?</a:t>
            </a:r>
          </a:p>
        </p:txBody>
      </p:sp>
    </p:spTree>
    <p:extLst>
      <p:ext uri="{BB962C8B-B14F-4D97-AF65-F5344CB8AC3E}">
        <p14:creationId xmlns:p14="http://schemas.microsoft.com/office/powerpoint/2010/main" val="193089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</a:t>
            </a:r>
            <a:r>
              <a:rPr lang="cs-CZ" dirty="0" smtClean="0"/>
              <a:t> in </a:t>
            </a:r>
            <a:r>
              <a:rPr lang="cs-CZ" dirty="0" err="1" smtClean="0"/>
              <a:t>pairs</a:t>
            </a:r>
            <a:r>
              <a:rPr lang="cs-CZ" dirty="0" smtClean="0"/>
              <a:t>; design </a:t>
            </a:r>
            <a:r>
              <a:rPr lang="cs-CZ" dirty="0" err="1" smtClean="0"/>
              <a:t>similar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létě jsem surfovala, ale příští léto [</a:t>
            </a:r>
            <a:r>
              <a:rPr lang="cs-CZ" i="1" dirty="0" err="1" smtClean="0"/>
              <a:t>next</a:t>
            </a:r>
            <a:r>
              <a:rPr lang="cs-CZ" i="1" dirty="0" smtClean="0"/>
              <a:t> </a:t>
            </a:r>
            <a:r>
              <a:rPr lang="cs-CZ" i="1" dirty="0" err="1" smtClean="0"/>
              <a:t>summer</a:t>
            </a:r>
            <a:r>
              <a:rPr lang="cs-CZ" dirty="0" smtClean="0"/>
              <a:t>] nebudu </a:t>
            </a:r>
            <a:r>
              <a:rPr lang="cs-CZ" dirty="0" smtClean="0"/>
              <a:t>surfovat, </a:t>
            </a:r>
            <a:r>
              <a:rPr lang="cs-CZ" dirty="0" smtClean="0"/>
              <a:t>ale budu pracovat v nemocnici.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61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Homework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 err="1"/>
              <a:t>Get</a:t>
            </a:r>
            <a:r>
              <a:rPr lang="cs-CZ" dirty="0"/>
              <a:t> a </a:t>
            </a:r>
            <a:r>
              <a:rPr lang="cs-CZ" dirty="0" err="1"/>
              <a:t>book</a:t>
            </a:r>
            <a:r>
              <a:rPr lang="cs-CZ" dirty="0"/>
              <a:t> (New Czech Step by Step).</a:t>
            </a:r>
          </a:p>
          <a:p>
            <a:pPr marL="0" indent="0">
              <a:buNone/>
            </a:pP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today's</a:t>
            </a:r>
            <a:r>
              <a:rPr lang="cs-CZ" dirty="0"/>
              <a:t> </a:t>
            </a:r>
            <a:r>
              <a:rPr lang="cs-CZ" dirty="0" err="1"/>
              <a:t>lesson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E-</a:t>
            </a:r>
            <a:r>
              <a:rPr lang="cs-CZ" dirty="0" err="1"/>
              <a:t>learning</a:t>
            </a:r>
            <a:r>
              <a:rPr lang="cs-CZ" dirty="0"/>
              <a:t>: sign in and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page</a:t>
            </a:r>
            <a:r>
              <a:rPr lang="cs-CZ" dirty="0"/>
              <a:t> to </a:t>
            </a:r>
            <a:r>
              <a:rPr lang="cs-CZ" dirty="0" err="1"/>
              <a:t>review</a:t>
            </a:r>
            <a:r>
              <a:rPr lang="cs-CZ" dirty="0"/>
              <a:t> and study more:  </a:t>
            </a:r>
            <a:r>
              <a:rPr lang="cs-CZ" dirty="0">
                <a:latin typeface="Corbel" charset="0"/>
                <a:hlinkClick r:id="rId3"/>
              </a:rPr>
              <a:t>h</a:t>
            </a:r>
            <a:r>
              <a:rPr lang="cs-CZ" dirty="0">
                <a:latin typeface="Corbel" charset="0"/>
                <a:hlinkClick r:id="rId4"/>
              </a:rPr>
              <a:t>ttp</a:t>
            </a:r>
            <a:r>
              <a:rPr lang="cs-CZ" dirty="0">
                <a:latin typeface="Corbel" charset="0"/>
                <a:hlinkClick r:id="rId5" invalidUrl="http://://"/>
              </a:rPr>
              <a:t>://</a:t>
            </a:r>
            <a:r>
              <a:rPr lang="cs-CZ" dirty="0">
                <a:latin typeface="Corbel" charset="0"/>
                <a:hlinkClick r:id="rId3"/>
              </a:rPr>
              <a:t>mluvtecesky.net/en</a:t>
            </a:r>
            <a:r>
              <a:rPr lang="cs-CZ" dirty="0">
                <a:latin typeface="Corbel" charset="0"/>
              </a:rPr>
              <a:t>, </a:t>
            </a:r>
            <a:r>
              <a:rPr lang="cs-CZ" dirty="0" err="1">
                <a:latin typeface="Corbel" charset="0"/>
              </a:rPr>
              <a:t>especially</a:t>
            </a:r>
            <a:r>
              <a:rPr lang="cs-CZ" dirty="0">
                <a:latin typeface="Corbel" charset="0"/>
              </a:rPr>
              <a:t> </a:t>
            </a:r>
            <a:r>
              <a:rPr lang="cs-CZ" dirty="0">
                <a:latin typeface="Corbel" charset="0"/>
                <a:hlinkClick r:id="rId6"/>
              </a:rPr>
              <a:t>http://mluvtecesky.net/en/useful_phrases</a:t>
            </a:r>
            <a:r>
              <a:rPr lang="cs-CZ" dirty="0">
                <a:latin typeface="Corbel" charset="0"/>
              </a:rPr>
              <a:t> </a:t>
            </a:r>
          </a:p>
          <a:p>
            <a:pPr lvl="1"/>
            <a:r>
              <a:rPr lang="cs-CZ" dirty="0">
                <a:latin typeface="Corbel" charset="0"/>
              </a:rPr>
              <a:t>Meeting </a:t>
            </a:r>
            <a:r>
              <a:rPr lang="cs-CZ" dirty="0" err="1">
                <a:latin typeface="Corbel" charset="0"/>
              </a:rPr>
              <a:t>people</a:t>
            </a:r>
            <a:endParaRPr lang="cs-CZ" dirty="0">
              <a:latin typeface="Corbel" charset="0"/>
            </a:endParaRPr>
          </a:p>
          <a:p>
            <a:pPr lvl="1"/>
            <a:r>
              <a:rPr lang="cs-CZ" dirty="0" err="1">
                <a:latin typeface="Corbel" charset="0"/>
              </a:rPr>
              <a:t>School</a:t>
            </a:r>
            <a:r>
              <a:rPr lang="cs-CZ" dirty="0">
                <a:latin typeface="Corbel" charset="0"/>
              </a:rPr>
              <a:t> </a:t>
            </a:r>
            <a:r>
              <a:rPr lang="cs-CZ" dirty="0" err="1">
                <a:latin typeface="Corbel" charset="0"/>
              </a:rPr>
              <a:t>phrases</a:t>
            </a:r>
            <a:endParaRPr lang="cs-CZ" dirty="0">
              <a:latin typeface="Corbel" charset="0"/>
            </a:endParaRPr>
          </a:p>
          <a:p>
            <a:pPr lvl="1"/>
            <a:r>
              <a:rPr lang="cs-CZ" dirty="0" err="1">
                <a:latin typeface="Corbel" charset="0"/>
              </a:rPr>
              <a:t>Greetings</a:t>
            </a:r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2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CFAF12D-CFF3-425F-A902-4DFAACDEC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424</Words>
  <Application>Microsoft Office PowerPoint</Application>
  <PresentationFormat>Vlastní</PresentationFormat>
  <Paragraphs>56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Consolas</vt:lpstr>
      <vt:lpstr>Corbel</vt:lpstr>
      <vt:lpstr>Wingdings</vt:lpstr>
      <vt:lpstr>Chalkboard_16x9</vt:lpstr>
      <vt:lpstr>Čeština: 1. lekce Czech language: 1st lesson</vt:lpstr>
      <vt:lpstr>Important information: tests &amp; credit </vt:lpstr>
      <vt:lpstr>Important information:  absences &amp; substitutions</vt:lpstr>
      <vt:lpstr>Poslouchejte a odpovídejte na otázky</vt:lpstr>
      <vt:lpstr>Work in pairs</vt:lpstr>
      <vt:lpstr>Kde to bylo?</vt:lpstr>
      <vt:lpstr>Léto a můj program</vt:lpstr>
      <vt:lpstr>Work in pairs; design similar sentences 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2015-09-23T14:01:38Z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