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3" r:id="rId4"/>
    <p:sldId id="265" r:id="rId5"/>
    <p:sldId id="266" r:id="rId6"/>
    <p:sldId id="267" r:id="rId7"/>
    <p:sldId id="268" r:id="rId8"/>
    <p:sldId id="269" r:id="rId9"/>
    <p:sldId id="264" r:id="rId10"/>
    <p:sldId id="257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11" autoAdjust="0"/>
    <p:restoredTop sz="94434" autoAdjust="0"/>
  </p:normalViewPr>
  <p:slideViewPr>
    <p:cSldViewPr>
      <p:cViewPr varScale="1">
        <p:scale>
          <a:sx n="55" d="100"/>
          <a:sy n="55" d="100"/>
        </p:scale>
        <p:origin x="108" y="444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cs-CZ" smtClean="0"/>
              <a:t>11.11.2015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cs-CZ" smtClean="0"/>
              <a:t>11.11.2015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155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427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307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427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997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595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400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116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03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5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5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5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5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cs/grammar/prepositio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dirty="0">
                <a:latin typeface="Consolas"/>
              </a:rPr>
              <a:t>Čeština: 2. lekce</a:t>
            </a:r>
            <a:br>
              <a:rPr lang="cs-CZ" dirty="0">
                <a:latin typeface="Consolas"/>
              </a:rPr>
            </a:br>
            <a:r>
              <a:rPr lang="cs-CZ" dirty="0">
                <a:latin typeface="Consolas"/>
              </a:rPr>
              <a:t>Czech </a:t>
            </a:r>
            <a:r>
              <a:rPr lang="cs-CZ" dirty="0" err="1">
                <a:latin typeface="Consolas"/>
              </a:rPr>
              <a:t>language</a:t>
            </a:r>
            <a:r>
              <a:rPr lang="cs-CZ" dirty="0">
                <a:latin typeface="Consolas"/>
              </a:rPr>
              <a:t>: 2</a:t>
            </a:r>
            <a:r>
              <a:rPr lang="cs-CZ" baseline="30000" dirty="0">
                <a:latin typeface="Consolas"/>
              </a:rPr>
              <a:t>nd</a:t>
            </a:r>
            <a:r>
              <a:rPr lang="cs-CZ" dirty="0">
                <a:latin typeface="Consolas"/>
              </a:rPr>
              <a:t> </a:t>
            </a:r>
            <a:r>
              <a:rPr lang="cs-CZ" dirty="0" err="1">
                <a:latin typeface="Consolas"/>
              </a:rPr>
              <a:t>lesson</a:t>
            </a:r>
            <a:endParaRPr lang="cs-CZ" sz="5400" b="0" i="0" dirty="0">
              <a:solidFill>
                <a:schemeClr val="tx1"/>
              </a:solidFill>
              <a:latin typeface="Consola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Corbel" charset="0"/>
              </a:rPr>
              <a:t>LESSON 14.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Conversation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: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Biography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. </a:t>
            </a:r>
          </a:p>
          <a:p>
            <a:r>
              <a:rPr lang="en-US" dirty="0">
                <a:solidFill>
                  <a:srgbClr val="FFFFFF"/>
                </a:solidFill>
                <a:latin typeface="Corbel" charset="0"/>
              </a:rPr>
              <a:t>PROJECT: A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famous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 person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from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your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 country. </a:t>
            </a:r>
          </a:p>
          <a:p>
            <a:r>
              <a:rPr lang="en-US" dirty="0" err="1">
                <a:solidFill>
                  <a:srgbClr val="FFFFFF"/>
                </a:solidFill>
                <a:latin typeface="Corbel" charset="0"/>
              </a:rPr>
              <a:t>Grammar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: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Locative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of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nouns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 and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adjectives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 in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sg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.  </a:t>
            </a:r>
          </a:p>
          <a:p>
            <a:r>
              <a:rPr lang="en-US" dirty="0" err="1">
                <a:solidFill>
                  <a:srgbClr val="FFFFFF"/>
                </a:solidFill>
                <a:latin typeface="Corbel" charset="0"/>
              </a:rPr>
              <a:t>Medical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 Czech: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Illness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diseases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 (L3). </a:t>
            </a:r>
            <a:r>
              <a:rPr lang="en-US" dirty="0" err="1">
                <a:solidFill>
                  <a:srgbClr val="FFFFFF"/>
                </a:solidFill>
                <a:latin typeface="Corbel" charset="0"/>
              </a:rPr>
              <a:t>Nursing</a:t>
            </a:r>
            <a:r>
              <a:rPr lang="en-US" dirty="0">
                <a:solidFill>
                  <a:srgbClr val="FFFFFF"/>
                </a:solidFill>
                <a:latin typeface="Corbel" charset="0"/>
              </a:rPr>
              <a:t> II. </a:t>
            </a:r>
            <a:br>
              <a:rPr lang="en-US" dirty="0">
                <a:solidFill>
                  <a:srgbClr val="FFFFFF"/>
                </a:solidFill>
                <a:latin typeface="Corbel" charset="0"/>
              </a:rPr>
            </a:br>
            <a:r>
              <a:rPr lang="en-US" dirty="0">
                <a:solidFill>
                  <a:srgbClr val="FFFFFF"/>
                </a:solidFill>
                <a:latin typeface="Corbel" charset="0"/>
              </a:rPr>
              <a:t> </a:t>
            </a:r>
            <a:endParaRPr lang="cs-CZ" dirty="0">
              <a:solidFill>
                <a:srgbClr val="FFFFFF"/>
              </a:solidFill>
              <a:latin typeface="Corbe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5155" y="274638"/>
            <a:ext cx="10770295" cy="1020762"/>
          </a:xfrm>
        </p:spPr>
        <p:txBody>
          <a:bodyPr/>
          <a:lstStyle/>
          <a:p>
            <a:r>
              <a:rPr lang="cs-CZ" dirty="0"/>
              <a:t>Lokál singuláru: teorie | </a:t>
            </a:r>
            <a:r>
              <a:rPr lang="cs-CZ" dirty="0">
                <a:latin typeface="Corbel" charset="0"/>
              </a:rPr>
              <a:t>ALWAYS </a:t>
            </a:r>
            <a:r>
              <a:rPr lang="cs-CZ" dirty="0" err="1">
                <a:latin typeface="Corbel" charset="0"/>
              </a:rPr>
              <a:t>with</a:t>
            </a:r>
            <a:r>
              <a:rPr lang="cs-CZ" dirty="0">
                <a:latin typeface="Corbel" charset="0"/>
              </a:rPr>
              <a:t> </a:t>
            </a:r>
            <a:r>
              <a:rPr lang="cs-CZ">
                <a:latin typeface="Corbel" charset="0"/>
              </a:rPr>
              <a:t>preposition</a:t>
            </a:r>
            <a:endParaRPr lang="cs-CZ" dirty="0">
              <a:latin typeface="Corbe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b="1" dirty="0"/>
              <a:t>LOCATION (ANSWERING THE QUESTION </a:t>
            </a:r>
            <a:r>
              <a:rPr lang="cs-CZ" b="1" dirty="0">
                <a:solidFill>
                  <a:srgbClr val="0070C0"/>
                </a:solidFill>
              </a:rPr>
              <a:t>KDE?</a:t>
            </a:r>
            <a:r>
              <a:rPr lang="cs-CZ" b="1" dirty="0"/>
              <a:t>):</a:t>
            </a:r>
          </a:p>
          <a:p>
            <a:pPr lvl="1"/>
            <a:r>
              <a:rPr lang="cs-CZ" b="1" dirty="0">
                <a:solidFill>
                  <a:srgbClr val="0070C0"/>
                </a:solidFill>
              </a:rPr>
              <a:t>V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>
                <a:latin typeface="Corbel" charset="0"/>
              </a:rPr>
              <a:t>≈ IN — v </a:t>
            </a:r>
            <a:r>
              <a:rPr lang="cs-CZ" dirty="0"/>
              <a:t>Česku, v Brně, v baru (</a:t>
            </a:r>
            <a:r>
              <a:rPr lang="cs-CZ" dirty="0" err="1"/>
              <a:t>countries</a:t>
            </a:r>
            <a:r>
              <a:rPr lang="cs-CZ" dirty="0"/>
              <a:t>, </a:t>
            </a:r>
            <a:r>
              <a:rPr lang="cs-CZ" dirty="0" err="1"/>
              <a:t>cities</a:t>
            </a:r>
            <a:r>
              <a:rPr lang="cs-CZ" dirty="0"/>
              <a:t>, </a:t>
            </a:r>
            <a:r>
              <a:rPr lang="cs-CZ" dirty="0" err="1"/>
              <a:t>villages</a:t>
            </a:r>
            <a:r>
              <a:rPr lang="cs-CZ" dirty="0"/>
              <a:t>, „</a:t>
            </a:r>
            <a:r>
              <a:rPr lang="cs-CZ" dirty="0" err="1"/>
              <a:t>close</a:t>
            </a:r>
            <a:r>
              <a:rPr lang="cs-CZ" dirty="0"/>
              <a:t>“ </a:t>
            </a:r>
            <a:r>
              <a:rPr lang="cs-CZ" dirty="0" err="1"/>
              <a:t>objects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Studuju v České republice, bydlím v Brně, piju pivo v baru</a:t>
            </a:r>
          </a:p>
          <a:p>
            <a:pPr lvl="1"/>
            <a:r>
              <a:rPr lang="cs-CZ" b="1" dirty="0">
                <a:solidFill>
                  <a:srgbClr val="0070C0"/>
                </a:solidFill>
                <a:latin typeface="Corbel" charset="0"/>
              </a:rPr>
              <a:t>NA</a:t>
            </a:r>
            <a:r>
              <a:rPr lang="cs-CZ" dirty="0">
                <a:solidFill>
                  <a:srgbClr val="0070C0"/>
                </a:solidFill>
                <a:latin typeface="Corbel" charset="0"/>
              </a:rPr>
              <a:t> </a:t>
            </a:r>
            <a:r>
              <a:rPr lang="cs-CZ" dirty="0">
                <a:latin typeface="Corbel" charset="0"/>
              </a:rPr>
              <a:t>≈ AT — na nádraží, na univerzitě, na koncertě („open“ </a:t>
            </a:r>
            <a:r>
              <a:rPr lang="cs-CZ" dirty="0" err="1">
                <a:latin typeface="Corbel" charset="0"/>
              </a:rPr>
              <a:t>places</a:t>
            </a:r>
            <a:r>
              <a:rPr lang="cs-CZ" dirty="0">
                <a:latin typeface="Corbel" charset="0"/>
              </a:rPr>
              <a:t>, </a:t>
            </a:r>
            <a:r>
              <a:rPr lang="cs-CZ" dirty="0" err="1">
                <a:latin typeface="Corbel" charset="0"/>
              </a:rPr>
              <a:t>some</a:t>
            </a:r>
            <a:r>
              <a:rPr lang="cs-CZ" dirty="0">
                <a:latin typeface="Corbel" charset="0"/>
              </a:rPr>
              <a:t> </a:t>
            </a:r>
            <a:r>
              <a:rPr lang="cs-CZ" dirty="0" err="1">
                <a:latin typeface="Corbel" charset="0"/>
              </a:rPr>
              <a:t>institutions</a:t>
            </a:r>
            <a:r>
              <a:rPr lang="cs-CZ" dirty="0">
                <a:latin typeface="Corbel" charset="0"/>
              </a:rPr>
              <a:t>, </a:t>
            </a:r>
            <a:r>
              <a:rPr lang="cs-CZ" dirty="0" err="1">
                <a:latin typeface="Corbel" charset="0"/>
              </a:rPr>
              <a:t>events</a:t>
            </a:r>
            <a:r>
              <a:rPr lang="cs-CZ" dirty="0">
                <a:latin typeface="Corbel" charset="0"/>
              </a:rPr>
              <a:t>) | (</a:t>
            </a:r>
            <a:r>
              <a:rPr lang="cs-CZ" dirty="0" err="1">
                <a:latin typeface="Corbel" charset="0"/>
              </a:rPr>
              <a:t>any</a:t>
            </a:r>
            <a:r>
              <a:rPr lang="cs-CZ" dirty="0">
                <a:latin typeface="Corbel" charset="0"/>
              </a:rPr>
              <a:t> </a:t>
            </a:r>
            <a:r>
              <a:rPr lang="cs-CZ" dirty="0" err="1">
                <a:latin typeface="Corbel" charset="0"/>
              </a:rPr>
              <a:t>verbs</a:t>
            </a:r>
            <a:r>
              <a:rPr lang="cs-CZ" dirty="0">
                <a:latin typeface="Corbel" charset="0"/>
              </a:rPr>
              <a:t>)</a:t>
            </a:r>
          </a:p>
          <a:p>
            <a:pPr lvl="2"/>
            <a:r>
              <a:rPr lang="cs-CZ" dirty="0">
                <a:latin typeface="Corbel" charset="0"/>
              </a:rPr>
              <a:t>Spím na nádraží, studuju na univerzitě, tancuju na koncertě</a:t>
            </a:r>
          </a:p>
          <a:p>
            <a:pPr lvl="2"/>
            <a:endParaRPr lang="cs-CZ" dirty="0">
              <a:latin typeface="Corbel" charset="0"/>
            </a:endParaRPr>
          </a:p>
          <a:p>
            <a:endParaRPr lang="cs-CZ" dirty="0">
              <a:latin typeface="Corbel" charset="0"/>
            </a:endParaRPr>
          </a:p>
          <a:p>
            <a:pPr lvl="1"/>
            <a:r>
              <a:rPr lang="cs-CZ" b="1" dirty="0">
                <a:solidFill>
                  <a:srgbClr val="0070C0"/>
                </a:solidFill>
                <a:latin typeface="Corbel" charset="0"/>
              </a:rPr>
              <a:t>PO</a:t>
            </a:r>
            <a:r>
              <a:rPr lang="cs-CZ" dirty="0">
                <a:solidFill>
                  <a:srgbClr val="0070C0"/>
                </a:solidFill>
                <a:latin typeface="Corbel" charset="0"/>
              </a:rPr>
              <a:t> </a:t>
            </a:r>
            <a:r>
              <a:rPr lang="cs-CZ" dirty="0">
                <a:latin typeface="Corbel" charset="0"/>
              </a:rPr>
              <a:t>≈ </a:t>
            </a:r>
            <a:r>
              <a:rPr lang="cs-CZ" dirty="0" err="1">
                <a:latin typeface="Corbel" charset="0"/>
              </a:rPr>
              <a:t>around</a:t>
            </a:r>
            <a:r>
              <a:rPr lang="cs-CZ" dirty="0">
                <a:latin typeface="Corbel" charset="0"/>
              </a:rPr>
              <a:t> — chodit po městě, cestovat po Evropě (</a:t>
            </a:r>
            <a:r>
              <a:rPr lang="cs-CZ" dirty="0" err="1">
                <a:latin typeface="Corbel" charset="0"/>
              </a:rPr>
              <a:t>only</a:t>
            </a:r>
            <a:r>
              <a:rPr lang="cs-CZ" dirty="0">
                <a:latin typeface="Corbel" charset="0"/>
              </a:rPr>
              <a:t> </a:t>
            </a:r>
            <a:r>
              <a:rPr lang="cs-CZ" dirty="0" err="1">
                <a:latin typeface="Corbel" charset="0"/>
              </a:rPr>
              <a:t>verbs</a:t>
            </a:r>
            <a:r>
              <a:rPr lang="cs-CZ" dirty="0">
                <a:latin typeface="Corbel" charset="0"/>
              </a:rPr>
              <a:t> </a:t>
            </a:r>
            <a:r>
              <a:rPr lang="cs-CZ" dirty="0" err="1">
                <a:latin typeface="Corbel" charset="0"/>
              </a:rPr>
              <a:t>of</a:t>
            </a:r>
            <a:r>
              <a:rPr lang="cs-CZ" dirty="0">
                <a:latin typeface="Corbel" charset="0"/>
              </a:rPr>
              <a:t> </a:t>
            </a:r>
            <a:r>
              <a:rPr lang="cs-CZ" dirty="0" err="1">
                <a:latin typeface="Corbel" charset="0"/>
              </a:rPr>
              <a:t>motion</a:t>
            </a:r>
            <a:r>
              <a:rPr lang="cs-CZ" dirty="0">
                <a:latin typeface="Corbel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cs-CZ" dirty="0">
              <a:latin typeface="Corbel" charset="0"/>
            </a:endParaRPr>
          </a:p>
          <a:p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99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5155" y="274638"/>
            <a:ext cx="10770295" cy="1020762"/>
          </a:xfrm>
        </p:spPr>
        <p:txBody>
          <a:bodyPr/>
          <a:lstStyle/>
          <a:p>
            <a:r>
              <a:rPr lang="cs-CZ" dirty="0"/>
              <a:t>Lokál singuláru: teorie | </a:t>
            </a:r>
            <a:r>
              <a:rPr lang="cs-CZ" dirty="0">
                <a:latin typeface="Corbel" charset="0"/>
              </a:rPr>
              <a:t>ALWAYS </a:t>
            </a:r>
            <a:r>
              <a:rPr lang="cs-CZ" dirty="0" err="1">
                <a:latin typeface="Corbel" charset="0"/>
              </a:rPr>
              <a:t>with</a:t>
            </a:r>
            <a:r>
              <a:rPr lang="cs-CZ" dirty="0">
                <a:latin typeface="Corbel" charset="0"/>
              </a:rPr>
              <a:t> </a:t>
            </a:r>
            <a:r>
              <a:rPr lang="cs-CZ">
                <a:latin typeface="Corbel" charset="0"/>
              </a:rPr>
              <a:t>preposition</a:t>
            </a:r>
            <a:endParaRPr lang="cs-CZ" dirty="0">
              <a:latin typeface="Corbe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cs-CZ" b="1" dirty="0" smtClean="0">
                <a:latin typeface="Corbel" charset="0"/>
              </a:rPr>
              <a:t>TOPIC + SPEECH/IDEA VERBS (</a:t>
            </a:r>
            <a:r>
              <a:rPr lang="cs-CZ" b="1" dirty="0" smtClean="0">
                <a:solidFill>
                  <a:srgbClr val="0070C0"/>
                </a:solidFill>
                <a:latin typeface="Corbel" charset="0"/>
              </a:rPr>
              <a:t>O </a:t>
            </a:r>
            <a:r>
              <a:rPr lang="cs-CZ" b="1" dirty="0" smtClean="0">
                <a:solidFill>
                  <a:srgbClr val="00B050"/>
                </a:solidFill>
                <a:latin typeface="Corbel" charset="0"/>
              </a:rPr>
              <a:t>KOM</a:t>
            </a:r>
            <a:r>
              <a:rPr lang="cs-CZ" b="1" dirty="0" smtClean="0">
                <a:solidFill>
                  <a:srgbClr val="0070C0"/>
                </a:solidFill>
                <a:latin typeface="Corbel" charset="0"/>
              </a:rPr>
              <a:t>? O </a:t>
            </a:r>
            <a:r>
              <a:rPr lang="cs-CZ" b="1" dirty="0" smtClean="0">
                <a:solidFill>
                  <a:srgbClr val="00B050"/>
                </a:solidFill>
                <a:latin typeface="Corbel" charset="0"/>
              </a:rPr>
              <a:t>ČEM</a:t>
            </a:r>
            <a:r>
              <a:rPr lang="cs-CZ" b="1" dirty="0" smtClean="0">
                <a:solidFill>
                  <a:srgbClr val="FFFFFF"/>
                </a:solidFill>
                <a:latin typeface="Corbel" charset="0"/>
              </a:rPr>
              <a:t>) ≈ ABOUT</a:t>
            </a:r>
            <a:endParaRPr lang="cs-CZ" b="1" dirty="0" smtClean="0">
              <a:latin typeface="Corbel" charset="0"/>
            </a:endParaRPr>
          </a:p>
          <a:p>
            <a:pPr lvl="1"/>
            <a:r>
              <a:rPr lang="cs-CZ" dirty="0" smtClean="0"/>
              <a:t>mluvit: </a:t>
            </a:r>
            <a:r>
              <a:rPr lang="cs-CZ" i="1" dirty="0"/>
              <a:t>to </a:t>
            </a:r>
            <a:r>
              <a:rPr lang="cs-CZ" i="1" dirty="0" err="1"/>
              <a:t>speak</a:t>
            </a:r>
            <a:r>
              <a:rPr lang="cs-CZ" i="1" dirty="0"/>
              <a:t> </a:t>
            </a:r>
            <a:r>
              <a:rPr lang="cs-CZ" dirty="0"/>
              <a:t>&gt; Mluvíme o doktoru Novákovi.</a:t>
            </a:r>
            <a:endParaRPr lang="cs-CZ" dirty="0">
              <a:latin typeface="Corbel" charset="0"/>
            </a:endParaRPr>
          </a:p>
          <a:p>
            <a:pPr lvl="1"/>
            <a:r>
              <a:rPr lang="cs-CZ" dirty="0" smtClean="0"/>
              <a:t>myslet</a:t>
            </a:r>
            <a:r>
              <a:rPr lang="cs-CZ" dirty="0" smtClean="0">
                <a:latin typeface="Corbel" charset="0"/>
              </a:rPr>
              <a:t> si</a:t>
            </a:r>
            <a:r>
              <a:rPr lang="cs-CZ" dirty="0">
                <a:latin typeface="Corbel" charset="0"/>
              </a:rPr>
              <a:t>: </a:t>
            </a:r>
            <a:r>
              <a:rPr lang="cs-CZ" i="1" dirty="0">
                <a:latin typeface="Corbel" charset="0"/>
              </a:rPr>
              <a:t>to </a:t>
            </a:r>
            <a:r>
              <a:rPr lang="cs-CZ" i="1" dirty="0" err="1">
                <a:latin typeface="Corbel" charset="0"/>
              </a:rPr>
              <a:t>think</a:t>
            </a:r>
            <a:r>
              <a:rPr lang="cs-CZ" i="1" dirty="0">
                <a:latin typeface="Corbel" charset="0"/>
              </a:rPr>
              <a:t> </a:t>
            </a:r>
            <a:r>
              <a:rPr lang="cs-CZ" dirty="0">
                <a:latin typeface="Corbel" charset="0"/>
              </a:rPr>
              <a:t>&gt; Co si myslíš o Miloši Zemanovi?</a:t>
            </a:r>
          </a:p>
          <a:p>
            <a:pPr lvl="1"/>
            <a:r>
              <a:rPr lang="cs-CZ" dirty="0" smtClean="0"/>
              <a:t>povídat</a:t>
            </a:r>
            <a:r>
              <a:rPr lang="cs-CZ" dirty="0" smtClean="0">
                <a:latin typeface="Corbel" charset="0"/>
              </a:rPr>
              <a:t> si </a:t>
            </a:r>
            <a:r>
              <a:rPr lang="cs-CZ" dirty="0">
                <a:latin typeface="Corbel" charset="0"/>
              </a:rPr>
              <a:t>/ bavit se: </a:t>
            </a:r>
            <a:r>
              <a:rPr lang="cs-CZ" i="1" dirty="0">
                <a:latin typeface="Corbel" charset="0"/>
              </a:rPr>
              <a:t>to chat </a:t>
            </a:r>
            <a:r>
              <a:rPr lang="cs-CZ" dirty="0">
                <a:latin typeface="Corbel" charset="0"/>
              </a:rPr>
              <a:t>&gt; V kavárně jsme si povídali o tom pacientovi.</a:t>
            </a:r>
          </a:p>
          <a:p>
            <a:pPr lvl="1"/>
            <a:r>
              <a:rPr lang="cs-CZ" dirty="0" smtClean="0"/>
              <a:t>diskutovat</a:t>
            </a:r>
            <a:r>
              <a:rPr lang="cs-CZ" dirty="0" smtClean="0">
                <a:latin typeface="Corbel" charset="0"/>
              </a:rPr>
              <a:t> &gt; </a:t>
            </a:r>
            <a:r>
              <a:rPr lang="cs-CZ" dirty="0">
                <a:latin typeface="Corbel" charset="0"/>
              </a:rPr>
              <a:t>Diskutovali jsme o tom problému.</a:t>
            </a:r>
          </a:p>
          <a:p>
            <a:pPr lvl="1"/>
            <a:r>
              <a:rPr lang="cs-CZ" dirty="0" smtClean="0"/>
              <a:t>slyšet</a:t>
            </a:r>
            <a:r>
              <a:rPr lang="cs-CZ" dirty="0" smtClean="0">
                <a:latin typeface="Corbel" charset="0"/>
              </a:rPr>
              <a:t> &gt; </a:t>
            </a:r>
            <a:r>
              <a:rPr lang="cs-CZ" dirty="0">
                <a:latin typeface="Corbel" charset="0"/>
              </a:rPr>
              <a:t>Slyšel si o Petrovi</a:t>
            </a:r>
            <a:r>
              <a:rPr lang="cs-CZ" dirty="0" smtClean="0">
                <a:latin typeface="Corbel" charset="0"/>
              </a:rPr>
              <a:t>?</a:t>
            </a:r>
          </a:p>
          <a:p>
            <a:pPr lvl="1"/>
            <a:r>
              <a:rPr lang="cs-CZ" dirty="0" smtClean="0">
                <a:latin typeface="Corbel" charset="0"/>
              </a:rPr>
              <a:t>číst &gt; Čtu knihu o anatomii.</a:t>
            </a:r>
            <a:endParaRPr lang="cs-CZ" dirty="0">
              <a:latin typeface="Corbel" charset="0"/>
            </a:endParaRPr>
          </a:p>
          <a:p>
            <a:pPr marL="457200" indent="-457200">
              <a:buFont typeface="+mj-lt"/>
              <a:buAutoNum type="arabicPeriod" startAt="2"/>
            </a:pPr>
            <a:endParaRPr lang="cs-CZ" dirty="0">
              <a:latin typeface="Corbel" charset="0"/>
            </a:endParaRPr>
          </a:p>
          <a:p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59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5155" y="274638"/>
            <a:ext cx="10770295" cy="1020762"/>
          </a:xfrm>
        </p:spPr>
        <p:txBody>
          <a:bodyPr/>
          <a:lstStyle/>
          <a:p>
            <a:r>
              <a:rPr lang="cs-CZ" dirty="0"/>
              <a:t>Lokál singuláru: teorie | </a:t>
            </a:r>
            <a:r>
              <a:rPr lang="cs-CZ" dirty="0">
                <a:latin typeface="Corbel" charset="0"/>
              </a:rPr>
              <a:t>ALWAYS </a:t>
            </a:r>
            <a:r>
              <a:rPr lang="cs-CZ" dirty="0" err="1">
                <a:latin typeface="Corbel" charset="0"/>
              </a:rPr>
              <a:t>with</a:t>
            </a:r>
            <a:r>
              <a:rPr lang="cs-CZ" dirty="0">
                <a:latin typeface="Corbel" charset="0"/>
              </a:rPr>
              <a:t> </a:t>
            </a:r>
            <a:r>
              <a:rPr lang="cs-CZ">
                <a:latin typeface="Corbel" charset="0"/>
              </a:rPr>
              <a:t>preposition</a:t>
            </a:r>
            <a:endParaRPr lang="cs-CZ" dirty="0">
              <a:latin typeface="Corbe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cs-CZ" b="1" dirty="0" smtClean="0"/>
              <a:t>TIME (ANSWERING THE QUESTION </a:t>
            </a:r>
            <a:r>
              <a:rPr lang="cs-CZ" b="1" dirty="0" smtClean="0">
                <a:solidFill>
                  <a:srgbClr val="0070C0"/>
                </a:solidFill>
              </a:rPr>
              <a:t>KDE?</a:t>
            </a:r>
            <a:r>
              <a:rPr lang="cs-CZ" b="1" dirty="0" smtClean="0"/>
              <a:t>):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V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latin typeface="Corbel" charset="0"/>
              </a:rPr>
              <a:t>— </a:t>
            </a:r>
            <a:r>
              <a:rPr lang="cs-CZ" dirty="0">
                <a:latin typeface="Corbel" charset="0"/>
              </a:rPr>
              <a:t>v </a:t>
            </a:r>
            <a:r>
              <a:rPr lang="cs-CZ" dirty="0" smtClean="0"/>
              <a:t>létě/v zimě, v listopadu… (</a:t>
            </a:r>
            <a:r>
              <a:rPr lang="cs-CZ" i="1" dirty="0" err="1" smtClean="0"/>
              <a:t>months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pPr lvl="1"/>
            <a:r>
              <a:rPr lang="cs-CZ" b="1" dirty="0" smtClean="0">
                <a:solidFill>
                  <a:srgbClr val="0070C0"/>
                </a:solidFill>
                <a:latin typeface="Corbel" charset="0"/>
              </a:rPr>
              <a:t>PO</a:t>
            </a:r>
            <a:r>
              <a:rPr lang="cs-CZ" dirty="0" smtClean="0">
                <a:solidFill>
                  <a:srgbClr val="0070C0"/>
                </a:solidFill>
                <a:latin typeface="Corbel" charset="0"/>
              </a:rPr>
              <a:t> </a:t>
            </a:r>
            <a:r>
              <a:rPr lang="cs-CZ" dirty="0">
                <a:latin typeface="Corbel" charset="0"/>
              </a:rPr>
              <a:t>≈ </a:t>
            </a:r>
            <a:r>
              <a:rPr lang="cs-CZ" dirty="0" err="1" smtClean="0">
                <a:latin typeface="Corbel" charset="0"/>
              </a:rPr>
              <a:t>after</a:t>
            </a:r>
            <a:r>
              <a:rPr lang="cs-CZ" dirty="0" smtClean="0">
                <a:latin typeface="Corbel" charset="0"/>
              </a:rPr>
              <a:t> </a:t>
            </a:r>
            <a:r>
              <a:rPr lang="cs-CZ" dirty="0">
                <a:latin typeface="Corbel" charset="0"/>
              </a:rPr>
              <a:t>— </a:t>
            </a:r>
            <a:r>
              <a:rPr lang="cs-CZ" dirty="0" smtClean="0">
                <a:latin typeface="Corbel" charset="0"/>
              </a:rPr>
              <a:t>po testu, po obědě, </a:t>
            </a:r>
            <a:r>
              <a:rPr lang="cs-CZ" dirty="0">
                <a:latin typeface="Corbel" charset="0"/>
              </a:rPr>
              <a:t>po </a:t>
            </a:r>
            <a:r>
              <a:rPr lang="cs-CZ" dirty="0" smtClean="0">
                <a:latin typeface="Corbel" charset="0"/>
              </a:rPr>
              <a:t>kávě, </a:t>
            </a:r>
            <a:r>
              <a:rPr lang="cs-CZ" dirty="0">
                <a:latin typeface="Corbel" charset="0"/>
              </a:rPr>
              <a:t>po lekci, po jídle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  <a:latin typeface="Corbel" charset="0"/>
              </a:rPr>
              <a:t>PŘI</a:t>
            </a:r>
            <a:r>
              <a:rPr lang="cs-CZ" dirty="0" smtClean="0">
                <a:solidFill>
                  <a:srgbClr val="0070C0"/>
                </a:solidFill>
                <a:latin typeface="Corbel" charset="0"/>
              </a:rPr>
              <a:t> </a:t>
            </a:r>
            <a:r>
              <a:rPr lang="cs-CZ" dirty="0">
                <a:latin typeface="Corbel" charset="0"/>
              </a:rPr>
              <a:t>≈ </a:t>
            </a:r>
            <a:r>
              <a:rPr lang="cs-CZ" dirty="0" err="1" smtClean="0">
                <a:latin typeface="Corbel" charset="0"/>
              </a:rPr>
              <a:t>at</a:t>
            </a:r>
            <a:r>
              <a:rPr lang="cs-CZ" dirty="0" smtClean="0">
                <a:latin typeface="Corbel" charset="0"/>
              </a:rPr>
              <a:t>/</a:t>
            </a:r>
            <a:r>
              <a:rPr lang="cs-CZ" dirty="0" err="1" smtClean="0">
                <a:latin typeface="Corbel" charset="0"/>
              </a:rPr>
              <a:t>during</a:t>
            </a:r>
            <a:r>
              <a:rPr lang="cs-CZ" dirty="0" smtClean="0">
                <a:latin typeface="Corbel" charset="0"/>
              </a:rPr>
              <a:t> </a:t>
            </a:r>
            <a:r>
              <a:rPr lang="cs-CZ" dirty="0">
                <a:latin typeface="Corbel" charset="0"/>
              </a:rPr>
              <a:t>— </a:t>
            </a:r>
            <a:r>
              <a:rPr lang="cs-CZ" dirty="0" smtClean="0">
                <a:latin typeface="Corbel" charset="0"/>
              </a:rPr>
              <a:t>při sportu, při námaze, při bolesti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  <a:latin typeface="Corbel" charset="0"/>
              </a:rPr>
              <a:t>O </a:t>
            </a:r>
            <a:r>
              <a:rPr lang="cs-CZ" dirty="0" smtClean="0">
                <a:latin typeface="Corbel" charset="0"/>
              </a:rPr>
              <a:t>&gt; o víkendu</a:t>
            </a:r>
            <a:endParaRPr lang="cs-CZ" dirty="0">
              <a:latin typeface="Corbel" charset="0"/>
            </a:endParaRPr>
          </a:p>
          <a:p>
            <a:pPr marL="457200" indent="-457200">
              <a:buFont typeface="+mj-lt"/>
              <a:buAutoNum type="arabicPeriod" startAt="3"/>
            </a:pPr>
            <a:endParaRPr lang="cs-CZ" dirty="0">
              <a:latin typeface="Corbel" charset="0"/>
            </a:endParaRPr>
          </a:p>
          <a:p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94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FORMS (</a:t>
            </a:r>
            <a:r>
              <a:rPr lang="cs-CZ" dirty="0" err="1" smtClean="0"/>
              <a:t>except</a:t>
            </a:r>
            <a:r>
              <a:rPr lang="cs-CZ" dirty="0" smtClean="0"/>
              <a:t> </a:t>
            </a:r>
            <a:r>
              <a:rPr lang="cs-CZ" dirty="0" err="1" smtClean="0"/>
              <a:t>masculines</a:t>
            </a:r>
            <a:r>
              <a:rPr lang="cs-CZ" dirty="0" smtClean="0"/>
              <a:t> </a:t>
            </a:r>
            <a:r>
              <a:rPr lang="cs-CZ" dirty="0" err="1" smtClean="0"/>
              <a:t>animates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81845" y="1905000"/>
            <a:ext cx="10729192" cy="4836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4800" dirty="0">
                <a:solidFill>
                  <a:srgbClr val="0070C0"/>
                </a:solidFill>
              </a:rPr>
              <a:t>+ U</a:t>
            </a:r>
            <a:r>
              <a:rPr lang="cs-CZ" sz="4800" dirty="0"/>
              <a:t>/</a:t>
            </a:r>
            <a:r>
              <a:rPr lang="cs-CZ" sz="4800" dirty="0">
                <a:solidFill>
                  <a:srgbClr val="00B050"/>
                </a:solidFill>
              </a:rPr>
              <a:t>U</a:t>
            </a:r>
            <a:r>
              <a:rPr lang="cs-CZ" dirty="0">
                <a:solidFill>
                  <a:srgbClr val="00B050"/>
                </a:solidFill>
              </a:rPr>
              <a:t>&lt;O</a:t>
            </a:r>
            <a:r>
              <a:rPr lang="cs-CZ" sz="4800" dirty="0"/>
              <a:t>			+ I				+E/Ě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Mi/N (r, k, h, ch, g)		</a:t>
            </a:r>
            <a:r>
              <a:rPr lang="cs-CZ" sz="2000" dirty="0">
                <a:solidFill>
                  <a:srgbClr val="0070C0"/>
                </a:solidFill>
              </a:rPr>
              <a:t>M</a:t>
            </a:r>
            <a:r>
              <a:rPr lang="cs-CZ" sz="2000" dirty="0"/>
              <a:t>/</a:t>
            </a:r>
            <a:r>
              <a:rPr lang="cs-CZ" sz="2000" dirty="0">
                <a:solidFill>
                  <a:srgbClr val="FF0000"/>
                </a:solidFill>
              </a:rPr>
              <a:t>F</a:t>
            </a:r>
            <a:r>
              <a:rPr lang="cs-CZ" sz="2000" dirty="0"/>
              <a:t>/</a:t>
            </a:r>
            <a:r>
              <a:rPr lang="cs-CZ" sz="2000" dirty="0">
                <a:solidFill>
                  <a:srgbClr val="00B050"/>
                </a:solidFill>
              </a:rPr>
              <a:t>N</a:t>
            </a:r>
            <a:r>
              <a:rPr lang="cs-CZ" sz="2000" dirty="0"/>
              <a:t> (ž, š, č, ř, ď, ť, ň, c + j)	F(</a:t>
            </a:r>
            <a:r>
              <a:rPr lang="cs-CZ" sz="2000" dirty="0">
                <a:solidFill>
                  <a:srgbClr val="FF0000"/>
                </a:solidFill>
              </a:rPr>
              <a:t>a</a:t>
            </a:r>
            <a:r>
              <a:rPr lang="cs-CZ" sz="2000" dirty="0"/>
              <a:t>)/N(</a:t>
            </a:r>
            <a:r>
              <a:rPr lang="cs-CZ" sz="2000" dirty="0">
                <a:solidFill>
                  <a:srgbClr val="00B050"/>
                </a:solidFill>
              </a:rPr>
              <a:t>o</a:t>
            </a:r>
            <a:r>
              <a:rPr lang="cs-CZ" sz="20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N </a:t>
            </a:r>
            <a:r>
              <a:rPr lang="cs-CZ" sz="2000" dirty="0" err="1"/>
              <a:t>international</a:t>
            </a:r>
            <a:r>
              <a:rPr lang="cs-CZ" sz="2000" dirty="0"/>
              <a:t>		</a:t>
            </a:r>
            <a:r>
              <a:rPr lang="cs-CZ" sz="2000" dirty="0" smtClean="0"/>
              <a:t>	F/N </a:t>
            </a:r>
            <a:r>
              <a:rPr lang="cs-CZ" sz="2000" dirty="0"/>
              <a:t>(</a:t>
            </a:r>
            <a:r>
              <a:rPr lang="cs-CZ" sz="2000">
                <a:solidFill>
                  <a:srgbClr val="FF0000"/>
                </a:solidFill>
              </a:rPr>
              <a:t>e</a:t>
            </a:r>
            <a:r>
              <a:rPr lang="cs-CZ" sz="2000" smtClean="0"/>
              <a:t>) / F(-)</a:t>
            </a: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000" dirty="0"/>
              <a:t>v bar</a:t>
            </a:r>
            <a:r>
              <a:rPr lang="cs-CZ" sz="2000" dirty="0">
                <a:solidFill>
                  <a:srgbClr val="0070C0"/>
                </a:solidFill>
              </a:rPr>
              <a:t>u</a:t>
            </a:r>
            <a:r>
              <a:rPr lang="cs-CZ" sz="2000" dirty="0"/>
              <a:t>, v centr</a:t>
            </a:r>
            <a:r>
              <a:rPr lang="cs-CZ" sz="2000" dirty="0">
                <a:solidFill>
                  <a:srgbClr val="00B050"/>
                </a:solidFill>
              </a:rPr>
              <a:t>u		</a:t>
            </a:r>
            <a:r>
              <a:rPr lang="cs-CZ" sz="2000" dirty="0"/>
              <a:t>- na pláž</a:t>
            </a:r>
            <a:r>
              <a:rPr lang="cs-CZ" sz="2000" dirty="0">
                <a:solidFill>
                  <a:srgbClr val="FF0000"/>
                </a:solidFill>
              </a:rPr>
              <a:t>i			</a:t>
            </a:r>
            <a:r>
              <a:rPr lang="cs-CZ" sz="2000" dirty="0"/>
              <a:t>- v Pra</a:t>
            </a:r>
            <a:r>
              <a:rPr lang="cs-CZ" sz="2000" dirty="0">
                <a:solidFill>
                  <a:srgbClr val="FF0000"/>
                </a:solidFill>
              </a:rPr>
              <a:t>ze</a:t>
            </a:r>
            <a:r>
              <a:rPr lang="cs-CZ" sz="2000" dirty="0">
                <a:solidFill>
                  <a:srgbClr val="FFFFFF"/>
                </a:solidFill>
              </a:rPr>
              <a:t> </a:t>
            </a:r>
            <a:r>
              <a:rPr lang="cs-CZ" sz="2000" dirty="0"/>
              <a:t>&lt; Pra</a:t>
            </a:r>
            <a:r>
              <a:rPr lang="cs-CZ" sz="2000" dirty="0">
                <a:solidFill>
                  <a:srgbClr val="FF0000"/>
                </a:solidFill>
              </a:rPr>
              <a:t>ha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v park</a:t>
            </a:r>
            <a:r>
              <a:rPr lang="cs-CZ" sz="2000" dirty="0">
                <a:solidFill>
                  <a:srgbClr val="0070C0"/>
                </a:solidFill>
              </a:rPr>
              <a:t>u</a:t>
            </a:r>
            <a:r>
              <a:rPr lang="cs-CZ" sz="2000" dirty="0"/>
              <a:t>, na tréninku</a:t>
            </a:r>
            <a:r>
              <a:rPr lang="cs-CZ" sz="2000" dirty="0">
                <a:solidFill>
                  <a:srgbClr val="00B050"/>
                </a:solidFill>
              </a:rPr>
              <a:t>		</a:t>
            </a:r>
            <a:r>
              <a:rPr lang="cs-CZ" sz="2000" dirty="0"/>
              <a:t>- v moč</a:t>
            </a:r>
            <a:r>
              <a:rPr lang="cs-CZ" sz="2000" dirty="0">
                <a:solidFill>
                  <a:srgbClr val="FF0000"/>
                </a:solidFill>
              </a:rPr>
              <a:t>i				</a:t>
            </a:r>
            <a:r>
              <a:rPr lang="cs-CZ" sz="2000" dirty="0"/>
              <a:t>- na zastáv</a:t>
            </a:r>
            <a:r>
              <a:rPr lang="cs-CZ" sz="2000" dirty="0">
                <a:solidFill>
                  <a:srgbClr val="FF0000"/>
                </a:solidFill>
              </a:rPr>
              <a:t>ce</a:t>
            </a:r>
            <a:r>
              <a:rPr lang="cs-CZ" sz="2000" dirty="0"/>
              <a:t> &lt; zastáv</a:t>
            </a:r>
            <a:r>
              <a:rPr lang="cs-CZ" sz="2000" dirty="0">
                <a:solidFill>
                  <a:srgbClr val="FF0000"/>
                </a:solidFill>
              </a:rPr>
              <a:t>ka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na trh</a:t>
            </a:r>
            <a:r>
              <a:rPr lang="cs-CZ" sz="2000" dirty="0">
                <a:solidFill>
                  <a:srgbClr val="0070C0"/>
                </a:solidFill>
              </a:rPr>
              <a:t>u			</a:t>
            </a:r>
            <a:r>
              <a:rPr lang="cs-CZ" sz="2000" dirty="0"/>
              <a:t>- na moř</a:t>
            </a:r>
            <a:r>
              <a:rPr lang="cs-CZ" sz="2000" dirty="0">
                <a:solidFill>
                  <a:srgbClr val="00B050"/>
                </a:solidFill>
              </a:rPr>
              <a:t>i			</a:t>
            </a:r>
            <a:r>
              <a:rPr lang="cs-CZ" sz="2000" dirty="0"/>
              <a:t>- na ho</a:t>
            </a:r>
            <a:r>
              <a:rPr lang="cs-CZ" sz="2000" dirty="0">
                <a:solidFill>
                  <a:srgbClr val="FF0000"/>
                </a:solidFill>
              </a:rPr>
              <a:t>ře</a:t>
            </a:r>
            <a:r>
              <a:rPr lang="cs-CZ" sz="2000" dirty="0">
                <a:solidFill>
                  <a:srgbClr val="FFFFFF"/>
                </a:solidFill>
              </a:rPr>
              <a:t> </a:t>
            </a:r>
            <a:r>
              <a:rPr lang="cs-CZ" sz="2000" dirty="0"/>
              <a:t>&lt; ho</a:t>
            </a:r>
            <a:r>
              <a:rPr lang="cs-CZ" sz="2000" dirty="0">
                <a:solidFill>
                  <a:srgbClr val="FF0000"/>
                </a:solidFill>
              </a:rPr>
              <a:t>ra</a:t>
            </a:r>
            <a:endParaRPr lang="cs-CZ" sz="2000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</a:pPr>
            <a:r>
              <a:rPr lang="cs-CZ" sz="2000" dirty="0"/>
              <a:t>v Tesc</a:t>
            </a:r>
            <a:r>
              <a:rPr lang="cs-CZ" sz="2000" dirty="0">
                <a:solidFill>
                  <a:srgbClr val="00B050"/>
                </a:solidFill>
              </a:rPr>
              <a:t>u			</a:t>
            </a:r>
            <a:r>
              <a:rPr lang="cs-CZ" sz="2000" dirty="0"/>
              <a:t>- na hrud</a:t>
            </a:r>
            <a:r>
              <a:rPr lang="cs-CZ" sz="2000" dirty="0">
                <a:solidFill>
                  <a:srgbClr val="FF0000"/>
                </a:solidFill>
              </a:rPr>
              <a:t>i			</a:t>
            </a:r>
            <a:r>
              <a:rPr lang="cs-CZ" sz="2000" dirty="0"/>
              <a:t>- v kavárn</a:t>
            </a:r>
            <a:r>
              <a:rPr lang="cs-CZ" sz="2000" dirty="0">
                <a:solidFill>
                  <a:srgbClr val="FF0000"/>
                </a:solidFill>
              </a:rPr>
              <a:t>ě</a:t>
            </a:r>
            <a:r>
              <a:rPr lang="cs-CZ" sz="2000" dirty="0"/>
              <a:t> &lt; kavárn</a:t>
            </a:r>
            <a:r>
              <a:rPr lang="cs-CZ" sz="2000" dirty="0">
                <a:solidFill>
                  <a:srgbClr val="FF0000"/>
                </a:solidFill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				- na dlan</a:t>
            </a:r>
            <a:r>
              <a:rPr lang="cs-CZ" sz="2000" dirty="0">
                <a:solidFill>
                  <a:srgbClr val="FF0000"/>
                </a:solidFill>
              </a:rPr>
              <a:t>i			</a:t>
            </a:r>
            <a:r>
              <a:rPr lang="cs-CZ" sz="2000" dirty="0"/>
              <a:t>- v hospod</a:t>
            </a:r>
            <a:r>
              <a:rPr lang="cs-CZ" sz="2000" dirty="0">
                <a:solidFill>
                  <a:srgbClr val="FF0000"/>
                </a:solidFill>
              </a:rPr>
              <a:t>ě</a:t>
            </a:r>
            <a:r>
              <a:rPr lang="cs-CZ" sz="2000" dirty="0"/>
              <a:t> &lt; hospod</a:t>
            </a:r>
            <a:r>
              <a:rPr lang="cs-CZ" sz="2000" dirty="0">
                <a:solidFill>
                  <a:srgbClr val="FF0000"/>
                </a:solidFill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				- v </a:t>
            </a:r>
            <a:r>
              <a:rPr lang="cs-CZ" sz="2000" dirty="0" smtClean="0"/>
              <a:t>restaurac</a:t>
            </a:r>
            <a:r>
              <a:rPr lang="cs-CZ" sz="2000" dirty="0" smtClean="0">
                <a:solidFill>
                  <a:srgbClr val="FF0000"/>
                </a:solidFill>
              </a:rPr>
              <a:t>i			</a:t>
            </a:r>
            <a:r>
              <a:rPr lang="cs-CZ" sz="2000" dirty="0" smtClean="0"/>
              <a:t>- </a:t>
            </a:r>
            <a:r>
              <a:rPr lang="cs-CZ" sz="2000" dirty="0"/>
              <a:t>v </a:t>
            </a:r>
            <a:r>
              <a:rPr lang="cs-CZ" sz="2000" dirty="0" smtClean="0"/>
              <a:t>Brn</a:t>
            </a:r>
            <a:r>
              <a:rPr lang="cs-CZ" sz="2000" dirty="0" smtClean="0">
                <a:solidFill>
                  <a:srgbClr val="00B050"/>
                </a:solidFill>
              </a:rPr>
              <a:t>ě</a:t>
            </a:r>
            <a:r>
              <a:rPr lang="cs-CZ" sz="2000" dirty="0" smtClean="0"/>
              <a:t> </a:t>
            </a:r>
            <a:r>
              <a:rPr lang="cs-CZ" sz="2000" dirty="0"/>
              <a:t>&lt; </a:t>
            </a:r>
            <a:r>
              <a:rPr lang="cs-CZ" sz="2000" dirty="0" smtClean="0"/>
              <a:t>Brn</a:t>
            </a:r>
            <a:r>
              <a:rPr lang="cs-CZ" sz="2000" dirty="0" smtClean="0">
                <a:solidFill>
                  <a:srgbClr val="00B050"/>
                </a:solidFill>
              </a:rPr>
              <a:t>o</a:t>
            </a:r>
            <a:endParaRPr lang="cs-CZ" sz="2000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				- v tramvaj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				- na hokej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MEDICAL EXAMPLES: v žaludk</a:t>
            </a:r>
            <a:r>
              <a:rPr lang="cs-CZ" sz="2000" dirty="0">
                <a:solidFill>
                  <a:srgbClr val="0070C0"/>
                </a:solidFill>
              </a:rPr>
              <a:t>u</a:t>
            </a:r>
            <a:r>
              <a:rPr lang="cs-CZ" sz="2000" dirty="0"/>
              <a:t>, v krk</a:t>
            </a:r>
            <a:r>
              <a:rPr lang="cs-CZ" sz="2000" dirty="0">
                <a:solidFill>
                  <a:srgbClr val="0070C0"/>
                </a:solidFill>
              </a:rPr>
              <a:t>u</a:t>
            </a:r>
            <a:r>
              <a:rPr lang="cs-CZ" sz="2000" dirty="0"/>
              <a:t>, v ok</a:t>
            </a:r>
            <a:r>
              <a:rPr lang="cs-CZ" sz="2000" dirty="0">
                <a:solidFill>
                  <a:srgbClr val="00B050"/>
                </a:solidFill>
              </a:rPr>
              <a:t>u</a:t>
            </a:r>
            <a:r>
              <a:rPr lang="cs-CZ" sz="2000" dirty="0"/>
              <a:t>, v uch</a:t>
            </a:r>
            <a:r>
              <a:rPr lang="cs-CZ" sz="2000" dirty="0">
                <a:solidFill>
                  <a:srgbClr val="00B050"/>
                </a:solidFill>
              </a:rPr>
              <a:t>u</a:t>
            </a:r>
            <a:r>
              <a:rPr lang="cs-CZ" sz="2000" dirty="0"/>
              <a:t>, na kardiologi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  <a:r>
              <a:rPr lang="cs-CZ" sz="2000" dirty="0"/>
              <a:t>, v nemocnic</a:t>
            </a:r>
            <a:r>
              <a:rPr lang="cs-CZ" sz="2000" dirty="0">
                <a:solidFill>
                  <a:srgbClr val="FF0000"/>
                </a:solidFill>
              </a:rPr>
              <a:t>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na no</a:t>
            </a:r>
            <a:r>
              <a:rPr lang="cs-CZ" sz="2000" dirty="0">
                <a:solidFill>
                  <a:srgbClr val="FF0000"/>
                </a:solidFill>
              </a:rPr>
              <a:t>ze</a:t>
            </a:r>
            <a:r>
              <a:rPr lang="cs-CZ" sz="2000" dirty="0"/>
              <a:t>, v mí</a:t>
            </a:r>
            <a:r>
              <a:rPr lang="cs-CZ" sz="2000" dirty="0">
                <a:solidFill>
                  <a:srgbClr val="FF0000"/>
                </a:solidFill>
              </a:rPr>
              <a:t>še</a:t>
            </a:r>
            <a:r>
              <a:rPr lang="cs-CZ" sz="2000" dirty="0"/>
              <a:t>, v ru</a:t>
            </a:r>
            <a:r>
              <a:rPr lang="cs-CZ" sz="2000" dirty="0">
                <a:solidFill>
                  <a:srgbClr val="FF0000"/>
                </a:solidFill>
              </a:rPr>
              <a:t>ce</a:t>
            </a:r>
            <a:r>
              <a:rPr lang="cs-CZ" sz="2000" dirty="0"/>
              <a:t>, o kost</a:t>
            </a:r>
            <a:r>
              <a:rPr lang="cs-CZ" sz="2000" dirty="0">
                <a:solidFill>
                  <a:srgbClr val="FF0000"/>
                </a:solidFill>
              </a:rPr>
              <a:t>ře</a:t>
            </a:r>
            <a:r>
              <a:rPr lang="cs-CZ" sz="2000" dirty="0"/>
              <a:t>, na hlav</a:t>
            </a:r>
            <a:r>
              <a:rPr lang="cs-CZ" sz="2000" dirty="0">
                <a:solidFill>
                  <a:srgbClr val="FF0000"/>
                </a:solidFill>
              </a:rPr>
              <a:t>ě</a:t>
            </a:r>
            <a:r>
              <a:rPr lang="cs-CZ" sz="2000" dirty="0"/>
              <a:t>, </a:t>
            </a:r>
          </a:p>
          <a:p>
            <a:pPr>
              <a:spcBef>
                <a:spcPts val="0"/>
              </a:spcBef>
            </a:pP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9395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FORMS  </a:t>
            </a:r>
            <a:r>
              <a:rPr lang="cs-CZ" dirty="0" err="1"/>
              <a:t>masculines</a:t>
            </a:r>
            <a:r>
              <a:rPr lang="cs-CZ" dirty="0"/>
              <a:t> </a:t>
            </a:r>
            <a:r>
              <a:rPr lang="cs-CZ" dirty="0" err="1"/>
              <a:t>animates</a:t>
            </a:r>
            <a:r>
              <a:rPr lang="cs-CZ" dirty="0"/>
              <a:t>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81845" y="1905000"/>
            <a:ext cx="10729192" cy="4836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4800" dirty="0">
                <a:solidFill>
                  <a:srgbClr val="0070C0"/>
                </a:solidFill>
              </a:rPr>
              <a:t>+ </a:t>
            </a:r>
            <a:r>
              <a:rPr lang="cs-CZ" sz="4800" dirty="0">
                <a:solidFill>
                  <a:srgbClr val="00B050"/>
                </a:solidFill>
              </a:rPr>
              <a:t>U</a:t>
            </a:r>
            <a:r>
              <a:rPr lang="cs-CZ" sz="4800" dirty="0">
                <a:solidFill>
                  <a:srgbClr val="0070C0"/>
                </a:solidFill>
              </a:rPr>
              <a:t>/OVI			</a:t>
            </a:r>
            <a:r>
              <a:rPr lang="cs-CZ" sz="4800" dirty="0">
                <a:solidFill>
                  <a:srgbClr val="0070C0"/>
                </a:solidFill>
                <a:latin typeface="Corbel" charset="0"/>
              </a:rPr>
              <a:t>+ </a:t>
            </a:r>
            <a:r>
              <a:rPr lang="cs-CZ" sz="4800" dirty="0">
                <a:solidFill>
                  <a:srgbClr val="00B050"/>
                </a:solidFill>
                <a:latin typeface="Corbel" charset="0"/>
              </a:rPr>
              <a:t>I</a:t>
            </a:r>
            <a:r>
              <a:rPr lang="cs-CZ" sz="4800" dirty="0">
                <a:solidFill>
                  <a:srgbClr val="0070C0"/>
                </a:solidFill>
                <a:latin typeface="Corbel" charset="0"/>
              </a:rPr>
              <a:t>/OVI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MN (r, k, h, ch, g, d, t, n)		</a:t>
            </a:r>
            <a:r>
              <a:rPr lang="cs-CZ" sz="2000" dirty="0">
                <a:solidFill>
                  <a:srgbClr val="0070C0"/>
                </a:solidFill>
              </a:rPr>
              <a:t>M</a:t>
            </a:r>
            <a:r>
              <a:rPr lang="cs-CZ" sz="2000" dirty="0"/>
              <a:t> (ž, š, č, ř, ď, ť, ň, c + j)	F(a)/N(o)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Mluvím o Martin</a:t>
            </a:r>
            <a:r>
              <a:rPr lang="cs-CZ" sz="2000" dirty="0">
                <a:solidFill>
                  <a:srgbClr val="0070C0"/>
                </a:solidFill>
              </a:rPr>
              <a:t>ovi</a:t>
            </a:r>
            <a:r>
              <a:rPr lang="cs-CZ" sz="2000" dirty="0"/>
              <a:t>. Mluvím o Lukáš</a:t>
            </a:r>
            <a:r>
              <a:rPr lang="cs-CZ" sz="2000" dirty="0">
                <a:solidFill>
                  <a:srgbClr val="0070C0"/>
                </a:solidFill>
              </a:rPr>
              <a:t>ovi</a:t>
            </a:r>
            <a:r>
              <a:rPr lang="cs-CZ" sz="2000" dirty="0"/>
              <a:t>. Mluvím o Novák</a:t>
            </a:r>
            <a:r>
              <a:rPr lang="cs-CZ" sz="2000" dirty="0">
                <a:solidFill>
                  <a:srgbClr val="0070C0"/>
                </a:solidFill>
              </a:rPr>
              <a:t>ovi</a:t>
            </a:r>
            <a:r>
              <a:rPr lang="cs-CZ" sz="20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Mluvím o Martin</a:t>
            </a:r>
            <a:r>
              <a:rPr lang="cs-CZ" sz="2000" dirty="0">
                <a:solidFill>
                  <a:srgbClr val="00B050"/>
                </a:solidFill>
              </a:rPr>
              <a:t>u</a:t>
            </a:r>
            <a:r>
              <a:rPr lang="cs-CZ" sz="2000" dirty="0"/>
              <a:t> Punčochář</a:t>
            </a:r>
            <a:r>
              <a:rPr lang="cs-CZ" sz="2000" dirty="0">
                <a:solidFill>
                  <a:srgbClr val="0070C0"/>
                </a:solidFill>
              </a:rPr>
              <a:t>ovi</a:t>
            </a:r>
            <a:r>
              <a:rPr lang="cs-CZ" sz="2000" dirty="0"/>
              <a:t>. Mluvím o Lukáš</a:t>
            </a:r>
            <a:r>
              <a:rPr lang="cs-CZ" sz="2000" dirty="0">
                <a:solidFill>
                  <a:srgbClr val="00B050"/>
                </a:solidFill>
              </a:rPr>
              <a:t>i</a:t>
            </a:r>
            <a:r>
              <a:rPr lang="cs-CZ" sz="2000" dirty="0"/>
              <a:t> Novák</a:t>
            </a:r>
            <a:r>
              <a:rPr lang="cs-CZ" sz="2000" dirty="0">
                <a:solidFill>
                  <a:srgbClr val="0070C0"/>
                </a:solidFill>
              </a:rPr>
              <a:t>ovi</a:t>
            </a:r>
            <a:r>
              <a:rPr lang="cs-CZ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Mluvím o profesor</a:t>
            </a:r>
            <a:r>
              <a:rPr lang="cs-CZ" sz="2000" dirty="0" smtClean="0">
                <a:solidFill>
                  <a:srgbClr val="00B050"/>
                </a:solidFill>
              </a:rPr>
              <a:t>u </a:t>
            </a:r>
            <a:r>
              <a:rPr lang="cs-CZ" sz="2000" dirty="0" smtClean="0"/>
              <a:t>Novák</a:t>
            </a:r>
            <a:r>
              <a:rPr lang="cs-CZ" sz="2000" dirty="0" smtClean="0">
                <a:solidFill>
                  <a:srgbClr val="0070C0"/>
                </a:solidFill>
              </a:rPr>
              <a:t>ovi</a:t>
            </a:r>
            <a:r>
              <a:rPr lang="cs-CZ" sz="2000" dirty="0" smtClean="0"/>
              <a:t>. Mluvím o pan</a:t>
            </a:r>
            <a:r>
              <a:rPr lang="cs-CZ" sz="2000" dirty="0" smtClean="0">
                <a:solidFill>
                  <a:srgbClr val="00B050"/>
                </a:solidFill>
              </a:rPr>
              <a:t>u</a:t>
            </a:r>
            <a:r>
              <a:rPr lang="cs-CZ" sz="2000" dirty="0" smtClean="0"/>
              <a:t> Sedlák</a:t>
            </a:r>
            <a:r>
              <a:rPr lang="cs-CZ" sz="2000" dirty="0" smtClean="0">
                <a:solidFill>
                  <a:srgbClr val="0070C0"/>
                </a:solidFill>
              </a:rPr>
              <a:t>ovi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12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FORMS (</a:t>
            </a:r>
            <a:r>
              <a:rPr lang="cs-CZ" dirty="0" err="1"/>
              <a:t>adjectives</a:t>
            </a:r>
            <a:r>
              <a:rPr lang="cs-CZ" dirty="0"/>
              <a:t>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81845" y="1905000"/>
            <a:ext cx="10729192" cy="4836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4800" dirty="0" smtClean="0">
                <a:solidFill>
                  <a:srgbClr val="0070C0"/>
                </a:solidFill>
              </a:rPr>
              <a:t>ÉM/</a:t>
            </a:r>
            <a:r>
              <a:rPr lang="cs-CZ" sz="4800" dirty="0" smtClean="0">
                <a:solidFill>
                  <a:srgbClr val="FF0000"/>
                </a:solidFill>
              </a:rPr>
              <a:t>Í</a:t>
            </a:r>
            <a:r>
              <a:rPr lang="cs-CZ" sz="4800" dirty="0" smtClean="0">
                <a:solidFill>
                  <a:srgbClr val="0070C0"/>
                </a:solidFill>
              </a:rPr>
              <a:t>M</a:t>
            </a:r>
            <a:r>
              <a:rPr lang="cs-CZ" sz="4800" dirty="0">
                <a:solidFill>
                  <a:srgbClr val="0070C0"/>
                </a:solidFill>
              </a:rPr>
              <a:t>			</a:t>
            </a:r>
            <a:r>
              <a:rPr lang="cs-CZ" sz="4800" dirty="0" smtClean="0">
                <a:solidFill>
                  <a:srgbClr val="FF0000"/>
                </a:solidFill>
                <a:latin typeface="Corbel" charset="0"/>
              </a:rPr>
              <a:t>É/Í</a:t>
            </a:r>
            <a:endParaRPr lang="cs-CZ" sz="4800" dirty="0">
              <a:solidFill>
                <a:srgbClr val="FF0000"/>
              </a:solidFill>
              <a:latin typeface="Corbel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M+N </a:t>
            </a:r>
            <a:r>
              <a:rPr lang="cs-CZ" sz="2000" dirty="0" smtClean="0"/>
              <a:t>					F</a:t>
            </a: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Mluvím o pan</a:t>
            </a:r>
            <a:r>
              <a:rPr lang="cs-CZ" sz="2000" dirty="0">
                <a:solidFill>
                  <a:srgbClr val="00B050"/>
                </a:solidFill>
              </a:rPr>
              <a:t>u</a:t>
            </a:r>
            <a:r>
              <a:rPr lang="cs-CZ" sz="2000" dirty="0"/>
              <a:t> Novotn</a:t>
            </a:r>
            <a:r>
              <a:rPr lang="cs-CZ" sz="2000" dirty="0">
                <a:solidFill>
                  <a:srgbClr val="0070C0"/>
                </a:solidFill>
              </a:rPr>
              <a:t>ém</a:t>
            </a:r>
            <a:r>
              <a:rPr lang="cs-CZ" sz="2000" dirty="0"/>
              <a:t>. Mluvím o profesoru Dubov</a:t>
            </a:r>
            <a:r>
              <a:rPr lang="cs-CZ" sz="2000" dirty="0">
                <a:solidFill>
                  <a:srgbClr val="0070C0"/>
                </a:solidFill>
              </a:rPr>
              <a:t>ém</a:t>
            </a:r>
            <a:r>
              <a:rPr lang="cs-CZ" sz="20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Mluvím o doktorce Novákov</a:t>
            </a:r>
            <a:r>
              <a:rPr lang="cs-CZ" sz="2000" dirty="0">
                <a:solidFill>
                  <a:srgbClr val="FF0000"/>
                </a:solidFill>
              </a:rPr>
              <a:t>é</a:t>
            </a:r>
            <a:r>
              <a:rPr lang="cs-CZ" sz="2000" dirty="0"/>
              <a:t>. Mluvím o paní Mal</a:t>
            </a:r>
            <a:r>
              <a:rPr lang="cs-CZ" sz="2000" dirty="0">
                <a:solidFill>
                  <a:srgbClr val="FF0000"/>
                </a:solidFill>
              </a:rPr>
              <a:t>é</a:t>
            </a:r>
            <a:r>
              <a:rPr lang="cs-CZ" sz="20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Přemýšlím o nov</a:t>
            </a:r>
            <a:r>
              <a:rPr lang="cs-CZ" sz="2000" dirty="0">
                <a:solidFill>
                  <a:srgbClr val="0070C0"/>
                </a:solidFill>
              </a:rPr>
              <a:t>ém</a:t>
            </a:r>
            <a:r>
              <a:rPr lang="cs-CZ" sz="2000" dirty="0"/>
              <a:t> </a:t>
            </a:r>
            <a:r>
              <a:rPr lang="cs-CZ" sz="2000" dirty="0" smtClean="0"/>
              <a:t>modern</a:t>
            </a:r>
            <a:r>
              <a:rPr lang="cs-CZ" sz="2000" dirty="0" smtClean="0">
                <a:solidFill>
                  <a:srgbClr val="FF0000"/>
                </a:solidFill>
              </a:rPr>
              <a:t>í</a:t>
            </a:r>
            <a:r>
              <a:rPr lang="cs-CZ" sz="2000" dirty="0" smtClean="0">
                <a:solidFill>
                  <a:srgbClr val="0070C0"/>
                </a:solidFill>
              </a:rPr>
              <a:t>m</a:t>
            </a:r>
            <a:r>
              <a:rPr lang="cs-CZ" sz="2000" dirty="0" smtClean="0"/>
              <a:t> film</a:t>
            </a:r>
            <a:r>
              <a:rPr lang="cs-CZ" sz="2000" dirty="0" smtClean="0">
                <a:solidFill>
                  <a:srgbClr val="0070C0"/>
                </a:solidFill>
              </a:rPr>
              <a:t>u</a:t>
            </a:r>
            <a:r>
              <a:rPr lang="cs-CZ" sz="2000" dirty="0" smtClean="0"/>
              <a:t> </a:t>
            </a:r>
            <a:r>
              <a:rPr lang="cs-CZ" sz="2000" dirty="0"/>
              <a:t>a o star</a:t>
            </a:r>
            <a:r>
              <a:rPr lang="cs-CZ" sz="2000" dirty="0">
                <a:solidFill>
                  <a:srgbClr val="FF0000"/>
                </a:solidFill>
              </a:rPr>
              <a:t>é</a:t>
            </a:r>
            <a:r>
              <a:rPr lang="cs-CZ" sz="2000" dirty="0"/>
              <a:t> </a:t>
            </a:r>
            <a:r>
              <a:rPr lang="cs-CZ" sz="2000" dirty="0" smtClean="0"/>
              <a:t>kvalitn</a:t>
            </a:r>
            <a:r>
              <a:rPr lang="cs-CZ" sz="2000" dirty="0" smtClean="0">
                <a:solidFill>
                  <a:srgbClr val="FF0000"/>
                </a:solidFill>
              </a:rPr>
              <a:t>í</a:t>
            </a:r>
            <a:r>
              <a:rPr lang="cs-CZ" sz="2000" dirty="0" smtClean="0"/>
              <a:t> kni</a:t>
            </a:r>
            <a:r>
              <a:rPr lang="cs-CZ" sz="2000" dirty="0" smtClean="0">
                <a:solidFill>
                  <a:srgbClr val="FF0000"/>
                </a:solidFill>
              </a:rPr>
              <a:t>ze</a:t>
            </a:r>
            <a:r>
              <a:rPr lang="cs-CZ" sz="20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Četl jsem knihu o česk</a:t>
            </a:r>
            <a:r>
              <a:rPr lang="cs-CZ" sz="2000" dirty="0">
                <a:solidFill>
                  <a:srgbClr val="00B050"/>
                </a:solidFill>
              </a:rPr>
              <a:t>ém</a:t>
            </a:r>
            <a:r>
              <a:rPr lang="cs-CZ" sz="2000" dirty="0"/>
              <a:t> piv</a:t>
            </a:r>
            <a:r>
              <a:rPr lang="cs-CZ" sz="2000" dirty="0">
                <a:solidFill>
                  <a:srgbClr val="00B050"/>
                </a:solidFill>
              </a:rPr>
              <a:t>u</a:t>
            </a:r>
            <a:r>
              <a:rPr lang="cs-CZ" sz="20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9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Prepositions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latin typeface="Corbel" charset="0"/>
                <a:hlinkClick r:id="rId3"/>
              </a:rPr>
              <a:t>http://mluvtecesky.net/cs/grammar/prepositions</a:t>
            </a:r>
            <a:r>
              <a:rPr lang="cs-CZ" dirty="0">
                <a:latin typeface="Corbe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975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Homework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cs-CZ" sz="2400" dirty="0" err="1"/>
              <a:t>Review</a:t>
            </a:r>
            <a:r>
              <a:rPr lang="cs-CZ" sz="2400" dirty="0"/>
              <a:t> </a:t>
            </a:r>
            <a:r>
              <a:rPr lang="cs-CZ" sz="2400" dirty="0" err="1"/>
              <a:t>numerals</a:t>
            </a:r>
            <a:r>
              <a:rPr lang="cs-CZ" sz="2400" dirty="0"/>
              <a:t> in genitiv </a:t>
            </a:r>
            <a:r>
              <a:rPr lang="cs-CZ" sz="2400" dirty="0" err="1"/>
              <a:t>when</a:t>
            </a:r>
            <a:r>
              <a:rPr lang="cs-CZ" sz="2400" dirty="0"/>
              <a:t> </a:t>
            </a:r>
            <a:r>
              <a:rPr lang="cs-CZ" sz="2400" dirty="0" err="1"/>
              <a:t>listening</a:t>
            </a:r>
            <a:r>
              <a:rPr lang="cs-CZ" sz="2400" dirty="0"/>
              <a:t>: 114/3</a:t>
            </a:r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2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CFAF12D-CFF3-425F-A902-4DFAACDEC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234</Words>
  <Application>Microsoft Office PowerPoint</Application>
  <PresentationFormat>Vlastní</PresentationFormat>
  <Paragraphs>75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Consolas</vt:lpstr>
      <vt:lpstr>Corbel</vt:lpstr>
      <vt:lpstr>Wingdings</vt:lpstr>
      <vt:lpstr>Chalkboard_16x9</vt:lpstr>
      <vt:lpstr>Čeština: 2. lekce Czech language: 2nd lesson</vt:lpstr>
      <vt:lpstr>Lokál singuláru: teorie | ALWAYS with preposition</vt:lpstr>
      <vt:lpstr>Lokál singuláru: teorie | ALWAYS with preposition</vt:lpstr>
      <vt:lpstr>Lokál singuláru: teorie | ALWAYS with preposition</vt:lpstr>
      <vt:lpstr>FORMS (except masculines animates)</vt:lpstr>
      <vt:lpstr>FORMS  masculines animates)</vt:lpstr>
      <vt:lpstr>FORMS (adjectives)</vt:lpstr>
      <vt:lpstr>Prepositions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9</cp:revision>
  <dcterms:created xsi:type="dcterms:W3CDTF">2015-09-08T18:40:27Z</dcterms:created>
  <dcterms:modified xsi:type="dcterms:W3CDTF">2015-11-11T14:23:08Z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