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262" r:id="rId5"/>
    <p:sldId id="261" r:id="rId6"/>
    <p:sldId id="258" r:id="rId7"/>
    <p:sldId id="263" r:id="rId8"/>
    <p:sldId id="257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11" autoAdjust="0"/>
    <p:restoredTop sz="94434" autoAdjust="0"/>
  </p:normalViewPr>
  <p:slideViewPr>
    <p:cSldViewPr>
      <p:cViewPr varScale="1">
        <p:scale>
          <a:sx n="67" d="100"/>
          <a:sy n="67" d="100"/>
        </p:scale>
        <p:origin x="90" y="17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cs-CZ" smtClean="0"/>
              <a:t>30.9.2015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cs-CZ" smtClean="0"/>
              <a:t>30.9.2015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55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85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7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08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78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03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>
                <a:ln>
                  <a:noFill/>
                </a:ln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5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5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5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5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cs-CZ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smtClean="0"/>
              <a:t>Czech Language for Foreigners I</a:t>
            </a:r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dirty="0">
                <a:latin typeface="Consolas"/>
              </a:rPr>
              <a:t>Čeština: 2. lekce</a:t>
            </a:r>
            <a:br>
              <a:rPr lang="cs-CZ" dirty="0">
                <a:latin typeface="Consolas"/>
              </a:rPr>
            </a:br>
            <a:r>
              <a:rPr lang="cs-CZ" dirty="0">
                <a:latin typeface="Consolas"/>
              </a:rPr>
              <a:t>Czech </a:t>
            </a:r>
            <a:r>
              <a:rPr lang="cs-CZ" dirty="0" err="1">
                <a:latin typeface="Consolas"/>
              </a:rPr>
              <a:t>language</a:t>
            </a:r>
            <a:r>
              <a:rPr lang="cs-CZ" dirty="0">
                <a:latin typeface="Consolas"/>
              </a:rPr>
              <a:t>: 2</a:t>
            </a:r>
            <a:r>
              <a:rPr lang="cs-CZ" baseline="30000" dirty="0">
                <a:latin typeface="Consolas"/>
              </a:rPr>
              <a:t>nd</a:t>
            </a:r>
            <a:r>
              <a:rPr lang="cs-CZ" dirty="0">
                <a:latin typeface="Consolas"/>
              </a:rPr>
              <a:t> </a:t>
            </a:r>
            <a:r>
              <a:rPr lang="cs-CZ" dirty="0" err="1">
                <a:latin typeface="Consolas"/>
              </a:rPr>
              <a:t>lesson</a:t>
            </a:r>
            <a:endParaRPr lang="cs-CZ" sz="5400" b="0" i="0" dirty="0">
              <a:solidFill>
                <a:schemeClr val="tx1"/>
              </a:solidFill>
              <a:latin typeface="Consola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orbel" charset="0"/>
              </a:rPr>
              <a:t>LESSON 11. Conversation: Daily routine, OD—DO. </a:t>
            </a:r>
            <a:endParaRPr lang="cs-CZ" dirty="0">
              <a:latin typeface="Corbel" charset="0"/>
            </a:endParaRPr>
          </a:p>
          <a:p>
            <a:r>
              <a:rPr lang="en-US" dirty="0" err="1">
                <a:latin typeface="Corbel" charset="0"/>
              </a:rPr>
              <a:t>Grammar</a:t>
            </a:r>
            <a:r>
              <a:rPr lang="en-US" dirty="0">
                <a:latin typeface="Corbel" charset="0"/>
              </a:rPr>
              <a:t>: Genitive </a:t>
            </a:r>
            <a:r>
              <a:rPr lang="en-US" dirty="0" err="1">
                <a:latin typeface="Corbel" charset="0"/>
              </a:rPr>
              <a:t>singular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of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nouns</a:t>
            </a:r>
            <a:r>
              <a:rPr lang="en-US" dirty="0">
                <a:latin typeface="Corbel" charset="0"/>
              </a:rPr>
              <a:t>, </a:t>
            </a:r>
            <a:r>
              <a:rPr lang="en-US" dirty="0" err="1">
                <a:latin typeface="Corbel" charset="0"/>
              </a:rPr>
              <a:t>adjectives</a:t>
            </a:r>
            <a:r>
              <a:rPr lang="en-US" dirty="0">
                <a:latin typeface="Corbel" charset="0"/>
              </a:rPr>
              <a:t>, </a:t>
            </a:r>
            <a:r>
              <a:rPr lang="en-US" dirty="0" err="1">
                <a:latin typeface="Corbel" charset="0"/>
              </a:rPr>
              <a:t>possessive</a:t>
            </a:r>
            <a:r>
              <a:rPr lang="en-US" dirty="0">
                <a:latin typeface="Corbel" charset="0"/>
              </a:rPr>
              <a:t> and </a:t>
            </a:r>
            <a:r>
              <a:rPr lang="en-US" dirty="0" err="1">
                <a:latin typeface="Corbel" charset="0"/>
              </a:rPr>
              <a:t>interrogative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pronouns</a:t>
            </a:r>
            <a:r>
              <a:rPr lang="en-US" dirty="0">
                <a:latin typeface="Corbel" charset="0"/>
              </a:rPr>
              <a:t>. </a:t>
            </a:r>
          </a:p>
          <a:p>
            <a:r>
              <a:rPr lang="en-US" dirty="0" err="1">
                <a:latin typeface="Corbel" charset="0"/>
              </a:rPr>
              <a:t>Prepositions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used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with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the</a:t>
            </a:r>
            <a:r>
              <a:rPr lang="en-US" dirty="0">
                <a:latin typeface="Corbel" charset="0"/>
              </a:rPr>
              <a:t> genitive. </a:t>
            </a:r>
          </a:p>
          <a:p>
            <a:r>
              <a:rPr lang="en-US" dirty="0" err="1">
                <a:latin typeface="Corbel" charset="0"/>
              </a:rPr>
              <a:t>Time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prepositions</a:t>
            </a:r>
            <a:r>
              <a:rPr lang="en-US" dirty="0">
                <a:latin typeface="Corbel" charset="0"/>
              </a:rPr>
              <a:t>. </a:t>
            </a:r>
            <a:r>
              <a:rPr lang="en-US" dirty="0" err="1">
                <a:latin typeface="Corbel" charset="0"/>
              </a:rPr>
              <a:t>Verbs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with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the</a:t>
            </a:r>
            <a:r>
              <a:rPr lang="en-US" dirty="0">
                <a:latin typeface="Corbel" charset="0"/>
              </a:rPr>
              <a:t> genitive. </a:t>
            </a:r>
          </a:p>
          <a:p>
            <a:r>
              <a:rPr lang="en-US">
                <a:latin typeface="Corbel" charset="0"/>
              </a:rPr>
              <a:t>Medical</a:t>
            </a:r>
            <a:r>
              <a:rPr lang="en-US" dirty="0">
                <a:latin typeface="Corbel" charset="0"/>
              </a:rPr>
              <a:t> Czech: </a:t>
            </a:r>
            <a:r>
              <a:rPr lang="en-US" dirty="0" err="1">
                <a:latin typeface="Corbel" charset="0"/>
              </a:rPr>
              <a:t>Parts</a:t>
            </a:r>
            <a:r>
              <a:rPr lang="en-US" dirty="0">
                <a:latin typeface="Corbel" charset="0"/>
              </a:rPr>
              <a:t> </a:t>
            </a:r>
            <a:r>
              <a:rPr lang="en-US" dirty="0" err="1">
                <a:latin typeface="Corbel" charset="0"/>
              </a:rPr>
              <a:t>of</a:t>
            </a:r>
            <a:r>
              <a:rPr lang="en-US" dirty="0">
                <a:latin typeface="Corbel" charset="0"/>
              </a:rPr>
              <a:t> body I (L1). </a:t>
            </a:r>
            <a:endParaRPr lang="cs-CZ" dirty="0">
              <a:latin typeface="Corbe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471531"/>
              </p:ext>
            </p:extLst>
          </p:nvPr>
        </p:nvGraphicFramePr>
        <p:xfrm>
          <a:off x="261763" y="1905000"/>
          <a:ext cx="11449272" cy="41605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92089"/>
                <a:gridCol w="792088"/>
                <a:gridCol w="2232248"/>
                <a:gridCol w="2592288"/>
                <a:gridCol w="1872208"/>
                <a:gridCol w="316835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</a:t>
                      </a:r>
                      <a:endParaRPr lang="cs-CZ" sz="2000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Dem.</a:t>
                      </a:r>
                      <a:endParaRPr lang="cs-CZ" sz="2000" b="0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Possesives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Adjectives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Typical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nouns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2000" b="1" noProof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nouns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 + N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toho</a:t>
                      </a:r>
                      <a:endParaRPr lang="cs-CZ" sz="2000" b="0" noProof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m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 | </a:t>
                      </a:r>
                      <a:r>
                        <a:rPr lang="cs-CZ" sz="2000" noProof="0" dirty="0" smtClean="0">
                          <a:effectLst/>
                        </a:rPr>
                        <a:t>tv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student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muž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důchodc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,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koleg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noProof="0" dirty="0" smtClean="0">
                          <a:effectLst/>
                        </a:rPr>
                        <a:t>naš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eho | </a:t>
                      </a:r>
                      <a:r>
                        <a:rPr lang="cs-CZ" sz="2000" noProof="0" dirty="0" smtClean="0">
                          <a:effectLst/>
                        </a:rPr>
                        <a:t>vaš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eho</a:t>
                      </a:r>
                      <a:endParaRPr lang="cs-CZ" sz="2000" b="1" noProof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banán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u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les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r>
                        <a:rPr lang="cs-CZ" sz="2000" noProof="0" dirty="0" smtClean="0">
                          <a:effectLst/>
                        </a:rPr>
                        <a:t>, čaj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ln>
                            <a:solidFill>
                              <a:srgbClr val="FFC000"/>
                            </a:solidFill>
                          </a:ln>
                          <a:effectLst/>
                        </a:rPr>
                        <a:t> </a:t>
                      </a:r>
                      <a:endParaRPr lang="cs-CZ" sz="2000" noProof="0" dirty="0">
                        <a:ln>
                          <a:solidFill>
                            <a:srgbClr val="FFC000"/>
                          </a:solidFill>
                        </a:ln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jeho | její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ho </a:t>
                      </a:r>
                      <a:r>
                        <a:rPr lang="cs-CZ" sz="2000" b="0" noProof="0" dirty="0" smtClean="0">
                          <a:solidFill>
                            <a:schemeClr val="bg1"/>
                          </a:solidFill>
                          <a:effectLst/>
                        </a:rPr>
                        <a:t>||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cs-CZ" sz="2000" noProof="0" dirty="0" smtClean="0">
                          <a:effectLst/>
                        </a:rPr>
                        <a:t>jejich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aut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nádraží, moř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kuře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te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F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té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r>
                        <a:rPr lang="cs-CZ" sz="2000" noProof="0" dirty="0" smtClean="0">
                          <a:effectLst/>
                        </a:rPr>
                        <a:t>/moj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česk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studentk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y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židl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kancelář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cs-CZ" sz="2000" noProof="0" dirty="0" smtClean="0">
                          <a:effectLst/>
                        </a:rPr>
                        <a:t>, kost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tv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é</a:t>
                      </a:r>
                      <a:r>
                        <a:rPr lang="cs-CZ" sz="2000" noProof="0" dirty="0" smtClean="0">
                          <a:effectLst/>
                        </a:rPr>
                        <a:t>/tvoj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</a:t>
                      </a:r>
                      <a:endParaRPr lang="cs-CZ" sz="2000" b="1" noProof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moderní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naš</a:t>
                      </a:r>
                      <a:r>
                        <a:rPr lang="cs-CZ" sz="2000" b="1" noProof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í </a:t>
                      </a:r>
                      <a:r>
                        <a:rPr lang="cs-CZ" sz="2000" noProof="0" dirty="0" smtClean="0">
                          <a:effectLst/>
                        </a:rPr>
                        <a:t>/ vaší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effectLst/>
                        </a:rPr>
                        <a:t> 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jeho</a:t>
                      </a:r>
                      <a:r>
                        <a:rPr lang="cs-CZ" sz="2000" baseline="0" noProof="0" dirty="0" smtClean="0">
                          <a:effectLst/>
                        </a:rPr>
                        <a:t> | </a:t>
                      </a:r>
                      <a:r>
                        <a:rPr lang="cs-CZ" sz="2000" noProof="0" dirty="0" smtClean="0">
                          <a:effectLst/>
                        </a:rPr>
                        <a:t>její | jejich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noProof="0" dirty="0" smtClean="0">
                          <a:effectLst/>
                        </a:rPr>
                        <a:t> </a:t>
                      </a: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jedné, dvou,</a:t>
                      </a:r>
                      <a:r>
                        <a:rPr lang="cs-CZ" sz="1800" baseline="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tří, čtyř, 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pět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šest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sedm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osm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dev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í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des</a:t>
                      </a:r>
                      <a:r>
                        <a:rPr lang="cs-CZ" sz="1800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í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jedenáct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dvanáct</a:t>
                      </a:r>
                      <a:r>
                        <a:rPr lang="cs-CZ" sz="1800" b="1" noProof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cs-CZ" sz="1800" noProof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</a:t>
                      </a:r>
                      <a:endParaRPr lang="cs-CZ" sz="18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noProof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94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předložky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PREPOSITIONS</a:t>
            </a:r>
          </a:p>
          <a:p>
            <a:pPr marL="0" indent="0">
              <a:buNone/>
            </a:pPr>
            <a:r>
              <a:rPr lang="pl-PL" sz="2800" b="1" i="1" dirty="0">
                <a:solidFill>
                  <a:srgbClr val="FFFFFF"/>
                </a:solidFill>
                <a:latin typeface="Corbel"/>
              </a:rPr>
              <a:t>Place: 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do, z, u, blízko,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vedle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kolem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/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okolo</a:t>
            </a:r>
            <a:r>
              <a:rPr lang="pl-PL" sz="28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pl-PL" sz="2800" i="1" dirty="0" err="1">
                <a:solidFill>
                  <a:srgbClr val="FFFFFF"/>
                </a:solidFill>
                <a:latin typeface="Corbel"/>
              </a:rPr>
              <a:t>uprostřed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; 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Jedu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školy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jsem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z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Brna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bydlím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blízko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Vaňkovky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vedle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mého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domu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je park,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chodím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rád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kolem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řeky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uprostřed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kampusu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je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kavárna</a:t>
            </a:r>
            <a:endParaRPr lang="en-US" sz="2000" i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i="1" dirty="0">
                <a:solidFill>
                  <a:srgbClr val="FFFFFF"/>
                </a:solidFill>
                <a:latin typeface="Corbel"/>
              </a:rPr>
              <a:t>Time: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od – do</a:t>
            </a:r>
          </a:p>
          <a:p>
            <a:pPr marL="0" indent="0">
              <a:buNone/>
            </a:pP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Pracuju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od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rána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večera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, od </a:t>
            </a:r>
            <a:r>
              <a:rPr lang="en-US" sz="2000" i="1" dirty="0" err="1">
                <a:solidFill>
                  <a:srgbClr val="FFFFFF"/>
                </a:solidFill>
                <a:latin typeface="Corbel"/>
              </a:rPr>
              <a:t>pondělí</a:t>
            </a:r>
            <a:r>
              <a:rPr lang="en-US" sz="2000" i="1" dirty="0">
                <a:solidFill>
                  <a:srgbClr val="FFFFFF"/>
                </a:solidFill>
                <a:latin typeface="Corbel"/>
              </a:rPr>
              <a:t> do pátku.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FFFFFF"/>
                </a:solidFill>
                <a:latin typeface="Corbel"/>
              </a:rPr>
              <a:t>Others: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bez,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kromě</a:t>
            </a:r>
            <a:endParaRPr lang="en-US" sz="2800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000" i="1" dirty="0" err="1"/>
              <a:t>Dám</a:t>
            </a:r>
            <a:r>
              <a:rPr lang="en-US" sz="2000" i="1" dirty="0"/>
              <a:t> </a:t>
            </a:r>
            <a:r>
              <a:rPr lang="en-US" sz="2000" i="1" dirty="0" err="1"/>
              <a:t>si</a:t>
            </a:r>
            <a:r>
              <a:rPr lang="en-US" sz="2000" i="1" dirty="0"/>
              <a:t> </a:t>
            </a:r>
            <a:r>
              <a:rPr lang="en-US" sz="2000" i="1" dirty="0" err="1"/>
              <a:t>kávu</a:t>
            </a:r>
            <a:r>
              <a:rPr lang="en-US" sz="2000" i="1" dirty="0"/>
              <a:t> bez </a:t>
            </a:r>
            <a:r>
              <a:rPr lang="en-US" sz="2000" i="1" dirty="0" err="1"/>
              <a:t>cukru</a:t>
            </a:r>
            <a:r>
              <a:rPr lang="en-US" sz="2000" i="1" dirty="0"/>
              <a:t>, </a:t>
            </a:r>
            <a:r>
              <a:rPr lang="en-US" sz="2000" i="1" dirty="0" err="1"/>
              <a:t>jsme</a:t>
            </a:r>
            <a:r>
              <a:rPr lang="en-US" sz="2000" i="1" dirty="0"/>
              <a:t> </a:t>
            </a:r>
            <a:r>
              <a:rPr lang="en-US" sz="2000" i="1" dirty="0" err="1"/>
              <a:t>všichni</a:t>
            </a:r>
            <a:r>
              <a:rPr lang="en-US" sz="2000" i="1" dirty="0"/>
              <a:t> </a:t>
            </a:r>
            <a:r>
              <a:rPr lang="en-US" sz="2000" i="1" dirty="0" err="1"/>
              <a:t>kromě</a:t>
            </a:r>
            <a:r>
              <a:rPr lang="en-US" sz="2000" i="1" dirty="0"/>
              <a:t> </a:t>
            </a:r>
            <a:r>
              <a:rPr lang="en-US" sz="2000" i="1" dirty="0" err="1"/>
              <a:t>pana</a:t>
            </a:r>
            <a:r>
              <a:rPr lang="en-US" sz="2000" i="1" dirty="0"/>
              <a:t> </a:t>
            </a:r>
            <a:r>
              <a:rPr lang="en-US" sz="2000" i="1" dirty="0" err="1"/>
              <a:t>učitele</a:t>
            </a:r>
            <a:endParaRPr lang="cs-CZ" sz="20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8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Genitiv singuláru: koho? čeho?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POSSESIVITY </a:t>
            </a:r>
            <a:endParaRPr lang="cs-CZ" sz="2800" b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Čí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je ta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kniha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Její</a:t>
            </a:r>
            <a:r>
              <a:rPr lang="en-US" sz="2800" i="1" dirty="0" err="1">
                <a:solidFill>
                  <a:srgbClr val="0070C0"/>
                </a:solidFill>
                <a:latin typeface="Corbel"/>
              </a:rPr>
              <a:t>ho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mladší</a:t>
            </a:r>
            <a:r>
              <a:rPr lang="en-US" sz="2800" i="1" dirty="0" err="1">
                <a:solidFill>
                  <a:srgbClr val="0070C0"/>
                </a:solidFill>
                <a:latin typeface="Corbel"/>
              </a:rPr>
              <a:t>ho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bratr</a:t>
            </a:r>
            <a:r>
              <a:rPr lang="en-US" sz="2800" i="1" dirty="0">
                <a:solidFill>
                  <a:srgbClr val="0070C0"/>
                </a:solidFill>
                <a:latin typeface="Corbel"/>
              </a:rPr>
              <a:t>a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. / Mojí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starší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 smtClean="0">
                <a:solidFill>
                  <a:srgbClr val="FFFFFF"/>
                </a:solidFill>
                <a:latin typeface="Corbel"/>
              </a:rPr>
              <a:t>sestr</a:t>
            </a:r>
            <a:r>
              <a:rPr lang="en-US" sz="2800" dirty="0" err="1">
                <a:solidFill>
                  <a:srgbClr val="FF0000"/>
                </a:solidFill>
              </a:rPr>
              <a:t>y</a:t>
            </a:r>
            <a:r>
              <a:rPr lang="en-US" sz="2800" i="1" dirty="0" smtClean="0">
                <a:solidFill>
                  <a:srgbClr val="FFFFFF"/>
                </a:solidFill>
                <a:latin typeface="Corbel"/>
              </a:rPr>
              <a:t>. 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/ Naší </a:t>
            </a:r>
            <a:r>
              <a:rPr lang="en-US" sz="2800" i="1" dirty="0" err="1">
                <a:solidFill>
                  <a:srgbClr val="FFFFFF"/>
                </a:solidFill>
                <a:latin typeface="Corbel"/>
              </a:rPr>
              <a:t>české</a:t>
            </a:r>
            <a:r>
              <a:rPr lang="en-US" sz="2800" i="1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i="1" dirty="0" err="1" smtClean="0">
                <a:solidFill>
                  <a:srgbClr val="FFFFFF"/>
                </a:solidFill>
                <a:latin typeface="Corbel"/>
              </a:rPr>
              <a:t>učitelk</a:t>
            </a:r>
            <a:r>
              <a:rPr lang="en-US" sz="2800" dirty="0" err="1">
                <a:solidFill>
                  <a:srgbClr val="FF0000"/>
                </a:solidFill>
              </a:rPr>
              <a:t>y</a:t>
            </a:r>
            <a:r>
              <a:rPr lang="en-US" sz="2800" i="1" dirty="0" smtClean="0">
                <a:solidFill>
                  <a:srgbClr val="FFFFFF"/>
                </a:solidFill>
                <a:latin typeface="Corbel"/>
              </a:rPr>
              <a:t>. </a:t>
            </a:r>
            <a:endParaRPr lang="en-US" sz="2800" i="1" dirty="0">
              <a:solidFill>
                <a:srgbClr val="FFFFFF"/>
              </a:solidFill>
              <a:latin typeface="Corbel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rgbClr val="FFFFFF"/>
                </a:solidFill>
                <a:latin typeface="Corbel"/>
              </a:rPr>
              <a:t>VERBS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: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bát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(to be afraid of),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ptát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se/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zeptat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(to ask)</a:t>
            </a:r>
          </a:p>
          <a:p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Čeho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bojíš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Bojím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test</a:t>
            </a:r>
            <a:r>
              <a:rPr lang="en-US" sz="2800" dirty="0" err="1">
                <a:solidFill>
                  <a:srgbClr val="0070C0"/>
                </a:solidFill>
                <a:latin typeface="Corbel"/>
              </a:rPr>
              <a:t>u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. </a:t>
            </a:r>
          </a:p>
          <a:p>
            <a:r>
              <a:rPr lang="en-US" sz="2800" b="1" dirty="0" err="1">
                <a:solidFill>
                  <a:srgbClr val="FFFFFF"/>
                </a:solidFill>
                <a:latin typeface="Corbel"/>
              </a:rPr>
              <a:t>Koho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zeptáš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? &gt;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Zeptám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se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paní</a:t>
            </a:r>
            <a:r>
              <a:rPr lang="en-US" sz="2800" dirty="0">
                <a:solidFill>
                  <a:srgbClr val="FFFFFF"/>
                </a:solidFill>
                <a:latin typeface="Corbel"/>
              </a:rPr>
              <a:t> </a:t>
            </a:r>
            <a:r>
              <a:rPr lang="en-US" sz="2800" dirty="0" err="1">
                <a:solidFill>
                  <a:srgbClr val="FFFFFF"/>
                </a:solidFill>
                <a:latin typeface="Corbel"/>
              </a:rPr>
              <a:t>doktork</a:t>
            </a:r>
            <a:r>
              <a:rPr lang="en-US" sz="2800" dirty="0" err="1">
                <a:solidFill>
                  <a:srgbClr val="FF0000"/>
                </a:solidFill>
                <a:latin typeface="Corbel"/>
              </a:rPr>
              <a:t>y</a:t>
            </a:r>
            <a:r>
              <a:rPr lang="en-US" sz="2800" dirty="0" smtClean="0">
                <a:solidFill>
                  <a:srgbClr val="FFFFFF"/>
                </a:solidFill>
                <a:latin typeface="Corbel"/>
              </a:rPr>
              <a:t>.</a:t>
            </a:r>
            <a:endParaRPr lang="en-US" sz="2800" dirty="0">
              <a:solidFill>
                <a:srgbClr val="FFFFFF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73229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Jaký je váš rozvrh?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Rozvrh = </a:t>
            </a:r>
            <a:r>
              <a:rPr lang="cs-CZ" dirty="0" err="1"/>
              <a:t>timetable</a:t>
            </a:r>
            <a:r>
              <a:rPr lang="cs-CZ" dirty="0"/>
              <a:t>;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(</a:t>
            </a:r>
            <a:r>
              <a:rPr lang="cs-CZ" strike="sngStrike" dirty="0"/>
              <a:t>10:45</a:t>
            </a:r>
            <a:r>
              <a:rPr lang="cs-CZ" dirty="0"/>
              <a:t> &gt; 11:00)</a:t>
            </a:r>
          </a:p>
          <a:p>
            <a:r>
              <a:rPr lang="cs-CZ" i="1" dirty="0"/>
              <a:t>V pondělí máme od devíti do jedenácti histologii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r>
              <a:rPr lang="cs-CZ" i="1" dirty="0" smtClean="0"/>
              <a:t>Máme přednášku (</a:t>
            </a:r>
            <a:r>
              <a:rPr lang="cs-CZ" i="1" dirty="0" err="1" smtClean="0"/>
              <a:t>lecture</a:t>
            </a:r>
            <a:r>
              <a:rPr lang="cs-CZ" i="1" dirty="0" smtClean="0"/>
              <a:t>) z histologie.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6716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Dostal jsem email od kamaráda ze Španělska.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346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Homework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cs-CZ" sz="2400" dirty="0" err="1"/>
              <a:t>Review</a:t>
            </a:r>
            <a:r>
              <a:rPr lang="cs-CZ" sz="2400" dirty="0"/>
              <a:t> </a:t>
            </a:r>
            <a:r>
              <a:rPr lang="cs-CZ" sz="2400" dirty="0" err="1"/>
              <a:t>numerals</a:t>
            </a:r>
            <a:r>
              <a:rPr lang="cs-CZ" sz="2400" dirty="0"/>
              <a:t> in genitiv </a:t>
            </a:r>
            <a:r>
              <a:rPr lang="cs-CZ" sz="2400" dirty="0" err="1"/>
              <a:t>when</a:t>
            </a:r>
            <a:r>
              <a:rPr lang="cs-CZ" sz="2400" dirty="0"/>
              <a:t> </a:t>
            </a:r>
            <a:r>
              <a:rPr lang="cs-CZ" sz="2400" dirty="0" err="1"/>
              <a:t>listening</a:t>
            </a:r>
            <a:r>
              <a:rPr lang="cs-CZ" sz="2400" dirty="0"/>
              <a:t>: 114/3</a:t>
            </a:r>
            <a:endParaRPr lang="cs-CZ" dirty="0">
              <a:latin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82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CFAF12D-CFF3-425F-A902-4DFAACDEC9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348</Words>
  <Application>Microsoft Office PowerPoint</Application>
  <PresentationFormat>Vlastní</PresentationFormat>
  <Paragraphs>82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Consolas</vt:lpstr>
      <vt:lpstr>Corbel</vt:lpstr>
      <vt:lpstr>Times New Roman</vt:lpstr>
      <vt:lpstr>Wingdings</vt:lpstr>
      <vt:lpstr>Chalkboard_16x9</vt:lpstr>
      <vt:lpstr>Čeština: 2. lekce Czech language: 2nd lesson</vt:lpstr>
      <vt:lpstr>Genitiv singuláru: koho? čeho?</vt:lpstr>
      <vt:lpstr>Genitiv singuláru: předložky</vt:lpstr>
      <vt:lpstr>Genitiv singuláru: koho? čeho?</vt:lpstr>
      <vt:lpstr>Jaký je váš rozvrh?</vt:lpstr>
      <vt:lpstr>Dostal jsem email od kamaráda ze Španělska.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5</cp:revision>
  <dcterms:created xsi:type="dcterms:W3CDTF">2015-09-08T18:40:27Z</dcterms:created>
  <dcterms:modified xsi:type="dcterms:W3CDTF">2015-09-30T14:02:08Z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