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323" r:id="rId4"/>
    <p:sldId id="324" r:id="rId5"/>
    <p:sldId id="310" r:id="rId6"/>
    <p:sldId id="320" r:id="rId7"/>
    <p:sldId id="322" r:id="rId8"/>
    <p:sldId id="321" r:id="rId9"/>
    <p:sldId id="319" r:id="rId10"/>
    <p:sldId id="326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335" r:id="rId19"/>
    <p:sldId id="333" r:id="rId20"/>
    <p:sldId id="334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6" y="23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7. 10. 2015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pPr/>
              <a:t>7. 10. 2015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cs-CZ" smtClean="0"/>
              <a:pPr/>
              <a:t>7. 10. 2015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6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Instrumentál plurálu</a:t>
            </a:r>
            <a:endParaRPr lang="cs-CZ" sz="6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56C5FF"/>
                </a:solidFill>
              </a:rPr>
              <a:t>Czech </a:t>
            </a:r>
            <a:r>
              <a:rPr lang="cs-CZ" b="1" dirty="0" err="1" smtClean="0">
                <a:solidFill>
                  <a:srgbClr val="56C5FF"/>
                </a:solidFill>
              </a:rPr>
              <a:t>for</a:t>
            </a:r>
            <a:r>
              <a:rPr lang="cs-CZ" b="1" dirty="0" smtClean="0">
                <a:solidFill>
                  <a:srgbClr val="56C5FF"/>
                </a:solidFill>
              </a:rPr>
              <a:t> </a:t>
            </a:r>
            <a:r>
              <a:rPr lang="cs-CZ" b="1" dirty="0" err="1" smtClean="0">
                <a:solidFill>
                  <a:srgbClr val="56C5FF"/>
                </a:solidFill>
              </a:rPr>
              <a:t>foreigners</a:t>
            </a:r>
            <a:r>
              <a:rPr lang="cs-CZ" b="1" dirty="0" smtClean="0">
                <a:solidFill>
                  <a:srgbClr val="56C5FF"/>
                </a:solidFill>
              </a:rPr>
              <a:t> V/AUTUMN 2015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56C5FF"/>
                </a:solidFill>
              </a:rPr>
              <a:t>GROUP 30 and 32</a:t>
            </a:r>
            <a:endParaRPr lang="cs-CZ" sz="2000" b="0" i="0" spc="200" baseline="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Výstaviště s (to-moderní-auto)</a:t>
            </a:r>
            <a:endParaRPr lang="cs-CZ" dirty="0"/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132856"/>
            <a:ext cx="6284863" cy="4455270"/>
          </a:xfrm>
        </p:spPr>
      </p:pic>
    </p:spTree>
    <p:extLst>
      <p:ext uri="{BB962C8B-B14F-4D97-AF65-F5344CB8AC3E}">
        <p14:creationId xmlns:p14="http://schemas.microsoft.com/office/powerpoint/2010/main" val="161248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 s (dva-příbuzný)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2132856"/>
            <a:ext cx="6284863" cy="4469236"/>
          </a:xfrm>
        </p:spPr>
      </p:pic>
    </p:spTree>
    <p:extLst>
      <p:ext uri="{BB962C8B-B14F-4D97-AF65-F5344CB8AC3E}">
        <p14:creationId xmlns:p14="http://schemas.microsoft.com/office/powerpoint/2010/main" val="191686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 s (dvě-zdravotní-sestra)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1988840"/>
            <a:ext cx="6284863" cy="4469236"/>
          </a:xfrm>
        </p:spPr>
      </p:pic>
    </p:spTree>
    <p:extLst>
      <p:ext uri="{BB962C8B-B14F-4D97-AF65-F5344CB8AC3E}">
        <p14:creationId xmlns:p14="http://schemas.microsoft.com/office/powerpoint/2010/main" val="312869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se (starý-most, vysoká-věž)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2708920"/>
            <a:ext cx="5580196" cy="3275746"/>
          </a:xfrm>
        </p:spPr>
      </p:pic>
    </p:spTree>
    <p:extLst>
      <p:ext uri="{BB962C8B-B14F-4D97-AF65-F5344CB8AC3E}">
        <p14:creationId xmlns:p14="http://schemas.microsoft.com/office/powerpoint/2010/main" val="300384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Lékařky s (bílý-plášť, modrá-čepice)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2039605"/>
            <a:ext cx="6284863" cy="4818395"/>
          </a:xfrm>
        </p:spPr>
      </p:pic>
    </p:spTree>
    <p:extLst>
      <p:ext uri="{BB962C8B-B14F-4D97-AF65-F5344CB8AC3E}">
        <p14:creationId xmlns:p14="http://schemas.microsoft.com/office/powerpoint/2010/main" val="182450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 s (nemocná-noha, bolavé-kloub)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2708920"/>
            <a:ext cx="5237386" cy="3485242"/>
          </a:xfrm>
        </p:spPr>
      </p:pic>
    </p:spTree>
    <p:extLst>
      <p:ext uri="{BB962C8B-B14F-4D97-AF65-F5344CB8AC3E}">
        <p14:creationId xmlns:p14="http://schemas.microsoft.com/office/powerpoint/2010/main" val="140056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2060848"/>
            <a:ext cx="6284863" cy="4469236"/>
          </a:xfrm>
        </p:spPr>
      </p:pic>
    </p:spTree>
    <p:extLst>
      <p:ext uri="{BB962C8B-B14F-4D97-AF65-F5344CB8AC3E}">
        <p14:creationId xmlns:p14="http://schemas.microsoft.com/office/powerpoint/2010/main" val="426269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 se (starý dům, zahraniční turista)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708920"/>
            <a:ext cx="5237386" cy="3485242"/>
          </a:xfrm>
        </p:spPr>
      </p:pic>
    </p:spTree>
    <p:extLst>
      <p:ext uri="{BB962C8B-B14F-4D97-AF65-F5344CB8AC3E}">
        <p14:creationId xmlns:p14="http://schemas.microsoft.com/office/powerpoint/2010/main" val="292752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Pokoj se (dvě-postel, velké okno)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916832"/>
            <a:ext cx="6284863" cy="5209453"/>
          </a:xfrm>
        </p:spPr>
      </p:pic>
    </p:spTree>
    <p:extLst>
      <p:ext uri="{BB962C8B-B14F-4D97-AF65-F5344CB8AC3E}">
        <p14:creationId xmlns:p14="http://schemas.microsoft.com/office/powerpoint/2010/main" val="13363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2060848"/>
            <a:ext cx="6284863" cy="4469236"/>
          </a:xfrm>
        </p:spPr>
      </p:pic>
    </p:spTree>
    <p:extLst>
      <p:ext uri="{BB962C8B-B14F-4D97-AF65-F5344CB8AC3E}">
        <p14:creationId xmlns:p14="http://schemas.microsoft.com/office/powerpoint/2010/main" val="33937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KÝM? ČÍM?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kdo</a:t>
            </a:r>
          </a:p>
          <a:p>
            <a:r>
              <a:rPr lang="cs-CZ" dirty="0" smtClean="0"/>
              <a:t>co</a:t>
            </a:r>
          </a:p>
          <a:p>
            <a:r>
              <a:rPr lang="cs-CZ" dirty="0" smtClean="0"/>
              <a:t>někdo - nikdo</a:t>
            </a:r>
          </a:p>
          <a:p>
            <a:r>
              <a:rPr lang="cs-CZ" dirty="0" smtClean="0"/>
              <a:t>něco – nic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S čím se léčíte?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S kým jste mluvil/a?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KÝM</a:t>
            </a:r>
          </a:p>
          <a:p>
            <a:r>
              <a:rPr lang="cs-CZ" b="1" dirty="0" smtClean="0"/>
              <a:t>ČÍM</a:t>
            </a:r>
          </a:p>
          <a:p>
            <a:r>
              <a:rPr lang="cs-CZ" b="1" dirty="0" smtClean="0"/>
              <a:t>NĚKÝM – NIKÝM</a:t>
            </a:r>
          </a:p>
          <a:p>
            <a:r>
              <a:rPr lang="cs-CZ" b="1" dirty="0" smtClean="0"/>
              <a:t>NĚČÍM – NIČÍM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FF00"/>
                </a:solidFill>
              </a:rPr>
              <a:t>Neléčím se s ničím.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FF00"/>
                </a:solidFill>
              </a:rPr>
              <a:t>Nemluvil/a jsem s nikým.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9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pronouns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já</a:t>
            </a:r>
          </a:p>
          <a:p>
            <a:r>
              <a:rPr lang="cs-CZ" dirty="0" smtClean="0"/>
              <a:t>ty</a:t>
            </a:r>
          </a:p>
          <a:p>
            <a:r>
              <a:rPr lang="cs-CZ" dirty="0" smtClean="0"/>
              <a:t>on</a:t>
            </a:r>
          </a:p>
          <a:p>
            <a:r>
              <a:rPr lang="cs-CZ" dirty="0" smtClean="0"/>
              <a:t>ona</a:t>
            </a:r>
          </a:p>
          <a:p>
            <a:r>
              <a:rPr lang="cs-CZ" dirty="0" smtClean="0"/>
              <a:t>my</a:t>
            </a:r>
          </a:p>
          <a:p>
            <a:r>
              <a:rPr lang="cs-CZ" dirty="0" smtClean="0"/>
              <a:t>vy</a:t>
            </a:r>
          </a:p>
          <a:p>
            <a:r>
              <a:rPr lang="cs-CZ" dirty="0" smtClean="0"/>
              <a:t>oni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MNOU</a:t>
            </a:r>
          </a:p>
          <a:p>
            <a:r>
              <a:rPr lang="cs-CZ" b="1" dirty="0" smtClean="0"/>
              <a:t>TEBOU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JÍM/ S NÍM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JÍ/S NÍ</a:t>
            </a:r>
          </a:p>
          <a:p>
            <a:r>
              <a:rPr lang="cs-CZ" b="1" dirty="0" smtClean="0"/>
              <a:t>NÁMI</a:t>
            </a:r>
          </a:p>
          <a:p>
            <a:r>
              <a:rPr lang="cs-CZ" b="1" dirty="0" smtClean="0"/>
              <a:t>VÁMI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JIMI/ S NIMI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M, F, N: </a:t>
            </a:r>
            <a:r>
              <a:rPr lang="cs-CZ" dirty="0" err="1" smtClean="0">
                <a:latin typeface="Corbel"/>
              </a:rPr>
              <a:t>pronouns</a:t>
            </a:r>
            <a:r>
              <a:rPr lang="cs-CZ" dirty="0" smtClean="0">
                <a:latin typeface="Corbel"/>
              </a:rPr>
              <a:t>, </a:t>
            </a:r>
            <a:r>
              <a:rPr lang="cs-CZ" dirty="0" err="1" smtClean="0">
                <a:latin typeface="Corbel"/>
              </a:rPr>
              <a:t>numerals</a:t>
            </a:r>
            <a:r>
              <a:rPr lang="cs-CZ" dirty="0" smtClean="0">
                <a:latin typeface="Corbel"/>
              </a:rPr>
              <a:t> and </a:t>
            </a:r>
            <a:r>
              <a:rPr lang="cs-CZ" dirty="0" err="1" smtClean="0">
                <a:latin typeface="Corbel"/>
              </a:rPr>
              <a:t>adjectives</a:t>
            </a:r>
            <a:endParaRPr lang="cs-CZ" sz="3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dirty="0" smtClean="0">
                <a:latin typeface="Corbel"/>
              </a:rPr>
              <a:t>ten, ta, to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400" b="0" dirty="0" smtClean="0">
                <a:solidFill>
                  <a:schemeClr val="tx1"/>
                </a:solidFill>
                <a:latin typeface="Corbel"/>
              </a:rPr>
              <a:t>dva/dvě, oba/obě, tři, čtyři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dirty="0" smtClean="0">
                <a:latin typeface="Corbel"/>
              </a:rPr>
              <a:t>hezký/-á/-é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200" b="0" dirty="0" smtClean="0">
                <a:solidFill>
                  <a:schemeClr val="tx1"/>
                </a:solidFill>
                <a:latin typeface="Corbel"/>
              </a:rPr>
              <a:t>moderní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200" dirty="0" smtClean="0">
                <a:latin typeface="Corbel"/>
              </a:rPr>
              <a:t>můj/moje, tvůj/tvoje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200" dirty="0" smtClean="0">
                <a:latin typeface="Corbel"/>
              </a:rPr>
              <a:t>jeho, její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200" dirty="0" smtClean="0">
                <a:latin typeface="Corbel"/>
              </a:rPr>
              <a:t>náš/naše, váš/vaše</a:t>
            </a: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cs-CZ" sz="2200" dirty="0" smtClean="0">
                <a:latin typeface="Corbel"/>
              </a:rPr>
              <a:t>jejich</a:t>
            </a:r>
            <a:endParaRPr lang="cs-CZ" sz="2200" dirty="0" smtClean="0">
              <a:latin typeface="Corbel"/>
            </a:endParaRPr>
          </a:p>
          <a:p>
            <a:pPr marL="219456" indent="-219456" algn="l" defTabSz="9144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endParaRPr lang="cs-CZ" sz="2000" b="0" i="0" dirty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TĚMI</a:t>
            </a:r>
          </a:p>
          <a:p>
            <a:r>
              <a:rPr lang="cs-CZ" b="1" dirty="0" smtClean="0"/>
              <a:t>DVĚMA, TŘEMI, ČTYŘMI</a:t>
            </a:r>
          </a:p>
          <a:p>
            <a:r>
              <a:rPr lang="cs-CZ" b="1" dirty="0" smtClean="0"/>
              <a:t>HEZK</a:t>
            </a:r>
            <a:r>
              <a:rPr lang="cs-CZ" b="1" dirty="0" smtClean="0">
                <a:solidFill>
                  <a:srgbClr val="FFFF00"/>
                </a:solidFill>
              </a:rPr>
              <a:t>ÝMI</a:t>
            </a:r>
          </a:p>
          <a:p>
            <a:r>
              <a:rPr lang="cs-CZ" b="1" dirty="0" smtClean="0"/>
              <a:t>MODERN</a:t>
            </a:r>
            <a:r>
              <a:rPr lang="cs-CZ" b="1" dirty="0" smtClean="0">
                <a:solidFill>
                  <a:srgbClr val="FFFF00"/>
                </a:solidFill>
              </a:rPr>
              <a:t>ÍMI</a:t>
            </a:r>
          </a:p>
          <a:p>
            <a:r>
              <a:rPr lang="cs-CZ" b="1" dirty="0" smtClean="0"/>
              <a:t>MÝMI, TVÝMI</a:t>
            </a:r>
          </a:p>
          <a:p>
            <a:r>
              <a:rPr lang="cs-CZ" b="1" dirty="0" smtClean="0"/>
              <a:t>JEHO, JEJÍMI</a:t>
            </a:r>
          </a:p>
          <a:p>
            <a:r>
              <a:rPr lang="cs-CZ" b="1" dirty="0" smtClean="0"/>
              <a:t>NAŠIMI, VAŠIMI</a:t>
            </a:r>
          </a:p>
          <a:p>
            <a:r>
              <a:rPr lang="cs-CZ" b="1" dirty="0" smtClean="0"/>
              <a:t>JEJICH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NOUNS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doktor</a:t>
            </a:r>
          </a:p>
          <a:p>
            <a:r>
              <a:rPr lang="cs-CZ" dirty="0" smtClean="0"/>
              <a:t>kolega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doktorka</a:t>
            </a:r>
          </a:p>
          <a:p>
            <a:r>
              <a:rPr lang="cs-CZ" dirty="0" smtClean="0"/>
              <a:t>restaurace</a:t>
            </a:r>
          </a:p>
          <a:p>
            <a:r>
              <a:rPr lang="cs-CZ" dirty="0"/>
              <a:t>b</a:t>
            </a:r>
            <a:r>
              <a:rPr lang="cs-CZ" dirty="0" smtClean="0"/>
              <a:t>olest</a:t>
            </a:r>
          </a:p>
          <a:p>
            <a:r>
              <a:rPr lang="cs-CZ" dirty="0"/>
              <a:t>m</a:t>
            </a:r>
            <a:r>
              <a:rPr lang="cs-CZ" dirty="0" smtClean="0"/>
              <a:t>ěsto</a:t>
            </a:r>
          </a:p>
          <a:p>
            <a:r>
              <a:rPr lang="cs-CZ" dirty="0" smtClean="0"/>
              <a:t>cvičení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DOKTOR</a:t>
            </a:r>
            <a:r>
              <a:rPr lang="cs-CZ" b="1" dirty="0" smtClean="0">
                <a:solidFill>
                  <a:srgbClr val="FFFF00"/>
                </a:solidFill>
              </a:rPr>
              <a:t>Y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KOLEGY</a:t>
            </a:r>
          </a:p>
          <a:p>
            <a:r>
              <a:rPr lang="cs-CZ" b="1" dirty="0" smtClean="0"/>
              <a:t>LÉKAŘ</a:t>
            </a:r>
            <a:r>
              <a:rPr lang="cs-CZ" b="1" dirty="0" smtClean="0">
                <a:solidFill>
                  <a:srgbClr val="FFFF00"/>
                </a:solidFill>
              </a:rPr>
              <a:t>I</a:t>
            </a:r>
          </a:p>
          <a:p>
            <a:r>
              <a:rPr lang="cs-CZ" b="1" dirty="0" smtClean="0"/>
              <a:t>DOKTORK</a:t>
            </a:r>
            <a:r>
              <a:rPr lang="cs-CZ" b="1" dirty="0">
                <a:solidFill>
                  <a:srgbClr val="FFFF00"/>
                </a:solidFill>
              </a:rPr>
              <a:t>AM</a:t>
            </a:r>
            <a:r>
              <a:rPr lang="cs-CZ" b="1" dirty="0" smtClean="0">
                <a:solidFill>
                  <a:srgbClr val="FFFF00"/>
                </a:solidFill>
              </a:rPr>
              <a:t>I</a:t>
            </a:r>
          </a:p>
          <a:p>
            <a:r>
              <a:rPr lang="cs-CZ" b="1" dirty="0" smtClean="0"/>
              <a:t>RESTAURAC</a:t>
            </a:r>
            <a:r>
              <a:rPr lang="cs-CZ" b="1" dirty="0" smtClean="0">
                <a:solidFill>
                  <a:srgbClr val="FFFF00"/>
                </a:solidFill>
              </a:rPr>
              <a:t>EMI</a:t>
            </a:r>
          </a:p>
          <a:p>
            <a:r>
              <a:rPr lang="cs-CZ" b="1" dirty="0" smtClean="0"/>
              <a:t>BOLEST</a:t>
            </a:r>
            <a:r>
              <a:rPr lang="cs-CZ" b="1" dirty="0" smtClean="0">
                <a:solidFill>
                  <a:srgbClr val="FFFF00"/>
                </a:solidFill>
              </a:rPr>
              <a:t>MI</a:t>
            </a:r>
          </a:p>
          <a:p>
            <a:r>
              <a:rPr lang="cs-CZ" b="1" dirty="0" smtClean="0"/>
              <a:t>MĚST</a:t>
            </a:r>
            <a:r>
              <a:rPr lang="cs-CZ" b="1" dirty="0" smtClean="0">
                <a:solidFill>
                  <a:srgbClr val="FFFF00"/>
                </a:solidFill>
              </a:rPr>
              <a:t>Y</a:t>
            </a:r>
          </a:p>
          <a:p>
            <a:r>
              <a:rPr lang="cs-CZ" b="1" dirty="0" smtClean="0"/>
              <a:t>CVIČEN</a:t>
            </a:r>
            <a:r>
              <a:rPr lang="cs-CZ" b="1" dirty="0" smtClean="0">
                <a:solidFill>
                  <a:srgbClr val="FFFF00"/>
                </a:solidFill>
              </a:rPr>
              <a:t>ÍMI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PAMATUJTE!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Mám problémy....</a:t>
            </a:r>
          </a:p>
          <a:p>
            <a:r>
              <a:rPr lang="cs-CZ" dirty="0" smtClean="0"/>
              <a:t>Léčím se s ....</a:t>
            </a:r>
          </a:p>
          <a:p>
            <a:r>
              <a:rPr lang="cs-CZ" dirty="0" smtClean="0"/>
              <a:t>Byl jsem na operaci s....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OČIMA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UŠIMA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RUKAMA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NOHAMA</a:t>
            </a:r>
          </a:p>
          <a:p>
            <a:pPr marL="0" indent="0">
              <a:buNone/>
            </a:pPr>
            <a:r>
              <a:rPr lang="cs-CZ" b="1" dirty="0" smtClean="0"/>
              <a:t>Také: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FF00"/>
                </a:solidFill>
              </a:rPr>
              <a:t>LIDMI, DĚTMI, PŘÁTELI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Pamatujte!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VERBS</a:t>
            </a:r>
          </a:p>
          <a:p>
            <a:pPr marL="0" indent="0">
              <a:buNone/>
            </a:pPr>
            <a:r>
              <a:rPr lang="cs-CZ" dirty="0" smtClean="0"/>
              <a:t>být spokojený, léčit se s, trpět, mít problém s, bavit se, setkat se.....</a:t>
            </a:r>
          </a:p>
          <a:p>
            <a:pPr marL="0" indent="0">
              <a:buNone/>
            </a:pPr>
            <a:r>
              <a:rPr lang="cs-CZ" dirty="0" smtClean="0"/>
              <a:t>S čím tady nejste spokojený/á? S kým se rád/a bavíte?</a:t>
            </a:r>
          </a:p>
          <a:p>
            <a:r>
              <a:rPr lang="cs-CZ" b="1" dirty="0" smtClean="0"/>
              <a:t>PREPOSITIONS</a:t>
            </a:r>
          </a:p>
          <a:p>
            <a:pPr marL="0" indent="0">
              <a:buNone/>
            </a:pPr>
            <a:r>
              <a:rPr lang="cs-CZ" dirty="0" smtClean="0"/>
              <a:t>s/se, nad, pod, před, za, mezi</a:t>
            </a:r>
          </a:p>
          <a:p>
            <a:pPr marL="0" indent="0">
              <a:buNone/>
            </a:pPr>
            <a:r>
              <a:rPr lang="cs-CZ" dirty="0" smtClean="0"/>
              <a:t>Stalo se to </a:t>
            </a:r>
            <a:r>
              <a:rPr lang="cs-CZ" i="1" dirty="0" smtClean="0"/>
              <a:t>před dvěma týdny</a:t>
            </a:r>
            <a:r>
              <a:rPr lang="cs-CZ" dirty="0" smtClean="0"/>
              <a:t>. Otec zemřel </a:t>
            </a:r>
            <a:r>
              <a:rPr lang="cs-CZ" i="1" dirty="0" smtClean="0"/>
              <a:t>před deseti lety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Rodina jde na návštěvu </a:t>
            </a:r>
            <a:r>
              <a:rPr lang="cs-CZ" i="1" dirty="0" smtClean="0"/>
              <a:t>za dětmi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Dávám přednost novým lékům </a:t>
            </a:r>
            <a:r>
              <a:rPr lang="cs-CZ" i="1" dirty="0" smtClean="0"/>
              <a:t>před tradičními léky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Bolí mě </a:t>
            </a:r>
            <a:r>
              <a:rPr lang="cs-CZ" i="1" dirty="0" smtClean="0"/>
              <a:t>mezi lopatkami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7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7467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Brno je město s/se.....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ový obchod, vysoká škola, moderní nemocnice, velký park, široké ulice, čisté lavičky, staré náměstí, hezké kavárny, dobré restaurace, nová tramvaj , rychlý autobus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1340768"/>
            <a:ext cx="6284863" cy="44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Digital_Blue_Tunnel_16x9_TP102895246.potx" id="{142D9831-DF2A-4A79-B70A-86EE526E7082}" vid="{6A64F93E-9975-4DAF-937F-4C98487F0739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 digitálním tunelem (širokoúhlá)</Template>
  <TotalTime>0</TotalTime>
  <Words>343</Words>
  <Application>Microsoft Office PowerPoint</Application>
  <PresentationFormat>Vlastní</PresentationFormat>
  <Paragraphs>97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Corbel</vt:lpstr>
      <vt:lpstr>Digital Blue Tunnel 16x9</vt:lpstr>
      <vt:lpstr>Instrumentál plurálu</vt:lpstr>
      <vt:lpstr>KÝM? ČÍM?</vt:lpstr>
      <vt:lpstr>Personal pronouns</vt:lpstr>
      <vt:lpstr>M, F, N: pronouns, numerals and adjectives</vt:lpstr>
      <vt:lpstr>NOUNS</vt:lpstr>
      <vt:lpstr>PAMATUJTE!</vt:lpstr>
      <vt:lpstr>Pamatujte!</vt:lpstr>
      <vt:lpstr>Brno je město s/se.....</vt:lpstr>
      <vt:lpstr>Prezentace aplikace PowerPoint</vt:lpstr>
      <vt:lpstr>Výstaviště s (to-moderní-auto)</vt:lpstr>
      <vt:lpstr>Pacient s (dva-příbuzný)</vt:lpstr>
      <vt:lpstr>Lékař s (dvě-zdravotní-sestra)</vt:lpstr>
      <vt:lpstr>Praha se (starý-most, vysoká-věž)</vt:lpstr>
      <vt:lpstr>Lékařky s (bílý-plášť, modrá-čepice)</vt:lpstr>
      <vt:lpstr>Pacient s (nemocná-noha, bolavé-kloub)</vt:lpstr>
      <vt:lpstr>Prezentace aplikace PowerPoint</vt:lpstr>
      <vt:lpstr>Město se (starý dům, zahraniční turista)</vt:lpstr>
      <vt:lpstr>Pokoj se (dvě-postel, velké okno)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2015-10-07T19:56:32Z</dcterms:created>
  <dcterms:modified xsi:type="dcterms:W3CDTF">2015-10-07T21:06:20Z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