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4" r:id="rId17"/>
    <p:sldId id="283" r:id="rId18"/>
    <p:sldId id="257" r:id="rId1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11" autoAdjust="0"/>
    <p:restoredTop sz="94434" autoAdjust="0"/>
  </p:normalViewPr>
  <p:slideViewPr>
    <p:cSldViewPr>
      <p:cViewPr>
        <p:scale>
          <a:sx n="92" d="100"/>
          <a:sy n="92" d="100"/>
        </p:scale>
        <p:origin x="-108" y="36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cs-CZ" smtClean="0"/>
              <a:t>23.9.2015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cs-CZ" smtClean="0"/>
              <a:t>23.9.2015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155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071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03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5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5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5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5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luvtecesky.net/e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luvtecesky.net/cs/courses/medical1/3/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luvtecesky.net/cs/courses/a2/12/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luvtecesky.net/cs/courses/a2/12/1/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luvtecesky.net/cs/courses/a2/12/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5860" y="1556792"/>
            <a:ext cx="9937104" cy="2667000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dirty="0" smtClean="0">
                <a:latin typeface="Consolas"/>
              </a:rPr>
              <a:t>Čeština: 1. lekce</a:t>
            </a:r>
            <a:endParaRPr lang="cs-CZ" sz="54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Martin Punčochář</a:t>
            </a:r>
          </a:p>
          <a:p>
            <a:r>
              <a:rPr lang="cs-CZ" dirty="0" smtClean="0"/>
              <a:t>54084@mail.muni.cz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Instrumentál: formy singuláru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Mluvím s </a:t>
            </a:r>
          </a:p>
          <a:p>
            <a:r>
              <a:rPr lang="cs-CZ" dirty="0" smtClean="0"/>
              <a:t>t</a:t>
            </a:r>
            <a:r>
              <a:rPr lang="cs-CZ" dirty="0">
                <a:solidFill>
                  <a:srgbClr val="0070C0"/>
                </a:solidFill>
              </a:rPr>
              <a:t>í</a:t>
            </a:r>
            <a:r>
              <a:rPr lang="cs-CZ" dirty="0">
                <a:solidFill>
                  <a:srgbClr val="FF0000"/>
                </a:solidFill>
              </a:rPr>
              <a:t>m</a:t>
            </a:r>
            <a:r>
              <a:rPr lang="cs-CZ" dirty="0" smtClean="0"/>
              <a:t> m</a:t>
            </a:r>
            <a:r>
              <a:rPr lang="cs-CZ" dirty="0">
                <a:solidFill>
                  <a:srgbClr val="0070C0"/>
                </a:solidFill>
              </a:rPr>
              <a:t>ý</a:t>
            </a:r>
            <a:r>
              <a:rPr lang="cs-CZ" dirty="0">
                <a:solidFill>
                  <a:srgbClr val="FF0000"/>
                </a:solidFill>
              </a:rPr>
              <a:t>m</a:t>
            </a:r>
            <a:r>
              <a:rPr lang="cs-CZ" dirty="0" smtClean="0"/>
              <a:t> mlad</a:t>
            </a:r>
            <a:r>
              <a:rPr lang="cs-CZ" dirty="0" smtClean="0">
                <a:solidFill>
                  <a:srgbClr val="0070C0"/>
                </a:solidFill>
              </a:rPr>
              <a:t>ý</a:t>
            </a:r>
            <a:r>
              <a:rPr lang="cs-CZ" dirty="0" smtClean="0">
                <a:solidFill>
                  <a:srgbClr val="FF0000"/>
                </a:solidFill>
              </a:rPr>
              <a:t>m</a:t>
            </a:r>
            <a:r>
              <a:rPr lang="cs-CZ" dirty="0" smtClean="0"/>
              <a:t> inteligentn</a:t>
            </a:r>
            <a:r>
              <a:rPr lang="cs-CZ" dirty="0" smtClean="0">
                <a:solidFill>
                  <a:srgbClr val="0070C0"/>
                </a:solidFill>
              </a:rPr>
              <a:t>í</a:t>
            </a:r>
            <a:r>
              <a:rPr lang="cs-CZ" dirty="0" smtClean="0">
                <a:solidFill>
                  <a:srgbClr val="FF0000"/>
                </a:solidFill>
              </a:rPr>
              <a:t>m</a:t>
            </a:r>
            <a:r>
              <a:rPr lang="cs-CZ" dirty="0" smtClean="0"/>
              <a:t> doktor</a:t>
            </a:r>
            <a:r>
              <a:rPr lang="cs-CZ" dirty="0" smtClean="0">
                <a:solidFill>
                  <a:srgbClr val="FF0000"/>
                </a:solidFill>
              </a:rPr>
              <a:t>em</a:t>
            </a:r>
            <a:r>
              <a:rPr lang="cs-CZ" dirty="0" smtClean="0"/>
              <a:t>. | </a:t>
            </a:r>
            <a:r>
              <a:rPr lang="cs-CZ" dirty="0" err="1" smtClean="0"/>
              <a:t>ým</a:t>
            </a:r>
            <a:r>
              <a:rPr lang="cs-CZ" dirty="0" smtClean="0"/>
              <a:t>/ím + </a:t>
            </a:r>
            <a:r>
              <a:rPr lang="cs-CZ" dirty="0" smtClean="0">
                <a:solidFill>
                  <a:srgbClr val="FF0000"/>
                </a:solidFill>
              </a:rPr>
              <a:t>EM</a:t>
            </a:r>
            <a:r>
              <a:rPr lang="cs-CZ" dirty="0" smtClean="0"/>
              <a:t> (M + N)</a:t>
            </a:r>
          </a:p>
          <a:p>
            <a:r>
              <a:rPr lang="cs-CZ" dirty="0" smtClean="0"/>
              <a:t>t</a:t>
            </a:r>
            <a:r>
              <a:rPr lang="cs-CZ" dirty="0" smtClean="0">
                <a:solidFill>
                  <a:srgbClr val="FF0000"/>
                </a:solidFill>
              </a:rPr>
              <a:t>ou</a:t>
            </a:r>
            <a:r>
              <a:rPr lang="cs-CZ" dirty="0" smtClean="0"/>
              <a:t> m</a:t>
            </a:r>
            <a:r>
              <a:rPr lang="cs-CZ" dirty="0" smtClean="0">
                <a:solidFill>
                  <a:srgbClr val="FF0000"/>
                </a:solidFill>
              </a:rPr>
              <a:t>ou</a:t>
            </a:r>
            <a:r>
              <a:rPr lang="cs-CZ" dirty="0" smtClean="0"/>
              <a:t> mlad</a:t>
            </a:r>
            <a:r>
              <a:rPr lang="cs-CZ" dirty="0" smtClean="0">
                <a:solidFill>
                  <a:srgbClr val="0070C0"/>
                </a:solidFill>
              </a:rPr>
              <a:t>ou</a:t>
            </a:r>
            <a:r>
              <a:rPr lang="cs-CZ" dirty="0" smtClean="0"/>
              <a:t> inteligentn</a:t>
            </a:r>
            <a:r>
              <a:rPr lang="cs-CZ" dirty="0" smtClean="0">
                <a:solidFill>
                  <a:srgbClr val="0070C0"/>
                </a:solidFill>
              </a:rPr>
              <a:t>í</a:t>
            </a:r>
            <a:r>
              <a:rPr lang="cs-CZ" dirty="0" smtClean="0"/>
              <a:t> doktork</a:t>
            </a:r>
            <a:r>
              <a:rPr lang="cs-CZ" dirty="0" smtClean="0">
                <a:solidFill>
                  <a:srgbClr val="FF0000"/>
                </a:solidFill>
              </a:rPr>
              <a:t>ou</a:t>
            </a:r>
            <a:r>
              <a:rPr lang="cs-CZ" dirty="0" smtClean="0"/>
              <a:t>. | ou/í + </a:t>
            </a:r>
            <a:r>
              <a:rPr lang="cs-CZ" dirty="0" smtClean="0">
                <a:solidFill>
                  <a:srgbClr val="FF0000"/>
                </a:solidFill>
              </a:rPr>
              <a:t>OU</a:t>
            </a:r>
            <a:r>
              <a:rPr lang="cs-CZ" dirty="0" smtClean="0"/>
              <a:t> (F</a:t>
            </a:r>
            <a:r>
              <a:rPr lang="cs-CZ" baseline="30000" dirty="0" smtClean="0"/>
              <a:t>1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				bolestí, tramvají | </a:t>
            </a:r>
            <a:r>
              <a:rPr lang="cs-CZ" dirty="0"/>
              <a:t>ou/í + </a:t>
            </a:r>
            <a:r>
              <a:rPr lang="cs-CZ" dirty="0" smtClean="0">
                <a:solidFill>
                  <a:srgbClr val="FF0000"/>
                </a:solidFill>
              </a:rPr>
              <a:t>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F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Help</a:t>
            </a:r>
            <a:r>
              <a:rPr lang="cs-CZ" dirty="0" smtClean="0"/>
              <a:t>: </a:t>
            </a:r>
          </a:p>
          <a:p>
            <a:r>
              <a:rPr lang="cs-CZ" dirty="0" smtClean="0"/>
              <a:t>káva s cukr</a:t>
            </a:r>
            <a:r>
              <a:rPr lang="cs-CZ" dirty="0" smtClean="0">
                <a:solidFill>
                  <a:srgbClr val="FF0000"/>
                </a:solidFill>
              </a:rPr>
              <a:t>em</a:t>
            </a:r>
            <a:r>
              <a:rPr lang="cs-CZ" dirty="0" smtClean="0"/>
              <a:t> a s mlék</a:t>
            </a:r>
            <a:r>
              <a:rPr lang="cs-CZ" dirty="0" smtClean="0">
                <a:solidFill>
                  <a:srgbClr val="FF0000"/>
                </a:solidFill>
              </a:rPr>
              <a:t>em</a:t>
            </a:r>
          </a:p>
          <a:p>
            <a:r>
              <a:rPr lang="cs-CZ" dirty="0" smtClean="0"/>
              <a:t>hranolky s kečup</a:t>
            </a:r>
            <a:r>
              <a:rPr lang="cs-CZ" dirty="0" smtClean="0">
                <a:solidFill>
                  <a:srgbClr val="FF0000"/>
                </a:solidFill>
              </a:rPr>
              <a:t>em</a:t>
            </a:r>
            <a:r>
              <a:rPr lang="cs-CZ" dirty="0" smtClean="0"/>
              <a:t> a s tatark</a:t>
            </a:r>
            <a:r>
              <a:rPr lang="cs-CZ" dirty="0" smtClean="0">
                <a:solidFill>
                  <a:srgbClr val="FF0000"/>
                </a:solidFill>
              </a:rPr>
              <a:t>ou</a:t>
            </a:r>
          </a:p>
          <a:p>
            <a:r>
              <a:rPr lang="cs-CZ" dirty="0" smtClean="0"/>
              <a:t>kebab s cibul</a:t>
            </a:r>
            <a:r>
              <a:rPr lang="cs-CZ" dirty="0" smtClean="0">
                <a:solidFill>
                  <a:srgbClr val="FF0000"/>
                </a:solidFill>
              </a:rPr>
              <a:t>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84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 kým jste včera mluvil/a?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pan doktor a paní doktorka</a:t>
            </a:r>
            <a:r>
              <a:rPr lang="cs-CZ" dirty="0" smtClean="0"/>
              <a:t>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kolega a kolegyně</a:t>
            </a:r>
            <a:r>
              <a:rPr lang="cs-CZ" dirty="0" smtClean="0"/>
              <a:t>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starý pacient a mladá pacientka</a:t>
            </a:r>
            <a:r>
              <a:rPr lang="cs-CZ" dirty="0" smtClean="0"/>
              <a:t>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český student a německá studentka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131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 čím máš rád chleba?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máslo, salám a sýr</a:t>
            </a:r>
            <a:r>
              <a:rPr lang="cs-CZ" dirty="0" smtClean="0"/>
              <a:t>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nové vejce a čerstvá zelenina</a:t>
            </a:r>
            <a:r>
              <a:rPr lang="cs-CZ" dirty="0" smtClean="0"/>
              <a:t>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ostrý kečup a bílá tatarka</a:t>
            </a:r>
            <a:r>
              <a:rPr lang="cs-CZ" dirty="0" smtClean="0"/>
              <a:t>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domácí jogurt a světlé pivo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525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 čím se léčí pacient?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Vzor: má rakovin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 &gt; léčí se s rakovin</a:t>
            </a:r>
            <a:r>
              <a:rPr lang="cs-CZ" dirty="0" smtClean="0">
                <a:solidFill>
                  <a:srgbClr val="FF0000"/>
                </a:solidFill>
              </a:rPr>
              <a:t>ou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černý kašel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sennou rýmu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velký průjem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těžkou zácpu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silnou alergii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nádor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…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48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Instrumentál: formy plurálu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/>
              <a:t>Mluvím s </a:t>
            </a:r>
          </a:p>
          <a:p>
            <a:pPr marL="0" indent="0">
              <a:lnSpc>
                <a:spcPct val="150000"/>
              </a:lnSpc>
            </a:pPr>
            <a:r>
              <a:rPr lang="cs-CZ" dirty="0" smtClean="0"/>
              <a:t>t</a:t>
            </a:r>
            <a:r>
              <a:rPr lang="cs-CZ" dirty="0" smtClean="0">
                <a:solidFill>
                  <a:srgbClr val="0070C0"/>
                </a:solidFill>
              </a:rPr>
              <a:t>ě</a:t>
            </a:r>
            <a:r>
              <a:rPr lang="cs-CZ" dirty="0" smtClean="0">
                <a:solidFill>
                  <a:srgbClr val="FF0000"/>
                </a:solidFill>
              </a:rPr>
              <a:t>mi</a:t>
            </a:r>
            <a:r>
              <a:rPr lang="cs-CZ" dirty="0" smtClean="0"/>
              <a:t> m</a:t>
            </a:r>
            <a:r>
              <a:rPr lang="cs-CZ" dirty="0" smtClean="0">
                <a:solidFill>
                  <a:srgbClr val="0070C0"/>
                </a:solidFill>
              </a:rPr>
              <a:t>ý</a:t>
            </a:r>
            <a:r>
              <a:rPr lang="cs-CZ" dirty="0" smtClean="0">
                <a:solidFill>
                  <a:srgbClr val="FF0000"/>
                </a:solidFill>
              </a:rPr>
              <a:t>mi</a:t>
            </a:r>
            <a:r>
              <a:rPr lang="cs-CZ" dirty="0" smtClean="0"/>
              <a:t> mlad</a:t>
            </a:r>
            <a:r>
              <a:rPr lang="cs-CZ" dirty="0" smtClean="0">
                <a:solidFill>
                  <a:srgbClr val="0070C0"/>
                </a:solidFill>
              </a:rPr>
              <a:t>ý</a:t>
            </a:r>
            <a:r>
              <a:rPr lang="cs-CZ" dirty="0" smtClean="0">
                <a:solidFill>
                  <a:srgbClr val="FF0000"/>
                </a:solidFill>
              </a:rPr>
              <a:t>mi</a:t>
            </a:r>
            <a:r>
              <a:rPr lang="cs-CZ" dirty="0" smtClean="0"/>
              <a:t> inteligentn</a:t>
            </a:r>
            <a:r>
              <a:rPr lang="cs-CZ" dirty="0" smtClean="0">
                <a:solidFill>
                  <a:srgbClr val="0070C0"/>
                </a:solidFill>
              </a:rPr>
              <a:t>í</a:t>
            </a:r>
            <a:r>
              <a:rPr lang="cs-CZ" dirty="0" smtClean="0">
                <a:solidFill>
                  <a:srgbClr val="FF0000"/>
                </a:solidFill>
              </a:rPr>
              <a:t>mi</a:t>
            </a:r>
            <a:r>
              <a:rPr lang="cs-CZ" dirty="0" smtClean="0"/>
              <a:t> doktor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. | </a:t>
            </a:r>
            <a:r>
              <a:rPr lang="cs-CZ" dirty="0" err="1" smtClean="0"/>
              <a:t>ými</a:t>
            </a:r>
            <a:r>
              <a:rPr lang="cs-CZ" dirty="0" smtClean="0"/>
              <a:t>/</a:t>
            </a:r>
            <a:r>
              <a:rPr lang="cs-CZ" dirty="0" err="1" smtClean="0"/>
              <a:t>ími</a:t>
            </a:r>
            <a:r>
              <a:rPr lang="cs-CZ" dirty="0" smtClean="0"/>
              <a:t> + 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 (M + N)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</a:t>
            </a:r>
            <a:r>
              <a:rPr lang="cs-CZ" dirty="0" smtClean="0"/>
              <a:t>				doktork</a:t>
            </a:r>
            <a:r>
              <a:rPr lang="cs-CZ" dirty="0" smtClean="0">
                <a:solidFill>
                  <a:srgbClr val="0070C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mi</a:t>
            </a:r>
            <a:r>
              <a:rPr lang="cs-CZ" dirty="0" smtClean="0"/>
              <a:t>. | … + </a:t>
            </a:r>
            <a:r>
              <a:rPr lang="cs-CZ" dirty="0" smtClean="0">
                <a:solidFill>
                  <a:srgbClr val="0070C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MI</a:t>
            </a:r>
            <a:r>
              <a:rPr lang="cs-CZ" dirty="0" smtClean="0"/>
              <a:t> (F</a:t>
            </a:r>
            <a:r>
              <a:rPr lang="cs-CZ" baseline="30000" dirty="0" smtClean="0"/>
              <a:t>1</a:t>
            </a:r>
            <a:r>
              <a:rPr lang="cs-CZ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/>
              <a:t>					tramvaj</a:t>
            </a:r>
            <a:r>
              <a:rPr lang="cs-CZ" dirty="0" smtClean="0">
                <a:solidFill>
                  <a:srgbClr val="0070C0"/>
                </a:solidFill>
              </a:rPr>
              <a:t>e</a:t>
            </a:r>
            <a:r>
              <a:rPr lang="cs-CZ" dirty="0" smtClean="0">
                <a:solidFill>
                  <a:srgbClr val="FF0000"/>
                </a:solidFill>
              </a:rPr>
              <a:t>mi</a:t>
            </a:r>
            <a:r>
              <a:rPr lang="cs-CZ" dirty="0" smtClean="0"/>
              <a:t> </a:t>
            </a:r>
            <a:r>
              <a:rPr lang="cs-CZ" dirty="0"/>
              <a:t>| </a:t>
            </a:r>
            <a:r>
              <a:rPr lang="cs-CZ" dirty="0" smtClean="0"/>
              <a:t>… </a:t>
            </a:r>
            <a:r>
              <a:rPr lang="cs-CZ" dirty="0"/>
              <a:t>+ </a:t>
            </a:r>
            <a:r>
              <a:rPr lang="cs-CZ" dirty="0" smtClean="0">
                <a:solidFill>
                  <a:srgbClr val="0070C0"/>
                </a:solidFill>
              </a:rPr>
              <a:t>E</a:t>
            </a:r>
            <a:r>
              <a:rPr lang="cs-CZ" dirty="0" smtClean="0">
                <a:solidFill>
                  <a:srgbClr val="FF0000"/>
                </a:solidFill>
              </a:rPr>
              <a:t>MI</a:t>
            </a:r>
            <a:r>
              <a:rPr lang="cs-CZ" dirty="0" smtClean="0"/>
              <a:t> </a:t>
            </a:r>
            <a:r>
              <a:rPr lang="cs-CZ" dirty="0"/>
              <a:t>(F</a:t>
            </a:r>
            <a:r>
              <a:rPr lang="cs-CZ" baseline="30000" dirty="0"/>
              <a:t>2</a:t>
            </a:r>
            <a:r>
              <a:rPr lang="cs-CZ" dirty="0"/>
              <a:t>) </a:t>
            </a:r>
            <a:r>
              <a:rPr lang="cs-CZ" dirty="0" smtClean="0"/>
              <a:t>						bolest</a:t>
            </a:r>
            <a:r>
              <a:rPr lang="cs-CZ" dirty="0" smtClean="0">
                <a:solidFill>
                  <a:srgbClr val="FF0000"/>
                </a:solidFill>
              </a:rPr>
              <a:t>mi </a:t>
            </a:r>
            <a:r>
              <a:rPr lang="cs-CZ" dirty="0"/>
              <a:t>| … + </a:t>
            </a:r>
            <a:r>
              <a:rPr lang="cs-CZ" dirty="0" smtClean="0">
                <a:solidFill>
                  <a:srgbClr val="FF0000"/>
                </a:solidFill>
              </a:rPr>
              <a:t>MI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F</a:t>
            </a:r>
            <a:r>
              <a:rPr lang="cs-CZ" baseline="30000" dirty="0" smtClean="0"/>
              <a:t>3</a:t>
            </a:r>
            <a:r>
              <a:rPr lang="cs-CZ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</a:t>
            </a:r>
            <a:r>
              <a:rPr lang="cs-CZ" dirty="0" smtClean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16260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 kým jste včera mluvil/a?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pan doktor a paní doktorka</a:t>
            </a:r>
            <a:r>
              <a:rPr lang="cs-CZ" dirty="0" smtClean="0"/>
              <a:t>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kolega a kolegyně</a:t>
            </a:r>
            <a:r>
              <a:rPr lang="cs-CZ" dirty="0" smtClean="0"/>
              <a:t>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starý pacient a mladá pacientka</a:t>
            </a:r>
            <a:r>
              <a:rPr lang="cs-CZ" dirty="0" smtClean="0"/>
              <a:t>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______________________ (</a:t>
            </a:r>
            <a:r>
              <a:rPr lang="cs-CZ" i="1" dirty="0" smtClean="0"/>
              <a:t>český student a německá studentka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423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 čím se léčí pacient?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Vzor: má bolavé klouby &gt; léčí se s bolav</a:t>
            </a:r>
            <a:r>
              <a:rPr lang="cs-CZ" dirty="0" smtClean="0">
                <a:solidFill>
                  <a:srgbClr val="FF0000"/>
                </a:solidFill>
              </a:rPr>
              <a:t>ými</a:t>
            </a:r>
            <a:r>
              <a:rPr lang="cs-CZ" dirty="0" smtClean="0"/>
              <a:t> kloub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ledvinové kameny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velké potíže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silné deprese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zlomené prsty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žaludeční vředy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má slabá záda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…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9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Homework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/>
              <a:t>today's</a:t>
            </a:r>
            <a:r>
              <a:rPr lang="cs-CZ" dirty="0"/>
              <a:t> </a:t>
            </a:r>
            <a:r>
              <a:rPr lang="cs-CZ" dirty="0" err="1"/>
              <a:t>lesson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E-</a:t>
            </a:r>
            <a:r>
              <a:rPr lang="cs-CZ" dirty="0" err="1"/>
              <a:t>learning</a:t>
            </a:r>
            <a:r>
              <a:rPr lang="cs-CZ" dirty="0"/>
              <a:t>: sign in and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page</a:t>
            </a:r>
            <a:r>
              <a:rPr lang="cs-CZ" dirty="0"/>
              <a:t> to </a:t>
            </a:r>
            <a:r>
              <a:rPr lang="cs-CZ" dirty="0" err="1"/>
              <a:t>review</a:t>
            </a:r>
            <a:r>
              <a:rPr lang="cs-CZ" dirty="0"/>
              <a:t> and study more:  </a:t>
            </a:r>
            <a:r>
              <a:rPr lang="cs-CZ" dirty="0">
                <a:latin typeface="Corbel" charset="0"/>
                <a:hlinkClick r:id="rId3"/>
              </a:rPr>
              <a:t>http://</a:t>
            </a:r>
            <a:r>
              <a:rPr lang="cs-CZ" dirty="0" smtClean="0">
                <a:latin typeface="Corbel" charset="0"/>
                <a:hlinkClick r:id="rId3"/>
              </a:rPr>
              <a:t>mluvtecesky.net/en</a:t>
            </a:r>
            <a:endParaRPr lang="cs-CZ" dirty="0">
              <a:latin typeface="Corbel" charset="0"/>
              <a:hlinkClick r:id="rId3"/>
            </a:endParaRPr>
          </a:p>
          <a:p>
            <a:pPr marL="0" indent="0">
              <a:buNone/>
            </a:pPr>
            <a:endParaRPr lang="cs-CZ" dirty="0" smtClean="0">
              <a:latin typeface="Corbel" charset="0"/>
              <a:hlinkClick r:id="rId3"/>
            </a:endParaRPr>
          </a:p>
          <a:p>
            <a:pPr marL="0" indent="0">
              <a:buNone/>
            </a:pPr>
            <a:r>
              <a:rPr lang="cs-CZ" dirty="0" err="1" smtClean="0">
                <a:latin typeface="Corbel" charset="0"/>
              </a:rPr>
              <a:t>Review</a:t>
            </a:r>
            <a:r>
              <a:rPr lang="cs-CZ" dirty="0" smtClean="0">
                <a:latin typeface="Corbel" charset="0"/>
              </a:rPr>
              <a:t> these </a:t>
            </a:r>
            <a:r>
              <a:rPr lang="cs-CZ" dirty="0" err="1" smtClean="0">
                <a:latin typeface="Corbel" charset="0"/>
              </a:rPr>
              <a:t>structures</a:t>
            </a:r>
            <a:r>
              <a:rPr lang="cs-CZ" dirty="0">
                <a:latin typeface="Corbel" charset="0"/>
              </a:rPr>
              <a:t>: </a:t>
            </a:r>
            <a:r>
              <a:rPr lang="cs-CZ" dirty="0">
                <a:latin typeface="Corbel" charset="0"/>
                <a:hlinkClick r:id="rId4"/>
              </a:rPr>
              <a:t>http://</a:t>
            </a:r>
            <a:r>
              <a:rPr lang="cs-CZ" dirty="0" smtClean="0">
                <a:latin typeface="Corbel" charset="0"/>
                <a:hlinkClick r:id="rId4"/>
              </a:rPr>
              <a:t>mluvtecesky.net/cs/courses/medical1/3/1</a:t>
            </a:r>
            <a:r>
              <a:rPr lang="cs-CZ" dirty="0" smtClean="0">
                <a:latin typeface="Corbel" charset="0"/>
              </a:rPr>
              <a:t> </a:t>
            </a:r>
          </a:p>
          <a:p>
            <a:pPr marL="0" indent="0">
              <a:buNone/>
            </a:pPr>
            <a:r>
              <a:rPr lang="en-US" dirty="0"/>
              <a:t>and U6 in </a:t>
            </a:r>
            <a:r>
              <a:rPr lang="en-US" i="1" dirty="0"/>
              <a:t>Talking Medicine</a:t>
            </a:r>
            <a:endParaRPr lang="cs-CZ" i="1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2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468542" cy="1020762"/>
          </a:xfrm>
        </p:spPr>
        <p:txBody>
          <a:bodyPr/>
          <a:lstStyle/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: </a:t>
            </a:r>
            <a:r>
              <a:rPr lang="cs-CZ" dirty="0" err="1" smtClean="0"/>
              <a:t>tests</a:t>
            </a:r>
            <a:r>
              <a:rPr lang="cs-CZ" dirty="0" smtClean="0"/>
              <a:t> </a:t>
            </a:r>
            <a:r>
              <a:rPr lang="en-GB" dirty="0" smtClean="0"/>
              <a:t>&amp; </a:t>
            </a:r>
            <a:r>
              <a:rPr lang="cs-CZ" dirty="0" err="1" smtClean="0"/>
              <a:t>credit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Semester = 13 weeks</a:t>
            </a:r>
          </a:p>
          <a:p>
            <a:r>
              <a:rPr lang="cs-CZ" dirty="0" smtClean="0"/>
              <a:t>3</a:t>
            </a:r>
            <a:r>
              <a:rPr lang="en-GB" dirty="0" smtClean="0"/>
              <a:t> progress tests; </a:t>
            </a:r>
            <a:r>
              <a:rPr lang="en-GB" dirty="0" err="1" smtClean="0"/>
              <a:t>passmark</a:t>
            </a:r>
            <a:r>
              <a:rPr lang="en-GB" dirty="0" smtClean="0"/>
              <a:t> = 70 %</a:t>
            </a:r>
          </a:p>
          <a:p>
            <a:r>
              <a:rPr lang="en-GB" dirty="0" smtClean="0"/>
              <a:t>credit test: </a:t>
            </a:r>
            <a:r>
              <a:rPr lang="cs-CZ" dirty="0" smtClean="0"/>
              <a:t>13th </a:t>
            </a:r>
            <a:r>
              <a:rPr lang="cs-CZ" dirty="0" err="1" smtClean="0"/>
              <a:t>week</a:t>
            </a:r>
            <a:r>
              <a:rPr lang="cs-CZ" dirty="0" smtClean="0"/>
              <a:t>  (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Christmas</a:t>
            </a:r>
            <a:r>
              <a:rPr lang="cs-CZ" dirty="0" smtClean="0"/>
              <a:t>)</a:t>
            </a:r>
            <a:r>
              <a:rPr lang="en-GB" dirty="0" smtClean="0"/>
              <a:t> </a:t>
            </a:r>
          </a:p>
          <a:p>
            <a:pPr lvl="1"/>
            <a:r>
              <a:rPr lang="en-GB" dirty="0" err="1" smtClean="0"/>
              <a:t>passmark</a:t>
            </a:r>
            <a:r>
              <a:rPr lang="en-GB" dirty="0" smtClean="0"/>
              <a:t> = 70 % </a:t>
            </a:r>
          </a:p>
          <a:p>
            <a:pPr lvl="1"/>
            <a:r>
              <a:rPr lang="en-GB" dirty="0" smtClean="0"/>
              <a:t>1 successfully passed progress test: </a:t>
            </a:r>
            <a:r>
              <a:rPr lang="en-GB" dirty="0" smtClean="0"/>
              <a:t>6</a:t>
            </a:r>
            <a:r>
              <a:rPr lang="cs-CZ" dirty="0" smtClean="0"/>
              <a:t>5</a:t>
            </a:r>
            <a:r>
              <a:rPr lang="en-GB" dirty="0" smtClean="0"/>
              <a:t> </a:t>
            </a:r>
            <a:r>
              <a:rPr lang="en-GB" dirty="0" smtClean="0"/>
              <a:t>%</a:t>
            </a:r>
          </a:p>
          <a:p>
            <a:pPr lvl="1"/>
            <a:r>
              <a:rPr lang="en-GB" dirty="0" smtClean="0"/>
              <a:t>2 successfully passed progress tests: </a:t>
            </a:r>
            <a:r>
              <a:rPr lang="en-GB" dirty="0" smtClean="0"/>
              <a:t>6</a:t>
            </a:r>
            <a:r>
              <a:rPr lang="cs-CZ" dirty="0" smtClean="0"/>
              <a:t>0</a:t>
            </a:r>
            <a:r>
              <a:rPr lang="en-GB" dirty="0" smtClean="0"/>
              <a:t> %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2446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: </a:t>
            </a:r>
            <a:br>
              <a:rPr lang="cs-CZ" dirty="0" smtClean="0"/>
            </a:br>
            <a:r>
              <a:rPr lang="cs-CZ" dirty="0" err="1" smtClean="0"/>
              <a:t>absences</a:t>
            </a:r>
            <a:r>
              <a:rPr lang="cs-CZ" dirty="0" smtClean="0"/>
              <a:t> </a:t>
            </a:r>
            <a:r>
              <a:rPr lang="en-GB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substitutions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number of unexcused absences: 2</a:t>
            </a:r>
          </a:p>
          <a:p>
            <a:r>
              <a:rPr lang="en-GB" dirty="0" smtClean="0"/>
              <a:t>number of recommended absences: 0</a:t>
            </a:r>
          </a:p>
          <a:p>
            <a:r>
              <a:rPr lang="en-GB" dirty="0" smtClean="0"/>
              <a:t>substitution must be made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en-GB" dirty="0" smtClean="0"/>
              <a:t>the week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absence</a:t>
            </a:r>
            <a:endParaRPr lang="en-GB" dirty="0" smtClean="0"/>
          </a:p>
          <a:p>
            <a:r>
              <a:rPr lang="en-GB" dirty="0" smtClean="0"/>
              <a:t>substitution </a:t>
            </a:r>
            <a:r>
              <a:rPr lang="en-GB" b="1" dirty="0" smtClean="0"/>
              <a:t>is not allowed </a:t>
            </a:r>
            <a:r>
              <a:rPr lang="cs-CZ" dirty="0" smtClean="0"/>
              <a:t>o</a:t>
            </a:r>
            <a:r>
              <a:rPr lang="en-GB" dirty="0" smtClean="0"/>
              <a:t>n test week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20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756574" cy="1020762"/>
          </a:xfrm>
        </p:spPr>
        <p:txBody>
          <a:bodyPr/>
          <a:lstStyle/>
          <a:p>
            <a:r>
              <a:rPr lang="cs-CZ" dirty="0" smtClean="0"/>
              <a:t>Lidské tělo | opakování (genitiv + lokál)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Orgány: kde jsou orgány?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mluvtecesky.net/cs/courses/a2/12/1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organs</a:t>
            </a:r>
            <a:r>
              <a:rPr lang="cs-CZ" dirty="0" smtClean="0"/>
              <a:t> are, use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prepositions</a:t>
            </a:r>
            <a:r>
              <a:rPr lang="cs-CZ" dirty="0" smtClean="0"/>
              <a:t>: </a:t>
            </a:r>
            <a:r>
              <a:rPr lang="cs-CZ" i="1" dirty="0" smtClean="0"/>
              <a:t>blízko </a:t>
            </a:r>
            <a:r>
              <a:rPr lang="cs-CZ" dirty="0" smtClean="0"/>
              <a:t>(+G), </a:t>
            </a:r>
            <a:r>
              <a:rPr lang="cs-CZ" i="1" dirty="0" smtClean="0"/>
              <a:t>vedle </a:t>
            </a:r>
            <a:r>
              <a:rPr lang="cs-CZ" dirty="0" smtClean="0"/>
              <a:t>(+G), </a:t>
            </a:r>
            <a:r>
              <a:rPr lang="cs-CZ" i="1" dirty="0" smtClean="0"/>
              <a:t>v </a:t>
            </a:r>
            <a:r>
              <a:rPr lang="cs-CZ" dirty="0" smtClean="0"/>
              <a:t>(+L)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62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mluvtecesky.net/cs/courses/a2/12/1/5</a:t>
            </a:r>
            <a:r>
              <a:rPr lang="cs-CZ" dirty="0" smtClean="0"/>
              <a:t> </a:t>
            </a:r>
          </a:p>
          <a:p>
            <a:r>
              <a:rPr lang="cs-CZ" dirty="0" smtClean="0"/>
              <a:t>Jaké systémy znáte? Jaké orgány v systému jsou?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63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mluvtecesky.net/cs/courses/a2/12/3</a:t>
            </a:r>
            <a:endParaRPr lang="cs-CZ" dirty="0" smtClean="0"/>
          </a:p>
          <a:p>
            <a:pPr marL="457200" indent="-457200">
              <a:buAutoNum type="alphaLcParenR"/>
            </a:pPr>
            <a:r>
              <a:rPr lang="cs-CZ" dirty="0" smtClean="0"/>
              <a:t>Jaký orgán je v dialogu?</a:t>
            </a:r>
          </a:p>
          <a:p>
            <a:pPr marL="457200" indent="-457200">
              <a:buAutoNum type="alphaLcParenR"/>
            </a:pPr>
            <a:r>
              <a:rPr lang="cs-CZ" dirty="0" smtClean="0"/>
              <a:t>Jaký má pacient problém?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a) </a:t>
            </a:r>
            <a:r>
              <a:rPr lang="cs-CZ" dirty="0" smtClean="0"/>
              <a:t>krev	b</a:t>
            </a:r>
            <a:r>
              <a:rPr lang="cs-CZ" dirty="0" smtClean="0"/>
              <a:t>) </a:t>
            </a:r>
            <a:r>
              <a:rPr lang="cs-CZ" dirty="0"/>
              <a:t>točí se mu hlava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a) </a:t>
            </a:r>
            <a:r>
              <a:rPr lang="cs-CZ" dirty="0" smtClean="0"/>
              <a:t>plíce	 </a:t>
            </a:r>
            <a:r>
              <a:rPr lang="cs-CZ" dirty="0"/>
              <a:t>b) </a:t>
            </a:r>
            <a:r>
              <a:rPr lang="cs-CZ" dirty="0" smtClean="0"/>
              <a:t>kašel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a) </a:t>
            </a:r>
            <a:r>
              <a:rPr lang="cs-CZ" dirty="0" smtClean="0"/>
              <a:t>žaludek		b</a:t>
            </a:r>
            <a:r>
              <a:rPr lang="cs-CZ" dirty="0"/>
              <a:t>) </a:t>
            </a:r>
            <a:r>
              <a:rPr lang="cs-CZ" dirty="0" smtClean="0"/>
              <a:t>nemůže jíst, zvrací, křeče v žaludku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a) </a:t>
            </a:r>
            <a:r>
              <a:rPr lang="cs-CZ" dirty="0" smtClean="0"/>
              <a:t>ledviny		b</a:t>
            </a:r>
            <a:r>
              <a:rPr lang="cs-CZ" dirty="0"/>
              <a:t>) </a:t>
            </a:r>
            <a:r>
              <a:rPr lang="cs-CZ" dirty="0" smtClean="0"/>
              <a:t>bolí ho břicho i záda, má teplotu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a) </a:t>
            </a:r>
            <a:r>
              <a:rPr lang="cs-CZ" dirty="0" smtClean="0"/>
              <a:t>kůže	b) má vyrážku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09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Bolest a vyšetření | opakování akuzativ + dativ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461686" y="1905000"/>
            <a:ext cx="9601278" cy="4267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ACCUSATIVE CONSTRUCTIONS (AFTER VERBS)</a:t>
            </a:r>
          </a:p>
          <a:p>
            <a:r>
              <a:rPr lang="cs-CZ" b="1" i="1" dirty="0" smtClean="0"/>
              <a:t>Koho</a:t>
            </a:r>
            <a:r>
              <a:rPr lang="cs-CZ" i="1" dirty="0" smtClean="0"/>
              <a:t> to bolí? Koho posloucháte? </a:t>
            </a:r>
            <a:r>
              <a:rPr lang="cs-CZ" b="1" i="1" dirty="0" smtClean="0"/>
              <a:t>Koho</a:t>
            </a:r>
            <a:r>
              <a:rPr lang="cs-CZ" i="1" dirty="0" smtClean="0"/>
              <a:t> vyšetřujete?</a:t>
            </a:r>
          </a:p>
          <a:p>
            <a:pPr marL="0" indent="0">
              <a:buNone/>
            </a:pPr>
            <a:r>
              <a:rPr lang="cs-CZ" b="1" dirty="0" smtClean="0"/>
              <a:t>ACCUSATIVE CONSTRUCTIONS (AFTER PREPOSITIONS)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Na</a:t>
            </a:r>
            <a:r>
              <a:rPr lang="cs-CZ" i="1" dirty="0" smtClean="0"/>
              <a:t> </a:t>
            </a:r>
            <a:r>
              <a:rPr lang="cs-CZ" b="1" i="1" dirty="0" smtClean="0"/>
              <a:t>koho</a:t>
            </a:r>
            <a:r>
              <a:rPr lang="cs-CZ" i="1" dirty="0" smtClean="0"/>
              <a:t> čekáte? </a:t>
            </a:r>
            <a:r>
              <a:rPr lang="cs-CZ" i="1" dirty="0" smtClean="0">
                <a:solidFill>
                  <a:srgbClr val="FF0000"/>
                </a:solidFill>
              </a:rPr>
              <a:t>O</a:t>
            </a:r>
            <a:r>
              <a:rPr lang="cs-CZ" i="1" dirty="0" smtClean="0"/>
              <a:t> </a:t>
            </a:r>
            <a:r>
              <a:rPr lang="cs-CZ" b="1" i="1" dirty="0" smtClean="0"/>
              <a:t>koho</a:t>
            </a:r>
            <a:r>
              <a:rPr lang="cs-CZ" i="1" dirty="0" smtClean="0"/>
              <a:t> se bojíte?</a:t>
            </a:r>
          </a:p>
          <a:p>
            <a:pPr marL="0" indent="0">
              <a:buNone/>
            </a:pPr>
            <a:r>
              <a:rPr lang="cs-CZ" b="1" dirty="0" smtClean="0"/>
              <a:t>DATIVE CONSTRUCTIONS (AFTER VERBS)</a:t>
            </a:r>
          </a:p>
          <a:p>
            <a:r>
              <a:rPr lang="cs-CZ" i="1" dirty="0" smtClean="0"/>
              <a:t>Komu je špatně? Komu telefonujete?</a:t>
            </a:r>
          </a:p>
          <a:p>
            <a:r>
              <a:rPr lang="cs-CZ" i="1" dirty="0" smtClean="0"/>
              <a:t>Čemu nevěříte? Čemu </a:t>
            </a:r>
            <a:r>
              <a:rPr lang="cs-CZ" i="1" dirty="0"/>
              <a:t>nerozumíte?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DATIVE CONSTRUCTIONS (AFTER </a:t>
            </a:r>
            <a:r>
              <a:rPr lang="cs-CZ" b="1" dirty="0" smtClean="0"/>
              <a:t>PREPOSITIONS)</a:t>
            </a:r>
          </a:p>
          <a:p>
            <a:r>
              <a:rPr lang="cs-CZ" b="1" i="1" dirty="0" smtClean="0">
                <a:solidFill>
                  <a:srgbClr val="FF0000"/>
                </a:solidFill>
              </a:rPr>
              <a:t>ke</a:t>
            </a:r>
            <a:r>
              <a:rPr lang="cs-CZ" b="1" i="1" dirty="0" smtClean="0"/>
              <a:t> komu jdete? </a:t>
            </a:r>
            <a:r>
              <a:rPr lang="cs-CZ" b="1" i="1" dirty="0" smtClean="0">
                <a:solidFill>
                  <a:srgbClr val="FF0000"/>
                </a:solidFill>
              </a:rPr>
              <a:t>díky</a:t>
            </a:r>
            <a:r>
              <a:rPr lang="cs-CZ" b="1" i="1" dirty="0" smtClean="0"/>
              <a:t> komu studujete? </a:t>
            </a:r>
            <a:r>
              <a:rPr lang="cs-CZ" b="1" i="1" dirty="0" smtClean="0">
                <a:solidFill>
                  <a:srgbClr val="FF0000"/>
                </a:solidFill>
              </a:rPr>
              <a:t>kvůli</a:t>
            </a:r>
            <a:r>
              <a:rPr lang="cs-CZ" b="1" i="1" dirty="0" smtClean="0"/>
              <a:t> čemu nemáte peníze?</a:t>
            </a:r>
            <a:r>
              <a:rPr lang="cs-CZ" b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31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gramatika: instrumentál (KÝM? ČÍM?)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When</a:t>
            </a:r>
            <a:r>
              <a:rPr lang="cs-CZ" dirty="0" smtClean="0"/>
              <a:t> to use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b="1" dirty="0" err="1" smtClean="0"/>
              <a:t>After</a:t>
            </a:r>
            <a:r>
              <a:rPr lang="cs-CZ" b="1" dirty="0" smtClean="0"/>
              <a:t> </a:t>
            </a:r>
            <a:r>
              <a:rPr lang="cs-CZ" b="1" dirty="0" err="1" smtClean="0"/>
              <a:t>verbs</a:t>
            </a:r>
            <a:r>
              <a:rPr lang="cs-CZ" b="1" dirty="0" smtClean="0"/>
              <a:t> (</a:t>
            </a:r>
            <a:r>
              <a:rPr lang="cs-CZ" b="1" dirty="0" err="1" smtClean="0"/>
              <a:t>without</a:t>
            </a:r>
            <a:r>
              <a:rPr lang="cs-CZ" b="1" dirty="0" smtClean="0"/>
              <a:t> </a:t>
            </a:r>
            <a:r>
              <a:rPr lang="cs-CZ" b="1" dirty="0" err="1" smtClean="0"/>
              <a:t>preposition</a:t>
            </a:r>
            <a:r>
              <a:rPr lang="cs-CZ" b="1" dirty="0" smtClean="0"/>
              <a:t>): </a:t>
            </a:r>
          </a:p>
          <a:p>
            <a:r>
              <a:rPr lang="cs-CZ" i="1" dirty="0" smtClean="0"/>
              <a:t>stát se doktorem </a:t>
            </a:r>
            <a:r>
              <a:rPr lang="cs-CZ" dirty="0" smtClean="0"/>
              <a:t>(to </a:t>
            </a:r>
            <a:r>
              <a:rPr lang="cs-CZ" dirty="0" err="1" smtClean="0"/>
              <a:t>become</a:t>
            </a:r>
            <a:r>
              <a:rPr lang="cs-CZ" dirty="0" smtClean="0"/>
              <a:t> a </a:t>
            </a:r>
            <a:r>
              <a:rPr lang="cs-CZ" dirty="0" err="1" smtClean="0"/>
              <a:t>doctor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„instrument/</a:t>
            </a:r>
            <a:r>
              <a:rPr lang="cs-CZ" dirty="0" err="1" smtClean="0"/>
              <a:t>tool</a:t>
            </a:r>
            <a:r>
              <a:rPr lang="cs-CZ" dirty="0" smtClean="0"/>
              <a:t>/ “ </a:t>
            </a:r>
            <a:r>
              <a:rPr lang="cs-CZ" dirty="0" err="1" smtClean="0"/>
              <a:t>verbs</a:t>
            </a:r>
            <a:r>
              <a:rPr lang="cs-CZ" dirty="0" smtClean="0"/>
              <a:t>: </a:t>
            </a:r>
            <a:r>
              <a:rPr lang="cs-CZ" i="1" dirty="0" smtClean="0"/>
              <a:t>operuju skalpelem, jím rukou, vyšetřuju pacienta poslechem, poklepem, pohmatem, pohledem</a:t>
            </a:r>
          </a:p>
          <a:p>
            <a:r>
              <a:rPr lang="cs-CZ" dirty="0" smtClean="0"/>
              <a:t>transport </a:t>
            </a:r>
            <a:r>
              <a:rPr lang="cs-CZ" dirty="0" err="1" smtClean="0"/>
              <a:t>verbs</a:t>
            </a:r>
            <a:r>
              <a:rPr lang="cs-CZ" dirty="0" smtClean="0"/>
              <a:t>: </a:t>
            </a:r>
            <a:r>
              <a:rPr lang="cs-CZ" i="1" dirty="0" smtClean="0"/>
              <a:t>jedu autem</a:t>
            </a:r>
          </a:p>
        </p:txBody>
      </p:sp>
    </p:spTree>
    <p:extLst>
      <p:ext uri="{BB962C8B-B14F-4D97-AF65-F5344CB8AC3E}">
        <p14:creationId xmlns:p14="http://schemas.microsoft.com/office/powerpoint/2010/main" val="44564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Instrumentál (s KÝM? s ČÍM?)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/>
              <a:t>prepositions</a:t>
            </a:r>
            <a:r>
              <a:rPr lang="cs-CZ" dirty="0"/>
              <a:t>:</a:t>
            </a:r>
          </a:p>
          <a:p>
            <a:r>
              <a:rPr lang="cs-CZ" dirty="0">
                <a:solidFill>
                  <a:srgbClr val="FF0000"/>
                </a:solidFill>
              </a:rPr>
              <a:t>s</a:t>
            </a:r>
            <a:r>
              <a:rPr lang="cs-CZ" dirty="0"/>
              <a:t> (</a:t>
            </a:r>
            <a:r>
              <a:rPr lang="cs-CZ" dirty="0" err="1"/>
              <a:t>with</a:t>
            </a:r>
            <a:r>
              <a:rPr lang="cs-CZ" dirty="0"/>
              <a:t>, </a:t>
            </a:r>
            <a:r>
              <a:rPr lang="cs-CZ" dirty="0" err="1"/>
              <a:t>meaning</a:t>
            </a:r>
            <a:r>
              <a:rPr lang="cs-CZ" dirty="0"/>
              <a:t> X+Y): káva s mlékem (káva + mléko), mluvím s Petrem (já + Petr</a:t>
            </a:r>
            <a:r>
              <a:rPr lang="cs-CZ" dirty="0" smtClean="0"/>
              <a:t>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nad</a:t>
            </a:r>
            <a:r>
              <a:rPr lang="cs-CZ" dirty="0" smtClean="0"/>
              <a:t> (</a:t>
            </a:r>
            <a:r>
              <a:rPr lang="cs-CZ" dirty="0" err="1" smtClean="0"/>
              <a:t>above</a:t>
            </a:r>
            <a:r>
              <a:rPr lang="cs-CZ" dirty="0" smtClean="0"/>
              <a:t>): Mám ruku nad hlavou.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pod</a:t>
            </a:r>
            <a:r>
              <a:rPr lang="cs-CZ" dirty="0" smtClean="0"/>
              <a:t> (</a:t>
            </a:r>
            <a:r>
              <a:rPr lang="cs-CZ" dirty="0" err="1" smtClean="0"/>
              <a:t>under</a:t>
            </a:r>
            <a:r>
              <a:rPr lang="cs-CZ" dirty="0" smtClean="0"/>
              <a:t>): Mám polštář pod hlavou.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za</a:t>
            </a:r>
            <a:r>
              <a:rPr lang="cs-CZ" dirty="0" smtClean="0"/>
              <a:t> (</a:t>
            </a:r>
            <a:r>
              <a:rPr lang="cs-CZ" dirty="0" err="1" smtClean="0"/>
              <a:t>behind</a:t>
            </a:r>
            <a:r>
              <a:rPr lang="cs-CZ" dirty="0" smtClean="0"/>
              <a:t>): Bolest za hrudní kostí.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před</a:t>
            </a:r>
            <a:r>
              <a:rPr lang="cs-CZ" dirty="0" smtClean="0"/>
              <a:t> (in front/</a:t>
            </a:r>
            <a:r>
              <a:rPr lang="cs-CZ" dirty="0" err="1" smtClean="0"/>
              <a:t>before</a:t>
            </a:r>
            <a:r>
              <a:rPr lang="cs-CZ" dirty="0" smtClean="0"/>
              <a:t>): Počkám před školou. Přijdu před obědem.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mezi</a:t>
            </a:r>
            <a:r>
              <a:rPr lang="cs-CZ" dirty="0" smtClean="0"/>
              <a:t> (</a:t>
            </a:r>
            <a:r>
              <a:rPr lang="cs-CZ" dirty="0" err="1" smtClean="0"/>
              <a:t>between</a:t>
            </a:r>
            <a:r>
              <a:rPr lang="cs-CZ" dirty="0" smtClean="0"/>
              <a:t>): Sedím mezi Petrem a Lenkou.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38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CFAF12D-CFF3-425F-A902-4DFAACDEC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649</Words>
  <Application>Microsoft Office PowerPoint</Application>
  <PresentationFormat>Vlastní</PresentationFormat>
  <Paragraphs>116</Paragraphs>
  <Slides>17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Chalkboard_16x9</vt:lpstr>
      <vt:lpstr>Čeština: 1. lekce</vt:lpstr>
      <vt:lpstr>Important information: tests &amp; credit </vt:lpstr>
      <vt:lpstr>Important information:  absences &amp; substitutions</vt:lpstr>
      <vt:lpstr>Lidské tělo | opakování (genitiv + lokál)</vt:lpstr>
      <vt:lpstr>Tělesné systémy</vt:lpstr>
      <vt:lpstr>Poslech</vt:lpstr>
      <vt:lpstr>Bolest a vyšetření | opakování akuzativ + dativ</vt:lpstr>
      <vt:lpstr>Nová gramatika: instrumentál (KÝM? ČÍM?)</vt:lpstr>
      <vt:lpstr>Instrumentál (s KÝM? s ČÍM?)</vt:lpstr>
      <vt:lpstr>Instrumentál: formy singuláru</vt:lpstr>
      <vt:lpstr>S kým jste včera mluvil/a?</vt:lpstr>
      <vt:lpstr>S čím máš rád chleba?</vt:lpstr>
      <vt:lpstr>S čím se léčí pacient?</vt:lpstr>
      <vt:lpstr>Instrumentál: formy plurálu</vt:lpstr>
      <vt:lpstr>S kým jste včera mluvil/a?</vt:lpstr>
      <vt:lpstr>S čím se léčí pacient?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2</cp:revision>
  <dcterms:created xsi:type="dcterms:W3CDTF">2015-09-08T18:40:27Z</dcterms:created>
  <dcterms:modified xsi:type="dcterms:W3CDTF">2015-09-23T07:06:08Z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