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7" r:id="rId3"/>
    <p:sldId id="290" r:id="rId4"/>
    <p:sldId id="291" r:id="rId5"/>
    <p:sldId id="267" r:id="rId6"/>
    <p:sldId id="295" r:id="rId7"/>
    <p:sldId id="269" r:id="rId8"/>
    <p:sldId id="270" r:id="rId9"/>
    <p:sldId id="265" r:id="rId10"/>
    <p:sldId id="263" r:id="rId11"/>
    <p:sldId id="264" r:id="rId12"/>
    <p:sldId id="266" r:id="rId13"/>
    <p:sldId id="271" r:id="rId14"/>
    <p:sldId id="292" r:id="rId15"/>
    <p:sldId id="288" r:id="rId16"/>
    <p:sldId id="293" r:id="rId17"/>
    <p:sldId id="294" r:id="rId18"/>
    <p:sldId id="272" r:id="rId19"/>
    <p:sldId id="273" r:id="rId20"/>
    <p:sldId id="274" r:id="rId21"/>
    <p:sldId id="275" r:id="rId22"/>
    <p:sldId id="289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D57B"/>
    <a:srgbClr val="DED860"/>
    <a:srgbClr val="9999FF"/>
    <a:srgbClr val="BFA3F7"/>
    <a:srgbClr val="FF66FF"/>
    <a:srgbClr val="FF7C80"/>
    <a:srgbClr val="FFFF99"/>
    <a:srgbClr val="FFCCFF"/>
    <a:srgbClr val="C9FFFF"/>
    <a:srgbClr val="A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CE010-E679-4260-8A9B-8EA16E163D56}" type="datetimeFigureOut">
              <a:rPr lang="cs-CZ" smtClean="0"/>
              <a:t>20.11.2015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BF0EE-F6DE-4623-822A-C77FA31B02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80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69852B-EA28-41EC-8EC9-BBFE40556D47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9622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2D1378-AA8B-4780-97D3-BD01C04B9B73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615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BF0EE-F6DE-4623-822A-C77FA31B024B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545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20.11.2015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74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20.11.2015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21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20.11.2015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78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20.11.2015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82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20.11.2015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95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20.11.2015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36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20.11.2015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07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20.11.2015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32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20.11.2015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629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20.11.2015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212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20.11.2015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73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FFE24-591F-4637-A724-B4D631BF4A1C}" type="datetimeFigureOut">
              <a:rPr lang="cs-CZ" smtClean="0"/>
              <a:t>20.11.2015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56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lipart.com/download.php?iid=25409&amp;submit=&amp;keys=Microscope&amp;notkeys=&amp;start=0&amp;andor=AND&amp;colour=&amp;s1=&amp;s2=&amp;release1=&amp;release2=&amp;previewcheck=&amp;cat=All&amp;type=&amp;rows=5&amp;jump=0&amp;period=&amp;collection=&amp;tl=clipar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70025"/>
          </a:xfrm>
        </p:spPr>
        <p:txBody>
          <a:bodyPr/>
          <a:lstStyle/>
          <a:p>
            <a:r>
              <a:rPr lang="cs-CZ" dirty="0" smtClean="0"/>
              <a:t>SENSORY ORGANS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2708920"/>
            <a:ext cx="6400800" cy="1752600"/>
          </a:xfrm>
        </p:spPr>
        <p:txBody>
          <a:bodyPr/>
          <a:lstStyle/>
          <a:p>
            <a:r>
              <a:rPr lang="cs-CZ" dirty="0" smtClean="0"/>
              <a:t>Organ </a:t>
            </a:r>
            <a:r>
              <a:rPr lang="cs-CZ" dirty="0" err="1" smtClean="0"/>
              <a:t>of</a:t>
            </a:r>
            <a:r>
              <a:rPr lang="cs-CZ" dirty="0" smtClean="0"/>
              <a:t> vision,</a:t>
            </a:r>
          </a:p>
          <a:p>
            <a:r>
              <a:rPr lang="cs-CZ" dirty="0" smtClean="0"/>
              <a:t>Organ </a:t>
            </a:r>
            <a:r>
              <a:rPr lang="cs-CZ" dirty="0" err="1" smtClean="0"/>
              <a:t>of</a:t>
            </a:r>
            <a:r>
              <a:rPr lang="cs-CZ" dirty="0" smtClean="0"/>
              <a:t> balance and </a:t>
            </a:r>
            <a:r>
              <a:rPr lang="cs-CZ" dirty="0" err="1" smtClean="0"/>
              <a:t>hearing</a:t>
            </a:r>
            <a:endParaRPr lang="cs-CZ" dirty="0" smtClean="0"/>
          </a:p>
          <a:p>
            <a:r>
              <a:rPr lang="cs-CZ" dirty="0" smtClean="0"/>
              <a:t>and </a:t>
            </a:r>
            <a:r>
              <a:rPr lang="cs-CZ" dirty="0" err="1" smtClean="0"/>
              <a:t>accessory</a:t>
            </a:r>
            <a:r>
              <a:rPr lang="cs-CZ" dirty="0" smtClean="0"/>
              <a:t> </a:t>
            </a:r>
            <a:r>
              <a:rPr lang="cs-CZ" dirty="0" err="1" smtClean="0"/>
              <a:t>organs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6" y="119063"/>
            <a:ext cx="77343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39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16" y="0"/>
            <a:ext cx="91727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012160" y="1844824"/>
            <a:ext cx="3088987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Lamina </a:t>
            </a:r>
            <a:r>
              <a:rPr lang="cs-CZ" dirty="0" err="1" smtClean="0"/>
              <a:t>chorocapillaris</a:t>
            </a:r>
            <a:endParaRPr lang="cs-CZ" dirty="0" smtClean="0"/>
          </a:p>
          <a:p>
            <a:r>
              <a:rPr lang="cs-CZ" dirty="0" smtClean="0"/>
              <a:t>                      -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capillaries</a:t>
            </a:r>
            <a:r>
              <a:rPr lang="cs-CZ" dirty="0" smtClean="0"/>
              <a:t>    </a:t>
            </a:r>
            <a:endParaRPr lang="cs-CZ" dirty="0"/>
          </a:p>
          <a:p>
            <a:r>
              <a:rPr lang="cs-CZ" dirty="0" smtClean="0"/>
              <a:t>Lamina </a:t>
            </a:r>
            <a:r>
              <a:rPr lang="cs-CZ" dirty="0" err="1" smtClean="0"/>
              <a:t>vasculosa</a:t>
            </a:r>
            <a:endParaRPr lang="cs-CZ" dirty="0" smtClean="0"/>
          </a:p>
          <a:p>
            <a:r>
              <a:rPr lang="cs-CZ" dirty="0" smtClean="0"/>
              <a:t>                      -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vessels</a:t>
            </a:r>
            <a:endParaRPr lang="cs-CZ" dirty="0"/>
          </a:p>
          <a:p>
            <a:r>
              <a:rPr lang="cs-CZ" dirty="0" smtClean="0"/>
              <a:t>Lamina </a:t>
            </a:r>
            <a:r>
              <a:rPr lang="cs-CZ" dirty="0" err="1" smtClean="0"/>
              <a:t>vitrea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Lamina </a:t>
            </a:r>
            <a:r>
              <a:rPr lang="cs-CZ" dirty="0" err="1" smtClean="0"/>
              <a:t>suprachoroidea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60593"/>
            <a:ext cx="905241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  </a:t>
            </a:r>
            <a:r>
              <a:rPr lang="cs-CZ" sz="2000" b="1" dirty="0" err="1" smtClean="0"/>
              <a:t>Posterior</a:t>
            </a:r>
            <a:r>
              <a:rPr lang="cs-CZ" sz="2000" b="1" dirty="0" smtClean="0"/>
              <a:t> segment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eye</a:t>
            </a:r>
            <a:r>
              <a:rPr lang="cs-CZ" sz="2000" b="1" dirty="0" smtClean="0"/>
              <a:t> – </a:t>
            </a:r>
            <a:r>
              <a:rPr lang="cs-CZ" sz="2000" b="1" dirty="0" err="1" smtClean="0"/>
              <a:t>choroidea</a:t>
            </a:r>
            <a:r>
              <a:rPr lang="cs-CZ" sz="2000" b="1" dirty="0" smtClean="0"/>
              <a:t>                                                                                    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931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-12374" y="835901"/>
            <a:ext cx="2870016" cy="549381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 err="1" smtClean="0"/>
              <a:t>membrana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limitans</a:t>
            </a:r>
            <a:r>
              <a:rPr lang="cs-CZ" sz="1600" b="1" dirty="0" smtClean="0"/>
              <a:t> interna        </a:t>
            </a:r>
          </a:p>
          <a:p>
            <a:r>
              <a:rPr lang="cs-CZ" sz="1600" b="1" dirty="0" err="1" smtClean="0"/>
              <a:t>layer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of</a:t>
            </a:r>
            <a:r>
              <a:rPr lang="cs-CZ" sz="1600" b="1" dirty="0" smtClean="0"/>
              <a:t> nerve </a:t>
            </a:r>
            <a:r>
              <a:rPr lang="cs-CZ" sz="1600" b="1" dirty="0" err="1" smtClean="0"/>
              <a:t>fibers</a:t>
            </a:r>
            <a:endParaRPr lang="cs-CZ" sz="1600" b="1" dirty="0"/>
          </a:p>
          <a:p>
            <a:r>
              <a:rPr lang="cs-CZ" sz="1600" b="1" dirty="0" err="1" smtClean="0"/>
              <a:t>layer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of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ganglionic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cells</a:t>
            </a:r>
            <a:endParaRPr lang="cs-CZ" sz="1600" b="1" dirty="0" smtClean="0"/>
          </a:p>
          <a:p>
            <a:endParaRPr lang="cs-CZ" sz="1600" dirty="0" smtClean="0"/>
          </a:p>
          <a:p>
            <a:endParaRPr lang="cs-CZ" sz="1600" dirty="0"/>
          </a:p>
          <a:p>
            <a:r>
              <a:rPr lang="cs-CZ" sz="1600" b="1" dirty="0" err="1" smtClean="0"/>
              <a:t>inner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plexiform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layer</a:t>
            </a:r>
            <a:endParaRPr lang="cs-CZ" sz="1600" b="1" dirty="0" smtClean="0"/>
          </a:p>
          <a:p>
            <a:endParaRPr lang="cs-CZ" sz="1600" b="1" dirty="0"/>
          </a:p>
          <a:p>
            <a:endParaRPr lang="cs-CZ" sz="1000" b="1" dirty="0" smtClean="0"/>
          </a:p>
          <a:p>
            <a:endParaRPr lang="cs-CZ" sz="1100" b="1" dirty="0"/>
          </a:p>
          <a:p>
            <a:r>
              <a:rPr lang="cs-CZ" sz="1600" b="1" dirty="0" err="1" smtClean="0"/>
              <a:t>inner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granular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layer</a:t>
            </a:r>
            <a:endParaRPr lang="cs-CZ" sz="1600" b="1" dirty="0" smtClean="0"/>
          </a:p>
          <a:p>
            <a:endParaRPr lang="cs-CZ" sz="2400" b="1" dirty="0"/>
          </a:p>
          <a:p>
            <a:r>
              <a:rPr lang="cs-CZ" sz="1600" b="1" dirty="0" err="1" smtClean="0"/>
              <a:t>outer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plexiform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layer</a:t>
            </a:r>
            <a:endParaRPr lang="cs-CZ" sz="1600" b="1" dirty="0" smtClean="0"/>
          </a:p>
          <a:p>
            <a:endParaRPr lang="cs-CZ" b="1" dirty="0"/>
          </a:p>
          <a:p>
            <a:endParaRPr lang="cs-CZ" sz="1600" b="1" dirty="0" smtClean="0"/>
          </a:p>
          <a:p>
            <a:r>
              <a:rPr lang="cs-CZ" sz="1600" b="1" dirty="0" err="1" smtClean="0"/>
              <a:t>outer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granular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layer</a:t>
            </a:r>
            <a:endParaRPr lang="cs-CZ" sz="1600" b="1" dirty="0" smtClean="0"/>
          </a:p>
          <a:p>
            <a:endParaRPr lang="cs-CZ" b="1" dirty="0" smtClean="0"/>
          </a:p>
          <a:p>
            <a:r>
              <a:rPr lang="cs-CZ" sz="1600" b="1" dirty="0" err="1" smtClean="0"/>
              <a:t>membrana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limitans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externa</a:t>
            </a:r>
            <a:endParaRPr lang="cs-CZ" sz="1600" b="1" dirty="0" smtClean="0"/>
          </a:p>
          <a:p>
            <a:endParaRPr lang="cs-CZ" sz="1000" b="1" dirty="0"/>
          </a:p>
          <a:p>
            <a:r>
              <a:rPr lang="cs-CZ" sz="1600" b="1" dirty="0" err="1" smtClean="0"/>
              <a:t>layer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of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rods</a:t>
            </a:r>
            <a:r>
              <a:rPr lang="cs-CZ" sz="1600" b="1" dirty="0" smtClean="0"/>
              <a:t> and </a:t>
            </a:r>
            <a:r>
              <a:rPr lang="cs-CZ" sz="1600" b="1" dirty="0" err="1" smtClean="0"/>
              <a:t>cones</a:t>
            </a:r>
            <a:endParaRPr lang="cs-CZ" sz="1600" b="1" dirty="0" smtClean="0"/>
          </a:p>
          <a:p>
            <a:endParaRPr lang="cs-CZ" sz="1000" b="1" dirty="0"/>
          </a:p>
          <a:p>
            <a:r>
              <a:rPr lang="cs-CZ" sz="1600" b="1" dirty="0" err="1" smtClean="0"/>
              <a:t>pigmented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epithelium</a:t>
            </a:r>
            <a:r>
              <a:rPr lang="cs-CZ" sz="1600" b="1" dirty="0" smtClean="0"/>
              <a:t> </a:t>
            </a:r>
          </a:p>
          <a:p>
            <a:r>
              <a:rPr lang="cs-CZ" sz="1600" b="1" dirty="0" smtClean="0"/>
              <a:t>(</a:t>
            </a:r>
            <a:r>
              <a:rPr lang="cs-CZ" sz="1600" b="1" dirty="0" err="1" smtClean="0"/>
              <a:t>stratum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pigmenti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retinae</a:t>
            </a:r>
            <a:r>
              <a:rPr lang="cs-CZ" sz="1600" b="1" dirty="0" smtClean="0"/>
              <a:t>)</a:t>
            </a:r>
          </a:p>
          <a:p>
            <a:endParaRPr lang="cs-CZ" sz="200" b="1" dirty="0" smtClean="0"/>
          </a:p>
          <a:p>
            <a:endParaRPr lang="cs-CZ" sz="200" b="1" dirty="0"/>
          </a:p>
          <a:p>
            <a:endParaRPr lang="cs-CZ" sz="200" b="1" dirty="0" smtClean="0"/>
          </a:p>
          <a:p>
            <a:endParaRPr lang="cs-CZ" sz="200" b="1" dirty="0"/>
          </a:p>
          <a:p>
            <a:endParaRPr lang="cs-CZ" sz="200" b="1" dirty="0"/>
          </a:p>
        </p:txBody>
      </p:sp>
      <p:sp>
        <p:nvSpPr>
          <p:cNvPr id="3" name="Šipka doprava 2"/>
          <p:cNvSpPr/>
          <p:nvPr/>
        </p:nvSpPr>
        <p:spPr>
          <a:xfrm>
            <a:off x="2547277" y="908720"/>
            <a:ext cx="301866" cy="242316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prava 4"/>
          <p:cNvSpPr/>
          <p:nvPr/>
        </p:nvSpPr>
        <p:spPr>
          <a:xfrm>
            <a:off x="2547277" y="1151036"/>
            <a:ext cx="301866" cy="242316"/>
          </a:xfrm>
          <a:prstGeom prst="rightArrow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>
            <a:off x="2547277" y="1484784"/>
            <a:ext cx="301866" cy="242316"/>
          </a:xfrm>
          <a:prstGeom prst="rightArrow">
            <a:avLst/>
          </a:prstGeom>
          <a:solidFill>
            <a:srgbClr val="BFA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2540421" y="2132856"/>
            <a:ext cx="301866" cy="242316"/>
          </a:xfrm>
          <a:prstGeom prst="rightArrow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2555776" y="2924944"/>
            <a:ext cx="301866" cy="24231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2574194" y="3607814"/>
            <a:ext cx="301866" cy="242316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>
            <a:off x="2555776" y="4365104"/>
            <a:ext cx="301866" cy="242316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>
            <a:off x="2548744" y="4869160"/>
            <a:ext cx="301866" cy="242316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>
            <a:off x="2552442" y="5263876"/>
            <a:ext cx="301866" cy="242316"/>
          </a:xfrm>
          <a:prstGeom prst="rightArrow">
            <a:avLst/>
          </a:prstGeom>
          <a:solidFill>
            <a:srgbClr val="EDD5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>
            <a:off x="2541888" y="5733256"/>
            <a:ext cx="301866" cy="24231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0" y="60593"/>
            <a:ext cx="91004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  </a:t>
            </a:r>
            <a:r>
              <a:rPr lang="cs-CZ" sz="2000" b="1" dirty="0" err="1" smtClean="0"/>
              <a:t>Posterior</a:t>
            </a:r>
            <a:r>
              <a:rPr lang="cs-CZ" sz="2000" b="1" dirty="0" smtClean="0"/>
              <a:t> segment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eye</a:t>
            </a:r>
            <a:r>
              <a:rPr lang="cs-CZ" sz="2000" b="1" dirty="0" smtClean="0"/>
              <a:t> – retina                                                                                         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34422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2" y="0"/>
            <a:ext cx="911341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9243" y="69314"/>
            <a:ext cx="896649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    </a:t>
            </a:r>
            <a:r>
              <a:rPr lang="cs-CZ" sz="2000" b="1" dirty="0" err="1" smtClean="0"/>
              <a:t>Palpebra</a:t>
            </a:r>
            <a:r>
              <a:rPr lang="cs-CZ" sz="2000" b="1" dirty="0" smtClean="0"/>
              <a:t>                                                                                                                                   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563888" y="480985"/>
            <a:ext cx="21684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ventral</a:t>
            </a:r>
            <a:r>
              <a:rPr lang="cs-CZ" dirty="0" smtClean="0"/>
              <a:t> </a:t>
            </a:r>
            <a:r>
              <a:rPr lang="cs-CZ" dirty="0" err="1" smtClean="0"/>
              <a:t>side</a:t>
            </a:r>
            <a:r>
              <a:rPr lang="cs-CZ" dirty="0" smtClean="0"/>
              <a:t> (skin)      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237622" y="764704"/>
            <a:ext cx="9434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eyellash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7504" y="5733256"/>
            <a:ext cx="24820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dorsal</a:t>
            </a:r>
            <a:r>
              <a:rPr lang="cs-CZ" dirty="0" smtClean="0"/>
              <a:t> </a:t>
            </a:r>
            <a:r>
              <a:rPr lang="cs-CZ" dirty="0" err="1" smtClean="0"/>
              <a:t>side</a:t>
            </a:r>
            <a:r>
              <a:rPr lang="cs-CZ" dirty="0" smtClean="0"/>
              <a:t> (</a:t>
            </a:r>
            <a:r>
              <a:rPr lang="cs-CZ" dirty="0" err="1" smtClean="0"/>
              <a:t>conjunctiva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414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6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504" y="116632"/>
            <a:ext cx="903196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b="1" dirty="0" err="1" smtClean="0"/>
              <a:t>Palpebra</a:t>
            </a:r>
            <a:r>
              <a:rPr lang="cs-CZ" sz="2000" b="1" dirty="0" smtClean="0"/>
              <a:t> – </a:t>
            </a:r>
            <a:r>
              <a:rPr lang="cs-CZ" sz="2000" b="1" dirty="0" err="1" smtClean="0"/>
              <a:t>conjunctival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side</a:t>
            </a:r>
            <a:r>
              <a:rPr lang="cs-CZ" sz="2000" b="1" dirty="0" smtClean="0"/>
              <a:t>                                                                                                      </a:t>
            </a:r>
            <a:endParaRPr lang="cs-CZ" sz="20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835696" y="1196752"/>
            <a:ext cx="37203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pseudostratified</a:t>
            </a:r>
            <a:r>
              <a:rPr lang="cs-CZ" dirty="0" smtClean="0"/>
              <a:t> </a:t>
            </a:r>
            <a:r>
              <a:rPr lang="cs-CZ" dirty="0" err="1" smtClean="0"/>
              <a:t>columnar</a:t>
            </a:r>
            <a:r>
              <a:rPr lang="cs-CZ" dirty="0" smtClean="0"/>
              <a:t> </a:t>
            </a:r>
            <a:r>
              <a:rPr lang="cs-CZ" dirty="0" err="1" smtClean="0"/>
              <a:t>epithelium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067944" y="2236222"/>
            <a:ext cx="124143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goblet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 smtClean="0"/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10431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myslové orgány I - 2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882548" y="75982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Gl</a:t>
            </a:r>
            <a:r>
              <a:rPr lang="cs-CZ" b="1" dirty="0" smtClean="0"/>
              <a:t>. </a:t>
            </a:r>
            <a:r>
              <a:rPr lang="cs-CZ" b="1" dirty="0" err="1" smtClean="0"/>
              <a:t>lacrimalis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8220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 </a:t>
            </a:r>
            <a:r>
              <a:rPr lang="cs-CZ" dirty="0" err="1" smtClean="0"/>
              <a:t>of</a:t>
            </a:r>
            <a:r>
              <a:rPr lang="cs-CZ" dirty="0" smtClean="0"/>
              <a:t> balance and </a:t>
            </a:r>
            <a:r>
              <a:rPr lang="cs-CZ" dirty="0" err="1" smtClean="0"/>
              <a:t>hearing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525963"/>
          </a:xfrm>
        </p:spPr>
        <p:txBody>
          <a:bodyPr>
            <a:normAutofit fontScale="92500"/>
          </a:bodyPr>
          <a:lstStyle/>
          <a:p>
            <a:pPr>
              <a:buFont typeface="Wingdings"/>
              <a:buChar char="Ø"/>
            </a:pPr>
            <a:r>
              <a:rPr lang="cs-CZ" sz="2800" dirty="0" err="1" smtClean="0"/>
              <a:t>Outer</a:t>
            </a:r>
            <a:r>
              <a:rPr lang="cs-CZ" sz="2800" dirty="0" smtClean="0"/>
              <a:t> </a:t>
            </a:r>
            <a:r>
              <a:rPr lang="cs-CZ" sz="2800" dirty="0" err="1" smtClean="0"/>
              <a:t>ear</a:t>
            </a:r>
            <a:r>
              <a:rPr lang="cs-CZ" sz="2800" dirty="0" smtClean="0"/>
              <a:t>                </a:t>
            </a:r>
            <a:r>
              <a:rPr lang="cs-CZ" sz="2800" dirty="0" err="1" smtClean="0"/>
              <a:t>auricle</a:t>
            </a:r>
            <a:r>
              <a:rPr lang="cs-CZ" sz="2800" dirty="0" smtClean="0"/>
              <a:t> (</a:t>
            </a:r>
            <a:r>
              <a:rPr lang="cs-CZ" sz="2800" dirty="0" err="1" smtClean="0"/>
              <a:t>auricula</a:t>
            </a:r>
            <a:r>
              <a:rPr lang="cs-CZ" sz="2800" dirty="0" smtClean="0"/>
              <a:t>)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        auditory </a:t>
            </a:r>
            <a:r>
              <a:rPr lang="cs-CZ" sz="2800" dirty="0" err="1" smtClean="0"/>
              <a:t>meatus</a:t>
            </a:r>
            <a:r>
              <a:rPr lang="cs-CZ" sz="2800" dirty="0" smtClean="0"/>
              <a:t> (</a:t>
            </a:r>
            <a:r>
              <a:rPr lang="cs-CZ" sz="2800" dirty="0" err="1" smtClean="0"/>
              <a:t>meatus</a:t>
            </a:r>
            <a:r>
              <a:rPr lang="cs-CZ" sz="2800" dirty="0" smtClean="0"/>
              <a:t> </a:t>
            </a:r>
            <a:r>
              <a:rPr lang="cs-CZ" sz="2800" dirty="0" err="1" smtClean="0"/>
              <a:t>acusticus</a:t>
            </a:r>
            <a:r>
              <a:rPr lang="cs-CZ" sz="2800" dirty="0" smtClean="0"/>
              <a:t> </a:t>
            </a:r>
            <a:r>
              <a:rPr lang="cs-CZ" sz="2800" dirty="0" err="1" smtClean="0"/>
              <a:t>ext</a:t>
            </a:r>
            <a:r>
              <a:rPr lang="cs-CZ" sz="2800" dirty="0" smtClean="0"/>
              <a:t>.)</a:t>
            </a:r>
          </a:p>
          <a:p>
            <a:pPr marL="0" indent="0">
              <a:buNone/>
            </a:pPr>
            <a:r>
              <a:rPr lang="cs-CZ" sz="2800" dirty="0" smtClean="0"/>
              <a:t>                                      </a:t>
            </a:r>
            <a:r>
              <a:rPr lang="cs-CZ" sz="2800" dirty="0" err="1" smtClean="0"/>
              <a:t>ear</a:t>
            </a:r>
            <a:r>
              <a:rPr lang="cs-CZ" sz="2800" dirty="0" smtClean="0"/>
              <a:t> </a:t>
            </a:r>
            <a:r>
              <a:rPr lang="cs-CZ" sz="2800" dirty="0" err="1" smtClean="0"/>
              <a:t>drum</a:t>
            </a:r>
            <a:r>
              <a:rPr lang="cs-CZ" sz="2800" dirty="0" smtClean="0"/>
              <a:t> (</a:t>
            </a:r>
            <a:r>
              <a:rPr lang="cs-CZ" sz="2800" dirty="0" err="1" smtClean="0"/>
              <a:t>membrana</a:t>
            </a:r>
            <a:r>
              <a:rPr lang="cs-CZ" sz="2800" dirty="0" smtClean="0"/>
              <a:t> </a:t>
            </a:r>
            <a:r>
              <a:rPr lang="cs-CZ" sz="2800" dirty="0" err="1" smtClean="0"/>
              <a:t>tympani</a:t>
            </a:r>
            <a:r>
              <a:rPr lang="cs-CZ" sz="2800" dirty="0" smtClean="0"/>
              <a:t>)</a:t>
            </a:r>
            <a:endParaRPr lang="cs-CZ" sz="2800" dirty="0"/>
          </a:p>
          <a:p>
            <a:pPr>
              <a:buFont typeface="Wingdings"/>
              <a:buChar char="Ø"/>
            </a:pPr>
            <a:r>
              <a:rPr lang="cs-CZ" sz="2800" dirty="0" err="1" smtClean="0"/>
              <a:t>Middle</a:t>
            </a:r>
            <a:r>
              <a:rPr lang="cs-CZ" sz="2800" dirty="0" smtClean="0"/>
              <a:t> </a:t>
            </a:r>
            <a:r>
              <a:rPr lang="cs-CZ" sz="2800" dirty="0" err="1" smtClean="0"/>
              <a:t>ear</a:t>
            </a:r>
            <a:r>
              <a:rPr lang="cs-CZ" sz="2800" dirty="0" smtClean="0"/>
              <a:t>              </a:t>
            </a:r>
            <a:r>
              <a:rPr lang="cs-CZ" sz="2800" dirty="0" err="1" smtClean="0"/>
              <a:t>tympanic</a:t>
            </a:r>
            <a:r>
              <a:rPr lang="cs-CZ" sz="2800" dirty="0" smtClean="0"/>
              <a:t> </a:t>
            </a:r>
            <a:r>
              <a:rPr lang="cs-CZ" sz="2800" dirty="0" err="1" smtClean="0"/>
              <a:t>cavity</a:t>
            </a:r>
            <a:r>
              <a:rPr lang="cs-CZ" sz="2800" dirty="0" smtClean="0"/>
              <a:t> (</a:t>
            </a:r>
            <a:r>
              <a:rPr lang="cs-CZ" sz="2800" dirty="0" err="1" smtClean="0"/>
              <a:t>cavum</a:t>
            </a:r>
            <a:r>
              <a:rPr lang="cs-CZ" sz="2800" dirty="0" smtClean="0"/>
              <a:t> </a:t>
            </a:r>
            <a:r>
              <a:rPr lang="cs-CZ" sz="2800" dirty="0" err="1" smtClean="0"/>
              <a:t>tympani</a:t>
            </a:r>
            <a:r>
              <a:rPr lang="cs-CZ" sz="2800" dirty="0" smtClean="0"/>
              <a:t>)</a:t>
            </a:r>
          </a:p>
          <a:p>
            <a:pPr>
              <a:buFont typeface="Wingdings"/>
              <a:buChar char="Ø"/>
            </a:pPr>
            <a:r>
              <a:rPr lang="cs-CZ" sz="2800" dirty="0" err="1" smtClean="0"/>
              <a:t>Inner</a:t>
            </a:r>
            <a:r>
              <a:rPr lang="cs-CZ" sz="2800" dirty="0" smtClean="0"/>
              <a:t> </a:t>
            </a:r>
            <a:r>
              <a:rPr lang="cs-CZ" sz="2800" dirty="0" err="1" smtClean="0"/>
              <a:t>ear</a:t>
            </a:r>
            <a:r>
              <a:rPr lang="cs-CZ" sz="2800" dirty="0" smtClean="0"/>
              <a:t>                 </a:t>
            </a:r>
            <a:r>
              <a:rPr lang="cs-CZ" sz="2800" dirty="0" err="1" smtClean="0"/>
              <a:t>sacculus</a:t>
            </a:r>
            <a:r>
              <a:rPr lang="cs-CZ" sz="2800" dirty="0" smtClean="0"/>
              <a:t> – </a:t>
            </a:r>
            <a:r>
              <a:rPr lang="cs-CZ" sz="2800" dirty="0" err="1" smtClean="0">
                <a:solidFill>
                  <a:srgbClr val="FF0000"/>
                </a:solidFill>
              </a:rPr>
              <a:t>macula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</a:rPr>
              <a:t>sacculi</a:t>
            </a:r>
            <a:endParaRPr lang="cs-CZ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        </a:t>
            </a:r>
            <a:r>
              <a:rPr lang="cs-CZ" sz="2800" dirty="0" err="1" smtClean="0"/>
              <a:t>utriculus</a:t>
            </a:r>
            <a:r>
              <a:rPr lang="cs-CZ" sz="2800" dirty="0" smtClean="0"/>
              <a:t> – </a:t>
            </a:r>
            <a:r>
              <a:rPr lang="cs-CZ" sz="2800" dirty="0" err="1" smtClean="0">
                <a:solidFill>
                  <a:srgbClr val="FF0000"/>
                </a:solidFill>
              </a:rPr>
              <a:t>macula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</a:rPr>
              <a:t>utriculi</a:t>
            </a:r>
            <a:endParaRPr lang="cs-CZ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        </a:t>
            </a:r>
            <a:r>
              <a:rPr lang="cs-CZ" sz="2800" dirty="0" err="1" smtClean="0"/>
              <a:t>ductus</a:t>
            </a:r>
            <a:r>
              <a:rPr lang="cs-CZ" sz="2800" dirty="0" smtClean="0"/>
              <a:t> </a:t>
            </a:r>
            <a:r>
              <a:rPr lang="cs-CZ" sz="2800" dirty="0" err="1" smtClean="0"/>
              <a:t>semicirculares</a:t>
            </a:r>
            <a:r>
              <a:rPr lang="cs-CZ" sz="2800" dirty="0" smtClean="0"/>
              <a:t> – </a:t>
            </a:r>
            <a:r>
              <a:rPr lang="cs-CZ" sz="2800" dirty="0" err="1" smtClean="0">
                <a:solidFill>
                  <a:srgbClr val="FF0000"/>
                </a:solidFill>
              </a:rPr>
              <a:t>cristae</a:t>
            </a:r>
            <a:r>
              <a:rPr lang="cs-CZ" sz="2800" dirty="0" smtClean="0">
                <a:solidFill>
                  <a:srgbClr val="FF0000"/>
                </a:solidFill>
              </a:rPr>
              <a:t>  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</a:rPr>
              <a:t>                                                                              </a:t>
            </a:r>
            <a:r>
              <a:rPr lang="cs-CZ" sz="2800" dirty="0" err="1" smtClean="0">
                <a:solidFill>
                  <a:srgbClr val="FF0000"/>
                </a:solidFill>
              </a:rPr>
              <a:t>ampullares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       </a:t>
            </a:r>
            <a:r>
              <a:rPr lang="cs-CZ" sz="2800" dirty="0" err="1" smtClean="0"/>
              <a:t>ductus</a:t>
            </a:r>
            <a:r>
              <a:rPr lang="cs-CZ" sz="2800" dirty="0" smtClean="0"/>
              <a:t> </a:t>
            </a:r>
            <a:r>
              <a:rPr lang="cs-CZ" sz="2800" dirty="0" err="1" smtClean="0"/>
              <a:t>cochlearis</a:t>
            </a:r>
            <a:r>
              <a:rPr lang="cs-CZ" sz="2800" dirty="0" smtClean="0"/>
              <a:t> – </a:t>
            </a:r>
            <a:r>
              <a:rPr lang="cs-CZ" sz="2800" dirty="0" smtClean="0">
                <a:solidFill>
                  <a:srgbClr val="FF0000"/>
                </a:solidFill>
              </a:rPr>
              <a:t>organon Corti</a:t>
            </a:r>
            <a:endParaRPr lang="cs-CZ" sz="2800" dirty="0">
              <a:solidFill>
                <a:srgbClr val="FF0000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2411760" y="1844824"/>
            <a:ext cx="7200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2411760" y="1844824"/>
            <a:ext cx="720080" cy="432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2411760" y="1844824"/>
            <a:ext cx="720080" cy="8640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2627784" y="3284984"/>
            <a:ext cx="5040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2627784" y="3717032"/>
            <a:ext cx="5040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627784" y="3717032"/>
            <a:ext cx="504056" cy="432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2627784" y="3717032"/>
            <a:ext cx="504056" cy="8640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2627784" y="3717032"/>
            <a:ext cx="504056" cy="1800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456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6" descr="Smyslové orgány II -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0488"/>
            <a:ext cx="9001125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911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cs-CZ" altLang="cs-CZ" sz="3600" b="1" dirty="0" err="1" smtClean="0"/>
              <a:t>Inner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ear</a:t>
            </a:r>
            <a:r>
              <a:rPr lang="cs-CZ" altLang="cs-CZ" sz="3600" b="1" dirty="0"/>
              <a:t/>
            </a:r>
            <a:br>
              <a:rPr lang="cs-CZ" altLang="cs-CZ" sz="3600" b="1" dirty="0"/>
            </a:br>
            <a:r>
              <a:rPr lang="cs-CZ" altLang="cs-CZ" sz="2400" dirty="0" smtClean="0"/>
              <a:t>(in pyramid </a:t>
            </a:r>
            <a:r>
              <a:rPr lang="cs-CZ" altLang="cs-CZ" sz="2400" dirty="0" err="1" smtClean="0"/>
              <a:t>of</a:t>
            </a:r>
            <a:r>
              <a:rPr lang="cs-CZ" altLang="cs-CZ" sz="2400" dirty="0" smtClean="0"/>
              <a:t>  </a:t>
            </a:r>
            <a:r>
              <a:rPr lang="cs-CZ" altLang="cs-CZ" sz="2400" dirty="0" err="1"/>
              <a:t>ossis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petrosum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ossis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temporalis</a:t>
            </a:r>
            <a:r>
              <a:rPr lang="cs-CZ" altLang="cs-CZ" sz="2400" dirty="0"/>
              <a:t>)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3384550" cy="4792662"/>
          </a:xfrm>
          <a:solidFill>
            <a:schemeClr val="accent2"/>
          </a:solidFill>
        </p:spPr>
        <p:txBody>
          <a:bodyPr/>
          <a:lstStyle/>
          <a:p>
            <a:pPr marL="533400" indent="-533400">
              <a:buFont typeface="Wingdings" pitchFamily="2" charset="2"/>
              <a:buNone/>
            </a:pPr>
            <a:r>
              <a:rPr lang="cs-CZ" altLang="cs-CZ" u="sng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Bony </a:t>
            </a:r>
            <a:r>
              <a:rPr lang="cs-CZ" altLang="cs-CZ" u="sng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labyrinth</a:t>
            </a:r>
            <a:endParaRPr lang="cs-CZ" altLang="cs-CZ" u="sng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33400" indent="-533400">
              <a:buFont typeface="Wingdings" pitchFamily="2" charset="2"/>
              <a:buNone/>
            </a:pPr>
            <a:endParaRPr lang="cs-CZ" altLang="cs-CZ" sz="2400" dirty="0"/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/>
              <a:t>vestibulum </a:t>
            </a:r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canales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semicirculares</a:t>
            </a:r>
            <a:endParaRPr lang="cs-CZ" altLang="cs-CZ" sz="2400" dirty="0"/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cochlea</a:t>
            </a:r>
            <a:endParaRPr lang="cs-CZ" altLang="cs-CZ" sz="2400" dirty="0"/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64163" y="1341438"/>
            <a:ext cx="3779837" cy="4792662"/>
          </a:xfrm>
          <a:solidFill>
            <a:srgbClr val="FFCCFF"/>
          </a:solidFill>
        </p:spPr>
        <p:txBody>
          <a:bodyPr/>
          <a:lstStyle/>
          <a:p>
            <a:pPr marL="533400" indent="-533400">
              <a:buFont typeface="Wingdings" pitchFamily="2" charset="2"/>
              <a:buNone/>
            </a:pPr>
            <a:r>
              <a:rPr lang="cs-CZ" altLang="cs-CZ" u="sng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Membranous</a:t>
            </a:r>
            <a:r>
              <a:rPr lang="cs-CZ" altLang="cs-CZ" u="sng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u="sng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labyrinth</a:t>
            </a:r>
            <a:endParaRPr lang="cs-CZ" altLang="cs-CZ" u="sng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33400" indent="-533400">
              <a:buFont typeface="Wingdings" pitchFamily="2" charset="2"/>
              <a:buNone/>
            </a:pP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pars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statica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(1, 2)</a:t>
            </a:r>
          </a:p>
          <a:p>
            <a:pPr marL="533400" indent="-533400">
              <a:buFont typeface="Wingdings" pitchFamily="2" charset="2"/>
              <a:buNone/>
            </a:pP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pars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000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acustica</a:t>
            </a:r>
            <a:r>
              <a:rPr lang="cs-CZ" altLang="cs-CZ" sz="20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(3)</a:t>
            </a:r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sacculus</a:t>
            </a:r>
            <a:r>
              <a:rPr lang="cs-CZ" altLang="cs-CZ" sz="2400" dirty="0"/>
              <a:t>                      </a:t>
            </a:r>
            <a:r>
              <a:rPr lang="cs-CZ" altLang="cs-CZ" sz="2400" dirty="0" err="1"/>
              <a:t>utriculus</a:t>
            </a:r>
            <a:r>
              <a:rPr lang="cs-CZ" altLang="cs-CZ" sz="2400" dirty="0"/>
              <a:t>                       </a:t>
            </a:r>
            <a:r>
              <a:rPr lang="cs-CZ" altLang="cs-CZ" sz="2400" dirty="0" err="1"/>
              <a:t>saccus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endolymphaticus</a:t>
            </a:r>
            <a:r>
              <a:rPr lang="cs-CZ" altLang="cs-CZ" sz="2400" dirty="0"/>
              <a:t> </a:t>
            </a:r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ductus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semicirculares</a:t>
            </a:r>
            <a:endParaRPr lang="cs-CZ" altLang="cs-CZ" sz="2400" dirty="0"/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ductus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cochlearis</a:t>
            </a:r>
            <a:endParaRPr lang="cs-CZ" altLang="cs-CZ" sz="2400" dirty="0"/>
          </a:p>
          <a:p>
            <a:pPr marL="533400" indent="-533400">
              <a:buFont typeface="Wingdings" pitchFamily="2" charset="2"/>
              <a:buNone/>
            </a:pPr>
            <a:endParaRPr lang="cs-CZ" altLang="cs-CZ" sz="2400" dirty="0"/>
          </a:p>
          <a:p>
            <a:pPr marL="533400" indent="-533400">
              <a:buFont typeface="Wingdings" pitchFamily="2" charset="2"/>
              <a:buNone/>
            </a:pPr>
            <a:r>
              <a:rPr lang="cs-CZ" altLang="cs-CZ" sz="1800" dirty="0"/>
              <a:t>       </a:t>
            </a:r>
            <a:r>
              <a:rPr lang="cs-CZ" altLang="cs-CZ" sz="1800" dirty="0" err="1" smtClean="0"/>
              <a:t>endolymph</a:t>
            </a:r>
            <a:endParaRPr lang="cs-CZ" altLang="cs-CZ" sz="1800" dirty="0"/>
          </a:p>
        </p:txBody>
      </p:sp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3635375" y="1412875"/>
            <a:ext cx="1584325" cy="467995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/>
            <a:r>
              <a:rPr lang="cs-CZ" altLang="cs-CZ" dirty="0" err="1" smtClean="0">
                <a:latin typeface="Arial" charset="0"/>
              </a:rPr>
              <a:t>perilymphatic</a:t>
            </a:r>
            <a:endParaRPr lang="cs-CZ" altLang="cs-CZ" dirty="0">
              <a:latin typeface="Arial" charset="0"/>
            </a:endParaRPr>
          </a:p>
          <a:p>
            <a:pPr algn="ctr"/>
            <a:r>
              <a:rPr lang="cs-CZ" altLang="cs-CZ" dirty="0" err="1" smtClean="0">
                <a:latin typeface="Arial" charset="0"/>
              </a:rPr>
              <a:t>space</a:t>
            </a:r>
            <a:endParaRPr lang="cs-CZ" altLang="cs-CZ" dirty="0">
              <a:latin typeface="Arial" charset="0"/>
            </a:endParaRPr>
          </a:p>
          <a:p>
            <a:pPr algn="ctr"/>
            <a:r>
              <a:rPr lang="cs-CZ" altLang="cs-CZ" sz="1200" i="1" dirty="0" err="1">
                <a:latin typeface="Arial" charset="0"/>
              </a:rPr>
              <a:t>spatium</a:t>
            </a:r>
            <a:r>
              <a:rPr lang="cs-CZ" altLang="cs-CZ" sz="1200" i="1" dirty="0">
                <a:latin typeface="Arial" charset="0"/>
              </a:rPr>
              <a:t> </a:t>
            </a:r>
          </a:p>
          <a:p>
            <a:pPr algn="ctr"/>
            <a:r>
              <a:rPr lang="cs-CZ" altLang="cs-CZ" sz="1200" i="1" dirty="0" err="1">
                <a:latin typeface="Arial" charset="0"/>
              </a:rPr>
              <a:t>perilymphaceum</a:t>
            </a:r>
            <a:endParaRPr lang="cs-CZ" altLang="cs-CZ" dirty="0">
              <a:latin typeface="Arial" charset="0"/>
            </a:endParaRPr>
          </a:p>
        </p:txBody>
      </p:sp>
      <p:pic>
        <p:nvPicPr>
          <p:cNvPr id="155654" name="Picture 6" descr="ear_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2700338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5" name="Picture 7" descr="ea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508500"/>
            <a:ext cx="2447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6" name="Line 8"/>
          <p:cNvSpPr>
            <a:spLocks noChangeShapeType="1"/>
          </p:cNvSpPr>
          <p:nvPr/>
        </p:nvSpPr>
        <p:spPr bwMode="auto">
          <a:xfrm>
            <a:off x="3708400" y="3213100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71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7544" y="260648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851920" y="188640"/>
            <a:ext cx="3024336" cy="256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22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7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88024" y="4149080"/>
            <a:ext cx="15045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organ </a:t>
            </a:r>
            <a:r>
              <a:rPr lang="cs-CZ" dirty="0" err="1" smtClean="0"/>
              <a:t>of</a:t>
            </a:r>
            <a:r>
              <a:rPr lang="cs-CZ" dirty="0" smtClean="0"/>
              <a:t> Corti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185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 </a:t>
            </a:r>
            <a:r>
              <a:rPr lang="cs-CZ" dirty="0" err="1" smtClean="0"/>
              <a:t>of</a:t>
            </a:r>
            <a:r>
              <a:rPr lang="cs-CZ" dirty="0" smtClean="0"/>
              <a:t> vision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cs-CZ" dirty="0" err="1" smtClean="0"/>
              <a:t>Eyeball</a:t>
            </a:r>
            <a:r>
              <a:rPr lang="cs-CZ" dirty="0" smtClean="0"/>
              <a:t> (bulbus </a:t>
            </a:r>
            <a:r>
              <a:rPr lang="cs-CZ" dirty="0" err="1" smtClean="0"/>
              <a:t>oculi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            - </a:t>
            </a:r>
            <a:r>
              <a:rPr lang="cs-CZ" dirty="0" err="1" smtClean="0"/>
              <a:t>anterior</a:t>
            </a:r>
            <a:r>
              <a:rPr lang="cs-CZ" dirty="0" smtClean="0"/>
              <a:t> segment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eye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            - </a:t>
            </a:r>
            <a:r>
              <a:rPr lang="cs-CZ" dirty="0" err="1" smtClean="0"/>
              <a:t>posterior</a:t>
            </a:r>
            <a:r>
              <a:rPr lang="cs-CZ" dirty="0" smtClean="0"/>
              <a:t> segment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eye</a:t>
            </a:r>
            <a:r>
              <a:rPr lang="cs-CZ" dirty="0"/>
              <a:t> </a:t>
            </a:r>
            <a:endParaRPr lang="cs-CZ" dirty="0" smtClean="0"/>
          </a:p>
          <a:p>
            <a:pPr>
              <a:buFont typeface="Wingdings"/>
              <a:buChar char="Ø"/>
            </a:pPr>
            <a:r>
              <a:rPr lang="cs-CZ" dirty="0" err="1" smtClean="0"/>
              <a:t>Eyelid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/>
              <a:t>palpebra</a:t>
            </a:r>
            <a:r>
              <a:rPr lang="cs-CZ" dirty="0"/>
              <a:t>) </a:t>
            </a:r>
          </a:p>
          <a:p>
            <a:pPr>
              <a:buFont typeface="Wingdings"/>
              <a:buChar char="Ø"/>
            </a:pPr>
            <a:r>
              <a:rPr lang="cs-CZ" dirty="0" err="1" smtClean="0"/>
              <a:t>Tear</a:t>
            </a:r>
            <a:r>
              <a:rPr lang="cs-CZ" dirty="0" smtClean="0"/>
              <a:t> </a:t>
            </a:r>
            <a:r>
              <a:rPr lang="cs-CZ" dirty="0" err="1" smtClean="0"/>
              <a:t>gland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/>
              <a:t>gl</a:t>
            </a:r>
            <a:r>
              <a:rPr lang="cs-CZ" dirty="0"/>
              <a:t>. </a:t>
            </a:r>
            <a:r>
              <a:rPr lang="cs-CZ" dirty="0" err="1"/>
              <a:t>lacrimalis</a:t>
            </a:r>
            <a:r>
              <a:rPr lang="cs-CZ" dirty="0"/>
              <a:t>) </a:t>
            </a:r>
          </a:p>
          <a:p>
            <a:pPr>
              <a:buFont typeface="Wingdings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4129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44624"/>
            <a:ext cx="88569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Cochlea</a:t>
            </a:r>
            <a:r>
              <a:rPr lang="cs-CZ" sz="2000" b="1" dirty="0" smtClean="0"/>
              <a:t> – organ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Corti                                                                                                    </a:t>
            </a:r>
            <a:endParaRPr lang="cs-CZ" sz="20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427984" y="1052736"/>
            <a:ext cx="1764196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    </a:t>
            </a:r>
            <a:r>
              <a:rPr lang="cs-CZ" b="1" dirty="0" err="1" smtClean="0"/>
              <a:t>hair</a:t>
            </a:r>
            <a:r>
              <a:rPr lang="cs-CZ" b="1" dirty="0" smtClean="0"/>
              <a:t> </a:t>
            </a:r>
            <a:r>
              <a:rPr lang="cs-CZ" b="1" dirty="0" err="1" smtClean="0"/>
              <a:t>cells</a:t>
            </a:r>
            <a:endParaRPr lang="cs-CZ" b="1" dirty="0" smtClean="0"/>
          </a:p>
          <a:p>
            <a:endParaRPr lang="cs-CZ" sz="1000" b="1" dirty="0"/>
          </a:p>
          <a:p>
            <a:r>
              <a:rPr lang="cs-CZ" b="1" dirty="0" err="1" smtClean="0"/>
              <a:t>inner</a:t>
            </a:r>
            <a:r>
              <a:rPr lang="cs-CZ" b="1" dirty="0" smtClean="0"/>
              <a:t>          </a:t>
            </a:r>
            <a:r>
              <a:rPr lang="cs-CZ" b="1" dirty="0" err="1" smtClean="0"/>
              <a:t>outer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7505" y="6093296"/>
            <a:ext cx="73448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 </a:t>
            </a:r>
            <a:r>
              <a:rPr lang="cs-CZ" dirty="0" err="1" smtClean="0"/>
              <a:t>inner</a:t>
            </a:r>
            <a:r>
              <a:rPr lang="cs-CZ" dirty="0" smtClean="0"/>
              <a:t> </a:t>
            </a:r>
            <a:r>
              <a:rPr lang="cs-CZ" dirty="0" err="1" smtClean="0"/>
              <a:t>phalangeal</a:t>
            </a:r>
            <a:r>
              <a:rPr lang="cs-CZ" dirty="0" smtClean="0"/>
              <a:t>             </a:t>
            </a:r>
            <a:r>
              <a:rPr lang="cs-CZ" dirty="0" err="1" smtClean="0"/>
              <a:t>columnes</a:t>
            </a:r>
            <a:r>
              <a:rPr lang="cs-CZ" dirty="0" smtClean="0"/>
              <a:t>            </a:t>
            </a:r>
            <a:r>
              <a:rPr lang="cs-CZ" dirty="0" err="1" smtClean="0"/>
              <a:t>outer</a:t>
            </a:r>
            <a:r>
              <a:rPr lang="cs-CZ" dirty="0" smtClean="0"/>
              <a:t> </a:t>
            </a:r>
            <a:r>
              <a:rPr lang="cs-CZ" dirty="0" err="1"/>
              <a:t>phalangeal</a:t>
            </a:r>
            <a:r>
              <a:rPr lang="cs-CZ" dirty="0"/>
              <a:t> </a:t>
            </a:r>
            <a:r>
              <a:rPr lang="cs-CZ" dirty="0" smtClean="0"/>
              <a:t>          </a:t>
            </a:r>
            <a:r>
              <a:rPr lang="cs-CZ" dirty="0" err="1" smtClean="0"/>
              <a:t>cells</a:t>
            </a:r>
            <a:endParaRPr lang="cs-CZ" dirty="0" smtClean="0"/>
          </a:p>
          <a:p>
            <a:r>
              <a:rPr lang="cs-CZ" dirty="0" smtClean="0"/>
              <a:t>  </a:t>
            </a:r>
            <a:r>
              <a:rPr lang="cs-CZ" dirty="0" err="1" smtClean="0"/>
              <a:t>cells</a:t>
            </a:r>
            <a:r>
              <a:rPr lang="cs-CZ" dirty="0" smtClean="0"/>
              <a:t>                                   </a:t>
            </a:r>
            <a:r>
              <a:rPr lang="cs-CZ" dirty="0" err="1" smtClean="0"/>
              <a:t>of</a:t>
            </a:r>
            <a:r>
              <a:rPr lang="cs-CZ" dirty="0" smtClean="0"/>
              <a:t>  Corti               </a:t>
            </a:r>
            <a:r>
              <a:rPr lang="cs-CZ" dirty="0" err="1" smtClean="0"/>
              <a:t>cells</a:t>
            </a:r>
            <a:r>
              <a:rPr lang="cs-CZ" dirty="0" smtClean="0"/>
              <a:t>                                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Hensen</a:t>
            </a:r>
            <a:r>
              <a:rPr lang="cs-CZ" dirty="0" smtClean="0"/>
              <a:t>  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7452321" y="6237312"/>
            <a:ext cx="432047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85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46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6731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     </a:t>
            </a:r>
            <a:r>
              <a:rPr lang="cs-CZ" sz="2000" b="1" dirty="0" err="1" smtClean="0"/>
              <a:t>Auricle</a:t>
            </a:r>
            <a:r>
              <a:rPr lang="cs-CZ" sz="2000" b="1" dirty="0" smtClean="0"/>
              <a:t> (</a:t>
            </a:r>
            <a:r>
              <a:rPr lang="cs-CZ" sz="2000" b="1" dirty="0" err="1" smtClean="0"/>
              <a:t>auricula</a:t>
            </a:r>
            <a:r>
              <a:rPr lang="cs-CZ" sz="2000" b="1" dirty="0" smtClean="0"/>
              <a:t>)</a:t>
            </a:r>
            <a:endParaRPr lang="cs-CZ" sz="20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84988" y="1885474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Elastic</a:t>
            </a:r>
            <a:r>
              <a:rPr lang="cs-CZ" dirty="0" smtClean="0"/>
              <a:t> </a:t>
            </a:r>
            <a:r>
              <a:rPr lang="cs-CZ" dirty="0" err="1" smtClean="0"/>
              <a:t>cartilage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004048" y="4484292"/>
            <a:ext cx="1176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Ear</a:t>
            </a:r>
            <a:r>
              <a:rPr lang="cs-CZ" dirty="0" smtClean="0"/>
              <a:t> </a:t>
            </a:r>
            <a:r>
              <a:rPr lang="cs-CZ" dirty="0" err="1" smtClean="0"/>
              <a:t>lobule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72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45146" y="1030702"/>
            <a:ext cx="4399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/>
              <a:t>SENSORY ORGANS</a:t>
            </a:r>
            <a:endParaRPr lang="cs-CZ" sz="4400" dirty="0"/>
          </a:p>
        </p:txBody>
      </p:sp>
      <p:sp>
        <p:nvSpPr>
          <p:cNvPr id="3" name="Obdélník 2"/>
          <p:cNvSpPr/>
          <p:nvPr/>
        </p:nvSpPr>
        <p:spPr>
          <a:xfrm>
            <a:off x="501806" y="1916832"/>
            <a:ext cx="83906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800" u="sng" strike="noStrike" dirty="0" smtClean="0">
              <a:effectLst/>
            </a:endParaRPr>
          </a:p>
          <a:p>
            <a:r>
              <a:rPr lang="cs-CZ" sz="2800" u="sng" dirty="0"/>
              <a:t> </a:t>
            </a:r>
            <a:r>
              <a:rPr lang="cs-CZ" sz="2800" u="sng" dirty="0" smtClean="0"/>
              <a:t>       </a:t>
            </a:r>
            <a:r>
              <a:rPr lang="cs-CZ" sz="2800" u="sng" dirty="0" err="1" smtClean="0"/>
              <a:t>Slides</a:t>
            </a:r>
            <a:r>
              <a:rPr lang="cs-CZ" sz="2800" u="sng" strike="noStrike" dirty="0" smtClean="0">
                <a:effectLst/>
              </a:rPr>
              <a:t>:</a:t>
            </a:r>
          </a:p>
          <a:p>
            <a:r>
              <a:rPr lang="cs-CZ" sz="2800" dirty="0" smtClean="0"/>
              <a:t>88. </a:t>
            </a:r>
            <a:r>
              <a:rPr lang="cs-CZ" sz="2800" dirty="0" err="1" smtClean="0"/>
              <a:t>Anterior</a:t>
            </a:r>
            <a:r>
              <a:rPr lang="cs-CZ" sz="2800" dirty="0" smtClean="0"/>
              <a:t> segment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eye</a:t>
            </a:r>
            <a:r>
              <a:rPr lang="cs-CZ" sz="2800" dirty="0" smtClean="0"/>
              <a:t> </a:t>
            </a:r>
            <a:endParaRPr lang="cs-CZ" sz="2800" dirty="0"/>
          </a:p>
          <a:p>
            <a:r>
              <a:rPr lang="cs-CZ" sz="2800" dirty="0" smtClean="0"/>
              <a:t>89. </a:t>
            </a:r>
            <a:r>
              <a:rPr lang="cs-CZ" sz="2800" dirty="0" err="1" smtClean="0"/>
              <a:t>Posterior</a:t>
            </a:r>
            <a:r>
              <a:rPr lang="cs-CZ" sz="2800" dirty="0" smtClean="0"/>
              <a:t> segment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eye</a:t>
            </a:r>
            <a:r>
              <a:rPr lang="cs-CZ" sz="2800" dirty="0"/>
              <a:t> </a:t>
            </a:r>
            <a:endParaRPr lang="cs-CZ" sz="2800" dirty="0" smtClean="0"/>
          </a:p>
          <a:p>
            <a:r>
              <a:rPr lang="cs-CZ" sz="2800" dirty="0" smtClean="0"/>
              <a:t>90. </a:t>
            </a:r>
            <a:r>
              <a:rPr lang="cs-CZ" sz="2800" dirty="0" err="1" smtClean="0"/>
              <a:t>Fasciculus</a:t>
            </a:r>
            <a:r>
              <a:rPr lang="cs-CZ" sz="2800" dirty="0" smtClean="0"/>
              <a:t> </a:t>
            </a:r>
            <a:r>
              <a:rPr lang="cs-CZ" sz="2800" dirty="0" err="1" smtClean="0"/>
              <a:t>opticus</a:t>
            </a:r>
            <a:endParaRPr lang="cs-CZ" sz="2800" dirty="0" smtClean="0"/>
          </a:p>
          <a:p>
            <a:r>
              <a:rPr lang="cs-CZ" sz="2800" dirty="0" smtClean="0"/>
              <a:t>91. </a:t>
            </a:r>
            <a:r>
              <a:rPr lang="cs-CZ" sz="2800" dirty="0" err="1" smtClean="0"/>
              <a:t>Palpebra</a:t>
            </a:r>
            <a:endParaRPr lang="cs-CZ" sz="2800" dirty="0"/>
          </a:p>
          <a:p>
            <a:r>
              <a:rPr lang="cs-CZ" sz="2800" dirty="0" smtClean="0"/>
              <a:t>92. </a:t>
            </a:r>
            <a:r>
              <a:rPr lang="cs-CZ" sz="2800" dirty="0" err="1" smtClean="0"/>
              <a:t>Gl</a:t>
            </a:r>
            <a:r>
              <a:rPr lang="cs-CZ" sz="2800" dirty="0" smtClean="0"/>
              <a:t>. </a:t>
            </a:r>
            <a:r>
              <a:rPr lang="cs-CZ" sz="2800" dirty="0" err="1" smtClean="0"/>
              <a:t>lacrimalis</a:t>
            </a:r>
            <a:endParaRPr lang="cs-CZ" sz="2800" dirty="0" smtClean="0"/>
          </a:p>
          <a:p>
            <a:r>
              <a:rPr lang="cs-CZ" sz="2800" dirty="0" smtClean="0"/>
              <a:t>93. </a:t>
            </a:r>
            <a:r>
              <a:rPr lang="cs-CZ" sz="2800" dirty="0" err="1" smtClean="0"/>
              <a:t>Ductus</a:t>
            </a:r>
            <a:r>
              <a:rPr lang="cs-CZ" sz="2800" dirty="0" smtClean="0"/>
              <a:t> </a:t>
            </a:r>
            <a:r>
              <a:rPr lang="cs-CZ" sz="2800" dirty="0" err="1" smtClean="0"/>
              <a:t>cochlearis</a:t>
            </a:r>
            <a:endParaRPr lang="cs-CZ" sz="2800" dirty="0" smtClean="0"/>
          </a:p>
          <a:p>
            <a:r>
              <a:rPr lang="cs-CZ" sz="2800" dirty="0" smtClean="0"/>
              <a:t>94. </a:t>
            </a:r>
            <a:r>
              <a:rPr lang="cs-CZ" sz="2800" dirty="0" err="1" smtClean="0"/>
              <a:t>Auricula</a:t>
            </a:r>
            <a:endParaRPr lang="cs-CZ" sz="2800" dirty="0"/>
          </a:p>
          <a:p>
            <a:r>
              <a:rPr lang="cs-CZ" sz="2800" dirty="0"/>
              <a:t> 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23" y="119269"/>
            <a:ext cx="7733500" cy="798444"/>
          </a:xfrm>
          <a:prstGeom prst="rect">
            <a:avLst/>
          </a:prstGeom>
        </p:spPr>
      </p:pic>
      <p:pic>
        <p:nvPicPr>
          <p:cNvPr id="5" name="Picture 3" descr="Pre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8" y="1988840"/>
            <a:ext cx="5397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63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750177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4067944" y="4797152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diencephalon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251520" y="1162592"/>
            <a:ext cx="23046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    </a:t>
            </a:r>
            <a:r>
              <a:rPr lang="cs-CZ" sz="2000" dirty="0" smtClean="0"/>
              <a:t>3rd brain </a:t>
            </a:r>
            <a:r>
              <a:rPr lang="cs-CZ" sz="2000" dirty="0" err="1" smtClean="0"/>
              <a:t>ventricle</a:t>
            </a:r>
            <a:endParaRPr lang="cs-CZ" sz="2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74121" y="260039"/>
            <a:ext cx="405162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3600" dirty="0" err="1" smtClean="0"/>
              <a:t>Development</a:t>
            </a:r>
            <a:r>
              <a:rPr lang="cs-CZ" sz="3600" dirty="0" smtClean="0"/>
              <a:t> </a:t>
            </a:r>
            <a:r>
              <a:rPr lang="cs-CZ" sz="3600" dirty="0" err="1" smtClean="0"/>
              <a:t>of</a:t>
            </a:r>
            <a:r>
              <a:rPr lang="cs-CZ" sz="3600" dirty="0" smtClean="0"/>
              <a:t> </a:t>
            </a:r>
            <a:r>
              <a:rPr lang="cs-CZ" sz="3600" dirty="0" err="1" smtClean="0"/>
              <a:t>eye</a:t>
            </a:r>
            <a:endParaRPr lang="cs-CZ" sz="3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7413781" y="1196752"/>
            <a:ext cx="14560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ectoderm</a:t>
            </a:r>
            <a:r>
              <a:rPr lang="cs-CZ" sz="2000" dirty="0" smtClean="0"/>
              <a:t> 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7236296" y="5166484"/>
            <a:ext cx="184447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/>
              <a:t>mesenchyme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91227" y="3789040"/>
            <a:ext cx="97783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 </a:t>
            </a:r>
            <a:r>
              <a:rPr lang="cs-CZ" dirty="0" err="1" smtClean="0"/>
              <a:t>lens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 err="1" smtClean="0"/>
              <a:t>placode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91227" y="2758717"/>
            <a:ext cx="16164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   </a:t>
            </a:r>
            <a:r>
              <a:rPr lang="cs-CZ" sz="2400" dirty="0" err="1" smtClean="0"/>
              <a:t>optic</a:t>
            </a:r>
            <a:r>
              <a:rPr lang="cs-CZ" sz="2400" dirty="0" smtClean="0"/>
              <a:t> cup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42285" y="1876182"/>
            <a:ext cx="22525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         </a:t>
            </a:r>
            <a:r>
              <a:rPr lang="cs-CZ" dirty="0" err="1" smtClean="0"/>
              <a:t>stalk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optic</a:t>
            </a:r>
            <a:r>
              <a:rPr lang="cs-CZ" dirty="0" smtClean="0"/>
              <a:t> cup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660232" y="2420888"/>
            <a:ext cx="213244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     </a:t>
            </a:r>
            <a:r>
              <a:rPr lang="cs-CZ" dirty="0" err="1" smtClean="0"/>
              <a:t>intraretinal</a:t>
            </a:r>
            <a:r>
              <a:rPr lang="cs-CZ" dirty="0" smtClean="0"/>
              <a:t> </a:t>
            </a:r>
            <a:r>
              <a:rPr lang="cs-CZ" dirty="0" err="1" smtClean="0"/>
              <a:t>space</a:t>
            </a:r>
            <a:r>
              <a:rPr lang="cs-CZ" dirty="0" smtClean="0"/>
              <a:t> </a:t>
            </a:r>
          </a:p>
          <a:p>
            <a:r>
              <a:rPr lang="cs-CZ" dirty="0" smtClean="0"/>
              <a:t>    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optic</a:t>
            </a:r>
            <a:r>
              <a:rPr lang="cs-CZ" dirty="0" smtClean="0"/>
              <a:t> cup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91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5"/>
            <a:ext cx="856895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98141" y="217044"/>
            <a:ext cx="4619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Development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optic</a:t>
            </a:r>
            <a:r>
              <a:rPr lang="cs-CZ" sz="2400" b="1" dirty="0" smtClean="0"/>
              <a:t> cup and </a:t>
            </a:r>
            <a:r>
              <a:rPr lang="cs-CZ" sz="2400" b="1" dirty="0" err="1" smtClean="0"/>
              <a:t>lens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761022" y="1268760"/>
            <a:ext cx="217101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     </a:t>
            </a:r>
            <a:r>
              <a:rPr lang="cs-CZ" dirty="0" err="1" smtClean="0"/>
              <a:t>outer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cup</a:t>
            </a:r>
          </a:p>
          <a:p>
            <a:r>
              <a:rPr lang="cs-CZ" dirty="0" smtClean="0"/>
              <a:t>      </a:t>
            </a:r>
            <a:r>
              <a:rPr lang="cs-CZ" dirty="0" err="1" smtClean="0"/>
              <a:t>intraretinal</a:t>
            </a:r>
            <a:r>
              <a:rPr lang="cs-CZ" dirty="0" smtClean="0"/>
              <a:t> </a:t>
            </a:r>
            <a:r>
              <a:rPr lang="cs-CZ" dirty="0" err="1" smtClean="0"/>
              <a:t>space</a:t>
            </a:r>
            <a:endParaRPr lang="cs-CZ" dirty="0" smtClean="0"/>
          </a:p>
          <a:p>
            <a:r>
              <a:rPr lang="cs-CZ" dirty="0" smtClean="0"/>
              <a:t>      </a:t>
            </a:r>
            <a:r>
              <a:rPr lang="cs-CZ" dirty="0" err="1" smtClean="0"/>
              <a:t>inner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cup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761022" y="2309605"/>
            <a:ext cx="20270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 err="1" smtClean="0"/>
              <a:t>stalk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optic</a:t>
            </a:r>
            <a:r>
              <a:rPr lang="cs-CZ" dirty="0" smtClean="0"/>
              <a:t> cup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5805264"/>
            <a:ext cx="155305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lumen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stalk</a:t>
            </a:r>
            <a:endParaRPr lang="cs-CZ" dirty="0" smtClean="0"/>
          </a:p>
          <a:p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optic</a:t>
            </a:r>
            <a:r>
              <a:rPr lang="cs-CZ" dirty="0" smtClean="0"/>
              <a:t> cup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236296" y="4919180"/>
            <a:ext cx="15529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lens</a:t>
            </a:r>
            <a:r>
              <a:rPr lang="cs-CZ" dirty="0" smtClean="0"/>
              <a:t> </a:t>
            </a:r>
            <a:r>
              <a:rPr lang="cs-CZ" dirty="0" err="1" smtClean="0"/>
              <a:t>vesicle</a:t>
            </a:r>
            <a:r>
              <a:rPr lang="cs-CZ" dirty="0" smtClean="0"/>
              <a:t>     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524328" y="1052736"/>
            <a:ext cx="13983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ectoderm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07947" y="2060848"/>
            <a:ext cx="2437527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neuroectoderm</a:t>
            </a:r>
            <a:endParaRPr lang="cs-CZ" sz="2400" dirty="0" smtClean="0"/>
          </a:p>
          <a:p>
            <a:r>
              <a:rPr lang="cs-CZ" dirty="0" smtClean="0"/>
              <a:t>(</a:t>
            </a:r>
            <a:r>
              <a:rPr lang="cs-CZ" dirty="0" err="1" smtClean="0"/>
              <a:t>wall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diencephalon</a:t>
            </a:r>
            <a:r>
              <a:rPr lang="cs-CZ" dirty="0" smtClean="0"/>
              <a:t>)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12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9"/>
            <a:ext cx="8928991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605879"/>
            <a:ext cx="89010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/>
              <a:t>      </a:t>
            </a:r>
            <a:r>
              <a:rPr lang="cs-CZ" sz="2400" dirty="0" err="1" smtClean="0"/>
              <a:t>intraretinal</a:t>
            </a:r>
            <a:r>
              <a:rPr lang="cs-CZ" sz="2400" dirty="0" smtClean="0"/>
              <a:t> </a:t>
            </a:r>
            <a:r>
              <a:rPr lang="cs-CZ" sz="2400" dirty="0" err="1" smtClean="0"/>
              <a:t>space</a:t>
            </a:r>
            <a:r>
              <a:rPr lang="cs-CZ" sz="2400" dirty="0" smtClean="0"/>
              <a:t>                                                    </a:t>
            </a:r>
            <a:r>
              <a:rPr lang="cs-CZ" sz="2400" dirty="0" err="1" smtClean="0"/>
              <a:t>diencephalon</a:t>
            </a:r>
            <a:r>
              <a:rPr lang="cs-CZ" sz="2400" dirty="0" smtClean="0"/>
              <a:t> </a:t>
            </a:r>
            <a:r>
              <a:rPr lang="cs-CZ" sz="2400" dirty="0" err="1" smtClean="0"/>
              <a:t>wall</a:t>
            </a:r>
            <a:r>
              <a:rPr lang="cs-CZ" sz="2400" dirty="0" smtClean="0"/>
              <a:t>    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54156" y="2492896"/>
            <a:ext cx="173336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/>
              <a:t>  </a:t>
            </a:r>
            <a:r>
              <a:rPr lang="cs-CZ" sz="2400" dirty="0" err="1" smtClean="0"/>
              <a:t>lens</a:t>
            </a:r>
            <a:r>
              <a:rPr lang="cs-CZ" sz="2400" dirty="0" smtClean="0"/>
              <a:t> </a:t>
            </a:r>
            <a:r>
              <a:rPr lang="cs-CZ" sz="2400" dirty="0" err="1" smtClean="0"/>
              <a:t>vesicle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782748" y="5085184"/>
            <a:ext cx="215232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/>
              <a:t>lumen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stalk</a:t>
            </a:r>
            <a:r>
              <a:rPr lang="cs-CZ" sz="2400" dirty="0" smtClean="0"/>
              <a:t>   </a:t>
            </a:r>
          </a:p>
          <a:p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optic</a:t>
            </a:r>
            <a:r>
              <a:rPr lang="cs-CZ" sz="2400" dirty="0" smtClean="0"/>
              <a:t> cup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9139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1844824"/>
            <a:ext cx="203151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anterior</a:t>
            </a:r>
            <a:r>
              <a:rPr lang="cs-CZ" dirty="0" smtClean="0"/>
              <a:t> </a:t>
            </a:r>
            <a:r>
              <a:rPr lang="cs-CZ" dirty="0" err="1" smtClean="0"/>
              <a:t>epithelium</a:t>
            </a:r>
            <a:endParaRPr lang="cs-CZ" dirty="0" smtClean="0"/>
          </a:p>
          <a:p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lens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3528" y="3437722"/>
            <a:ext cx="13983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ectoderm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4797152"/>
            <a:ext cx="11133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       </a:t>
            </a:r>
            <a:r>
              <a:rPr lang="cs-CZ" dirty="0" err="1" smtClean="0"/>
              <a:t>eyelid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6084168" y="908720"/>
            <a:ext cx="259228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5652120" y="908720"/>
            <a:ext cx="2557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pigmented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retina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012160" y="1342062"/>
            <a:ext cx="23277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nervous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retina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520056" y="1983323"/>
            <a:ext cx="22911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intraretinal</a:t>
            </a:r>
            <a:r>
              <a:rPr lang="cs-CZ" dirty="0" smtClean="0"/>
              <a:t> </a:t>
            </a:r>
            <a:r>
              <a:rPr lang="cs-CZ" dirty="0" err="1" smtClean="0"/>
              <a:t>space</a:t>
            </a:r>
            <a:r>
              <a:rPr lang="cs-CZ" dirty="0" smtClean="0"/>
              <a:t>         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6930707" y="4077072"/>
            <a:ext cx="734919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6929063" y="5166484"/>
            <a:ext cx="2003177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/>
              <a:t>mesenchyme</a:t>
            </a:r>
            <a:r>
              <a:rPr lang="cs-CZ" dirty="0" smtClean="0"/>
              <a:t>   </a:t>
            </a:r>
          </a:p>
          <a:p>
            <a:r>
              <a:rPr lang="cs-CZ" dirty="0" smtClean="0"/>
              <a:t>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010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20688"/>
            <a:ext cx="8784977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63474" y="1556792"/>
            <a:ext cx="143629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35279" y="149552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+</a:t>
            </a:r>
            <a:endParaRPr lang="cs-CZ" sz="1600" dirty="0"/>
          </a:p>
        </p:txBody>
      </p:sp>
      <p:sp>
        <p:nvSpPr>
          <p:cNvPr id="6" name="Obdélník 5"/>
          <p:cNvSpPr/>
          <p:nvPr/>
        </p:nvSpPr>
        <p:spPr>
          <a:xfrm>
            <a:off x="8172400" y="1772816"/>
            <a:ext cx="57606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6552609" y="1511496"/>
            <a:ext cx="24118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retinal</a:t>
            </a:r>
            <a:r>
              <a:rPr lang="cs-CZ" dirty="0" smtClean="0"/>
              <a:t> </a:t>
            </a:r>
            <a:r>
              <a:rPr lang="cs-CZ" dirty="0" err="1" smtClean="0"/>
              <a:t>pigmented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04247" y="1988840"/>
            <a:ext cx="2151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retinal</a:t>
            </a:r>
            <a:r>
              <a:rPr lang="cs-CZ" dirty="0" smtClean="0"/>
              <a:t> </a:t>
            </a:r>
            <a:r>
              <a:rPr lang="cs-CZ" dirty="0" err="1" smtClean="0"/>
              <a:t>nervous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79511" y="2780928"/>
            <a:ext cx="1803379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700" dirty="0" smtClean="0"/>
              <a:t>  </a:t>
            </a:r>
            <a:r>
              <a:rPr lang="cs-CZ" sz="1700" dirty="0" err="1" smtClean="0"/>
              <a:t>camera</a:t>
            </a:r>
            <a:r>
              <a:rPr lang="cs-CZ" sz="1700" dirty="0" smtClean="0"/>
              <a:t> </a:t>
            </a:r>
            <a:r>
              <a:rPr lang="cs-CZ" sz="1700" dirty="0" err="1" smtClean="0"/>
              <a:t>oculi</a:t>
            </a:r>
            <a:r>
              <a:rPr lang="cs-CZ" sz="1700" dirty="0" smtClean="0"/>
              <a:t> ant.</a:t>
            </a:r>
            <a:endParaRPr lang="cs-CZ" sz="17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0060" y="4509120"/>
            <a:ext cx="7430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eyelid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41388" y="5067252"/>
            <a:ext cx="10961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ectoderm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28608" y="5548590"/>
            <a:ext cx="16928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conjunctival</a:t>
            </a:r>
            <a:r>
              <a:rPr lang="cs-CZ" dirty="0" smtClean="0"/>
              <a:t> </a:t>
            </a:r>
            <a:r>
              <a:rPr lang="cs-CZ" dirty="0" err="1" smtClean="0"/>
              <a:t>sac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188228" y="6135811"/>
            <a:ext cx="1430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mesenchyme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226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79190"/>
            <a:ext cx="6984776" cy="607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979655" y="188640"/>
            <a:ext cx="5112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 smtClean="0"/>
              <a:t>Development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of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inner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ear</a:t>
            </a:r>
            <a:endParaRPr lang="cs-CZ" sz="36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1259632" y="1117941"/>
            <a:ext cx="13272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otic</a:t>
            </a:r>
            <a:r>
              <a:rPr lang="cs-CZ" dirty="0" smtClean="0"/>
              <a:t> </a:t>
            </a:r>
            <a:r>
              <a:rPr lang="cs-CZ" dirty="0" err="1" smtClean="0"/>
              <a:t>placode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57532" y="1763485"/>
            <a:ext cx="14307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mesenchyme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124821" y="2355776"/>
            <a:ext cx="10961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ectoderm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716015" y="1125539"/>
            <a:ext cx="10801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 </a:t>
            </a:r>
            <a:r>
              <a:rPr lang="cs-CZ" dirty="0" err="1" smtClean="0"/>
              <a:t>otic</a:t>
            </a:r>
            <a:r>
              <a:rPr lang="cs-CZ" dirty="0" smtClean="0"/>
              <a:t> pit    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55976" y="2563525"/>
            <a:ext cx="12870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dorsal</a:t>
            </a:r>
            <a:r>
              <a:rPr lang="cs-CZ" sz="1600" dirty="0" smtClean="0"/>
              <a:t>  aorta</a:t>
            </a:r>
          </a:p>
          <a:p>
            <a:endParaRPr lang="cs-CZ" sz="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1259633" y="4458163"/>
            <a:ext cx="10829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   </a:t>
            </a:r>
            <a:r>
              <a:rPr lang="cs-CZ" dirty="0" err="1" smtClean="0"/>
              <a:t>otic</a:t>
            </a:r>
            <a:r>
              <a:rPr lang="cs-CZ" dirty="0" smtClean="0"/>
              <a:t> </a:t>
            </a:r>
            <a:r>
              <a:rPr lang="cs-CZ" dirty="0"/>
              <a:t>pit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37899" y="3964414"/>
            <a:ext cx="26276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wall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rhombencephalon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999484" y="4350538"/>
            <a:ext cx="8670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otocyst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406404" y="5661248"/>
            <a:ext cx="118615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the</a:t>
            </a:r>
            <a:r>
              <a:rPr lang="cs-CZ" sz="1600" dirty="0" smtClean="0"/>
              <a:t> 1st</a:t>
            </a:r>
          </a:p>
          <a:p>
            <a:r>
              <a:rPr lang="cs-CZ" sz="1600" dirty="0" err="1" smtClean="0"/>
              <a:t>ectodermal</a:t>
            </a:r>
            <a:r>
              <a:rPr lang="cs-CZ" sz="1600" dirty="0" smtClean="0"/>
              <a:t> </a:t>
            </a:r>
          </a:p>
          <a:p>
            <a:r>
              <a:rPr lang="cs-CZ" sz="1600" dirty="0" err="1" smtClean="0"/>
              <a:t>cleft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60202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600075"/>
            <a:ext cx="894397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56187" y="160065"/>
            <a:ext cx="5231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Development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membranous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labyrinth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563888" y="1772816"/>
            <a:ext cx="168668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utricular</a:t>
            </a:r>
            <a:r>
              <a:rPr lang="cs-CZ" dirty="0" smtClean="0"/>
              <a:t> part     </a:t>
            </a:r>
          </a:p>
          <a:p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otocyst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95536" y="4797152"/>
            <a:ext cx="165301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saccular</a:t>
            </a:r>
            <a:r>
              <a:rPr lang="cs-CZ" dirty="0" smtClean="0"/>
              <a:t> part     </a:t>
            </a:r>
          </a:p>
          <a:p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otocyst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339752" y="5013175"/>
            <a:ext cx="165744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tubular</a:t>
            </a:r>
            <a:r>
              <a:rPr lang="cs-CZ" dirty="0" smtClean="0"/>
              <a:t> </a:t>
            </a:r>
            <a:r>
              <a:rPr lang="cs-CZ" dirty="0" err="1" smtClean="0"/>
              <a:t>process</a:t>
            </a:r>
            <a:endParaRPr lang="cs-CZ" dirty="0" smtClean="0"/>
          </a:p>
          <a:p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sacculus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61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Smyslové orgány II -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Line 3"/>
          <p:cNvSpPr>
            <a:spLocks noChangeShapeType="1"/>
          </p:cNvSpPr>
          <p:nvPr/>
        </p:nvSpPr>
        <p:spPr bwMode="auto">
          <a:xfrm>
            <a:off x="3132138" y="0"/>
            <a:ext cx="144462" cy="6858000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411163" y="0"/>
            <a:ext cx="819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>
                <a:solidFill>
                  <a:srgbClr val="FF3300"/>
                </a:solidFill>
              </a:rPr>
              <a:t>       </a:t>
            </a:r>
            <a:r>
              <a:rPr lang="cs-CZ" altLang="cs-CZ" b="1" dirty="0" err="1" smtClean="0">
                <a:solidFill>
                  <a:srgbClr val="FF3300"/>
                </a:solidFill>
              </a:rPr>
              <a:t>Anterior</a:t>
            </a:r>
            <a:r>
              <a:rPr lang="cs-CZ" altLang="cs-CZ" b="1" dirty="0" smtClean="0">
                <a:solidFill>
                  <a:srgbClr val="FF3300"/>
                </a:solidFill>
              </a:rPr>
              <a:t> </a:t>
            </a:r>
            <a:r>
              <a:rPr lang="cs-CZ" altLang="cs-CZ" b="1" dirty="0">
                <a:solidFill>
                  <a:srgbClr val="FF3300"/>
                </a:solidFill>
              </a:rPr>
              <a:t>segment                          </a:t>
            </a:r>
            <a:r>
              <a:rPr lang="cs-CZ" altLang="cs-CZ" b="1" dirty="0" err="1" smtClean="0">
                <a:solidFill>
                  <a:srgbClr val="FF3300"/>
                </a:solidFill>
              </a:rPr>
              <a:t>Posterior</a:t>
            </a:r>
            <a:r>
              <a:rPr lang="cs-CZ" altLang="cs-CZ" b="1" dirty="0" smtClean="0">
                <a:solidFill>
                  <a:srgbClr val="FF3300"/>
                </a:solidFill>
              </a:rPr>
              <a:t> </a:t>
            </a:r>
            <a:r>
              <a:rPr lang="cs-CZ" altLang="cs-CZ" b="1" dirty="0">
                <a:solidFill>
                  <a:srgbClr val="FF3300"/>
                </a:solidFill>
              </a:rPr>
              <a:t>segment</a:t>
            </a:r>
          </a:p>
        </p:txBody>
      </p:sp>
    </p:spTree>
    <p:extLst>
      <p:ext uri="{BB962C8B-B14F-4D97-AF65-F5344CB8AC3E}">
        <p14:creationId xmlns:p14="http://schemas.microsoft.com/office/powerpoint/2010/main" val="328474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619125"/>
            <a:ext cx="591502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076055" y="619125"/>
            <a:ext cx="302153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*</a:t>
            </a:r>
            <a:r>
              <a:rPr lang="cs-CZ" dirty="0" err="1" smtClean="0"/>
              <a:t>central</a:t>
            </a:r>
            <a:r>
              <a:rPr lang="cs-CZ" dirty="0" smtClean="0"/>
              <a:t> </a:t>
            </a:r>
            <a:r>
              <a:rPr lang="cs-CZ" dirty="0" err="1" smtClean="0"/>
              <a:t>regions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developing</a:t>
            </a:r>
            <a:endParaRPr lang="cs-CZ" dirty="0" smtClean="0"/>
          </a:p>
          <a:p>
            <a:r>
              <a:rPr lang="cs-CZ" dirty="0" err="1" smtClean="0"/>
              <a:t>semicircular</a:t>
            </a:r>
            <a:r>
              <a:rPr lang="cs-CZ" dirty="0" smtClean="0"/>
              <a:t> </a:t>
            </a:r>
            <a:r>
              <a:rPr lang="cs-CZ" dirty="0" err="1" smtClean="0"/>
              <a:t>canals</a:t>
            </a:r>
            <a:endParaRPr lang="cs-CZ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7020272" y="1124744"/>
            <a:ext cx="7920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7812360" y="1124744"/>
            <a:ext cx="0" cy="2592288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7327698" y="3753906"/>
            <a:ext cx="156023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*</a:t>
            </a:r>
            <a:r>
              <a:rPr lang="cs-CZ" dirty="0" smtClean="0"/>
              <a:t>these </a:t>
            </a:r>
            <a:r>
              <a:rPr lang="cs-CZ" dirty="0" err="1" smtClean="0"/>
              <a:t>regions</a:t>
            </a:r>
            <a:endParaRPr lang="cs-CZ" dirty="0" smtClean="0"/>
          </a:p>
          <a:p>
            <a:r>
              <a:rPr lang="cs-CZ" dirty="0" err="1" smtClean="0"/>
              <a:t>perforate</a:t>
            </a:r>
            <a:r>
              <a:rPr lang="cs-CZ" dirty="0" smtClean="0"/>
              <a:t> </a:t>
            </a:r>
            <a:r>
              <a:rPr lang="cs-CZ" dirty="0" err="1" smtClean="0"/>
              <a:t>later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7071" y="258633"/>
            <a:ext cx="4718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Development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semicircular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canals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0695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87735"/>
            <a:ext cx="8136904" cy="597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67744" y="271478"/>
            <a:ext cx="3684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Development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middle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ear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922104" y="2078292"/>
            <a:ext cx="1050224" cy="45140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cs-CZ" sz="1600" dirty="0" err="1" smtClean="0"/>
              <a:t>Meckel‘s</a:t>
            </a:r>
            <a:r>
              <a:rPr lang="cs-CZ" sz="1600" dirty="0" smtClean="0"/>
              <a:t>   </a:t>
            </a:r>
          </a:p>
          <a:p>
            <a:pPr>
              <a:lnSpc>
                <a:spcPts val="1400"/>
              </a:lnSpc>
            </a:pPr>
            <a:r>
              <a:rPr lang="cs-CZ" sz="1600" dirty="0" err="1" smtClean="0"/>
              <a:t>cartilage</a:t>
            </a:r>
            <a:endParaRPr lang="cs-CZ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3568" y="980728"/>
            <a:ext cx="185820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smtClean="0"/>
              <a:t>   </a:t>
            </a:r>
            <a:r>
              <a:rPr lang="cs-CZ" sz="1600" dirty="0" err="1" smtClean="0"/>
              <a:t>rhombencephalon</a:t>
            </a: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683568" y="1772816"/>
            <a:ext cx="576064" cy="756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978133" y="1734652"/>
            <a:ext cx="865943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500" dirty="0" err="1" smtClean="0"/>
              <a:t>utriculus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9552" y="2199808"/>
            <a:ext cx="83708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500" dirty="0" err="1" smtClean="0"/>
              <a:t>sacculus</a:t>
            </a:r>
            <a:endParaRPr lang="cs-CZ" sz="1500" dirty="0"/>
          </a:p>
        </p:txBody>
      </p:sp>
      <p:sp>
        <p:nvSpPr>
          <p:cNvPr id="8" name="Obdélník 7"/>
          <p:cNvSpPr/>
          <p:nvPr/>
        </p:nvSpPr>
        <p:spPr>
          <a:xfrm>
            <a:off x="683568" y="2780928"/>
            <a:ext cx="79208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683568" y="3140968"/>
            <a:ext cx="9291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202791" y="2848579"/>
            <a:ext cx="1437125" cy="4830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cs-CZ" sz="1600" dirty="0" smtClean="0"/>
              <a:t>1st </a:t>
            </a:r>
            <a:r>
              <a:rPr lang="cs-CZ" sz="1600" dirty="0" err="1" smtClean="0"/>
              <a:t>ectodermal</a:t>
            </a:r>
            <a:endParaRPr lang="cs-CZ" sz="1600" dirty="0" smtClean="0"/>
          </a:p>
          <a:p>
            <a:pPr>
              <a:lnSpc>
                <a:spcPts val="1500"/>
              </a:lnSpc>
            </a:pPr>
            <a:r>
              <a:rPr lang="cs-CZ" sz="1600" dirty="0" err="1" smtClean="0"/>
              <a:t>cleft</a:t>
            </a:r>
            <a:endParaRPr lang="cs-CZ" sz="16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724128" y="819145"/>
            <a:ext cx="1512167" cy="4797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cs-CZ" sz="1500" dirty="0" smtClean="0"/>
              <a:t>    </a:t>
            </a:r>
            <a:r>
              <a:rPr lang="cs-CZ" sz="1500" dirty="0" err="1" smtClean="0"/>
              <a:t>middle</a:t>
            </a:r>
            <a:r>
              <a:rPr lang="cs-CZ" sz="1500" dirty="0" smtClean="0"/>
              <a:t> </a:t>
            </a:r>
            <a:r>
              <a:rPr lang="cs-CZ" sz="1500" dirty="0" err="1" smtClean="0"/>
              <a:t>ear</a:t>
            </a:r>
            <a:r>
              <a:rPr lang="cs-CZ" sz="1500" dirty="0" smtClean="0"/>
              <a:t> </a:t>
            </a:r>
          </a:p>
          <a:p>
            <a:pPr>
              <a:lnSpc>
                <a:spcPts val="1500"/>
              </a:lnSpc>
            </a:pPr>
            <a:r>
              <a:rPr lang="cs-CZ" sz="1500" dirty="0" smtClean="0"/>
              <a:t>    </a:t>
            </a:r>
            <a:r>
              <a:rPr lang="cs-CZ" sz="1500" dirty="0" err="1" smtClean="0"/>
              <a:t>ossicles</a:t>
            </a:r>
            <a:endParaRPr lang="cs-CZ" sz="15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202341" y="1298891"/>
            <a:ext cx="1456874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500" dirty="0" err="1" smtClean="0"/>
              <a:t>wall</a:t>
            </a:r>
            <a:r>
              <a:rPr lang="cs-CZ" sz="1500" dirty="0" smtClean="0"/>
              <a:t> </a:t>
            </a:r>
            <a:r>
              <a:rPr lang="cs-CZ" sz="1500" dirty="0" err="1" smtClean="0"/>
              <a:t>of</a:t>
            </a:r>
            <a:r>
              <a:rPr lang="cs-CZ" sz="1500" dirty="0" smtClean="0"/>
              <a:t> </a:t>
            </a:r>
            <a:r>
              <a:rPr lang="cs-CZ" sz="1500" dirty="0" err="1" smtClean="0"/>
              <a:t>inner</a:t>
            </a:r>
            <a:r>
              <a:rPr lang="cs-CZ" sz="1500" dirty="0" smtClean="0"/>
              <a:t> </a:t>
            </a:r>
            <a:r>
              <a:rPr lang="cs-CZ" sz="1500" dirty="0" err="1" smtClean="0"/>
              <a:t>ear</a:t>
            </a:r>
            <a:endParaRPr lang="cs-CZ" sz="15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207818" y="2121516"/>
            <a:ext cx="1380506" cy="4573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cs-CZ" sz="1500" dirty="0" smtClean="0"/>
              <a:t>primitive </a:t>
            </a:r>
          </a:p>
          <a:p>
            <a:pPr>
              <a:lnSpc>
                <a:spcPts val="1400"/>
              </a:lnSpc>
            </a:pPr>
            <a:r>
              <a:rPr lang="cs-CZ" sz="1500" dirty="0" err="1" smtClean="0"/>
              <a:t>cavum</a:t>
            </a:r>
            <a:r>
              <a:rPr lang="cs-CZ" sz="1500" dirty="0" smtClean="0"/>
              <a:t> </a:t>
            </a:r>
            <a:r>
              <a:rPr lang="cs-CZ" sz="1500" dirty="0" err="1" smtClean="0"/>
              <a:t>tympani</a:t>
            </a:r>
            <a:endParaRPr lang="cs-CZ" sz="15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742181" y="3919263"/>
            <a:ext cx="1846403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500" dirty="0" err="1"/>
              <a:t>wall</a:t>
            </a:r>
            <a:r>
              <a:rPr lang="cs-CZ" sz="1500" dirty="0"/>
              <a:t> </a:t>
            </a:r>
            <a:r>
              <a:rPr lang="cs-CZ" sz="1500" dirty="0" err="1"/>
              <a:t>of</a:t>
            </a:r>
            <a:r>
              <a:rPr lang="cs-CZ" sz="1500" dirty="0"/>
              <a:t> </a:t>
            </a:r>
            <a:r>
              <a:rPr lang="cs-CZ" sz="1500" dirty="0" err="1"/>
              <a:t>inner</a:t>
            </a:r>
            <a:r>
              <a:rPr lang="cs-CZ" sz="1500" dirty="0"/>
              <a:t> </a:t>
            </a:r>
            <a:r>
              <a:rPr lang="cs-CZ" sz="1500" dirty="0" err="1" smtClean="0"/>
              <a:t>ear</a:t>
            </a:r>
            <a:r>
              <a:rPr lang="cs-CZ" sz="1500" dirty="0" smtClean="0"/>
              <a:t>         </a:t>
            </a:r>
            <a:endParaRPr lang="cs-CZ" sz="15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368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" y="861076"/>
            <a:ext cx="8429625" cy="599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46535" y="388291"/>
            <a:ext cx="3850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Development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external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ear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483768" y="1772816"/>
            <a:ext cx="2425216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the</a:t>
            </a:r>
            <a:r>
              <a:rPr lang="cs-CZ" dirty="0" smtClean="0"/>
              <a:t> 1st </a:t>
            </a:r>
            <a:r>
              <a:rPr lang="cs-CZ" dirty="0" err="1" smtClean="0"/>
              <a:t>ectodermal</a:t>
            </a:r>
            <a:r>
              <a:rPr lang="cs-CZ" dirty="0" smtClean="0"/>
              <a:t> </a:t>
            </a:r>
            <a:r>
              <a:rPr lang="cs-CZ" dirty="0" err="1" smtClean="0"/>
              <a:t>cleft</a:t>
            </a:r>
            <a:endParaRPr lang="cs-CZ" dirty="0" smtClean="0"/>
          </a:p>
          <a:p>
            <a:endParaRPr lang="cs-CZ" sz="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55765" y="3573015"/>
            <a:ext cx="76065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basis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eye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116422" y="4869160"/>
            <a:ext cx="35923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08196" y="4871594"/>
            <a:ext cx="105330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auricular</a:t>
            </a:r>
            <a:endParaRPr lang="cs-CZ" dirty="0" smtClean="0"/>
          </a:p>
          <a:p>
            <a:r>
              <a:rPr lang="cs-CZ" dirty="0" err="1" smtClean="0"/>
              <a:t>tubercles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659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8856663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6" name="Line 6"/>
          <p:cNvSpPr>
            <a:spLocks noChangeShapeType="1"/>
          </p:cNvSpPr>
          <p:nvPr/>
        </p:nvSpPr>
        <p:spPr bwMode="auto">
          <a:xfrm>
            <a:off x="179388" y="5084763"/>
            <a:ext cx="8713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87" name="Line 7"/>
          <p:cNvSpPr>
            <a:spLocks noChangeShapeType="1"/>
          </p:cNvSpPr>
          <p:nvPr/>
        </p:nvSpPr>
        <p:spPr bwMode="auto">
          <a:xfrm>
            <a:off x="179388" y="5949950"/>
            <a:ext cx="8713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1" name="Text Box 11"/>
          <p:cNvSpPr txBox="1">
            <a:spLocks noChangeArrowheads="1"/>
          </p:cNvSpPr>
          <p:nvPr/>
        </p:nvSpPr>
        <p:spPr bwMode="auto">
          <a:xfrm>
            <a:off x="158750" y="5103813"/>
            <a:ext cx="7645426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 err="1" smtClean="0"/>
              <a:t>anterior</a:t>
            </a:r>
            <a:r>
              <a:rPr lang="cs-CZ" altLang="cs-CZ" sz="2000" b="1" dirty="0" smtClean="0"/>
              <a:t>             </a:t>
            </a:r>
            <a:r>
              <a:rPr lang="cs-CZ" altLang="cs-CZ" sz="2000" b="1" dirty="0" err="1"/>
              <a:t>cornea</a:t>
            </a:r>
            <a:r>
              <a:rPr lang="cs-CZ" altLang="cs-CZ" sz="2000" b="1" dirty="0"/>
              <a:t>                 </a:t>
            </a:r>
            <a:r>
              <a:rPr lang="cs-CZ" altLang="cs-CZ" sz="2000" b="1" dirty="0" smtClean="0"/>
              <a:t>           </a:t>
            </a:r>
            <a:r>
              <a:rPr lang="cs-CZ" altLang="cs-CZ" sz="2000" b="1" dirty="0"/>
              <a:t>iris            </a:t>
            </a:r>
            <a:r>
              <a:rPr lang="cs-CZ" altLang="cs-CZ" sz="2000" b="1" dirty="0" smtClean="0"/>
              <a:t>                      </a:t>
            </a:r>
            <a:r>
              <a:rPr lang="cs-CZ" altLang="cs-CZ" sz="2000" b="1" dirty="0" err="1" smtClean="0"/>
              <a:t>pars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/>
              <a:t>caeca</a:t>
            </a:r>
            <a:r>
              <a:rPr lang="cs-CZ" altLang="cs-CZ" sz="2000" b="1" dirty="0"/>
              <a:t>  </a:t>
            </a:r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segment                                      </a:t>
            </a:r>
            <a:r>
              <a:rPr lang="cs-CZ" altLang="cs-CZ" sz="2000" b="1" dirty="0" smtClean="0"/>
              <a:t>              corpus </a:t>
            </a:r>
            <a:r>
              <a:rPr lang="cs-CZ" altLang="cs-CZ" sz="2000" b="1" dirty="0" err="1"/>
              <a:t>ciliare</a:t>
            </a:r>
            <a:r>
              <a:rPr lang="cs-CZ" altLang="cs-CZ" sz="2000" b="1" dirty="0"/>
              <a:t>      </a:t>
            </a:r>
            <a:r>
              <a:rPr lang="cs-CZ" altLang="cs-CZ" sz="2000" b="1" dirty="0" smtClean="0"/>
              <a:t>          </a:t>
            </a:r>
            <a:r>
              <a:rPr lang="cs-CZ" altLang="cs-CZ" sz="2000" b="1" dirty="0" err="1"/>
              <a:t>retinae</a:t>
            </a:r>
            <a:endParaRPr lang="cs-CZ" altLang="cs-CZ" sz="2000" b="1" dirty="0"/>
          </a:p>
          <a:p>
            <a:pPr>
              <a:lnSpc>
                <a:spcPct val="80000"/>
              </a:lnSpc>
            </a:pPr>
            <a:endParaRPr lang="cs-CZ" altLang="cs-CZ" sz="3200" dirty="0"/>
          </a:p>
          <a:p>
            <a:pPr>
              <a:lnSpc>
                <a:spcPct val="80000"/>
              </a:lnSpc>
            </a:pPr>
            <a:r>
              <a:rPr lang="cs-CZ" altLang="cs-CZ" sz="2000" b="1" dirty="0" err="1" smtClean="0"/>
              <a:t>posterior</a:t>
            </a:r>
            <a:r>
              <a:rPr lang="cs-CZ" altLang="cs-CZ" sz="2000" b="1" dirty="0" smtClean="0"/>
              <a:t>            </a:t>
            </a:r>
            <a:r>
              <a:rPr lang="cs-CZ" altLang="cs-CZ" sz="2000" b="1" dirty="0" err="1" smtClean="0"/>
              <a:t>sclera</a:t>
            </a:r>
            <a:r>
              <a:rPr lang="cs-CZ" altLang="cs-CZ" sz="2000" b="1" dirty="0" smtClean="0"/>
              <a:t>                            </a:t>
            </a:r>
            <a:r>
              <a:rPr lang="cs-CZ" altLang="cs-CZ" sz="2000" b="1" dirty="0" err="1"/>
              <a:t>choroidea</a:t>
            </a:r>
            <a:r>
              <a:rPr lang="cs-CZ" altLang="cs-CZ" sz="2000" b="1" dirty="0"/>
              <a:t>  </a:t>
            </a:r>
            <a:r>
              <a:rPr lang="cs-CZ" altLang="cs-CZ" sz="2000" b="1" dirty="0" smtClean="0"/>
              <a:t>                    </a:t>
            </a:r>
            <a:r>
              <a:rPr lang="cs-CZ" altLang="cs-CZ" sz="2000" b="1" dirty="0" err="1"/>
              <a:t>pars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optica</a:t>
            </a:r>
            <a:endParaRPr lang="cs-CZ" altLang="cs-CZ" sz="2000" b="1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segment                                                                        </a:t>
            </a:r>
            <a:r>
              <a:rPr lang="cs-CZ" altLang="cs-CZ" sz="2000" b="1" dirty="0" smtClean="0"/>
              <a:t>                    </a:t>
            </a:r>
            <a:r>
              <a:rPr lang="cs-CZ" altLang="cs-CZ" sz="2000" b="1" dirty="0" err="1"/>
              <a:t>retinae</a:t>
            </a:r>
            <a:endParaRPr lang="cs-CZ" altLang="cs-CZ" sz="2000" b="1" dirty="0"/>
          </a:p>
        </p:txBody>
      </p:sp>
      <p:sp>
        <p:nvSpPr>
          <p:cNvPr id="199692" name="Line 12"/>
          <p:cNvSpPr>
            <a:spLocks noChangeShapeType="1"/>
          </p:cNvSpPr>
          <p:nvPr/>
        </p:nvSpPr>
        <p:spPr bwMode="auto">
          <a:xfrm>
            <a:off x="1692275" y="3933825"/>
            <a:ext cx="0" cy="292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3" name="Line 13"/>
          <p:cNvSpPr>
            <a:spLocks noChangeShapeType="1"/>
          </p:cNvSpPr>
          <p:nvPr/>
        </p:nvSpPr>
        <p:spPr bwMode="auto">
          <a:xfrm>
            <a:off x="3851275" y="3933825"/>
            <a:ext cx="0" cy="292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4" name="Line 14"/>
          <p:cNvSpPr>
            <a:spLocks noChangeShapeType="1"/>
          </p:cNvSpPr>
          <p:nvPr/>
        </p:nvSpPr>
        <p:spPr bwMode="auto">
          <a:xfrm>
            <a:off x="6156325" y="3933825"/>
            <a:ext cx="0" cy="292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5" name="Text Box 15"/>
          <p:cNvSpPr txBox="1">
            <a:spLocks noChangeArrowheads="1"/>
          </p:cNvSpPr>
          <p:nvPr/>
        </p:nvSpPr>
        <p:spPr bwMode="auto">
          <a:xfrm>
            <a:off x="179388" y="-46038"/>
            <a:ext cx="37737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b="1" dirty="0" err="1" smtClean="0"/>
              <a:t>The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wall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of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eyeball</a:t>
            </a:r>
            <a:endParaRPr lang="cs-CZ" altLang="cs-CZ" sz="36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1894081" y="4221088"/>
            <a:ext cx="1605889" cy="646331"/>
          </a:xfrm>
          <a:prstGeom prst="rect">
            <a:avLst/>
          </a:prstGeom>
          <a:solidFill>
            <a:srgbClr val="C9FFFF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Tunica </a:t>
            </a:r>
            <a:r>
              <a:rPr lang="cs-CZ" dirty="0" err="1" smtClean="0"/>
              <a:t>externa</a:t>
            </a:r>
            <a:r>
              <a:rPr lang="cs-CZ" dirty="0" smtClean="0"/>
              <a:t> 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fibrosa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139952" y="4221087"/>
            <a:ext cx="1476494" cy="64633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Tunica media 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vasculosa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440306" y="4221086"/>
            <a:ext cx="1566454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Tunica interna 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nervosa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316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05" y="0"/>
            <a:ext cx="91842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116632"/>
            <a:ext cx="68407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Anterior</a:t>
            </a:r>
            <a:r>
              <a:rPr lang="cs-CZ" sz="2000" b="1" dirty="0" smtClean="0"/>
              <a:t> segment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eye</a:t>
            </a:r>
            <a:r>
              <a:rPr lang="cs-CZ" sz="2000" b="1" dirty="0" smtClean="0"/>
              <a:t>                                                                                                  </a:t>
            </a:r>
            <a:endParaRPr lang="cs-CZ" sz="2000" b="1" dirty="0"/>
          </a:p>
        </p:txBody>
      </p:sp>
      <p:sp>
        <p:nvSpPr>
          <p:cNvPr id="3" name="Obdélník 2"/>
          <p:cNvSpPr/>
          <p:nvPr/>
        </p:nvSpPr>
        <p:spPr>
          <a:xfrm>
            <a:off x="972816" y="4149080"/>
            <a:ext cx="50405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207502" y="4869160"/>
            <a:ext cx="134016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853308" y="5373216"/>
            <a:ext cx="694355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980928" y="5877272"/>
            <a:ext cx="78276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772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718"/>
            <a:ext cx="9144000" cy="665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18052"/>
            <a:ext cx="336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Anterior</a:t>
            </a:r>
            <a:r>
              <a:rPr lang="cs-CZ" b="1" dirty="0"/>
              <a:t> segment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eye</a:t>
            </a:r>
            <a:r>
              <a:rPr lang="cs-CZ" b="1" dirty="0"/>
              <a:t> – </a:t>
            </a:r>
            <a:r>
              <a:rPr lang="cs-CZ" b="1" dirty="0" err="1" smtClean="0"/>
              <a:t>cornea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 rot="289371">
            <a:off x="3707903" y="873800"/>
            <a:ext cx="203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anterior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epithelium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4860032" y="1412776"/>
            <a:ext cx="288032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5365593" y="1520788"/>
            <a:ext cx="288032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5940152" y="1565176"/>
            <a:ext cx="288032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 rot="389886">
            <a:off x="4297695" y="1645934"/>
            <a:ext cx="2232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Bowman‘s</a:t>
            </a:r>
            <a:r>
              <a:rPr lang="cs-CZ" dirty="0" smtClean="0"/>
              <a:t> </a:t>
            </a:r>
            <a:r>
              <a:rPr lang="cs-CZ" dirty="0" err="1" smtClean="0"/>
              <a:t>membrane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 rot="413395">
            <a:off x="3347864" y="3530359"/>
            <a:ext cx="260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substantia</a:t>
            </a:r>
            <a:r>
              <a:rPr lang="cs-CZ" dirty="0" smtClean="0"/>
              <a:t> propria </a:t>
            </a:r>
            <a:r>
              <a:rPr lang="cs-CZ" dirty="0" err="1" smtClean="0"/>
              <a:t>cornae</a:t>
            </a:r>
            <a:endParaRPr lang="cs-CZ" dirty="0"/>
          </a:p>
        </p:txBody>
      </p:sp>
      <p:cxnSp>
        <p:nvCxnSpPr>
          <p:cNvPr id="15" name="Přímá spojnice se šipkou 14"/>
          <p:cNvCxnSpPr/>
          <p:nvPr/>
        </p:nvCxnSpPr>
        <p:spPr>
          <a:xfrm flipH="1">
            <a:off x="3203848" y="5949280"/>
            <a:ext cx="216024" cy="2880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>
            <a:off x="4175955" y="5978084"/>
            <a:ext cx="216024" cy="2880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3724672" y="5973621"/>
            <a:ext cx="216024" cy="2880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 rot="379979">
            <a:off x="2857017" y="5620005"/>
            <a:ext cx="234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Descemet‘s</a:t>
            </a:r>
            <a:r>
              <a:rPr lang="cs-CZ" dirty="0" smtClean="0"/>
              <a:t> </a:t>
            </a:r>
            <a:r>
              <a:rPr lang="cs-CZ" dirty="0" err="1" smtClean="0"/>
              <a:t>membrane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 rot="203296">
            <a:off x="539553" y="6359839"/>
            <a:ext cx="2101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posterior</a:t>
            </a:r>
            <a:r>
              <a:rPr lang="cs-CZ" dirty="0" smtClean="0"/>
              <a:t> </a:t>
            </a:r>
            <a:r>
              <a:rPr lang="cs-CZ" dirty="0" err="1" smtClean="0"/>
              <a:t>epithelium</a:t>
            </a:r>
            <a:endParaRPr lang="cs-CZ" dirty="0"/>
          </a:p>
        </p:txBody>
      </p:sp>
      <p:cxnSp>
        <p:nvCxnSpPr>
          <p:cNvPr id="21" name="Přímá spojnice se šipkou 20"/>
          <p:cNvCxnSpPr/>
          <p:nvPr/>
        </p:nvCxnSpPr>
        <p:spPr>
          <a:xfrm flipV="1">
            <a:off x="1187624" y="6122100"/>
            <a:ext cx="144016" cy="2592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V="1">
            <a:off x="1590449" y="6150769"/>
            <a:ext cx="144016" cy="2592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V="1">
            <a:off x="2051720" y="6206414"/>
            <a:ext cx="144016" cy="2592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787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75982"/>
            <a:ext cx="857144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       </a:t>
            </a:r>
            <a:r>
              <a:rPr lang="cs-CZ" sz="2000" b="1" dirty="0" err="1" smtClean="0"/>
              <a:t>Anterior</a:t>
            </a:r>
            <a:r>
              <a:rPr lang="cs-CZ" sz="2000" b="1" dirty="0" smtClean="0"/>
              <a:t> segment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eye</a:t>
            </a:r>
            <a:r>
              <a:rPr lang="cs-CZ" sz="2000" b="1" dirty="0" smtClean="0"/>
              <a:t> – corpus </a:t>
            </a:r>
            <a:r>
              <a:rPr lang="cs-CZ" sz="2000" b="1" dirty="0" err="1" smtClean="0"/>
              <a:t>ciliare</a:t>
            </a:r>
            <a:r>
              <a:rPr lang="cs-CZ" sz="2000" b="1" dirty="0" smtClean="0"/>
              <a:t>                                                                   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3022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" y="0"/>
            <a:ext cx="9132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9552" y="75982"/>
            <a:ext cx="892872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b="1" dirty="0" err="1" smtClean="0"/>
              <a:t>Anterior</a:t>
            </a:r>
            <a:r>
              <a:rPr lang="cs-CZ" sz="2000" b="1" dirty="0" smtClean="0"/>
              <a:t> segment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eye</a:t>
            </a:r>
            <a:r>
              <a:rPr lang="cs-CZ" sz="2000" b="1" dirty="0" smtClean="0"/>
              <a:t> – iris</a:t>
            </a:r>
            <a:r>
              <a:rPr lang="cs-CZ" b="1" dirty="0" smtClean="0"/>
              <a:t>                                                                                                          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419872" y="5517232"/>
            <a:ext cx="1872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     [pink </a:t>
            </a:r>
            <a:r>
              <a:rPr lang="cs-CZ" dirty="0" err="1" smtClean="0"/>
              <a:t>strip</a:t>
            </a:r>
            <a:r>
              <a:rPr lang="cs-CZ" dirty="0" smtClean="0"/>
              <a:t>]     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018246" y="5970687"/>
            <a:ext cx="1847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dorsal</a:t>
            </a:r>
            <a:r>
              <a:rPr lang="cs-CZ" dirty="0" smtClean="0"/>
              <a:t> </a:t>
            </a:r>
            <a:r>
              <a:rPr lang="cs-CZ" dirty="0" err="1" smtClean="0"/>
              <a:t>epithelium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07904" y="1052736"/>
            <a:ext cx="33123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dorsal</a:t>
            </a:r>
            <a:r>
              <a:rPr lang="cs-CZ" b="1" dirty="0" smtClean="0"/>
              <a:t> </a:t>
            </a:r>
            <a:r>
              <a:rPr lang="cs-CZ" b="1" dirty="0" err="1" smtClean="0"/>
              <a:t>corneal</a:t>
            </a:r>
            <a:r>
              <a:rPr lang="cs-CZ" b="1" dirty="0" smtClean="0"/>
              <a:t> </a:t>
            </a:r>
            <a:r>
              <a:rPr lang="cs-CZ" b="1" dirty="0" err="1" smtClean="0"/>
              <a:t>epithelium</a:t>
            </a:r>
            <a:r>
              <a:rPr lang="cs-CZ" b="1" dirty="0" smtClean="0"/>
              <a:t> </a:t>
            </a:r>
          </a:p>
          <a:p>
            <a:r>
              <a:rPr lang="cs-CZ" dirty="0" err="1" smtClean="0"/>
              <a:t>continues</a:t>
            </a:r>
            <a:endParaRPr lang="cs-CZ" dirty="0" smtClean="0"/>
          </a:p>
          <a:p>
            <a:r>
              <a:rPr lang="cs-CZ" dirty="0" smtClean="0"/>
              <a:t>to </a:t>
            </a:r>
            <a:r>
              <a:rPr lang="cs-CZ" dirty="0" err="1" smtClean="0"/>
              <a:t>ventral</a:t>
            </a:r>
            <a:r>
              <a:rPr lang="cs-CZ" dirty="0" smtClean="0"/>
              <a:t> </a:t>
            </a:r>
            <a:r>
              <a:rPr lang="cs-CZ" dirty="0" err="1" smtClean="0"/>
              <a:t>surface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iris as </a:t>
            </a:r>
            <a:r>
              <a:rPr lang="cs-CZ" b="1" dirty="0" err="1" smtClean="0"/>
              <a:t>ventral</a:t>
            </a:r>
            <a:r>
              <a:rPr lang="cs-CZ" b="1" dirty="0" smtClean="0"/>
              <a:t> </a:t>
            </a:r>
            <a:r>
              <a:rPr lang="cs-CZ" b="1" dirty="0" err="1" smtClean="0"/>
              <a:t>epithelium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iris 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 rot="1781346">
            <a:off x="7195478" y="2638346"/>
            <a:ext cx="19284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iridocorneal</a:t>
            </a:r>
            <a:r>
              <a:rPr lang="cs-CZ" dirty="0" smtClean="0"/>
              <a:t> </a:t>
            </a:r>
            <a:r>
              <a:rPr lang="cs-CZ" dirty="0" err="1" smtClean="0"/>
              <a:t>angle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084168" y="4005064"/>
            <a:ext cx="17818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  stroma </a:t>
            </a:r>
            <a:r>
              <a:rPr lang="cs-CZ" dirty="0" err="1" smtClean="0"/>
              <a:t>iridis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9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132601"/>
            <a:ext cx="68776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b="1" dirty="0" err="1" smtClean="0"/>
              <a:t>Dorsal</a:t>
            </a:r>
            <a:r>
              <a:rPr lang="cs-CZ" sz="2000" b="1" dirty="0" smtClean="0"/>
              <a:t> segment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eye</a:t>
            </a:r>
            <a:r>
              <a:rPr lang="cs-CZ" sz="2000" b="1" dirty="0" smtClean="0"/>
              <a:t>                                                                           </a:t>
            </a:r>
            <a:endParaRPr lang="cs-CZ" sz="2000" b="1" dirty="0"/>
          </a:p>
        </p:txBody>
      </p:sp>
      <p:sp>
        <p:nvSpPr>
          <p:cNvPr id="3" name="Obdélník 2"/>
          <p:cNvSpPr/>
          <p:nvPr/>
        </p:nvSpPr>
        <p:spPr>
          <a:xfrm>
            <a:off x="4716016" y="2204864"/>
            <a:ext cx="108012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5004048" y="3573016"/>
            <a:ext cx="165618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788024" y="4365104"/>
            <a:ext cx="122413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747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630</Words>
  <Application>Microsoft Office PowerPoint</Application>
  <PresentationFormat>Předvádění na obrazovce (4:3)</PresentationFormat>
  <Paragraphs>222</Paragraphs>
  <Slides>32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Wingdings</vt:lpstr>
      <vt:lpstr>Motiv systému Office</vt:lpstr>
      <vt:lpstr>SENSORY ORGANS</vt:lpstr>
      <vt:lpstr>Organ of vision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Organ of balance and hearing</vt:lpstr>
      <vt:lpstr>Prezentace aplikace PowerPoint</vt:lpstr>
      <vt:lpstr>Inner ear (in pyramid of  ossis petrosum ossis temporalis)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Doma</dc:creator>
  <cp:lastModifiedBy>Irena Lauschová</cp:lastModifiedBy>
  <cp:revision>64</cp:revision>
  <dcterms:created xsi:type="dcterms:W3CDTF">2015-07-12T14:02:16Z</dcterms:created>
  <dcterms:modified xsi:type="dcterms:W3CDTF">2015-11-20T08:53:07Z</dcterms:modified>
</cp:coreProperties>
</file>