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2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74" r:id="rId12"/>
    <p:sldId id="268" r:id="rId13"/>
    <p:sldId id="269" r:id="rId14"/>
    <p:sldId id="271" r:id="rId15"/>
    <p:sldId id="263" r:id="rId16"/>
    <p:sldId id="270" r:id="rId17"/>
    <p:sldId id="272" r:id="rId18"/>
    <p:sldId id="275" r:id="rId19"/>
    <p:sldId id="273" r:id="rId20"/>
    <p:sldId id="296" r:id="rId21"/>
    <p:sldId id="276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F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F824-B4B1-4E82-8274-C561BFAEDF2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847F-0E73-4831-86C3-FFBEDDB7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FBE97-A586-4BA1-BA8B-361355B570C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15CDB7-40C8-40BF-9B65-68B576ED08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dTMeu9pfY" TargetMode="External"/><Relationship Id="rId2" Type="http://schemas.openxmlformats.org/officeDocument/2006/relationships/hyperlink" Target="https://www.youtube.com/watch?v=4gv6HLqnys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X8r8fNmt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58200" cy="1222375"/>
          </a:xfrm>
        </p:spPr>
        <p:txBody>
          <a:bodyPr>
            <a:normAutofit/>
          </a:bodyPr>
          <a:lstStyle/>
          <a:p>
            <a:r>
              <a:rPr lang="cs-CZ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Nursing</a:t>
            </a: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cs-CZ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communication</a:t>
            </a: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Strakov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/>
              <a:t>Dpt</a:t>
            </a:r>
            <a:r>
              <a:rPr lang="cs-CZ" smtClean="0"/>
              <a:t>.</a:t>
            </a:r>
            <a:r>
              <a:rPr lang="en-US" smtClean="0"/>
              <a:t> </a:t>
            </a:r>
            <a:r>
              <a:rPr lang="en-US" dirty="0" smtClean="0"/>
              <a:t>of Nursing, Faculty of Medicine, Masaryk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>
            <a:noAutofit/>
          </a:bodyPr>
          <a:lstStyle/>
          <a:p>
            <a:r>
              <a:rPr lang="cs-CZ" dirty="0" smtClean="0"/>
              <a:t>Non-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(body talk)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 verbal communication is an important part of communication process</a:t>
            </a:r>
          </a:p>
          <a:p>
            <a:r>
              <a:rPr lang="en-US" dirty="0" smtClean="0"/>
              <a:t>60 per cent of information is picked up via non-verbal way</a:t>
            </a:r>
          </a:p>
          <a:p>
            <a:r>
              <a:rPr lang="en-US" dirty="0" smtClean="0"/>
              <a:t>Forms of body language:</a:t>
            </a:r>
          </a:p>
          <a:p>
            <a:pPr lvl="1"/>
            <a:r>
              <a:rPr lang="en-US" dirty="0" err="1" smtClean="0"/>
              <a:t>Parali</a:t>
            </a:r>
            <a:r>
              <a:rPr lang="cs-CZ" dirty="0" smtClean="0"/>
              <a:t>n</a:t>
            </a:r>
            <a:r>
              <a:rPr lang="en-US" dirty="0" err="1" smtClean="0"/>
              <a:t>quistic</a:t>
            </a:r>
            <a:r>
              <a:rPr lang="cs-CZ" dirty="0" smtClean="0"/>
              <a:t> </a:t>
            </a:r>
            <a:r>
              <a:rPr lang="cs-CZ" dirty="0" err="1" smtClean="0"/>
              <a:t>phenomenon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Gestures</a:t>
            </a:r>
          </a:p>
          <a:p>
            <a:pPr lvl="1"/>
            <a:r>
              <a:rPr lang="en-US" dirty="0" smtClean="0"/>
              <a:t>Facial </a:t>
            </a:r>
            <a:r>
              <a:rPr lang="en-US" dirty="0" err="1" smtClean="0"/>
              <a:t>expres</a:t>
            </a:r>
            <a:r>
              <a:rPr lang="cs-CZ" dirty="0" smtClean="0"/>
              <a:t>s</a:t>
            </a:r>
            <a:r>
              <a:rPr lang="en-US" dirty="0" smtClean="0"/>
              <a:t>ion (mimics)</a:t>
            </a:r>
          </a:p>
          <a:p>
            <a:pPr lvl="1"/>
            <a:r>
              <a:rPr lang="en-US" dirty="0" err="1" smtClean="0"/>
              <a:t>Posturology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Proxemics</a:t>
            </a:r>
          </a:p>
          <a:p>
            <a:pPr lvl="1"/>
            <a:r>
              <a:rPr lang="cs-CZ" dirty="0"/>
              <a:t>H</a:t>
            </a:r>
            <a:r>
              <a:rPr lang="en-US" dirty="0" err="1" smtClean="0"/>
              <a:t>aptics</a:t>
            </a:r>
            <a:r>
              <a:rPr lang="cs-CZ" dirty="0" smtClean="0"/>
              <a:t> (</a:t>
            </a:r>
            <a:r>
              <a:rPr lang="cs-CZ" dirty="0" err="1" smtClean="0"/>
              <a:t>contact</a:t>
            </a:r>
            <a:r>
              <a:rPr lang="cs-CZ" dirty="0" smtClean="0"/>
              <a:t> to </a:t>
            </a:r>
            <a:r>
              <a:rPr lang="cs-CZ" dirty="0" err="1" smtClean="0"/>
              <a:t>somebody</a:t>
            </a:r>
            <a:r>
              <a:rPr lang="cs-CZ" dirty="0" smtClean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>
            <a:noAutofit/>
          </a:bodyPr>
          <a:lstStyle/>
          <a:p>
            <a:r>
              <a:rPr lang="cs-CZ" dirty="0" smtClean="0"/>
              <a:t>Non-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(body talk)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Non verbal communication is A VERY INDIVIDUAL PROCESS</a:t>
            </a:r>
          </a:p>
          <a:p>
            <a:r>
              <a:rPr lang="en-US" dirty="0" smtClean="0"/>
              <a:t>General statements for understanding non verbal communication are valid for nationalities/cultures/ethnicity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Across nationalities/cultures/ethnicity meaning can be very different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PARALINQUISTIC PHENOMENON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4644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Speed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, speed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reply</a:t>
            </a:r>
            <a:endParaRPr lang="cs-CZ" dirty="0" smtClean="0"/>
          </a:p>
          <a:p>
            <a:r>
              <a:rPr lang="cs-CZ" dirty="0" smtClean="0"/>
              <a:t>Dynamics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 smtClean="0"/>
          </a:p>
          <a:p>
            <a:r>
              <a:rPr lang="cs-CZ" dirty="0" err="1" smtClean="0"/>
              <a:t>Volume</a:t>
            </a:r>
            <a:r>
              <a:rPr lang="cs-CZ" dirty="0" smtClean="0"/>
              <a:t> and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voice</a:t>
            </a:r>
            <a:r>
              <a:rPr lang="cs-CZ" dirty="0" smtClean="0"/>
              <a:t>, </a:t>
            </a:r>
            <a:r>
              <a:rPr lang="cs-CZ" dirty="0" err="1" smtClean="0"/>
              <a:t>intonation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>
                <a:hlinkClick r:id="rId2"/>
              </a:rPr>
              <a:t>https://www.youtube.com/watch?v=4gv6HLqnysw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www.youtube.com/watch?v=zRdTMeu9pfY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4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gestures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812088" cy="49711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= Movement of hands and arms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It Helps to sender code information</a:t>
            </a:r>
          </a:p>
          <a:p>
            <a:r>
              <a:rPr lang="en-US" dirty="0" smtClean="0"/>
              <a:t>Gestures helps to understand coded information to receiver (could be misleading too)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0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FACIAL EXPRESSION (MIMICS)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en-US" dirty="0" smtClean="0"/>
              <a:t>One of the most important communication channels</a:t>
            </a:r>
          </a:p>
          <a:p>
            <a:r>
              <a:rPr lang="en-US" dirty="0" smtClean="0"/>
              <a:t>Dominant role of eyes, lips, mouth, eyebrows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7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posturology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Body position talks about our </a:t>
            </a:r>
            <a:r>
              <a:rPr lang="en-US" b="1" dirty="0" smtClean="0"/>
              <a:t>feeling</a:t>
            </a:r>
            <a:r>
              <a:rPr lang="cs-CZ" b="1" dirty="0" smtClean="0"/>
              <a:t> </a:t>
            </a:r>
            <a:r>
              <a:rPr lang="cs-CZ" b="1" dirty="0" err="1" smtClean="0"/>
              <a:t>too</a:t>
            </a:r>
            <a:endParaRPr lang="cs-CZ" b="1" dirty="0" smtClean="0"/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dirty="0" smtClean="0"/>
              <a:t>Focused mostly on extremities, chest and head</a:t>
            </a:r>
            <a:endParaRPr lang="cs-CZ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b="1" dirty="0" smtClean="0"/>
              <a:t>Basic positions: </a:t>
            </a:r>
            <a:r>
              <a:rPr lang="en-US" dirty="0" smtClean="0"/>
              <a:t>sitting, </a:t>
            </a:r>
            <a:r>
              <a:rPr lang="en-US" dirty="0" smtClean="0"/>
              <a:t>standing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11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Gestures+mimics+posturology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u="sng" dirty="0">
                <a:hlinkClick r:id="rId2"/>
              </a:rPr>
              <a:t>https://www.youtube.com/watch?v=JoX8r8fNmtU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cs-CZ" dirty="0" err="1" smtClean="0"/>
              <a:t>proxemics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636" y="1124744"/>
            <a:ext cx="8686800" cy="4525963"/>
          </a:xfrm>
        </p:spPr>
        <p:txBody>
          <a:bodyPr/>
          <a:lstStyle/>
          <a:p>
            <a:r>
              <a:rPr lang="en-US" sz="3000" dirty="0" smtClean="0"/>
              <a:t>Communication </a:t>
            </a:r>
            <a:r>
              <a:rPr lang="cs-CZ" sz="3000" dirty="0" smtClean="0"/>
              <a:t>by</a:t>
            </a:r>
            <a:r>
              <a:rPr lang="en-US" sz="3000" dirty="0" smtClean="0"/>
              <a:t> us</a:t>
            </a:r>
            <a:r>
              <a:rPr lang="cs-CZ" sz="3000" dirty="0" err="1" smtClean="0"/>
              <a:t>ing</a:t>
            </a:r>
            <a:r>
              <a:rPr lang="en-US" sz="3000" dirty="0" smtClean="0"/>
              <a:t> room (zones) around</a:t>
            </a:r>
          </a:p>
          <a:p>
            <a:r>
              <a:rPr lang="en-US" sz="3000" dirty="0" smtClean="0"/>
              <a:t>Basic zones: intimate, personal, social, public</a:t>
            </a:r>
          </a:p>
          <a:p>
            <a:r>
              <a:rPr lang="en-US" sz="3000" dirty="0" smtClean="0"/>
              <a:t>Different to culture</a:t>
            </a:r>
            <a:r>
              <a:rPr lang="cs-CZ" sz="3000" dirty="0" smtClean="0"/>
              <a:t> and religion</a:t>
            </a:r>
          </a:p>
          <a:p>
            <a:endParaRPr lang="en-US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3" y="2777877"/>
            <a:ext cx="6347891" cy="40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5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contact</a:t>
            </a:r>
            <a:r>
              <a:rPr lang="cs-CZ" dirty="0" smtClean="0"/>
              <a:t> to </a:t>
            </a:r>
            <a:r>
              <a:rPr lang="cs-CZ" dirty="0" err="1" smtClean="0"/>
              <a:t>someboty</a:t>
            </a:r>
            <a:endParaRPr lang="cs-CZ" dirty="0" smtClean="0"/>
          </a:p>
          <a:p>
            <a:r>
              <a:rPr lang="en-US" dirty="0" smtClean="0"/>
              <a:t>Caregivers really often disturb </a:t>
            </a:r>
            <a:r>
              <a:rPr lang="en-US" dirty="0" err="1" smtClean="0"/>
              <a:t>intim</a:t>
            </a:r>
            <a:r>
              <a:rPr lang="cs-CZ" dirty="0" err="1" smtClean="0"/>
              <a:t>acy</a:t>
            </a:r>
            <a:r>
              <a:rPr lang="en-US" dirty="0" smtClean="0"/>
              <a:t> of patients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Which procedures disturbs </a:t>
            </a:r>
            <a:r>
              <a:rPr lang="en-US" dirty="0" err="1" smtClean="0">
                <a:solidFill>
                  <a:srgbClr val="0070C0"/>
                </a:solidFill>
              </a:rPr>
              <a:t>intim</a:t>
            </a:r>
            <a:r>
              <a:rPr lang="cs-CZ" dirty="0" err="1" smtClean="0">
                <a:solidFill>
                  <a:srgbClr val="0070C0"/>
                </a:solidFill>
              </a:rPr>
              <a:t>acy</a:t>
            </a:r>
            <a:r>
              <a:rPr lang="en-US" dirty="0" smtClean="0">
                <a:solidFill>
                  <a:srgbClr val="0070C0"/>
                </a:solidFill>
              </a:rPr>
              <a:t>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0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cs-CZ" dirty="0" err="1" smtClean="0"/>
              <a:t>haptics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How is the feeling of patient with frequently disturbed intimate zone by caregivers? 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lvl="1"/>
            <a:r>
              <a:rPr lang="cs-CZ" dirty="0" err="1" smtClean="0"/>
              <a:t>Patient</a:t>
            </a:r>
            <a:r>
              <a:rPr lang="cs-CZ" dirty="0" smtClean="0"/>
              <a:t>=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born</a:t>
            </a:r>
            <a:r>
              <a:rPr lang="cs-CZ" dirty="0" smtClean="0"/>
              <a:t> baby</a:t>
            </a:r>
          </a:p>
          <a:p>
            <a:pPr lvl="1"/>
            <a:r>
              <a:rPr lang="cs-CZ" dirty="0" err="1" smtClean="0"/>
              <a:t>Patient</a:t>
            </a:r>
            <a:r>
              <a:rPr lang="cs-CZ" dirty="0" smtClean="0"/>
              <a:t>=14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girl</a:t>
            </a:r>
          </a:p>
          <a:p>
            <a:pPr lvl="1"/>
            <a:r>
              <a:rPr lang="cs-CZ" dirty="0" err="1" smtClean="0"/>
              <a:t>Patient</a:t>
            </a:r>
            <a:r>
              <a:rPr lang="cs-CZ" dirty="0" smtClean="0"/>
              <a:t>=70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senior</a:t>
            </a:r>
          </a:p>
          <a:p>
            <a:pPr lvl="1"/>
            <a:r>
              <a:rPr lang="cs-CZ" dirty="0" err="1" smtClean="0"/>
              <a:t>Patient</a:t>
            </a:r>
            <a:r>
              <a:rPr lang="cs-CZ" dirty="0" smtClean="0"/>
              <a:t>=</a:t>
            </a:r>
            <a:r>
              <a:rPr lang="cs-CZ" dirty="0" err="1" smtClean="0"/>
              <a:t>you</a:t>
            </a:r>
            <a:endParaRPr lang="cs-CZ" dirty="0" smtClean="0"/>
          </a:p>
          <a:p>
            <a:pPr marL="457200" lvl="1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Which reactions can we activate? (</a:t>
            </a:r>
            <a:r>
              <a:rPr lang="cs-CZ" dirty="0" smtClean="0">
                <a:solidFill>
                  <a:srgbClr val="0070C0"/>
                </a:solidFill>
              </a:rPr>
              <a:t>by </a:t>
            </a:r>
            <a:r>
              <a:rPr lang="en-US" dirty="0" smtClean="0">
                <a:solidFill>
                  <a:srgbClr val="0070C0"/>
                </a:solidFill>
              </a:rPr>
              <a:t>insensitive handling)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seminar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61662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What is (nursing) communication ?</a:t>
            </a:r>
          </a:p>
          <a:p>
            <a:r>
              <a:rPr lang="en-US" sz="3000" dirty="0" smtClean="0"/>
              <a:t>Functions of communication</a:t>
            </a:r>
          </a:p>
          <a:p>
            <a:r>
              <a:rPr lang="en-US" sz="3000" dirty="0" smtClean="0"/>
              <a:t>Verbal speech and body talk (non-verbal speech)</a:t>
            </a:r>
          </a:p>
          <a:p>
            <a:r>
              <a:rPr lang="en-US" sz="3000" dirty="0" smtClean="0"/>
              <a:t>Specific factors of communication with patients</a:t>
            </a:r>
            <a:r>
              <a:rPr lang="cs-CZ" sz="3000" dirty="0" smtClean="0"/>
              <a:t> </a:t>
            </a:r>
            <a:r>
              <a:rPr lang="cs-CZ" sz="3000" dirty="0" err="1" smtClean="0"/>
              <a:t>at</a:t>
            </a:r>
            <a:r>
              <a:rPr lang="cs-CZ" sz="3000" dirty="0" smtClean="0"/>
              <a:t> </a:t>
            </a:r>
            <a:r>
              <a:rPr lang="cs-CZ" sz="3000" dirty="0" err="1" smtClean="0"/>
              <a:t>hospital</a:t>
            </a:r>
            <a:r>
              <a:rPr lang="cs-CZ" sz="3000" dirty="0" smtClean="0"/>
              <a:t>, </a:t>
            </a:r>
            <a:r>
              <a:rPr lang="cs-CZ" sz="3000" dirty="0" err="1" smtClean="0"/>
              <a:t>barriers</a:t>
            </a:r>
            <a:endParaRPr lang="en-US" sz="3000" dirty="0" smtClean="0"/>
          </a:p>
          <a:p>
            <a:r>
              <a:rPr lang="cs-CZ" sz="3000" dirty="0" smtClean="0"/>
              <a:t>P</a:t>
            </a:r>
            <a:r>
              <a:rPr lang="en-US" sz="3000" dirty="0" err="1" smtClean="0"/>
              <a:t>eople</a:t>
            </a:r>
            <a:r>
              <a:rPr lang="en-US" sz="3000" dirty="0" smtClean="0"/>
              <a:t> with disabilities</a:t>
            </a:r>
            <a:r>
              <a:rPr lang="cs-CZ" sz="3000" dirty="0" smtClean="0"/>
              <a:t>, </a:t>
            </a:r>
            <a:r>
              <a:rPr lang="en-US" sz="3000" dirty="0" smtClean="0"/>
              <a:t>elderly people</a:t>
            </a:r>
            <a:r>
              <a:rPr lang="cs-CZ" sz="3000" dirty="0" smtClean="0"/>
              <a:t> – </a:t>
            </a:r>
            <a:r>
              <a:rPr lang="cs-CZ" sz="3000" dirty="0" err="1" smtClean="0"/>
              <a:t>communication</a:t>
            </a:r>
            <a:r>
              <a:rPr lang="cs-CZ" sz="3000" dirty="0" smtClean="0"/>
              <a:t> </a:t>
            </a:r>
            <a:r>
              <a:rPr lang="cs-CZ" sz="3000" dirty="0" err="1" smtClean="0"/>
              <a:t>difficulty</a:t>
            </a:r>
            <a:endParaRPr lang="en-US" sz="3000" dirty="0" smtClean="0"/>
          </a:p>
          <a:p>
            <a:r>
              <a:rPr lang="en-US" sz="3000" dirty="0" smtClean="0"/>
              <a:t>Communication at palliative medicine, bad news</a:t>
            </a:r>
          </a:p>
          <a:p>
            <a:r>
              <a:rPr lang="en-US" sz="3000" dirty="0" smtClean="0"/>
              <a:t>Specifics of communication at </a:t>
            </a:r>
            <a:r>
              <a:rPr lang="cs-CZ" sz="3000" dirty="0" err="1"/>
              <a:t>C</a:t>
            </a:r>
            <a:r>
              <a:rPr lang="en-US" sz="3000" dirty="0" err="1" smtClean="0"/>
              <a:t>zech</a:t>
            </a:r>
            <a:r>
              <a:rPr lang="en-US" sz="3000" dirty="0" smtClean="0"/>
              <a:t> community</a:t>
            </a:r>
            <a:r>
              <a:rPr lang="cs-CZ" sz="3000" dirty="0" smtClean="0"/>
              <a:t> </a:t>
            </a:r>
            <a:r>
              <a:rPr lang="en-US" sz="3000" dirty="0" smtClean="0"/>
              <a:t>+</a:t>
            </a:r>
            <a:r>
              <a:rPr lang="cs-CZ" sz="3000" dirty="0" smtClean="0"/>
              <a:t> </a:t>
            </a:r>
            <a:r>
              <a:rPr lang="en-US" sz="3000" dirty="0" smtClean="0"/>
              <a:t>selected  useful sentences for practice</a:t>
            </a:r>
          </a:p>
          <a:p>
            <a:endParaRPr lang="cs-CZ" sz="800" dirty="0" smtClean="0"/>
          </a:p>
          <a:p>
            <a:r>
              <a:rPr lang="cs-CZ" sz="3000" b="1" dirty="0" smtClean="0">
                <a:solidFill>
                  <a:srgbClr val="FF0000"/>
                </a:solidFill>
              </a:rPr>
              <a:t>INSTRUCTIONS FOR PRACTICE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686800" cy="838200"/>
          </a:xfrm>
        </p:spPr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, </a:t>
            </a:r>
            <a:r>
              <a:rPr lang="cs-CZ" dirty="0" err="1"/>
              <a:t>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0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, </a:t>
            </a:r>
            <a:r>
              <a:rPr lang="cs-CZ" dirty="0" err="1" smtClean="0"/>
              <a:t>barriers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VALID FACOTRS:</a:t>
            </a:r>
          </a:p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surroundings</a:t>
            </a:r>
            <a:endParaRPr lang="cs-CZ" dirty="0" smtClean="0"/>
          </a:p>
          <a:p>
            <a:r>
              <a:rPr lang="cs-CZ" dirty="0" err="1" smtClean="0"/>
              <a:t>Patient's</a:t>
            </a:r>
            <a:r>
              <a:rPr lang="cs-CZ" dirty="0" smtClean="0"/>
              <a:t>/ </a:t>
            </a:r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feelings</a:t>
            </a:r>
            <a:endParaRPr lang="cs-CZ" dirty="0" smtClean="0"/>
          </a:p>
          <a:p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professionals</a:t>
            </a:r>
            <a:endParaRPr lang="cs-CZ" dirty="0" smtClean="0"/>
          </a:p>
          <a:p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endParaRPr lang="cs-CZ" dirty="0" smtClean="0"/>
          </a:p>
          <a:p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4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38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 - </a:t>
            </a:r>
            <a:r>
              <a:rPr lang="cs-CZ" dirty="0" smtClean="0"/>
              <a:t>HOW </a:t>
            </a:r>
            <a:r>
              <a:rPr lang="cs-CZ" dirty="0" smtClean="0"/>
              <a:t>TO ASK ABOUT …. </a:t>
            </a:r>
            <a:r>
              <a:rPr lang="cs-CZ" dirty="0" smtClean="0"/>
              <a:t>? </a:t>
            </a:r>
            <a:r>
              <a:rPr lang="cs-CZ" dirty="0" err="1" smtClean="0"/>
              <a:t>rules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Communication is never ending part of every day nursing assessment</a:t>
            </a:r>
          </a:p>
          <a:p>
            <a:pPr lvl="1"/>
            <a:r>
              <a:rPr lang="en-US" dirty="0" smtClean="0"/>
              <a:t>e.g.: objective scale (score) assessment - pain assessment, nutrition screening, subjective describing of feeling… </a:t>
            </a:r>
          </a:p>
          <a:p>
            <a:r>
              <a:rPr lang="en-US" b="1" dirty="0" smtClean="0"/>
              <a:t>During asking is very important to:</a:t>
            </a:r>
          </a:p>
          <a:p>
            <a:pPr lvl="1"/>
            <a:r>
              <a:rPr lang="en-US" dirty="0" smtClean="0"/>
              <a:t>eliminate possibility of misunderstanding of patients on minimum </a:t>
            </a:r>
          </a:p>
          <a:p>
            <a:pPr lvl="1"/>
            <a:r>
              <a:rPr lang="en-US" dirty="0" smtClean="0"/>
              <a:t>Scales, questionnaires: give exact instructions</a:t>
            </a:r>
          </a:p>
          <a:p>
            <a:pPr lvl="1"/>
            <a:r>
              <a:rPr lang="en-US" dirty="0" smtClean="0"/>
              <a:t>to take a time</a:t>
            </a:r>
          </a:p>
          <a:p>
            <a:pPr lvl="1"/>
            <a:r>
              <a:rPr lang="en-US" dirty="0" smtClean="0"/>
              <a:t>Goal is: get from patient exact answer as possible</a:t>
            </a:r>
            <a:endParaRPr lang="cs-CZ" dirty="0" smtClean="0"/>
          </a:p>
          <a:p>
            <a:pPr lvl="1"/>
            <a:r>
              <a:rPr lang="en-US" dirty="0" smtClean="0"/>
              <a:t>Do not answer instead patients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972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708920"/>
            <a:ext cx="6526560" cy="838200"/>
          </a:xfrm>
        </p:spPr>
        <p:txBody>
          <a:bodyPr/>
          <a:lstStyle/>
          <a:p>
            <a:r>
              <a:rPr lang="cs-CZ" dirty="0" err="1" smtClean="0"/>
              <a:t>disabilities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554162"/>
            <a:ext cx="6507832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4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4162"/>
            <a:ext cx="8784976" cy="4525963"/>
          </a:xfrm>
        </p:spPr>
        <p:txBody>
          <a:bodyPr/>
          <a:lstStyle/>
          <a:p>
            <a:r>
              <a:rPr lang="cs-CZ" dirty="0" err="1" smtClean="0"/>
              <a:t>Mental</a:t>
            </a:r>
            <a:r>
              <a:rPr lang="cs-CZ" dirty="0" smtClean="0"/>
              <a:t> – </a:t>
            </a:r>
            <a:r>
              <a:rPr lang="cs-CZ" dirty="0" err="1" smtClean="0"/>
              <a:t>keep</a:t>
            </a:r>
            <a:r>
              <a:rPr lang="cs-CZ" dirty="0" smtClean="0"/>
              <a:t> dignity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Physical</a:t>
            </a:r>
            <a:r>
              <a:rPr lang="cs-CZ" dirty="0" smtClean="0"/>
              <a:t> - </a:t>
            </a:r>
            <a:r>
              <a:rPr lang="cs-CZ" dirty="0" err="1" smtClean="0"/>
              <a:t>visually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(</a:t>
            </a:r>
            <a:r>
              <a:rPr lang="cs-CZ" dirty="0" err="1" smtClean="0"/>
              <a:t>purblind</a:t>
            </a:r>
            <a:r>
              <a:rPr lang="cs-CZ" dirty="0" smtClean="0"/>
              <a:t>, blind)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</a:t>
            </a:r>
            <a:r>
              <a:rPr lang="cs-CZ" dirty="0" err="1" smtClean="0"/>
              <a:t>hearing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(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hearing</a:t>
            </a:r>
            <a:r>
              <a:rPr lang="cs-CZ" dirty="0" smtClean="0"/>
              <a:t>, </a:t>
            </a:r>
            <a:r>
              <a:rPr lang="cs-CZ" dirty="0" err="1" smtClean="0"/>
              <a:t>deaf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– use </a:t>
            </a:r>
            <a:r>
              <a:rPr lang="cs-CZ" dirty="0" err="1" smtClean="0"/>
              <a:t>compensatory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6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Visually </a:t>
            </a:r>
            <a:r>
              <a:rPr lang="en-US" dirty="0" err="1" smtClean="0"/>
              <a:t>impa</a:t>
            </a:r>
            <a:r>
              <a:rPr lang="cs-CZ" dirty="0" smtClean="0"/>
              <a:t>i</a:t>
            </a:r>
            <a:r>
              <a:rPr lang="en-US" dirty="0" smtClean="0"/>
              <a:t>red - Principles of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r>
              <a:rPr lang="en-US" dirty="0" smtClean="0"/>
              <a:t>Help to </a:t>
            </a:r>
            <a:r>
              <a:rPr lang="cs-CZ" dirty="0" smtClean="0"/>
              <a:t>man </a:t>
            </a:r>
            <a:r>
              <a:rPr lang="en-US" dirty="0" smtClean="0"/>
              <a:t>use compensatory tools: glasses, use Braille, large printed 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don't hesitate to address like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your help, don't pressure to do </a:t>
            </a:r>
            <a:r>
              <a:rPr lang="en-US" dirty="0" err="1" smtClean="0"/>
              <a:t>st.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Speak directly, not to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Correctly describe situation – avoid: here, there, just over there… </a:t>
            </a:r>
            <a:r>
              <a:rPr lang="en-US" dirty="0" smtClean="0">
                <a:solidFill>
                  <a:srgbClr val="0070C0"/>
                </a:solidFill>
              </a:rPr>
              <a:t>What is </a:t>
            </a:r>
            <a:r>
              <a:rPr lang="cs-CZ" dirty="0" smtClean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correct </a:t>
            </a:r>
            <a:r>
              <a:rPr lang="en-US" dirty="0" err="1" smtClean="0">
                <a:solidFill>
                  <a:srgbClr val="0070C0"/>
                </a:solidFill>
              </a:rPr>
              <a:t>descri</a:t>
            </a:r>
            <a:r>
              <a:rPr lang="cs-CZ" dirty="0" smtClean="0">
                <a:solidFill>
                  <a:srgbClr val="0070C0"/>
                </a:solidFill>
              </a:rPr>
              <a:t>p</a:t>
            </a:r>
            <a:r>
              <a:rPr lang="en-US" dirty="0" err="1" smtClean="0">
                <a:solidFill>
                  <a:srgbClr val="0070C0"/>
                </a:solidFill>
              </a:rPr>
              <a:t>tion</a:t>
            </a:r>
            <a:r>
              <a:rPr lang="en-US" dirty="0" smtClean="0">
                <a:solidFill>
                  <a:srgbClr val="0070C0"/>
                </a:solidFill>
              </a:rPr>
              <a:t> of situation?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0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Hearing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–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 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communication with eyes contact</a:t>
            </a:r>
          </a:p>
          <a:p>
            <a:r>
              <a:rPr lang="en-US" dirty="0" smtClean="0"/>
              <a:t>Help to man use compensatory tools: </a:t>
            </a:r>
            <a:r>
              <a:rPr lang="en-US" u="sng" dirty="0" smtClean="0"/>
              <a:t>lips reading</a:t>
            </a:r>
            <a:r>
              <a:rPr lang="en-US" dirty="0" smtClean="0"/>
              <a:t>, finger spelling, hearing aid (devices), writing on the list</a:t>
            </a:r>
          </a:p>
          <a:p>
            <a:pPr marL="0" indent="0">
              <a:buNone/>
            </a:pPr>
            <a:r>
              <a:rPr lang="en-US" b="1" dirty="0" smtClean="0"/>
              <a:t>Useful strategies:</a:t>
            </a:r>
          </a:p>
          <a:p>
            <a:r>
              <a:rPr lang="en-US" dirty="0" smtClean="0"/>
              <a:t>Reduce noise</a:t>
            </a:r>
          </a:p>
          <a:p>
            <a:r>
              <a:rPr lang="en-US" dirty="0" smtClean="0"/>
              <a:t>Speak normally</a:t>
            </a:r>
          </a:p>
          <a:p>
            <a:r>
              <a:rPr lang="en-US" dirty="0" smtClean="0"/>
              <a:t>Keep hands away from face</a:t>
            </a:r>
          </a:p>
          <a:p>
            <a:r>
              <a:rPr lang="en-US" dirty="0" smtClean="0"/>
              <a:t>Avoid complex words</a:t>
            </a:r>
          </a:p>
          <a:p>
            <a:r>
              <a:rPr lang="en-US" dirty="0" smtClean="0"/>
              <a:t>Repeat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0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Finger </a:t>
            </a:r>
            <a:r>
              <a:rPr lang="cs-CZ" dirty="0" err="1" smtClean="0"/>
              <a:t>spelling</a:t>
            </a:r>
            <a:r>
              <a:rPr lang="cs-CZ" dirty="0" smtClean="0"/>
              <a:t> –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alphabet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640760" cy="52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496" y="6143049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Ask for your colleague: </a:t>
            </a:r>
            <a:r>
              <a:rPr lang="en-US" sz="3200" dirty="0" smtClean="0">
                <a:solidFill>
                  <a:srgbClr val="0070C0"/>
                </a:solidFill>
              </a:rPr>
              <a:t>„May I measure your blood pressure“?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situations</a:t>
            </a:r>
            <a:r>
              <a:rPr lang="cs-CZ" dirty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en-US" dirty="0" smtClean="0"/>
              <a:t>Say a bad news</a:t>
            </a:r>
          </a:p>
        </p:txBody>
      </p:sp>
    </p:spTree>
    <p:extLst>
      <p:ext uri="{BB962C8B-B14F-4D97-AF65-F5344CB8AC3E}">
        <p14:creationId xmlns:p14="http://schemas.microsoft.com/office/powerpoint/2010/main" val="301512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say</a:t>
            </a:r>
            <a:r>
              <a:rPr lang="cs-CZ" dirty="0" smtClean="0"/>
              <a:t> a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 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not easy</a:t>
            </a:r>
          </a:p>
          <a:p>
            <a:r>
              <a:rPr lang="en-US" dirty="0" smtClean="0"/>
              <a:t>There is no universal phrase for all</a:t>
            </a:r>
          </a:p>
          <a:p>
            <a:r>
              <a:rPr lang="en-US" b="1" dirty="0" err="1" smtClean="0"/>
              <a:t>Usefull</a:t>
            </a:r>
            <a:r>
              <a:rPr lang="en-US" b="1" dirty="0" smtClean="0"/>
              <a:t> strategies</a:t>
            </a:r>
            <a:r>
              <a:rPr lang="cs-CZ" b="1" dirty="0" smtClean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Honesty</a:t>
            </a:r>
          </a:p>
          <a:p>
            <a:pPr lvl="1"/>
            <a:r>
              <a:rPr lang="en-US" dirty="0" smtClean="0"/>
              <a:t>Stop if patient doesn't want to know</a:t>
            </a:r>
          </a:p>
          <a:p>
            <a:pPr lvl="1"/>
            <a:r>
              <a:rPr lang="en-US" dirty="0" smtClean="0"/>
              <a:t>Be very </a:t>
            </a:r>
            <a:r>
              <a:rPr lang="en-US" dirty="0" err="1" smtClean="0"/>
              <a:t>carefull</a:t>
            </a:r>
            <a:r>
              <a:rPr lang="en-US" dirty="0" smtClean="0"/>
              <a:t> when you talk about prognosis – no false promises</a:t>
            </a:r>
          </a:p>
          <a:p>
            <a:pPr lvl="1"/>
            <a:r>
              <a:rPr lang="en-US" dirty="0" smtClean="0"/>
              <a:t>don't take hope</a:t>
            </a:r>
          </a:p>
          <a:p>
            <a:pPr lvl="1"/>
            <a:r>
              <a:rPr lang="en-US" dirty="0" smtClean="0"/>
              <a:t>Secrecy all time</a:t>
            </a:r>
          </a:p>
          <a:p>
            <a:pPr lvl="1"/>
            <a:r>
              <a:rPr lang="en-US" dirty="0" smtClean="0"/>
              <a:t>Next </a:t>
            </a:r>
            <a:r>
              <a:rPr lang="cs-CZ" dirty="0" smtClean="0"/>
              <a:t>talk</a:t>
            </a:r>
            <a:r>
              <a:rPr lang="en-US" dirty="0" smtClean="0"/>
              <a:t> – continuity of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7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822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</a:t>
            </a:r>
            <a:r>
              <a:rPr lang="cs-CZ" sz="4000" dirty="0" smtClean="0"/>
              <a:t> </a:t>
            </a:r>
            <a:r>
              <a:rPr lang="cs-CZ" sz="4000" dirty="0" err="1" smtClean="0"/>
              <a:t>is</a:t>
            </a:r>
            <a:r>
              <a:rPr lang="cs-CZ" sz="4000" dirty="0" smtClean="0"/>
              <a:t> </a:t>
            </a:r>
            <a:r>
              <a:rPr lang="en-US" sz="4000" dirty="0" smtClean="0"/>
              <a:t>A COMMUNICATION</a:t>
            </a:r>
            <a:r>
              <a:rPr lang="cs-CZ" sz="4000" dirty="0" smtClean="0"/>
              <a:t> 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r>
              <a:rPr lang="en-US" b="1" dirty="0" smtClean="0"/>
              <a:t>Powerful activity</a:t>
            </a:r>
          </a:p>
          <a:p>
            <a:r>
              <a:rPr lang="en-US" b="1" dirty="0" smtClean="0"/>
              <a:t>Life changing activity</a:t>
            </a:r>
          </a:p>
          <a:p>
            <a:r>
              <a:rPr lang="en-US" b="1" dirty="0" smtClean="0"/>
              <a:t>Essential and </a:t>
            </a:r>
            <a:r>
              <a:rPr lang="en-US" b="1" dirty="0" err="1" smtClean="0"/>
              <a:t>impor</a:t>
            </a:r>
            <a:r>
              <a:rPr lang="cs-CZ" b="1" dirty="0" smtClean="0"/>
              <a:t>t</a:t>
            </a:r>
            <a:r>
              <a:rPr lang="en-US" b="1" dirty="0" smtClean="0"/>
              <a:t>ant part of nursing care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Which </a:t>
            </a:r>
            <a:r>
              <a:rPr lang="en-US" i="1" dirty="0" smtClean="0">
                <a:solidFill>
                  <a:srgbClr val="0070C0"/>
                </a:solidFill>
              </a:rPr>
              <a:t>goals</a:t>
            </a:r>
            <a:r>
              <a:rPr lang="en-US" dirty="0" smtClean="0">
                <a:solidFill>
                  <a:srgbClr val="0070C0"/>
                </a:solidFill>
              </a:rPr>
              <a:t> of communication do you </a:t>
            </a:r>
            <a:r>
              <a:rPr lang="en-US" i="1" dirty="0" smtClean="0">
                <a:solidFill>
                  <a:srgbClr val="0070C0"/>
                </a:solidFill>
              </a:rPr>
              <a:t>generally</a:t>
            </a:r>
            <a:r>
              <a:rPr lang="en-US" dirty="0" smtClean="0">
                <a:solidFill>
                  <a:srgbClr val="0070C0"/>
                </a:solidFill>
              </a:rPr>
              <a:t> know?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Do you know some </a:t>
            </a:r>
            <a:r>
              <a:rPr lang="en-US" i="1" dirty="0" smtClean="0">
                <a:solidFill>
                  <a:srgbClr val="0070C0"/>
                </a:solidFill>
              </a:rPr>
              <a:t>goals</a:t>
            </a:r>
            <a:r>
              <a:rPr lang="en-US" dirty="0" smtClean="0">
                <a:solidFill>
                  <a:srgbClr val="0070C0"/>
                </a:solidFill>
              </a:rPr>
              <a:t> of communication in </a:t>
            </a:r>
            <a:r>
              <a:rPr lang="en-US" i="1" dirty="0" smtClean="0">
                <a:solidFill>
                  <a:srgbClr val="0070C0"/>
                </a:solidFill>
              </a:rPr>
              <a:t>nursing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practice</a:t>
            </a:r>
            <a:r>
              <a:rPr lang="cs-CZ" i="1" dirty="0" smtClean="0">
                <a:solidFill>
                  <a:srgbClr val="0070C0"/>
                </a:solidFill>
              </a:rPr>
              <a:t> (</a:t>
            </a:r>
            <a:r>
              <a:rPr lang="cs-CZ" i="1" dirty="0" err="1" smtClean="0">
                <a:solidFill>
                  <a:srgbClr val="0070C0"/>
                </a:solidFill>
              </a:rPr>
              <a:t>healthcare</a:t>
            </a:r>
            <a:r>
              <a:rPr lang="cs-CZ" i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1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a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Useless</a:t>
            </a:r>
            <a:r>
              <a:rPr lang="cs-CZ" b="1" dirty="0" smtClean="0"/>
              <a:t> </a:t>
            </a:r>
            <a:r>
              <a:rPr lang="cs-CZ" b="1" dirty="0" err="1" smtClean="0"/>
              <a:t>strategies</a:t>
            </a:r>
            <a:r>
              <a:rPr lang="cs-CZ" b="1" dirty="0" smtClean="0"/>
              <a:t>:</a:t>
            </a:r>
          </a:p>
          <a:p>
            <a:pPr lvl="1"/>
            <a:r>
              <a:rPr lang="cs-CZ" dirty="0" smtClean="0"/>
              <a:t>Do </a:t>
            </a:r>
            <a:r>
              <a:rPr lang="cs-CZ" dirty="0" err="1" smtClean="0"/>
              <a:t>nothing</a:t>
            </a:r>
            <a:endParaRPr lang="cs-CZ" dirty="0" smtClean="0"/>
          </a:p>
          <a:p>
            <a:pPr lvl="1"/>
            <a:r>
              <a:rPr lang="cs-CZ" dirty="0" smtClean="0"/>
              <a:t>Lie </a:t>
            </a:r>
            <a:r>
              <a:rPr lang="cs-CZ" dirty="0" err="1" smtClean="0"/>
              <a:t>or</a:t>
            </a:r>
            <a:r>
              <a:rPr lang="cs-CZ" dirty="0" smtClean="0"/>
              <a:t> „not </a:t>
            </a:r>
            <a:r>
              <a:rPr lang="cs-CZ" dirty="0" err="1" smtClean="0"/>
              <a:t>say</a:t>
            </a:r>
            <a:r>
              <a:rPr lang="cs-CZ" dirty="0" smtClean="0"/>
              <a:t> a </a:t>
            </a:r>
            <a:r>
              <a:rPr lang="cs-CZ" dirty="0" err="1" smtClean="0"/>
              <a:t>true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respond</a:t>
            </a:r>
            <a:r>
              <a:rPr lang="cs-CZ" dirty="0" smtClean="0"/>
              <a:t> to </a:t>
            </a:r>
            <a:r>
              <a:rPr lang="cs-CZ" dirty="0" err="1" smtClean="0"/>
              <a:t>patint's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, </a:t>
            </a:r>
            <a:r>
              <a:rPr lang="cs-CZ" i="1" dirty="0" err="1" smtClean="0"/>
              <a:t>e.g</a:t>
            </a:r>
            <a:r>
              <a:rPr lang="cs-CZ" i="1" dirty="0" smtClean="0"/>
              <a:t>. I </a:t>
            </a:r>
            <a:r>
              <a:rPr lang="cs-CZ" i="1" dirty="0" err="1" smtClean="0"/>
              <a:t>am</a:t>
            </a:r>
            <a:r>
              <a:rPr lang="cs-CZ" i="1" dirty="0" smtClean="0"/>
              <a:t> </a:t>
            </a:r>
            <a:r>
              <a:rPr lang="cs-CZ" i="1" dirty="0" err="1" smtClean="0"/>
              <a:t>afraid</a:t>
            </a:r>
            <a:r>
              <a:rPr lang="cs-CZ" i="1" dirty="0" smtClean="0"/>
              <a:t>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4334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86800" cy="2736304"/>
          </a:xfrm>
        </p:spPr>
        <p:txBody>
          <a:bodyPr>
            <a:normAutofit/>
          </a:bodyPr>
          <a:lstStyle/>
          <a:p>
            <a:r>
              <a:rPr lang="en-US" dirty="0"/>
              <a:t>Specifics of communication at </a:t>
            </a:r>
            <a:r>
              <a:rPr lang="cs-CZ" dirty="0" smtClean="0"/>
              <a:t>THE C</a:t>
            </a:r>
            <a:r>
              <a:rPr lang="en-US" dirty="0" err="1"/>
              <a:t>zech</a:t>
            </a:r>
            <a:r>
              <a:rPr lang="en-US" dirty="0"/>
              <a:t> community</a:t>
            </a:r>
            <a:r>
              <a:rPr lang="cs-CZ" dirty="0"/>
              <a:t> </a:t>
            </a:r>
            <a:r>
              <a:rPr lang="en-US" dirty="0"/>
              <a:t>+</a:t>
            </a:r>
            <a:r>
              <a:rPr lang="cs-CZ" dirty="0"/>
              <a:t> </a:t>
            </a:r>
            <a:r>
              <a:rPr lang="en-US" dirty="0"/>
              <a:t>selected  useful sentences for practice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8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To be on formal terms </a:t>
            </a:r>
            <a:r>
              <a:rPr lang="en-US" dirty="0" smtClean="0"/>
              <a:t>with patients</a:t>
            </a:r>
          </a:p>
          <a:p>
            <a:r>
              <a:rPr lang="en-US" dirty="0" smtClean="0"/>
              <a:t>For identification of patient:</a:t>
            </a:r>
          </a:p>
          <a:p>
            <a:pPr lvl="1"/>
            <a:r>
              <a:rPr lang="en-US" dirty="0" smtClean="0"/>
              <a:t>on the bed/wall is a board with name of patient for easy orientation</a:t>
            </a:r>
          </a:p>
          <a:p>
            <a:pPr lvl="1"/>
            <a:r>
              <a:rPr lang="en-US" dirty="0" smtClean="0"/>
              <a:t>strap around wrist (check before medication!!!)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 smtClean="0"/>
              <a:t>All the time knock the door</a:t>
            </a:r>
          </a:p>
          <a:p>
            <a:r>
              <a:rPr lang="en-US" dirty="0" smtClean="0"/>
              <a:t>Try to speak in Czech</a:t>
            </a:r>
          </a:p>
          <a:p>
            <a:r>
              <a:rPr lang="en-US" dirty="0" smtClean="0"/>
              <a:t>To inform patient about all intervention before you start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3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USEFULL SENTENCES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19" cy="543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4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504106"/>
            <a:ext cx="8755402" cy="574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81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cs-CZ" dirty="0" smtClean="0"/>
              <a:t>INFORMATION FOR PRACTICE IN HOSPITAL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3" y="5229200"/>
            <a:ext cx="2509837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8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18342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11770" cy="123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3717032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Meeting point for </a:t>
            </a:r>
            <a:r>
              <a:rPr lang="cs-CZ" sz="2800" dirty="0" err="1" smtClean="0">
                <a:solidFill>
                  <a:srgbClr val="FF0000"/>
                </a:solidFill>
              </a:rPr>
              <a:t>students</a:t>
            </a:r>
            <a:r>
              <a:rPr lang="cs-CZ" sz="2800" dirty="0" smtClean="0">
                <a:solidFill>
                  <a:srgbClr val="FF0000"/>
                </a:solidFill>
              </a:rPr>
              <a:t>: </a:t>
            </a:r>
            <a:r>
              <a:rPr lang="cs-CZ" sz="2800" b="1" u="sng" dirty="0" err="1" smtClean="0"/>
              <a:t>Main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entrance</a:t>
            </a:r>
            <a:r>
              <a:rPr lang="cs-CZ" sz="2800" b="1" u="sng" dirty="0" smtClean="0"/>
              <a:t> </a:t>
            </a:r>
            <a:r>
              <a:rPr lang="cs-CZ" sz="2800" dirty="0" smtClean="0"/>
              <a:t>to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hospital</a:t>
            </a:r>
            <a:r>
              <a:rPr lang="cs-CZ" sz="2800" dirty="0" smtClean="0"/>
              <a:t> (</a:t>
            </a:r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  <a:r>
              <a:rPr lang="cs-CZ" sz="2800" dirty="0" err="1" smtClean="0"/>
              <a:t>red</a:t>
            </a:r>
            <a:r>
              <a:rPr lang="cs-CZ" sz="2800" dirty="0" smtClean="0"/>
              <a:t> </a:t>
            </a:r>
            <a:r>
              <a:rPr lang="cs-CZ" sz="2800" dirty="0" err="1" smtClean="0"/>
              <a:t>build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picture</a:t>
            </a:r>
            <a:r>
              <a:rPr lang="cs-CZ" sz="2800" dirty="0" smtClean="0"/>
              <a:t>, </a:t>
            </a:r>
            <a:r>
              <a:rPr lang="cs-CZ" sz="2800" dirty="0" err="1" smtClean="0"/>
              <a:t>there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hepl</a:t>
            </a:r>
            <a:r>
              <a:rPr lang="cs-CZ" sz="2800" dirty="0" smtClean="0"/>
              <a:t> </a:t>
            </a:r>
            <a:r>
              <a:rPr lang="cs-CZ" sz="2800" dirty="0" err="1" smtClean="0"/>
              <a:t>desk</a:t>
            </a:r>
            <a:r>
              <a:rPr lang="cs-CZ" sz="2800" dirty="0" smtClean="0"/>
              <a:t>) </a:t>
            </a:r>
          </a:p>
          <a:p>
            <a:endParaRPr lang="cs-CZ" sz="2800" dirty="0" smtClean="0"/>
          </a:p>
          <a:p>
            <a:r>
              <a:rPr lang="cs-CZ" sz="2800" u="sng" dirty="0" err="1" smtClean="0">
                <a:solidFill>
                  <a:srgbClr val="FF0000"/>
                </a:solidFill>
              </a:rPr>
              <a:t>Time</a:t>
            </a:r>
            <a:r>
              <a:rPr lang="cs-CZ" sz="2800" u="sng" dirty="0" smtClean="0">
                <a:solidFill>
                  <a:srgbClr val="FF0000"/>
                </a:solidFill>
              </a:rPr>
              <a:t> </a:t>
            </a:r>
            <a:r>
              <a:rPr lang="cs-CZ" sz="2800" u="sng" dirty="0" err="1" smtClean="0">
                <a:solidFill>
                  <a:srgbClr val="FF0000"/>
                </a:solidFill>
              </a:rPr>
              <a:t>of</a:t>
            </a:r>
            <a:r>
              <a:rPr lang="cs-CZ" sz="2800" u="sng" dirty="0" smtClean="0">
                <a:solidFill>
                  <a:srgbClr val="FF0000"/>
                </a:solidFill>
              </a:rPr>
              <a:t> </a:t>
            </a:r>
            <a:r>
              <a:rPr lang="cs-CZ" sz="2800" u="sng" dirty="0" err="1" smtClean="0">
                <a:solidFill>
                  <a:srgbClr val="FF0000"/>
                </a:solidFill>
              </a:rPr>
              <a:t>arrival</a:t>
            </a:r>
            <a:r>
              <a:rPr lang="cs-CZ" sz="2800" u="sng" dirty="0" smtClean="0">
                <a:solidFill>
                  <a:srgbClr val="FF0000"/>
                </a:solidFill>
              </a:rPr>
              <a:t>: 5:55 in </a:t>
            </a:r>
            <a:r>
              <a:rPr lang="cs-CZ" sz="2800" u="sng" dirty="0" err="1" smtClean="0">
                <a:solidFill>
                  <a:srgbClr val="FF0000"/>
                </a:solidFill>
              </a:rPr>
              <a:t>the</a:t>
            </a:r>
            <a:r>
              <a:rPr lang="cs-CZ" sz="2800" u="sng" dirty="0" smtClean="0">
                <a:solidFill>
                  <a:srgbClr val="FF0000"/>
                </a:solidFill>
              </a:rPr>
              <a:t> </a:t>
            </a:r>
            <a:r>
              <a:rPr lang="cs-CZ" sz="2800" u="sng" dirty="0" err="1" smtClean="0">
                <a:solidFill>
                  <a:srgbClr val="FF0000"/>
                </a:solidFill>
              </a:rPr>
              <a:t>morning</a:t>
            </a:r>
            <a:endParaRPr lang="cs-CZ" sz="2800" u="sng" dirty="0" smtClean="0">
              <a:solidFill>
                <a:srgbClr val="FF0000"/>
              </a:solidFill>
            </a:endParaRPr>
          </a:p>
          <a:p>
            <a:endParaRPr lang="cs-CZ" sz="2800" u="sng" dirty="0" smtClean="0">
              <a:solidFill>
                <a:srgbClr val="FF0000"/>
              </a:solidFill>
            </a:endParaRPr>
          </a:p>
          <a:p>
            <a:r>
              <a:rPr lang="cs-CZ" sz="2800" dirty="0" err="1"/>
              <a:t>P</a:t>
            </a:r>
            <a:r>
              <a:rPr lang="cs-CZ" sz="2800" dirty="0" err="1" smtClean="0"/>
              <a:t>ractice</a:t>
            </a:r>
            <a:r>
              <a:rPr lang="cs-CZ" sz="2800" dirty="0" smtClean="0"/>
              <a:t> </a:t>
            </a:r>
            <a:r>
              <a:rPr lang="cs-CZ" sz="2800" dirty="0" err="1" smtClean="0"/>
              <a:t>takes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6:30 to 10 </a:t>
            </a:r>
            <a:r>
              <a:rPr lang="cs-CZ" sz="2800" dirty="0" err="1" smtClean="0"/>
              <a:t>o'clock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02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971182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FF0000"/>
                </a:solidFill>
              </a:rPr>
              <a:t>CLEAN AND IRONED UNIFORM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sleeved</a:t>
            </a:r>
            <a:r>
              <a:rPr lang="cs-CZ" dirty="0" smtClean="0"/>
              <a:t> </a:t>
            </a:r>
            <a:r>
              <a:rPr lang="cs-CZ" dirty="0" err="1" smtClean="0"/>
              <a:t>shirt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T-</a:t>
            </a:r>
            <a:r>
              <a:rPr lang="cs-CZ" dirty="0" err="1" smtClean="0"/>
              <a:t>shirt</a:t>
            </a:r>
            <a:endParaRPr lang="cs-CZ" dirty="0" smtClean="0"/>
          </a:p>
          <a:p>
            <a:r>
              <a:rPr lang="cs-CZ" sz="2800" dirty="0" smtClean="0">
                <a:solidFill>
                  <a:schemeClr val="tx1"/>
                </a:solidFill>
              </a:rPr>
              <a:t>NO PICTURES, WRITING ON  SHIRT OR T-SHIRT !!!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0652"/>
            <a:ext cx="2732162" cy="27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77" y="2131318"/>
            <a:ext cx="2892843" cy="272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6" y="2128987"/>
            <a:ext cx="2894013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6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SHOES</a:t>
            </a:r>
            <a:r>
              <a:rPr lang="en-US" b="1" dirty="0" smtClean="0"/>
              <a:t> – ONLY  white color with white socks</a:t>
            </a:r>
          </a:p>
          <a:p>
            <a:endParaRPr lang="cs-CZ" b="1" dirty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FF0000"/>
                </a:solidFill>
              </a:rPr>
              <a:t>LONG HAIR </a:t>
            </a:r>
            <a:r>
              <a:rPr lang="cs-CZ" b="1" dirty="0" smtClean="0"/>
              <a:t>– to comb long </a:t>
            </a:r>
            <a:r>
              <a:rPr lang="cs-CZ" b="1" dirty="0" err="1" smtClean="0"/>
              <a:t>hair</a:t>
            </a:r>
            <a:r>
              <a:rPr lang="cs-CZ" b="1" dirty="0" smtClean="0"/>
              <a:t> – </a:t>
            </a:r>
            <a:r>
              <a:rPr lang="cs-CZ" b="1" dirty="0" err="1" smtClean="0"/>
              <a:t>ponytail</a:t>
            </a:r>
            <a:r>
              <a:rPr lang="cs-CZ" b="1" dirty="0" smtClean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220821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00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REMOVE  </a:t>
            </a:r>
            <a:r>
              <a:rPr lang="cs-CZ" b="1" u="sng" dirty="0" err="1" smtClean="0">
                <a:solidFill>
                  <a:srgbClr val="FF0000"/>
                </a:solidFill>
              </a:rPr>
              <a:t>all</a:t>
            </a:r>
            <a:r>
              <a:rPr lang="cs-CZ" b="1" u="sng" dirty="0" smtClean="0">
                <a:solidFill>
                  <a:srgbClr val="FF0000"/>
                </a:solidFill>
              </a:rPr>
              <a:t>  JEWELS  </a:t>
            </a:r>
            <a:r>
              <a:rPr lang="cs-CZ" b="1" u="sng" dirty="0" err="1" smtClean="0">
                <a:solidFill>
                  <a:srgbClr val="FF0000"/>
                </a:solidFill>
              </a:rPr>
              <a:t>from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your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fingers</a:t>
            </a:r>
            <a:r>
              <a:rPr lang="cs-CZ" b="1" u="sng" dirty="0" smtClean="0">
                <a:solidFill>
                  <a:srgbClr val="FF0000"/>
                </a:solidFill>
              </a:rPr>
              <a:t> and </a:t>
            </a:r>
            <a:r>
              <a:rPr lang="cs-CZ" b="1" u="sng" dirty="0" err="1" smtClean="0">
                <a:solidFill>
                  <a:srgbClr val="FF0000"/>
                </a:solidFill>
              </a:rPr>
              <a:t>wrist</a:t>
            </a:r>
            <a:endParaRPr lang="cs-CZ" b="1" u="sng" dirty="0" smtClean="0">
              <a:solidFill>
                <a:srgbClr val="FF0000"/>
              </a:solidFill>
            </a:endParaRPr>
          </a:p>
          <a:p>
            <a:r>
              <a:rPr lang="cs-CZ" b="1" u="sng" dirty="0" err="1" smtClean="0">
                <a:solidFill>
                  <a:srgbClr val="FF0000"/>
                </a:solidFill>
              </a:rPr>
              <a:t>Dont</a:t>
            </a:r>
            <a:r>
              <a:rPr lang="cs-CZ" b="1" u="sng" dirty="0" smtClean="0">
                <a:solidFill>
                  <a:srgbClr val="FF0000"/>
                </a:solidFill>
              </a:rPr>
              <a:t> use </a:t>
            </a:r>
            <a:r>
              <a:rPr lang="cs-CZ" b="1" u="sng" dirty="0" err="1" smtClean="0">
                <a:solidFill>
                  <a:srgbClr val="FF0000"/>
                </a:solidFill>
              </a:rPr>
              <a:t>strong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nail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polish</a:t>
            </a:r>
            <a:r>
              <a:rPr lang="cs-CZ" b="1" u="sng" dirty="0" smtClean="0">
                <a:solidFill>
                  <a:srgbClr val="FF0000"/>
                </a:solidFill>
              </a:rPr>
              <a:t> !</a:t>
            </a:r>
          </a:p>
          <a:p>
            <a:r>
              <a:rPr lang="cs-CZ" b="1" u="sng" dirty="0" err="1" smtClean="0">
                <a:solidFill>
                  <a:srgbClr val="FF0000"/>
                </a:solidFill>
              </a:rPr>
              <a:t>Padlock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IDENTIFICATION </a:t>
            </a:r>
            <a:r>
              <a:rPr lang="en-US" b="1" u="sng" dirty="0">
                <a:solidFill>
                  <a:srgbClr val="FF0000"/>
                </a:solidFill>
              </a:rPr>
              <a:t>CARD FOR PRACTICE 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(ask for it </a:t>
            </a:r>
            <a:r>
              <a:rPr lang="en-US" dirty="0" smtClean="0"/>
              <a:t>at </a:t>
            </a:r>
            <a:r>
              <a:rPr lang="cs-CZ" dirty="0" smtClean="0"/>
              <a:t>International </a:t>
            </a:r>
            <a:r>
              <a:rPr lang="en-US" dirty="0" smtClean="0"/>
              <a:t>Office</a:t>
            </a:r>
            <a:r>
              <a:rPr lang="cs-CZ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Marketa </a:t>
            </a:r>
            <a:r>
              <a:rPr lang="en-US" u="sng" dirty="0" err="1"/>
              <a:t>Neckarova</a:t>
            </a:r>
            <a:r>
              <a:rPr lang="en-US" dirty="0"/>
              <a:t>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 PEN </a:t>
            </a:r>
            <a:r>
              <a:rPr lang="en-US" dirty="0"/>
              <a:t>(for writing to the documentation, to make some notes</a:t>
            </a:r>
            <a:r>
              <a:rPr lang="en-US" dirty="0" smtClean="0"/>
              <a:t>…)</a:t>
            </a:r>
            <a:endParaRPr lang="cs-CZ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is an </a:t>
            </a:r>
            <a:r>
              <a:rPr lang="en-US" sz="4000" i="1" dirty="0"/>
              <a:t>effective</a:t>
            </a:r>
            <a:r>
              <a:rPr lang="en-US" sz="4000" dirty="0"/>
              <a:t> communication?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en-US" b="1" dirty="0" smtClean="0"/>
              <a:t> communication</a:t>
            </a:r>
            <a:r>
              <a:rPr lang="en-US" dirty="0" smtClean="0"/>
              <a:t> in healthcare influences  patient satisfaction, compliance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decrease</a:t>
            </a:r>
            <a:r>
              <a:rPr lang="en-US" dirty="0" smtClean="0"/>
              <a:t> </a:t>
            </a:r>
            <a:r>
              <a:rPr lang="en-US" dirty="0" smtClean="0"/>
              <a:t>levels of psychological and emotional distress (Chant et al., 2001) </a:t>
            </a:r>
          </a:p>
          <a:p>
            <a:endParaRPr lang="en-US" sz="1000" dirty="0" smtClean="0"/>
          </a:p>
          <a:p>
            <a:r>
              <a:rPr lang="en-US" dirty="0" smtClean="0"/>
              <a:t>Campbell, 2006 identified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b="1" dirty="0" smtClean="0"/>
              <a:t> communication</a:t>
            </a:r>
            <a:r>
              <a:rPr lang="en-US" dirty="0" smtClean="0"/>
              <a:t> as one of the commonest causes of complaints in healthcare</a:t>
            </a:r>
            <a:endParaRPr lang="cs-CZ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How to make your communication effective?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What benefits of effective communication with patients do you know?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ENJOY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6000" b="1" dirty="0" err="1" smtClean="0"/>
              <a:t>strakova</a:t>
            </a:r>
            <a:r>
              <a:rPr lang="en-US" sz="6000" b="1" dirty="0" smtClean="0"/>
              <a:t>@med.muni.cz</a:t>
            </a:r>
            <a:endParaRPr lang="en-US" sz="6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7305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1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FUNCTIONS OF COMMUNICATION	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</a:t>
            </a:r>
            <a:r>
              <a:rPr lang="cs-CZ" dirty="0" err="1" smtClean="0"/>
              <a:t>hare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endParaRPr lang="cs-CZ" dirty="0" smtClean="0"/>
          </a:p>
          <a:p>
            <a:r>
              <a:rPr lang="cs-CZ" dirty="0" err="1" smtClean="0"/>
              <a:t>Emotion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hange</a:t>
            </a:r>
            <a:r>
              <a:rPr lang="cs-CZ" dirty="0" smtClean="0"/>
              <a:t> st.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carevivers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72608"/>
          </a:xfrm>
        </p:spPr>
        <p:txBody>
          <a:bodyPr>
            <a:normAutofit/>
          </a:bodyPr>
          <a:lstStyle/>
          <a:p>
            <a:r>
              <a:rPr lang="en-US" dirty="0" smtClean="0"/>
              <a:t>Which skills of care givers are necessary for effective communication with patients ?</a:t>
            </a:r>
          </a:p>
          <a:p>
            <a:pPr marL="457200" lvl="1" indent="0">
              <a:buNone/>
            </a:pPr>
            <a:r>
              <a:rPr lang="en-US" dirty="0" smtClean="0"/>
              <a:t>			Speaking</a:t>
            </a:r>
          </a:p>
          <a:p>
            <a:pPr marL="457200" lvl="1" indent="0">
              <a:buNone/>
            </a:pPr>
            <a:r>
              <a:rPr lang="en-US" dirty="0" smtClean="0"/>
              <a:t>			Listening</a:t>
            </a:r>
          </a:p>
          <a:p>
            <a:pPr marL="457200" lvl="1" indent="0">
              <a:buNone/>
            </a:pPr>
            <a:r>
              <a:rPr lang="en-US" dirty="0" smtClean="0"/>
              <a:t>			Watching</a:t>
            </a:r>
          </a:p>
          <a:p>
            <a:pPr marL="457200" lvl="1" indent="0">
              <a:buNone/>
            </a:pPr>
            <a:r>
              <a:rPr lang="en-US" dirty="0" smtClean="0"/>
              <a:t>			Touching</a:t>
            </a:r>
          </a:p>
          <a:p>
            <a:pPr marL="457200" lvl="1" indent="0">
              <a:buNone/>
            </a:pPr>
            <a:r>
              <a:rPr lang="en-US" dirty="0" smtClean="0"/>
              <a:t>	All together means: </a:t>
            </a:r>
            <a:r>
              <a:rPr lang="en-US" b="1" dirty="0" smtClean="0"/>
              <a:t>Understanding</a:t>
            </a:r>
            <a:r>
              <a:rPr lang="en-US" dirty="0" smtClean="0"/>
              <a:t>  of needs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Patients and care giver can have different perception of reality and own needs </a:t>
            </a:r>
          </a:p>
        </p:txBody>
      </p:sp>
    </p:spTree>
    <p:extLst>
      <p:ext uri="{BB962C8B-B14F-4D97-AF65-F5344CB8AC3E}">
        <p14:creationId xmlns:p14="http://schemas.microsoft.com/office/powerpoint/2010/main" val="16505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7560840" cy="2088232"/>
          </a:xfrm>
        </p:spPr>
        <p:txBody>
          <a:bodyPr>
            <a:normAutofit/>
          </a:bodyPr>
          <a:lstStyle/>
          <a:p>
            <a:r>
              <a:rPr lang="en-US" dirty="0"/>
              <a:t>Verbal speech and body talk (non-verbal speech)</a:t>
            </a:r>
          </a:p>
        </p:txBody>
      </p:sp>
    </p:spTree>
    <p:extLst>
      <p:ext uri="{BB962C8B-B14F-4D97-AF65-F5344CB8AC3E}">
        <p14:creationId xmlns:p14="http://schemas.microsoft.com/office/powerpoint/2010/main" val="36402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spoken communication the </a:t>
            </a:r>
            <a:r>
              <a:rPr lang="en-US" b="1" dirty="0" smtClean="0"/>
              <a:t>sender</a:t>
            </a:r>
            <a:r>
              <a:rPr lang="en-US" dirty="0" smtClean="0"/>
              <a:t> transmits a message from the brain via organs involved in voice production (larynx, tongue, palate and lips) to the receiver.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receiver</a:t>
            </a:r>
            <a:r>
              <a:rPr lang="en-US" dirty="0" smtClean="0"/>
              <a:t> picks up the message through their ears, which is transmitted to the brain via auditory </a:t>
            </a:r>
            <a:r>
              <a:rPr lang="en-US" dirty="0" err="1" smtClean="0"/>
              <a:t>nerv</a:t>
            </a:r>
            <a:r>
              <a:rPr lang="cs-CZ" dirty="0" smtClean="0"/>
              <a:t>e</a:t>
            </a:r>
            <a:r>
              <a:rPr lang="en-US" dirty="0" smtClean="0"/>
              <a:t>s, than can react.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spoken</a:t>
            </a:r>
            <a:r>
              <a:rPr lang="cs-CZ" dirty="0" smtClean="0"/>
              <a:t> </a:t>
            </a:r>
            <a:r>
              <a:rPr lang="cs-CZ" dirty="0" err="1" smtClean="0"/>
              <a:t>communicastion</a:t>
            </a:r>
            <a:r>
              <a:rPr lang="cs-CZ" dirty="0" smtClean="0"/>
              <a:t> </a:t>
            </a:r>
            <a:r>
              <a:rPr lang="cs-CZ" dirty="0" err="1" smtClean="0"/>
              <a:t>reqiures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awareness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(for </a:t>
            </a:r>
            <a:r>
              <a:rPr lang="cs-CZ" dirty="0" err="1" smtClean="0"/>
              <a:t>sender</a:t>
            </a:r>
            <a:r>
              <a:rPr lang="cs-CZ" dirty="0" smtClean="0"/>
              <a:t> and </a:t>
            </a:r>
            <a:r>
              <a:rPr lang="cs-CZ" dirty="0" err="1" smtClean="0"/>
              <a:t>receiver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), </a:t>
            </a:r>
            <a:r>
              <a:rPr lang="cs-CZ" dirty="0" err="1" smtClean="0"/>
              <a:t>e.g</a:t>
            </a:r>
            <a:r>
              <a:rPr lang="cs-CZ" dirty="0" smtClean="0"/>
              <a:t>.: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23382"/>
              </p:ext>
            </p:extLst>
          </p:nvPr>
        </p:nvGraphicFramePr>
        <p:xfrm>
          <a:off x="1115616" y="3429000"/>
          <a:ext cx="6768752" cy="207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667"/>
                <a:gridCol w="2105834"/>
                <a:gridCol w="2256251"/>
              </a:tblGrid>
              <a:tr h="41404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Caregiver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Both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them</a:t>
                      </a:r>
                      <a:endParaRPr lang="en-US" dirty="0"/>
                    </a:p>
                  </a:txBody>
                  <a:tcPr/>
                </a:tc>
              </a:tr>
              <a:tr h="41404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duration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illness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age</a:t>
                      </a:r>
                      <a:endParaRPr lang="en-US" dirty="0"/>
                    </a:p>
                  </a:txBody>
                  <a:tcPr/>
                </a:tc>
              </a:tr>
              <a:tr h="41404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specialization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gender</a:t>
                      </a:r>
                      <a:endParaRPr lang="en-US" dirty="0" smtClean="0"/>
                    </a:p>
                  </a:txBody>
                  <a:tcPr/>
                </a:tc>
              </a:tr>
              <a:tr h="41404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motivation</a:t>
                      </a:r>
                      <a:r>
                        <a:rPr lang="cs-CZ" dirty="0" smtClean="0"/>
                        <a:t> for </a:t>
                      </a:r>
                      <a:r>
                        <a:rPr lang="cs-CZ" dirty="0" err="1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level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culture</a:t>
                      </a:r>
                      <a:endParaRPr lang="en-US" dirty="0" smtClean="0"/>
                    </a:p>
                  </a:txBody>
                  <a:tcPr/>
                </a:tc>
              </a:tr>
              <a:tr h="41404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self-satisfaction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2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1597</TotalTime>
  <Words>1177</Words>
  <Application>Microsoft Office PowerPoint</Application>
  <PresentationFormat>Předvádění na obrazovce (4:3)</PresentationFormat>
  <Paragraphs>237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Cesta</vt:lpstr>
      <vt:lpstr>Nursing communication</vt:lpstr>
      <vt:lpstr>Content of seminar</vt:lpstr>
      <vt:lpstr>WHAT is A COMMUNICATION ? </vt:lpstr>
      <vt:lpstr>What is an effective communication? </vt:lpstr>
      <vt:lpstr>FUNCTIONS OF COMMUNICATION </vt:lpstr>
      <vt:lpstr>Communication skills of carevivers</vt:lpstr>
      <vt:lpstr>Verbal speech and body talk (non-verbal speech)</vt:lpstr>
      <vt:lpstr>Verbal communication</vt:lpstr>
      <vt:lpstr>Verbal communication</vt:lpstr>
      <vt:lpstr>Non-verbal communication (body talk)</vt:lpstr>
      <vt:lpstr>Non-verbal communication (body talk)</vt:lpstr>
      <vt:lpstr>PARALINQUISTIC PHENOMENON</vt:lpstr>
      <vt:lpstr>gestures</vt:lpstr>
      <vt:lpstr>FACIAL EXPRESSION (MIMICS)</vt:lpstr>
      <vt:lpstr>posturology</vt:lpstr>
      <vt:lpstr>Gestures+mimics+posturology</vt:lpstr>
      <vt:lpstr>proxemics</vt:lpstr>
      <vt:lpstr>haptics</vt:lpstr>
      <vt:lpstr>haptics</vt:lpstr>
      <vt:lpstr>Communication at hospital, barriers</vt:lpstr>
      <vt:lpstr>Communication at hospital, barriers</vt:lpstr>
      <vt:lpstr>Communication at hospital - HOW TO ASK ABOUT …. ? rules</vt:lpstr>
      <vt:lpstr>disabilities</vt:lpstr>
      <vt:lpstr>Prezentace aplikace PowerPoint</vt:lpstr>
      <vt:lpstr>Visually impaired - Principles of communication </vt:lpstr>
      <vt:lpstr>Hearing impaired – principles of communication   </vt:lpstr>
      <vt:lpstr>Finger spelling – international alphabet</vt:lpstr>
      <vt:lpstr>Difficult situations at communication</vt:lpstr>
      <vt:lpstr>how to say a bad news ?</vt:lpstr>
      <vt:lpstr>how to say a bad news ?</vt:lpstr>
      <vt:lpstr>Specifics of communication at THE Czech community + selected  useful sentences for practice </vt:lpstr>
      <vt:lpstr>SPECIFICS </vt:lpstr>
      <vt:lpstr>USEFULL SENTENCES</vt:lpstr>
      <vt:lpstr>Prezentace aplikace PowerPoint</vt:lpstr>
      <vt:lpstr>INFORMATION FOR PRACTICE IN HOSPITAL</vt:lpstr>
      <vt:lpstr>Prezentace aplikace PowerPoint</vt:lpstr>
      <vt:lpstr>What to bring with?</vt:lpstr>
      <vt:lpstr>What to bring with?</vt:lpstr>
      <vt:lpstr>What to bring with?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communication</dc:title>
  <dc:creator>LF</dc:creator>
  <cp:lastModifiedBy>LF</cp:lastModifiedBy>
  <cp:revision>251</cp:revision>
  <cp:lastPrinted>2015-08-24T11:11:39Z</cp:lastPrinted>
  <dcterms:created xsi:type="dcterms:W3CDTF">2015-07-23T11:36:20Z</dcterms:created>
  <dcterms:modified xsi:type="dcterms:W3CDTF">2015-09-21T14:02:36Z</dcterms:modified>
</cp:coreProperties>
</file>