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05" r:id="rId15"/>
    <p:sldId id="307" r:id="rId16"/>
    <p:sldId id="308" r:id="rId17"/>
    <p:sldId id="320" r:id="rId18"/>
    <p:sldId id="329" r:id="rId19"/>
    <p:sldId id="330" r:id="rId20"/>
    <p:sldId id="33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79B94-7F00-4CD8-B55C-2FBD60E615A4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7D40C-D3FC-4E51-A924-B3FFA4EC0D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3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6AE2B-66AF-4405-8D3F-57B88313BD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587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35478" y="1340768"/>
            <a:ext cx="8701970" cy="2381027"/>
          </a:xfrm>
          <a:prstGeom prst="rect">
            <a:avLst/>
          </a:prstGeom>
          <a:solidFill>
            <a:schemeClr val="bg1">
              <a:lumMod val="50000"/>
              <a:alpha val="21000"/>
            </a:schemeClr>
          </a:solidFill>
        </p:spPr>
        <p:txBody>
          <a:bodyPr wrap="square" lIns="36000" tIns="36000" rIns="36000" bIns="3600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endParaRPr lang="cs-CZ" sz="5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5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cardiovascular</a:t>
            </a:r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5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</a:t>
            </a:r>
            <a:endParaRPr lang="cs-CZ" sz="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Systemic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By </a:t>
            </a:r>
            <a:r>
              <a:rPr lang="cs-CZ" b="1" dirty="0" err="1" smtClean="0">
                <a:solidFill>
                  <a:srgbClr val="FF0000"/>
                </a:solidFill>
              </a:rPr>
              <a:t>hormones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Catecholamines</a:t>
            </a:r>
            <a:r>
              <a:rPr lang="cs-CZ" dirty="0" smtClean="0"/>
              <a:t> – </a:t>
            </a:r>
            <a:r>
              <a:rPr lang="cs-CZ" dirty="0" err="1" smtClean="0"/>
              <a:t>epinephrine</a:t>
            </a:r>
            <a:r>
              <a:rPr lang="cs-CZ" dirty="0" smtClean="0"/>
              <a:t>, </a:t>
            </a:r>
            <a:r>
              <a:rPr lang="cs-CZ" dirty="0" err="1" smtClean="0"/>
              <a:t>norepinephrine</a:t>
            </a:r>
            <a:r>
              <a:rPr lang="cs-CZ" dirty="0" smtClean="0"/>
              <a:t>  - </a:t>
            </a:r>
            <a:r>
              <a:rPr lang="cs-CZ" dirty="0" err="1" smtClean="0"/>
              <a:t>effect</a:t>
            </a:r>
            <a:r>
              <a:rPr lang="cs-CZ" dirty="0" smtClean="0"/>
              <a:t> as </a:t>
            </a:r>
            <a:r>
              <a:rPr lang="cs-CZ" dirty="0" err="1" smtClean="0"/>
              <a:t>activation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sympathetic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RAAS - stress </a:t>
            </a:r>
            <a:r>
              <a:rPr lang="cs-CZ" dirty="0" err="1" smtClean="0"/>
              <a:t>situation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ADH -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vasoconstriction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Natriuretic</a:t>
            </a:r>
            <a:r>
              <a:rPr lang="cs-CZ" dirty="0" smtClean="0"/>
              <a:t> </a:t>
            </a:r>
            <a:r>
              <a:rPr lang="cs-CZ" dirty="0" err="1" smtClean="0"/>
              <a:t>hormones</a:t>
            </a:r>
            <a:r>
              <a:rPr lang="cs-CZ" dirty="0" smtClean="0"/>
              <a:t> - </a:t>
            </a:r>
            <a:r>
              <a:rPr lang="cs-CZ" dirty="0" err="1" smtClean="0"/>
              <a:t>vasodilatation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6815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Neural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regulatory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Autonomic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nervous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system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 err="1" smtClean="0">
                <a:solidFill>
                  <a:srgbClr val="FF0000"/>
                </a:solidFill>
              </a:rPr>
              <a:t>Sympathetic</a:t>
            </a:r>
            <a:r>
              <a:rPr lang="cs-CZ" b="1" i="1" dirty="0" smtClean="0">
                <a:solidFill>
                  <a:srgbClr val="FF0000"/>
                </a:solidFill>
              </a:rPr>
              <a:t>: </a:t>
            </a:r>
            <a:r>
              <a:rPr lang="cs-CZ" b="1" i="1" dirty="0" err="1" smtClean="0">
                <a:solidFill>
                  <a:srgbClr val="FF0000"/>
                </a:solidFill>
              </a:rPr>
              <a:t>vasoconstriction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000" dirty="0" err="1" smtClean="0"/>
              <a:t>All</a:t>
            </a:r>
            <a:r>
              <a:rPr lang="cs-CZ" sz="3000" dirty="0" smtClean="0"/>
              <a:t> </a:t>
            </a:r>
            <a:r>
              <a:rPr lang="cs-CZ" sz="3000" dirty="0" err="1" smtClean="0"/>
              <a:t>blood</a:t>
            </a:r>
            <a:r>
              <a:rPr lang="cs-CZ" sz="3000" dirty="0" smtClean="0"/>
              <a:t> </a:t>
            </a:r>
            <a:r>
              <a:rPr lang="cs-CZ" sz="3000" dirty="0" err="1" smtClean="0"/>
              <a:t>vessels</a:t>
            </a:r>
            <a:r>
              <a:rPr lang="cs-CZ" sz="3000" dirty="0" smtClean="0"/>
              <a:t> </a:t>
            </a:r>
            <a:r>
              <a:rPr lang="cs-CZ" sz="3000" dirty="0" err="1" smtClean="0"/>
              <a:t>except</a:t>
            </a:r>
            <a:r>
              <a:rPr lang="cs-CZ" sz="3000" dirty="0" smtClean="0"/>
              <a:t> </a:t>
            </a:r>
            <a:r>
              <a:rPr lang="cs-CZ" sz="3000" dirty="0" err="1" smtClean="0"/>
              <a:t>capillaries</a:t>
            </a:r>
            <a:r>
              <a:rPr lang="cs-CZ" sz="3000" dirty="0" smtClean="0"/>
              <a:t> and </a:t>
            </a:r>
            <a:r>
              <a:rPr lang="cs-CZ" sz="3000" dirty="0" err="1" smtClean="0"/>
              <a:t>venules</a:t>
            </a:r>
            <a:r>
              <a:rPr lang="cs-CZ" sz="3000" dirty="0" smtClean="0"/>
              <a:t> </a:t>
            </a:r>
            <a:r>
              <a:rPr lang="cs-CZ" sz="3000" dirty="0" err="1" smtClean="0"/>
              <a:t>contain</a:t>
            </a:r>
            <a:r>
              <a:rPr lang="cs-CZ" sz="3000" dirty="0" smtClean="0"/>
              <a:t> </a:t>
            </a:r>
            <a:r>
              <a:rPr lang="cs-CZ" sz="3000" dirty="0" err="1" smtClean="0"/>
              <a:t>smooth</a:t>
            </a:r>
            <a:r>
              <a:rPr lang="cs-CZ" sz="3000" dirty="0" smtClean="0"/>
              <a:t> </a:t>
            </a:r>
            <a:r>
              <a:rPr lang="cs-CZ" sz="3000" dirty="0" err="1" smtClean="0"/>
              <a:t>muscle</a:t>
            </a:r>
            <a:r>
              <a:rPr lang="cs-CZ" sz="3000" dirty="0" smtClean="0"/>
              <a:t>  and </a:t>
            </a:r>
            <a:r>
              <a:rPr lang="cs-CZ" sz="3000" dirty="0" err="1" smtClean="0"/>
              <a:t>receive</a:t>
            </a:r>
            <a:r>
              <a:rPr lang="cs-CZ" sz="3000" dirty="0" smtClean="0"/>
              <a:t> motor nerve </a:t>
            </a:r>
            <a:r>
              <a:rPr lang="cs-CZ" sz="3000" dirty="0" err="1" smtClean="0"/>
              <a:t>fibers</a:t>
            </a:r>
            <a:r>
              <a:rPr lang="cs-CZ" sz="3000" dirty="0" smtClean="0"/>
              <a:t> </a:t>
            </a:r>
            <a:r>
              <a:rPr lang="cs-CZ" sz="3000" dirty="0" err="1" smtClean="0"/>
              <a:t>from</a:t>
            </a:r>
            <a:r>
              <a:rPr lang="cs-CZ" sz="3000" dirty="0" smtClean="0"/>
              <a:t> </a:t>
            </a:r>
            <a:r>
              <a:rPr lang="cs-CZ" sz="3000" dirty="0" err="1" smtClean="0"/>
              <a:t>sympathetic</a:t>
            </a:r>
            <a:r>
              <a:rPr lang="cs-CZ" sz="3000" dirty="0" smtClean="0"/>
              <a:t> </a:t>
            </a:r>
            <a:r>
              <a:rPr lang="cs-CZ" sz="3000" dirty="0" err="1" smtClean="0"/>
              <a:t>division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ANS (</a:t>
            </a:r>
            <a:r>
              <a:rPr lang="cs-CZ" sz="3000" dirty="0" err="1" smtClean="0"/>
              <a:t>noradrenergic</a:t>
            </a:r>
            <a:r>
              <a:rPr lang="cs-CZ" sz="3000" dirty="0" smtClean="0"/>
              <a:t> </a:t>
            </a:r>
            <a:r>
              <a:rPr lang="cs-CZ" sz="3000" dirty="0" err="1" smtClean="0"/>
              <a:t>fibers</a:t>
            </a:r>
            <a:r>
              <a:rPr lang="cs-CZ" sz="3000" dirty="0" smtClean="0"/>
              <a:t>)</a:t>
            </a:r>
          </a:p>
          <a:p>
            <a:pPr>
              <a:buFontTx/>
              <a:buChar char="-"/>
            </a:pPr>
            <a:r>
              <a:rPr lang="cs-CZ" sz="3000" dirty="0" err="1" smtClean="0"/>
              <a:t>Regulation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tissue</a:t>
            </a:r>
            <a:r>
              <a:rPr lang="cs-CZ" sz="3000" dirty="0" smtClean="0"/>
              <a:t> </a:t>
            </a:r>
            <a:r>
              <a:rPr lang="cs-CZ" sz="3000" dirty="0" err="1" smtClean="0"/>
              <a:t>blood</a:t>
            </a:r>
            <a:r>
              <a:rPr lang="cs-CZ" sz="3000" dirty="0" smtClean="0"/>
              <a:t> </a:t>
            </a:r>
            <a:r>
              <a:rPr lang="cs-CZ" sz="3000" dirty="0" err="1" smtClean="0"/>
              <a:t>flow</a:t>
            </a:r>
            <a:endParaRPr lang="cs-CZ" sz="3000" dirty="0" smtClean="0"/>
          </a:p>
          <a:p>
            <a:pPr>
              <a:buFontTx/>
              <a:buChar char="-"/>
            </a:pPr>
            <a:r>
              <a:rPr lang="cs-CZ" sz="3000" dirty="0" err="1" smtClean="0"/>
              <a:t>Regulation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blood</a:t>
            </a:r>
            <a:r>
              <a:rPr lang="cs-CZ" sz="3000" dirty="0" smtClean="0"/>
              <a:t> </a:t>
            </a:r>
            <a:r>
              <a:rPr lang="cs-CZ" sz="3000" dirty="0" err="1" smtClean="0"/>
              <a:t>pressure</a:t>
            </a:r>
            <a:endParaRPr lang="cs-CZ" sz="3000" dirty="0" smtClean="0"/>
          </a:p>
          <a:p>
            <a:pPr marL="0" indent="0">
              <a:buNone/>
            </a:pPr>
            <a:r>
              <a:rPr lang="cs-CZ" b="1" i="1" dirty="0" err="1" smtClean="0">
                <a:solidFill>
                  <a:srgbClr val="FF0000"/>
                </a:solidFill>
              </a:rPr>
              <a:t>Parasympathetic</a:t>
            </a:r>
            <a:r>
              <a:rPr lang="cs-CZ" b="1" i="1" dirty="0" smtClean="0">
                <a:solidFill>
                  <a:srgbClr val="FF0000"/>
                </a:solidFill>
              </a:rPr>
              <a:t> part: </a:t>
            </a:r>
            <a:r>
              <a:rPr lang="cs-CZ" b="1" i="1" dirty="0" err="1" smtClean="0">
                <a:solidFill>
                  <a:srgbClr val="FF0000"/>
                </a:solidFill>
              </a:rPr>
              <a:t>vasodilatation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</a:t>
            </a:r>
            <a:r>
              <a:rPr lang="cs-CZ" dirty="0" err="1" smtClean="0"/>
              <a:t>parasympathetic</a:t>
            </a:r>
            <a:r>
              <a:rPr lang="cs-CZ" dirty="0" smtClean="0"/>
              <a:t> </a:t>
            </a:r>
            <a:r>
              <a:rPr lang="cs-CZ" dirty="0" err="1" smtClean="0"/>
              <a:t>cholinergic</a:t>
            </a:r>
            <a:r>
              <a:rPr lang="cs-CZ" dirty="0" smtClean="0"/>
              <a:t> </a:t>
            </a:r>
            <a:r>
              <a:rPr lang="cs-CZ" dirty="0" err="1" smtClean="0"/>
              <a:t>fibres</a:t>
            </a:r>
            <a:r>
              <a:rPr lang="cs-CZ" dirty="0" smtClean="0"/>
              <a:t> (Ach) </a:t>
            </a:r>
            <a:r>
              <a:rPr lang="cs-CZ" dirty="0" err="1" smtClean="0"/>
              <a:t>inervated</a:t>
            </a:r>
            <a:r>
              <a:rPr lang="cs-CZ" dirty="0" smtClean="0"/>
              <a:t> </a:t>
            </a:r>
            <a:r>
              <a:rPr lang="cs-CZ" dirty="0" err="1" smtClean="0"/>
              <a:t>arteriols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sex </a:t>
            </a:r>
            <a:r>
              <a:rPr lang="cs-CZ" dirty="0" err="1" smtClean="0"/>
              <a:t>organs</a:t>
            </a:r>
            <a:endParaRPr lang="cs-CZ" dirty="0" smtClean="0"/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3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INTEGRATION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cardiovascular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regulation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heart</a:t>
            </a:r>
            <a:r>
              <a:rPr lang="cs-CZ" b="1" i="1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Cardiac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decelerator</a:t>
            </a:r>
            <a:r>
              <a:rPr lang="cs-CZ" b="1" dirty="0" smtClean="0">
                <a:solidFill>
                  <a:schemeClr val="tx2"/>
                </a:solidFill>
              </a:rPr>
              <a:t> center  - </a:t>
            </a:r>
            <a:r>
              <a:rPr lang="cs-CZ" dirty="0" smtClean="0"/>
              <a:t>medula </a:t>
            </a:r>
            <a:r>
              <a:rPr lang="cs-CZ" dirty="0" err="1" smtClean="0"/>
              <a:t>oblongata</a:t>
            </a:r>
            <a:r>
              <a:rPr lang="cs-CZ" dirty="0" smtClean="0"/>
              <a:t> (</a:t>
            </a:r>
            <a:r>
              <a:rPr lang="cs-CZ" dirty="0" err="1" smtClean="0"/>
              <a:t>ncl.dorsalis</a:t>
            </a:r>
            <a:r>
              <a:rPr lang="cs-CZ" dirty="0" smtClean="0"/>
              <a:t>, </a:t>
            </a:r>
            <a:r>
              <a:rPr lang="cs-CZ" dirty="0" err="1" smtClean="0"/>
              <a:t>ncl</a:t>
            </a:r>
            <a:r>
              <a:rPr lang="cs-CZ" dirty="0" smtClean="0"/>
              <a:t>. </a:t>
            </a:r>
            <a:r>
              <a:rPr lang="cs-CZ" dirty="0" err="1" smtClean="0"/>
              <a:t>ambiguus</a:t>
            </a:r>
            <a:r>
              <a:rPr lang="cs-CZ" dirty="0" smtClean="0"/>
              <a:t>) – </a:t>
            </a:r>
            <a:r>
              <a:rPr lang="cs-CZ" dirty="0" err="1" smtClean="0"/>
              <a:t>parasympathetic</a:t>
            </a:r>
            <a:r>
              <a:rPr lang="cs-CZ" dirty="0" smtClean="0"/>
              <a:t> </a:t>
            </a:r>
            <a:r>
              <a:rPr lang="cs-CZ" dirty="0" err="1" smtClean="0"/>
              <a:t>fibres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nervus</a:t>
            </a:r>
            <a:r>
              <a:rPr lang="cs-CZ" dirty="0" smtClean="0"/>
              <a:t> vagus</a:t>
            </a:r>
          </a:p>
          <a:p>
            <a:pPr marL="0" indent="0">
              <a:buNone/>
            </a:pPr>
            <a:r>
              <a:rPr lang="cs-CZ" dirty="0" smtClean="0"/>
              <a:t>	:  </a:t>
            </a:r>
            <a:r>
              <a:rPr lang="cs-CZ" dirty="0" err="1" smtClean="0"/>
              <a:t>vagal</a:t>
            </a:r>
            <a:r>
              <a:rPr lang="cs-CZ" dirty="0" smtClean="0"/>
              <a:t> tone (</a:t>
            </a:r>
            <a:r>
              <a:rPr lang="cs-CZ" dirty="0" err="1" smtClean="0"/>
              <a:t>tonic</a:t>
            </a:r>
            <a:r>
              <a:rPr lang="cs-CZ" dirty="0" smtClean="0"/>
              <a:t> </a:t>
            </a:r>
            <a:r>
              <a:rPr lang="cs-CZ" dirty="0" err="1" smtClean="0"/>
              <a:t>vagal</a:t>
            </a:r>
            <a:r>
              <a:rPr lang="cs-CZ" dirty="0" smtClean="0"/>
              <a:t> </a:t>
            </a:r>
            <a:r>
              <a:rPr lang="cs-CZ" dirty="0" err="1" smtClean="0"/>
              <a:t>discharge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Negative </a:t>
            </a:r>
            <a:r>
              <a:rPr lang="cs-CZ" dirty="0" err="1" smtClean="0"/>
              <a:t>chronotropic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(on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Negative </a:t>
            </a:r>
            <a:r>
              <a:rPr lang="cs-CZ" dirty="0" err="1" smtClean="0"/>
              <a:t>inotropic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(on </a:t>
            </a:r>
            <a:r>
              <a:rPr lang="cs-CZ" dirty="0" err="1" smtClean="0"/>
              <a:t>contractility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Negative </a:t>
            </a:r>
            <a:r>
              <a:rPr lang="cs-CZ" dirty="0" err="1" smtClean="0"/>
              <a:t>dromotropic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(on </a:t>
            </a:r>
            <a:r>
              <a:rPr lang="cs-CZ" dirty="0" err="1" smtClean="0"/>
              <a:t>conductive</a:t>
            </a:r>
            <a:r>
              <a:rPr lang="cs-CZ" dirty="0" smtClean="0"/>
              <a:t> </a:t>
            </a:r>
            <a:r>
              <a:rPr lang="cs-CZ" dirty="0" err="1" smtClean="0"/>
              <a:t>tissue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3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INTEGRATION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cardiovascular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regulation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heart</a:t>
            </a:r>
            <a:r>
              <a:rPr lang="cs-CZ" b="1" i="1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Cardiac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accelerator</a:t>
            </a:r>
            <a:r>
              <a:rPr lang="cs-CZ" b="1" dirty="0" smtClean="0">
                <a:solidFill>
                  <a:schemeClr val="tx2"/>
                </a:solidFill>
              </a:rPr>
              <a:t> center </a:t>
            </a:r>
            <a:r>
              <a:rPr lang="cs-CZ" dirty="0" smtClean="0"/>
              <a:t>– </a:t>
            </a:r>
            <a:r>
              <a:rPr lang="cs-CZ" dirty="0" err="1" smtClean="0"/>
              <a:t>spinal</a:t>
            </a:r>
            <a:r>
              <a:rPr lang="cs-CZ" dirty="0" smtClean="0"/>
              <a:t> </a:t>
            </a:r>
            <a:r>
              <a:rPr lang="cs-CZ" dirty="0" err="1" smtClean="0"/>
              <a:t>cord</a:t>
            </a:r>
            <a:r>
              <a:rPr lang="cs-CZ" dirty="0" smtClean="0"/>
              <a:t>, </a:t>
            </a:r>
            <a:r>
              <a:rPr lang="cs-CZ" dirty="0" err="1" smtClean="0"/>
              <a:t>sympathetic</a:t>
            </a:r>
            <a:r>
              <a:rPr lang="cs-CZ" dirty="0" smtClean="0"/>
              <a:t> ganglia – </a:t>
            </a:r>
            <a:r>
              <a:rPr lang="cs-CZ" dirty="0" err="1" smtClean="0"/>
              <a:t>sympathetic</a:t>
            </a:r>
            <a:r>
              <a:rPr lang="cs-CZ" dirty="0" smtClean="0"/>
              <a:t> NS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Positive </a:t>
            </a:r>
            <a:r>
              <a:rPr lang="cs-CZ" dirty="0" err="1"/>
              <a:t>chronotropic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(on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Positive </a:t>
            </a:r>
            <a:r>
              <a:rPr lang="cs-CZ" dirty="0" err="1"/>
              <a:t>inotropic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(on </a:t>
            </a:r>
            <a:r>
              <a:rPr lang="cs-CZ" dirty="0" err="1"/>
              <a:t>contractility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Positive </a:t>
            </a:r>
            <a:r>
              <a:rPr lang="cs-CZ" dirty="0" err="1"/>
              <a:t>dromotropic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(on </a:t>
            </a:r>
            <a:r>
              <a:rPr lang="cs-CZ" dirty="0" err="1"/>
              <a:t>conductive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INTEGRATION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cardiovascular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err="1" smtClean="0"/>
              <a:t>Vasomotor</a:t>
            </a:r>
            <a:r>
              <a:rPr lang="cs-CZ" b="1" i="1" dirty="0" smtClean="0"/>
              <a:t> centre </a:t>
            </a:r>
            <a:r>
              <a:rPr lang="cs-CZ" dirty="0" smtClean="0"/>
              <a:t>(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Medula </a:t>
            </a:r>
            <a:r>
              <a:rPr lang="cs-CZ" dirty="0" err="1" smtClean="0"/>
              <a:t>oblongata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smtClean="0"/>
              <a:t> </a:t>
            </a:r>
            <a:r>
              <a:rPr lang="cs-CZ" i="1" dirty="0" err="1" smtClean="0"/>
              <a:t>presoric</a:t>
            </a:r>
            <a:r>
              <a:rPr lang="cs-CZ" i="1" dirty="0" smtClean="0"/>
              <a:t> area</a:t>
            </a:r>
            <a:r>
              <a:rPr lang="cs-CZ" dirty="0" smtClean="0"/>
              <a:t> (</a:t>
            </a:r>
            <a:r>
              <a:rPr lang="cs-CZ" dirty="0" err="1" smtClean="0"/>
              <a:t>rostral</a:t>
            </a:r>
            <a:r>
              <a:rPr lang="cs-CZ" dirty="0" smtClean="0"/>
              <a:t> and </a:t>
            </a:r>
            <a:r>
              <a:rPr lang="cs-CZ" dirty="0" err="1" smtClean="0"/>
              <a:t>lateral</a:t>
            </a:r>
            <a:r>
              <a:rPr lang="cs-CZ" dirty="0" smtClean="0"/>
              <a:t> part –</a:t>
            </a:r>
            <a:r>
              <a:rPr lang="cs-CZ" dirty="0" err="1" smtClean="0"/>
              <a:t>vasoconstriction</a:t>
            </a:r>
            <a:r>
              <a:rPr lang="cs-CZ" dirty="0" smtClean="0"/>
              <a:t> – 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 smtClean="0"/>
              <a:t>depresoric</a:t>
            </a:r>
            <a:r>
              <a:rPr lang="cs-CZ" i="1" dirty="0" smtClean="0"/>
              <a:t> area</a:t>
            </a:r>
            <a:r>
              <a:rPr lang="cs-CZ" dirty="0" smtClean="0"/>
              <a:t> (</a:t>
            </a:r>
            <a:r>
              <a:rPr lang="cs-CZ" dirty="0" err="1" smtClean="0"/>
              <a:t>medio-caudalis</a:t>
            </a:r>
            <a:r>
              <a:rPr lang="cs-CZ" dirty="0" smtClean="0"/>
              <a:t> part – </a:t>
            </a:r>
            <a:r>
              <a:rPr lang="cs-CZ" dirty="0" err="1" smtClean="0"/>
              <a:t>vasodilatation</a:t>
            </a:r>
            <a:r>
              <a:rPr lang="cs-CZ" dirty="0" smtClean="0"/>
              <a:t>, </a:t>
            </a:r>
            <a:r>
              <a:rPr lang="cs-CZ" dirty="0" err="1" smtClean="0"/>
              <a:t>decrease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4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INTEGRATION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cardiovascular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Influence by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nervous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cerebral</a:t>
            </a:r>
            <a:r>
              <a:rPr lang="cs-CZ" dirty="0" smtClean="0"/>
              <a:t> </a:t>
            </a:r>
            <a:r>
              <a:rPr lang="cs-CZ" dirty="0" err="1" smtClean="0"/>
              <a:t>cortex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limbic</a:t>
            </a:r>
            <a:r>
              <a:rPr lang="cs-CZ" dirty="0" smtClean="0"/>
              <a:t> </a:t>
            </a:r>
            <a:r>
              <a:rPr lang="cs-CZ" dirty="0" err="1" smtClean="0"/>
              <a:t>cortex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hypothalamus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2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76238" y="1504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65966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dirty="0" err="1" smtClean="0">
                <a:solidFill>
                  <a:srgbClr val="FF3300"/>
                </a:solidFill>
                <a:latin typeface="Arial" pitchFamily="34" charset="0"/>
              </a:rPr>
              <a:t>Regulation</a:t>
            </a:r>
            <a:r>
              <a:rPr lang="cs-CZ" sz="3600" b="1" dirty="0" smtClean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cs-CZ" sz="3600" b="1" dirty="0" err="1" smtClean="0">
                <a:solidFill>
                  <a:srgbClr val="FF3300"/>
                </a:solidFill>
                <a:latin typeface="Arial" pitchFamily="34" charset="0"/>
              </a:rPr>
              <a:t>of</a:t>
            </a:r>
            <a:r>
              <a:rPr lang="cs-CZ" sz="3600" b="1" dirty="0" smtClean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cs-CZ" sz="3600" b="1" dirty="0" err="1" smtClean="0">
                <a:solidFill>
                  <a:srgbClr val="FF3300"/>
                </a:solidFill>
                <a:latin typeface="Arial" pitchFamily="34" charset="0"/>
              </a:rPr>
              <a:t>blood</a:t>
            </a:r>
            <a:r>
              <a:rPr lang="cs-CZ" sz="3600" b="1" dirty="0" smtClean="0">
                <a:solidFill>
                  <a:srgbClr val="FF3300"/>
                </a:solidFill>
                <a:latin typeface="Arial" pitchFamily="34" charset="0"/>
              </a:rPr>
              <a:t> </a:t>
            </a:r>
            <a:r>
              <a:rPr lang="cs-CZ" sz="3600" b="1" dirty="0" err="1" smtClean="0">
                <a:solidFill>
                  <a:srgbClr val="FF3300"/>
                </a:solidFill>
                <a:latin typeface="Arial" pitchFamily="34" charset="0"/>
              </a:rPr>
              <a:t>pressure</a:t>
            </a:r>
            <a:endParaRPr lang="cs-CZ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113947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err="1" smtClean="0">
                <a:solidFill>
                  <a:srgbClr val="FF0000"/>
                </a:solidFill>
              </a:rPr>
              <a:t>Short</a:t>
            </a:r>
            <a:r>
              <a:rPr lang="cs-CZ" sz="2800" dirty="0" smtClean="0">
                <a:solidFill>
                  <a:srgbClr val="FF0000"/>
                </a:solidFill>
              </a:rPr>
              <a:t> - term </a:t>
            </a:r>
            <a:r>
              <a:rPr lang="cs-CZ" sz="2800" dirty="0" err="1" smtClean="0">
                <a:solidFill>
                  <a:srgbClr val="FF0000"/>
                </a:solidFill>
              </a:rPr>
              <a:t>regulation</a:t>
            </a: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smtClean="0">
                <a:solidFill>
                  <a:srgbClr val="FF0000"/>
                </a:solidFill>
              </a:rPr>
              <a:t>   -  </a:t>
            </a:r>
            <a:r>
              <a:rPr lang="cs-CZ" sz="2800" dirty="0" err="1" smtClean="0">
                <a:solidFill>
                  <a:srgbClr val="FF0000"/>
                </a:solidFill>
              </a:rPr>
              <a:t>baroreflex</a:t>
            </a: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err="1" smtClean="0">
                <a:solidFill>
                  <a:srgbClr val="FF0000"/>
                </a:solidFill>
              </a:rPr>
              <a:t>Middle</a:t>
            </a:r>
            <a:r>
              <a:rPr lang="cs-CZ" sz="2800" dirty="0" smtClean="0">
                <a:solidFill>
                  <a:srgbClr val="FF0000"/>
                </a:solidFill>
              </a:rPr>
              <a:t> - term </a:t>
            </a:r>
            <a:r>
              <a:rPr lang="cs-CZ" sz="2800" dirty="0" err="1" smtClean="0">
                <a:solidFill>
                  <a:srgbClr val="FF0000"/>
                </a:solidFill>
              </a:rPr>
              <a:t>regulation</a:t>
            </a: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smtClean="0">
                <a:solidFill>
                  <a:srgbClr val="FF0000"/>
                </a:solidFill>
              </a:rPr>
              <a:t>  -  </a:t>
            </a:r>
            <a:r>
              <a:rPr lang="cs-CZ" sz="2800" dirty="0" err="1" smtClean="0">
                <a:solidFill>
                  <a:srgbClr val="FF0000"/>
                </a:solidFill>
              </a:rPr>
              <a:t>humorals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regulation</a:t>
            </a: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sympathetic</a:t>
            </a:r>
            <a:r>
              <a:rPr lang="cs-CZ" sz="2400" dirty="0" smtClean="0">
                <a:solidFill>
                  <a:prstClr val="black"/>
                </a:solidFill>
              </a:rPr>
              <a:t> - </a:t>
            </a:r>
            <a:r>
              <a:rPr lang="cs-CZ" sz="2400" dirty="0" err="1" smtClean="0">
                <a:solidFill>
                  <a:prstClr val="black"/>
                </a:solidFill>
              </a:rPr>
              <a:t>catecholamines</a:t>
            </a:r>
            <a:endParaRPr lang="cs-CZ" sz="2400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 RAAS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 ADH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400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err="1" smtClean="0">
                <a:solidFill>
                  <a:srgbClr val="FF0000"/>
                </a:solidFill>
              </a:rPr>
              <a:t>Long</a:t>
            </a:r>
            <a:r>
              <a:rPr lang="cs-CZ" sz="2800" dirty="0" smtClean="0">
                <a:solidFill>
                  <a:srgbClr val="FF0000"/>
                </a:solidFill>
              </a:rPr>
              <a:t> – term </a:t>
            </a:r>
            <a:r>
              <a:rPr lang="cs-CZ" sz="2800" dirty="0" err="1" smtClean="0">
                <a:solidFill>
                  <a:srgbClr val="FF0000"/>
                </a:solidFill>
              </a:rPr>
              <a:t>regulation</a:t>
            </a:r>
            <a:endParaRPr lang="cs-CZ" sz="2800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dirty="0" smtClean="0">
                <a:solidFill>
                  <a:srgbClr val="FF0000"/>
                </a:solidFill>
              </a:rPr>
              <a:t>  -  </a:t>
            </a:r>
            <a:r>
              <a:rPr lang="cs-CZ" sz="2800" dirty="0" err="1" smtClean="0">
                <a:solidFill>
                  <a:srgbClr val="FF0000"/>
                </a:solidFill>
              </a:rPr>
              <a:t>kidney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regulation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4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Classification BP values</a:t>
            </a:r>
          </a:p>
        </p:txBody>
      </p:sp>
      <p:graphicFrame>
        <p:nvGraphicFramePr>
          <p:cNvPr id="38981" name="Group 69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233988"/>
        </p:xfrm>
        <a:graphic>
          <a:graphicData uri="http://schemas.openxmlformats.org/drawingml/2006/table">
            <a:tbl>
              <a:tblPr/>
              <a:tblGrid>
                <a:gridCol w="4267200"/>
                <a:gridCol w="2057400"/>
                <a:gridCol w="19050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Systolic BP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Diastolic BP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(mmHg)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(mmHg)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optimal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120 –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80 – 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high normal pressure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130 – 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85 – 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Hypertension - mild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140 – 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90 – 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Hypertension - moderate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160 – 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100 –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Hypertension - severe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 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 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Izolated systolic hypertension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 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90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2176463" y="6256338"/>
            <a:ext cx="688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According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Guidelines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European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Society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Cardiology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2013</a:t>
            </a:r>
            <a:r>
              <a:rPr lang="cs-CZ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018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Variability </a:t>
            </a:r>
            <a:r>
              <a:rPr lang="cs-CZ" b="1" dirty="0" err="1" smtClean="0">
                <a:solidFill>
                  <a:srgbClr val="C00000"/>
                </a:solidFill>
              </a:rPr>
              <a:t>of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circulatory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parameters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endParaRPr lang="cs-CZ" dirty="0" smtClean="0"/>
          </a:p>
          <a:p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pressures</a:t>
            </a:r>
            <a:r>
              <a:rPr lang="cs-CZ" dirty="0" smtClean="0"/>
              <a:t> – </a:t>
            </a:r>
            <a:r>
              <a:rPr lang="cs-CZ" dirty="0" err="1" smtClean="0"/>
              <a:t>systolic</a:t>
            </a:r>
            <a:r>
              <a:rPr lang="cs-CZ" dirty="0" smtClean="0"/>
              <a:t> and </a:t>
            </a:r>
            <a:r>
              <a:rPr lang="cs-CZ" dirty="0" err="1" smtClean="0"/>
              <a:t>diastolic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en-US" dirty="0"/>
              <a:t>variability expresses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en-US" dirty="0" smtClean="0"/>
              <a:t>fluctuation </a:t>
            </a:r>
            <a:r>
              <a:rPr lang="en-US" dirty="0"/>
              <a:t>around the average value at certain time intervals (or in </a:t>
            </a:r>
            <a:r>
              <a:rPr lang="cs-CZ" dirty="0" err="1" smtClean="0"/>
              <a:t>various</a:t>
            </a:r>
            <a:r>
              <a:rPr lang="en-US" dirty="0" smtClean="0"/>
              <a:t> c</a:t>
            </a:r>
            <a:r>
              <a:rPr lang="cs-CZ" dirty="0" err="1" smtClean="0"/>
              <a:t>onditions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270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C00000"/>
                </a:solidFill>
              </a:rPr>
              <a:t>Heart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Rate</a:t>
            </a:r>
            <a:r>
              <a:rPr lang="cs-CZ" b="1" dirty="0" smtClean="0">
                <a:solidFill>
                  <a:srgbClr val="C00000"/>
                </a:solidFill>
              </a:rPr>
              <a:t> Variability  (HRV)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Informs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the activity of the </a:t>
            </a:r>
            <a:r>
              <a:rPr lang="en-US" dirty="0" err="1"/>
              <a:t>vagus</a:t>
            </a:r>
            <a:r>
              <a:rPr lang="en-US" dirty="0"/>
              <a:t> nerve </a:t>
            </a:r>
            <a:r>
              <a:rPr lang="cs-CZ" dirty="0" smtClean="0"/>
              <a:t>(</a:t>
            </a:r>
            <a:r>
              <a:rPr lang="cs-CZ" dirty="0" err="1" smtClean="0"/>
              <a:t>tonic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n.vagus</a:t>
            </a:r>
            <a:r>
              <a:rPr lang="cs-CZ" dirty="0" smtClean="0"/>
              <a:t> = </a:t>
            </a:r>
            <a:r>
              <a:rPr lang="cs-CZ" dirty="0" err="1" smtClean="0"/>
              <a:t>vagal</a:t>
            </a:r>
            <a:r>
              <a:rPr lang="cs-CZ" dirty="0" smtClean="0"/>
              <a:t> tone)</a:t>
            </a:r>
          </a:p>
          <a:p>
            <a:r>
              <a:rPr lang="cs-CZ" b="1" u="sng" dirty="0" err="1" smtClean="0">
                <a:solidFill>
                  <a:srgbClr val="FF0000"/>
                </a:solidFill>
              </a:rPr>
              <a:t>Time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 err="1" smtClean="0">
                <a:solidFill>
                  <a:srgbClr val="FF0000"/>
                </a:solidFill>
              </a:rPr>
              <a:t>analysis</a:t>
            </a:r>
            <a:r>
              <a:rPr lang="cs-CZ" b="1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Holter</a:t>
            </a:r>
            <a:r>
              <a:rPr lang="cs-CZ" dirty="0" smtClean="0"/>
              <a:t> monitoring ECG </a:t>
            </a:r>
            <a:r>
              <a:rPr lang="cs-CZ" dirty="0" err="1" smtClean="0"/>
              <a:t>or</a:t>
            </a:r>
            <a:r>
              <a:rPr lang="cs-CZ" dirty="0" smtClean="0"/>
              <a:t> 5 - 30min </a:t>
            </a:r>
            <a:r>
              <a:rPr lang="cs-CZ" dirty="0" err="1" smtClean="0"/>
              <a:t>records</a:t>
            </a:r>
            <a:r>
              <a:rPr lang="cs-CZ" dirty="0" smtClean="0"/>
              <a:t> ECG</a:t>
            </a:r>
          </a:p>
          <a:p>
            <a:r>
              <a:rPr lang="en-US" dirty="0"/>
              <a:t>It is basically a statistical evaluation </a:t>
            </a:r>
            <a:r>
              <a:rPr lang="cs-CZ" dirty="0" smtClean="0"/>
              <a:t>+/-</a:t>
            </a:r>
            <a:r>
              <a:rPr lang="en-US" dirty="0" smtClean="0"/>
              <a:t>standard deviation</a:t>
            </a:r>
            <a:endParaRPr lang="cs-CZ" dirty="0" smtClean="0"/>
          </a:p>
          <a:p>
            <a:r>
              <a:rPr lang="en-US" sz="2400" dirty="0" smtClean="0"/>
              <a:t>Disables </a:t>
            </a:r>
            <a:r>
              <a:rPr lang="en-US" sz="2400" dirty="0"/>
              <a:t>intervals differing by more than 20% from the average, thus further processed </a:t>
            </a:r>
            <a:r>
              <a:rPr lang="cs-CZ" sz="2400" dirty="0" err="1" smtClean="0"/>
              <a:t>only</a:t>
            </a:r>
            <a:r>
              <a:rPr lang="cs-CZ" sz="2400" dirty="0" smtClean="0"/>
              <a:t> n</a:t>
            </a:r>
            <a:r>
              <a:rPr lang="en-US" sz="2400" dirty="0" err="1" smtClean="0"/>
              <a:t>ormal</a:t>
            </a:r>
            <a:r>
              <a:rPr lang="en-US" sz="2400" dirty="0" smtClean="0"/>
              <a:t> </a:t>
            </a:r>
            <a:r>
              <a:rPr lang="cs-CZ" sz="2400" dirty="0" smtClean="0"/>
              <a:t>(</a:t>
            </a:r>
            <a:r>
              <a:rPr lang="en-US" sz="2400" dirty="0" smtClean="0"/>
              <a:t>NN</a:t>
            </a:r>
            <a:r>
              <a:rPr lang="cs-CZ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intervals and evaluated by the standard deviation of all NN sequence for </a:t>
            </a:r>
            <a:r>
              <a:rPr lang="en-US" sz="2400" dirty="0" smtClean="0"/>
              <a:t>24h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54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74242"/>
          </a:xfrm>
        </p:spPr>
        <p:txBody>
          <a:bodyPr>
            <a:normAutofit/>
          </a:bodyPr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Types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general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view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basic </a:t>
            </a:r>
            <a:r>
              <a:rPr lang="cs-CZ" dirty="0" err="1" smtClean="0"/>
              <a:t>types</a:t>
            </a:r>
            <a:r>
              <a:rPr lang="cs-CZ" dirty="0" smtClean="0"/>
              <a:t>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Nervous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Humoral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Feedback </a:t>
            </a:r>
            <a:r>
              <a:rPr lang="cs-CZ" dirty="0" err="1" smtClean="0"/>
              <a:t>control</a:t>
            </a:r>
            <a:r>
              <a:rPr lang="cs-CZ" dirty="0" smtClean="0"/>
              <a:t>  -   negative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                                -    positive 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autoregulation</a:t>
            </a:r>
            <a:r>
              <a:rPr lang="cs-CZ" dirty="0" smtClean="0"/>
              <a:t> –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–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048672"/>
          </a:xfrm>
        </p:spPr>
        <p:txBody>
          <a:bodyPr>
            <a:normAutofit fontScale="92500"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Spectral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analysis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/>
              <a:t>Carried out under standard conditions </a:t>
            </a:r>
            <a:r>
              <a:rPr lang="en-US" dirty="0" smtClean="0"/>
              <a:t>at </a:t>
            </a:r>
            <a:r>
              <a:rPr lang="en-US" dirty="0"/>
              <a:t>various maneuvers (supine, standing); evaluated with 300 representative intervals RR / NN </a:t>
            </a:r>
            <a:r>
              <a:rPr lang="en-US" dirty="0" smtClean="0"/>
              <a:t>/</a:t>
            </a:r>
            <a:endParaRPr lang="cs-CZ" dirty="0" smtClean="0"/>
          </a:p>
          <a:p>
            <a:r>
              <a:rPr lang="en-US" dirty="0"/>
              <a:t>Another mathematical processing (Fourier transform) -length RR intervals are converted to cycles in </a:t>
            </a:r>
            <a:r>
              <a:rPr lang="en-US" dirty="0" smtClean="0"/>
              <a:t>Hz</a:t>
            </a:r>
            <a:endParaRPr lang="cs-CZ" dirty="0" smtClean="0"/>
          </a:p>
          <a:p>
            <a:r>
              <a:rPr lang="en-US" dirty="0"/>
              <a:t>The spectrum is divided into several components - low (LF: the sympathetic modulation) and high frequency (HF: vagal modulation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People with reduced heart rate variability have a 5 times higher risk of </a:t>
            </a:r>
            <a:r>
              <a:rPr lang="en-US" dirty="0" smtClean="0">
                <a:solidFill>
                  <a:srgbClr val="FF0000"/>
                </a:solidFill>
              </a:rPr>
              <a:t>death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 </a:t>
            </a:r>
            <a:b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CARDIOVASCULAR  SYSTEM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relatively</a:t>
            </a:r>
            <a:r>
              <a:rPr lang="cs-CZ" dirty="0" smtClean="0"/>
              <a:t> </a:t>
            </a:r>
            <a:r>
              <a:rPr lang="cs-CZ" dirty="0" err="1" smtClean="0"/>
              <a:t>constantaneous</a:t>
            </a:r>
            <a:r>
              <a:rPr lang="cs-CZ" dirty="0" smtClean="0"/>
              <a:t> </a:t>
            </a:r>
            <a:r>
              <a:rPr lang="cs-CZ" dirty="0" err="1" smtClean="0"/>
              <a:t>arterial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perfusion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tissues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1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Regulation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vessels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Tone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 = basic </a:t>
            </a:r>
            <a:r>
              <a:rPr lang="cs-CZ" dirty="0" err="1" smtClean="0"/>
              <a:t>tension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smooth</a:t>
            </a:r>
            <a:r>
              <a:rPr lang="cs-CZ" dirty="0" smtClean="0"/>
              <a:t>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inside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wall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(</a:t>
            </a:r>
            <a:r>
              <a:rPr lang="cs-CZ" dirty="0" err="1" smtClean="0"/>
              <a:t>vasoconstriction</a:t>
            </a:r>
            <a:r>
              <a:rPr lang="cs-CZ" dirty="0" smtClean="0"/>
              <a:t>   x   </a:t>
            </a:r>
            <a:r>
              <a:rPr lang="cs-CZ" dirty="0" err="1" smtClean="0"/>
              <a:t>vasodilatation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Regulation</a:t>
            </a:r>
            <a:r>
              <a:rPr lang="cs-CZ" dirty="0" smtClean="0"/>
              <a:t> -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autoregulation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-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2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Autoregulation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capacity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tissues</a:t>
            </a:r>
            <a:r>
              <a:rPr lang="cs-CZ" dirty="0" smtClean="0"/>
              <a:t> to </a:t>
            </a:r>
            <a:r>
              <a:rPr lang="cs-CZ" dirty="0" err="1" smtClean="0"/>
              <a:t>regulate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flow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Myogenic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theory</a:t>
            </a:r>
            <a:r>
              <a:rPr lang="cs-CZ" dirty="0" smtClean="0"/>
              <a:t> – </a:t>
            </a:r>
            <a:r>
              <a:rPr lang="cs-CZ" dirty="0" err="1" smtClean="0"/>
              <a:t>Bayliss</a:t>
            </a:r>
            <a:r>
              <a:rPr lang="cs-CZ" dirty="0" smtClean="0"/>
              <a:t> </a:t>
            </a:r>
            <a:r>
              <a:rPr lang="cs-CZ" dirty="0" err="1" smtClean="0"/>
              <a:t>phenomenon</a:t>
            </a:r>
            <a:r>
              <a:rPr lang="cs-CZ" dirty="0" smtClean="0"/>
              <a:t> (as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rises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 are </a:t>
            </a:r>
            <a:r>
              <a:rPr lang="cs-CZ" dirty="0" err="1" smtClean="0"/>
              <a:t>distended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vascular</a:t>
            </a:r>
            <a:r>
              <a:rPr lang="cs-CZ" dirty="0" smtClean="0"/>
              <a:t> </a:t>
            </a:r>
            <a:r>
              <a:rPr lang="cs-CZ" dirty="0" err="1" smtClean="0"/>
              <a:t>smooth</a:t>
            </a:r>
            <a:r>
              <a:rPr lang="cs-CZ" dirty="0" smtClean="0"/>
              <a:t> </a:t>
            </a:r>
            <a:r>
              <a:rPr lang="cs-CZ" dirty="0" err="1" smtClean="0"/>
              <a:t>muscle</a:t>
            </a:r>
            <a:r>
              <a:rPr lang="cs-CZ" dirty="0" smtClean="0"/>
              <a:t>  </a:t>
            </a:r>
            <a:r>
              <a:rPr lang="cs-CZ" dirty="0" err="1" smtClean="0"/>
              <a:t>fibres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surround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;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tension</a:t>
            </a:r>
            <a:r>
              <a:rPr lang="cs-CZ" dirty="0" smtClean="0"/>
              <a:t> 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proportional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distending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times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radius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vessels</a:t>
            </a:r>
            <a:r>
              <a:rPr lang="cs-CZ" dirty="0" smtClean="0"/>
              <a:t> –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Laplace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6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Metabolic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theory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–</a:t>
            </a:r>
            <a:r>
              <a:rPr lang="cs-CZ" dirty="0" smtClean="0"/>
              <a:t> </a:t>
            </a:r>
            <a:r>
              <a:rPr lang="cs-CZ" dirty="0" err="1" smtClean="0"/>
              <a:t>vasodilator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</a:t>
            </a:r>
            <a:r>
              <a:rPr lang="cs-CZ" dirty="0" err="1" smtClean="0"/>
              <a:t>tend</a:t>
            </a:r>
            <a:r>
              <a:rPr lang="cs-CZ" dirty="0" smtClean="0"/>
              <a:t> to </a:t>
            </a:r>
            <a:r>
              <a:rPr lang="cs-CZ" dirty="0" err="1" smtClean="0"/>
              <a:t>accumulate</a:t>
            </a:r>
            <a:r>
              <a:rPr lang="cs-CZ" dirty="0" smtClean="0"/>
              <a:t> in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tissue</a:t>
            </a:r>
            <a:r>
              <a:rPr lang="cs-CZ" dirty="0" smtClean="0"/>
              <a:t>, and these </a:t>
            </a:r>
            <a:r>
              <a:rPr lang="cs-CZ" dirty="0" err="1" smtClean="0"/>
              <a:t>metabolites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contribute</a:t>
            </a:r>
            <a:r>
              <a:rPr lang="cs-CZ" dirty="0" smtClean="0"/>
              <a:t> to </a:t>
            </a:r>
            <a:r>
              <a:rPr lang="cs-CZ" dirty="0" err="1" smtClean="0"/>
              <a:t>autoregulation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ending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energetic</a:t>
            </a:r>
            <a:r>
              <a:rPr lang="cs-CZ" dirty="0" smtClean="0"/>
              <a:t> </a:t>
            </a:r>
            <a:r>
              <a:rPr lang="cs-CZ" dirty="0" err="1" smtClean="0"/>
              <a:t>metabolism</a:t>
            </a:r>
            <a:r>
              <a:rPr lang="cs-CZ" dirty="0" smtClean="0"/>
              <a:t> – CO</a:t>
            </a:r>
            <a:r>
              <a:rPr lang="cs-CZ" baseline="-25000" dirty="0" smtClean="0"/>
              <a:t>2</a:t>
            </a:r>
            <a:r>
              <a:rPr lang="cs-CZ" dirty="0" smtClean="0"/>
              <a:t>, </a:t>
            </a:r>
            <a:r>
              <a:rPr lang="cs-CZ" dirty="0" err="1" smtClean="0"/>
              <a:t>lactate</a:t>
            </a:r>
            <a:r>
              <a:rPr lang="cs-CZ" dirty="0" smtClean="0"/>
              <a:t> acid, K</a:t>
            </a:r>
            <a:r>
              <a:rPr lang="cs-CZ" baseline="30000" dirty="0" smtClean="0"/>
              <a:t>+ </a:t>
            </a:r>
            <a:endParaRPr lang="cs-CZ" baseline="30000" dirty="0"/>
          </a:p>
          <a:p>
            <a:pPr lvl="1"/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hypoxia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circulation</a:t>
            </a:r>
            <a:r>
              <a:rPr lang="cs-CZ" sz="1600" dirty="0" smtClean="0"/>
              <a:t>: </a:t>
            </a:r>
            <a:r>
              <a:rPr lang="cs-CZ" sz="1600" dirty="0" err="1" smtClean="0"/>
              <a:t>vasodilatation</a:t>
            </a:r>
            <a:r>
              <a:rPr lang="cs-CZ" sz="1600" dirty="0" smtClean="0"/>
              <a:t>  x </a:t>
            </a:r>
            <a:r>
              <a:rPr lang="cs-CZ" sz="1600" dirty="0" err="1" smtClean="0"/>
              <a:t>pulmonary</a:t>
            </a:r>
            <a:r>
              <a:rPr lang="cs-CZ" sz="1600" dirty="0" smtClean="0"/>
              <a:t> </a:t>
            </a:r>
            <a:r>
              <a:rPr lang="cs-CZ" sz="1600" dirty="0" err="1" smtClean="0"/>
              <a:t>circulation</a:t>
            </a:r>
            <a:r>
              <a:rPr lang="cs-CZ" sz="1600" dirty="0" smtClean="0"/>
              <a:t>: </a:t>
            </a:r>
            <a:r>
              <a:rPr lang="cs-CZ" sz="1600" dirty="0" err="1" smtClean="0"/>
              <a:t>vasoconstriction</a:t>
            </a:r>
            <a:r>
              <a:rPr lang="cs-CZ" sz="1600" dirty="0" smtClean="0"/>
              <a:t>)</a:t>
            </a:r>
          </a:p>
          <a:p>
            <a:pPr lvl="1"/>
            <a:r>
              <a:rPr lang="cs-CZ" sz="2000" dirty="0" smtClean="0"/>
              <a:t>Adenosin – </a:t>
            </a:r>
            <a:r>
              <a:rPr lang="cs-CZ" sz="2000" dirty="0" err="1" smtClean="0"/>
              <a:t>coronary</a:t>
            </a:r>
            <a:r>
              <a:rPr lang="cs-CZ" sz="2000" dirty="0" smtClean="0"/>
              <a:t> </a:t>
            </a:r>
            <a:r>
              <a:rPr lang="cs-CZ" sz="2000" dirty="0" err="1" smtClean="0"/>
              <a:t>circulation</a:t>
            </a:r>
            <a:r>
              <a:rPr lang="cs-CZ" sz="2000" dirty="0" smtClean="0"/>
              <a:t>: </a:t>
            </a:r>
            <a:r>
              <a:rPr lang="cs-CZ" sz="2000" dirty="0" err="1" smtClean="0"/>
              <a:t>vasodilatation</a:t>
            </a:r>
            <a:endParaRPr lang="cs-CZ" sz="2000" dirty="0" smtClean="0"/>
          </a:p>
          <a:p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236831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by </a:t>
            </a:r>
            <a:r>
              <a:rPr lang="cs-CZ" b="1" dirty="0" err="1" smtClean="0">
                <a:solidFill>
                  <a:srgbClr val="FF0000"/>
                </a:solidFill>
              </a:rPr>
              <a:t>substances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which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releasing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from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endothelium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tissues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11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Substances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secreted</a:t>
            </a:r>
            <a:r>
              <a:rPr lang="cs-CZ" b="1" dirty="0" smtClean="0">
                <a:solidFill>
                  <a:srgbClr val="FF0000"/>
                </a:solidFill>
              </a:rPr>
              <a:t> by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ENDOTHELIUM</a:t>
            </a:r>
          </a:p>
          <a:p>
            <a:pPr marL="0" indent="0">
              <a:buNone/>
            </a:pPr>
            <a:r>
              <a:rPr lang="cs-CZ" b="1" i="1" dirty="0" err="1" smtClean="0"/>
              <a:t>Vasodilatation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err="1" smtClean="0"/>
              <a:t>Nitric</a:t>
            </a:r>
            <a:r>
              <a:rPr lang="cs-CZ" dirty="0" smtClean="0"/>
              <a:t> oxide (NO)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endothelial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originally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: EDRF)</a:t>
            </a:r>
          </a:p>
          <a:p>
            <a:pPr marL="0" indent="0">
              <a:buNone/>
            </a:pPr>
            <a:r>
              <a:rPr lang="cs-CZ" dirty="0" err="1" smtClean="0"/>
              <a:t>Prostacyclin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produced</a:t>
            </a:r>
            <a:r>
              <a:rPr lang="cs-CZ" dirty="0" smtClean="0"/>
              <a:t> by </a:t>
            </a:r>
            <a:r>
              <a:rPr lang="cs-CZ" dirty="0" err="1" smtClean="0"/>
              <a:t>endothelial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Thromboxane</a:t>
            </a:r>
            <a:r>
              <a:rPr lang="cs-CZ" dirty="0" smtClean="0"/>
              <a:t> A2 </a:t>
            </a:r>
            <a:r>
              <a:rPr lang="cs-CZ" dirty="0" err="1" smtClean="0"/>
              <a:t>promotes</a:t>
            </a:r>
            <a:r>
              <a:rPr lang="cs-CZ" dirty="0" smtClean="0"/>
              <a:t> </a:t>
            </a:r>
            <a:r>
              <a:rPr lang="cs-CZ" dirty="0" err="1" smtClean="0"/>
              <a:t>platelet</a:t>
            </a:r>
            <a:r>
              <a:rPr lang="cs-CZ" dirty="0" smtClean="0"/>
              <a:t> </a:t>
            </a:r>
            <a:r>
              <a:rPr lang="cs-CZ" dirty="0" err="1" smtClean="0"/>
              <a:t>aggregation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prostacyclin</a:t>
            </a:r>
            <a:r>
              <a:rPr lang="cs-CZ" dirty="0" smtClean="0"/>
              <a:t> – </a:t>
            </a:r>
            <a:r>
              <a:rPr lang="cs-CZ" dirty="0" err="1" smtClean="0"/>
              <a:t>thromboxan</a:t>
            </a:r>
            <a:r>
              <a:rPr lang="cs-CZ" dirty="0" smtClean="0"/>
              <a:t> balance)</a:t>
            </a:r>
          </a:p>
          <a:p>
            <a:pPr marL="0" indent="0">
              <a:buNone/>
            </a:pPr>
            <a:r>
              <a:rPr lang="cs-CZ" b="1" i="1" dirty="0" err="1" smtClean="0"/>
              <a:t>Vazoconstriction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Endothelins</a:t>
            </a:r>
            <a:r>
              <a:rPr lang="cs-CZ" dirty="0" smtClean="0"/>
              <a:t> (</a:t>
            </a:r>
            <a:r>
              <a:rPr lang="cs-CZ" dirty="0" err="1" smtClean="0"/>
              <a:t>polypeptids</a:t>
            </a:r>
            <a:r>
              <a:rPr lang="cs-CZ" dirty="0" smtClean="0"/>
              <a:t> – 21peptides)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		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isopeptides</a:t>
            </a:r>
            <a:r>
              <a:rPr lang="cs-CZ" dirty="0" smtClean="0"/>
              <a:t>: ET 1, ET 2 , ET 3</a:t>
            </a:r>
          </a:p>
        </p:txBody>
      </p:sp>
    </p:spTree>
    <p:extLst>
      <p:ext uri="{BB962C8B-B14F-4D97-AF65-F5344CB8AC3E}">
        <p14:creationId xmlns:p14="http://schemas.microsoft.com/office/powerpoint/2010/main" val="295560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Substances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secreted</a:t>
            </a:r>
            <a:r>
              <a:rPr lang="cs-CZ" b="1" dirty="0" smtClean="0">
                <a:solidFill>
                  <a:srgbClr val="FF0000"/>
                </a:solidFill>
              </a:rPr>
              <a:t> by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tissues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/>
              <a:t>Histamine </a:t>
            </a:r>
            <a:r>
              <a:rPr lang="cs-CZ" sz="2000" dirty="0" smtClean="0"/>
              <a:t>–</a:t>
            </a:r>
            <a:r>
              <a:rPr lang="cs-CZ" b="1" dirty="0" smtClean="0"/>
              <a:t> </a:t>
            </a:r>
            <a:r>
              <a:rPr lang="cs-CZ" b="1" dirty="0" err="1" smtClean="0"/>
              <a:t>primarily</a:t>
            </a:r>
            <a:r>
              <a:rPr lang="cs-CZ" b="1" dirty="0" smtClean="0"/>
              <a:t> </a:t>
            </a:r>
            <a:r>
              <a:rPr lang="cs-CZ" b="1" dirty="0" err="1" smtClean="0"/>
              <a:t>tissue</a:t>
            </a:r>
            <a:r>
              <a:rPr lang="cs-CZ" b="1" dirty="0" smtClean="0"/>
              <a:t> </a:t>
            </a:r>
            <a:r>
              <a:rPr lang="cs-CZ" b="1" dirty="0" err="1" smtClean="0"/>
              <a:t>hormones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General </a:t>
            </a:r>
            <a:r>
              <a:rPr lang="cs-CZ" sz="2000" dirty="0" err="1" smtClean="0"/>
              <a:t>affect</a:t>
            </a:r>
            <a:r>
              <a:rPr lang="cs-CZ" sz="2000" dirty="0" smtClean="0"/>
              <a:t>: </a:t>
            </a:r>
            <a:r>
              <a:rPr lang="cs-CZ" sz="2000" dirty="0" err="1" smtClean="0"/>
              <a:t>vasodilatation</a:t>
            </a:r>
            <a:r>
              <a:rPr lang="cs-CZ" sz="2000" dirty="0" smtClean="0"/>
              <a:t>  - </a:t>
            </a:r>
            <a:r>
              <a:rPr lang="cs-CZ" sz="2000" dirty="0" err="1" smtClean="0"/>
              <a:t>decrease</a:t>
            </a:r>
            <a:r>
              <a:rPr lang="cs-CZ" sz="2000" dirty="0" smtClean="0"/>
              <a:t> </a:t>
            </a:r>
            <a:r>
              <a:rPr lang="cs-CZ" sz="2000" dirty="0" err="1" smtClean="0"/>
              <a:t>periphery</a:t>
            </a:r>
            <a:r>
              <a:rPr lang="cs-CZ" sz="2000" dirty="0" smtClean="0"/>
              <a:t> resistence, </a:t>
            </a:r>
            <a:r>
              <a:rPr lang="cs-CZ" sz="2000" dirty="0" err="1" smtClean="0"/>
              <a:t>blood</a:t>
            </a:r>
            <a:r>
              <a:rPr lang="cs-CZ" sz="2000" dirty="0" smtClean="0"/>
              <a:t> </a:t>
            </a:r>
            <a:r>
              <a:rPr lang="cs-CZ" sz="2000" dirty="0" err="1" smtClean="0"/>
              <a:t>pressure</a:t>
            </a:r>
            <a:endParaRPr lang="cs-CZ" sz="2000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KININS:  2 </a:t>
            </a:r>
            <a:r>
              <a:rPr lang="cs-CZ" b="1" dirty="0" err="1" smtClean="0"/>
              <a:t>related</a:t>
            </a:r>
            <a:r>
              <a:rPr lang="cs-CZ" b="1" dirty="0" smtClean="0"/>
              <a:t> </a:t>
            </a:r>
            <a:r>
              <a:rPr lang="cs-CZ" b="1" dirty="0" err="1" smtClean="0"/>
              <a:t>vasodilated</a:t>
            </a:r>
            <a:r>
              <a:rPr lang="cs-CZ" b="1" dirty="0" smtClean="0"/>
              <a:t> </a:t>
            </a:r>
            <a:r>
              <a:rPr lang="cs-CZ" b="1" dirty="0" err="1" smtClean="0"/>
              <a:t>peptides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Bradykinin + </a:t>
            </a:r>
            <a:r>
              <a:rPr lang="cs-CZ" b="1" dirty="0" err="1" smtClean="0"/>
              <a:t>lysylbradykinin</a:t>
            </a:r>
            <a:r>
              <a:rPr lang="cs-CZ" b="1" dirty="0" smtClean="0"/>
              <a:t> (</a:t>
            </a:r>
            <a:r>
              <a:rPr lang="cs-CZ" b="1" dirty="0" err="1" smtClean="0"/>
              <a:t>kallidin</a:t>
            </a:r>
            <a:r>
              <a:rPr lang="cs-CZ" b="1" dirty="0" smtClean="0"/>
              <a:t>)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 err="1" smtClean="0"/>
              <a:t>Sweat</a:t>
            </a:r>
            <a:r>
              <a:rPr lang="cs-CZ" sz="2000" dirty="0" smtClean="0"/>
              <a:t> </a:t>
            </a:r>
            <a:r>
              <a:rPr lang="cs-CZ" sz="2000" dirty="0" err="1" smtClean="0"/>
              <a:t>glands</a:t>
            </a:r>
            <a:r>
              <a:rPr lang="cs-CZ" sz="2000" dirty="0" smtClean="0"/>
              <a:t>, </a:t>
            </a:r>
            <a:r>
              <a:rPr lang="cs-CZ" sz="2000" dirty="0" err="1" smtClean="0"/>
              <a:t>salivary</a:t>
            </a:r>
            <a:r>
              <a:rPr lang="cs-CZ" sz="2000" dirty="0" smtClean="0"/>
              <a:t> </a:t>
            </a:r>
            <a:r>
              <a:rPr lang="cs-CZ" sz="2000" dirty="0" err="1" smtClean="0"/>
              <a:t>glands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10x </a:t>
            </a:r>
            <a:r>
              <a:rPr lang="cs-CZ" sz="2000" dirty="0" err="1" smtClean="0"/>
              <a:t>strongers</a:t>
            </a:r>
            <a:r>
              <a:rPr lang="cs-CZ" sz="2000" dirty="0" smtClean="0"/>
              <a:t> </a:t>
            </a:r>
            <a:r>
              <a:rPr lang="cs-CZ" sz="2000" dirty="0" err="1" smtClean="0"/>
              <a:t>than</a:t>
            </a:r>
            <a:r>
              <a:rPr lang="cs-CZ" sz="2000" dirty="0" smtClean="0"/>
              <a:t> histamine</a:t>
            </a:r>
          </a:p>
          <a:p>
            <a:pPr marL="0" indent="0">
              <a:buNone/>
            </a:pPr>
            <a:r>
              <a:rPr lang="cs-CZ" sz="2000" dirty="0" err="1" smtClean="0"/>
              <a:t>Relaxation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smooth</a:t>
            </a:r>
            <a:r>
              <a:rPr lang="cs-CZ" sz="2000" dirty="0" smtClean="0"/>
              <a:t> </a:t>
            </a:r>
            <a:r>
              <a:rPr lang="cs-CZ" sz="2000" dirty="0" err="1" smtClean="0"/>
              <a:t>muscle</a:t>
            </a:r>
            <a:r>
              <a:rPr lang="cs-CZ" sz="2000" dirty="0" smtClean="0"/>
              <a:t>, </a:t>
            </a:r>
            <a:r>
              <a:rPr lang="cs-CZ" sz="2000" dirty="0" err="1" smtClean="0"/>
              <a:t>decrease</a:t>
            </a:r>
            <a:r>
              <a:rPr lang="cs-CZ" sz="2000" dirty="0" smtClean="0"/>
              <a:t> </a:t>
            </a:r>
            <a:r>
              <a:rPr lang="cs-CZ" sz="2000" dirty="0" err="1" smtClean="0"/>
              <a:t>blood</a:t>
            </a:r>
            <a:r>
              <a:rPr lang="cs-CZ" sz="2000" dirty="0" smtClean="0"/>
              <a:t> </a:t>
            </a:r>
            <a:r>
              <a:rPr lang="cs-CZ" sz="2000" dirty="0" err="1" smtClean="0"/>
              <a:t>pressure</a:t>
            </a:r>
            <a:endParaRPr lang="cs-CZ" sz="2000" dirty="0" smtClean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828</Words>
  <Application>Microsoft Office PowerPoint</Application>
  <PresentationFormat>Předvádění na obrazovce (4:3)</PresentationFormat>
  <Paragraphs>160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sady Office</vt:lpstr>
      <vt:lpstr>Prezentace aplikace PowerPoint</vt:lpstr>
      <vt:lpstr>Types of regulation - general view</vt:lpstr>
      <vt:lpstr>REGULATION  IN CARDIOVASCULAR  SYSTEM</vt:lpstr>
      <vt:lpstr>Regulation of vessels tone</vt:lpstr>
      <vt:lpstr>Autoregulation</vt:lpstr>
      <vt:lpstr>Autoregulation</vt:lpstr>
      <vt:lpstr>Autoregulation</vt:lpstr>
      <vt:lpstr>Prezentace aplikace PowerPoint</vt:lpstr>
      <vt:lpstr>Prezentace aplikace PowerPoint</vt:lpstr>
      <vt:lpstr>Systemic regulation</vt:lpstr>
      <vt:lpstr>Neural regulatory mechanism</vt:lpstr>
      <vt:lpstr>INTEGRATION of regulation  in cardiovascular system</vt:lpstr>
      <vt:lpstr>INTEGRATION of regulation  in cardiovascular system</vt:lpstr>
      <vt:lpstr>INTEGRATION of regulation  in cardiovascular system</vt:lpstr>
      <vt:lpstr>INTEGRATION of regulation  in cardiovascular system</vt:lpstr>
      <vt:lpstr>Prezentace aplikace PowerPoint</vt:lpstr>
      <vt:lpstr>Classification BP values</vt:lpstr>
      <vt:lpstr>Variability of circulatory parameters</vt:lpstr>
      <vt:lpstr>Heart Rate Variability  (HRV)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Zuzana Nováková</cp:lastModifiedBy>
  <cp:revision>96</cp:revision>
  <dcterms:created xsi:type="dcterms:W3CDTF">2013-09-24T08:41:02Z</dcterms:created>
  <dcterms:modified xsi:type="dcterms:W3CDTF">2015-12-07T13:56:04Z</dcterms:modified>
</cp:coreProperties>
</file>