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7" r:id="rId1"/>
  </p:sldMasterIdLst>
  <p:notesMasterIdLst>
    <p:notesMasterId r:id="rId64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5" r:id="rId9"/>
    <p:sldId id="300" r:id="rId10"/>
    <p:sldId id="297" r:id="rId11"/>
    <p:sldId id="266" r:id="rId12"/>
    <p:sldId id="267" r:id="rId13"/>
    <p:sldId id="299" r:id="rId14"/>
    <p:sldId id="268" r:id="rId15"/>
    <p:sldId id="270" r:id="rId16"/>
    <p:sldId id="273" r:id="rId17"/>
    <p:sldId id="274" r:id="rId18"/>
    <p:sldId id="275" r:id="rId19"/>
    <p:sldId id="271" r:id="rId20"/>
    <p:sldId id="272" r:id="rId21"/>
    <p:sldId id="276" r:id="rId22"/>
    <p:sldId id="307" r:id="rId23"/>
    <p:sldId id="309" r:id="rId24"/>
    <p:sldId id="277" r:id="rId25"/>
    <p:sldId id="278" r:id="rId26"/>
    <p:sldId id="279" r:id="rId27"/>
    <p:sldId id="306" r:id="rId28"/>
    <p:sldId id="303" r:id="rId29"/>
    <p:sldId id="328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315" r:id="rId38"/>
    <p:sldId id="316" r:id="rId39"/>
    <p:sldId id="317" r:id="rId40"/>
    <p:sldId id="318" r:id="rId41"/>
    <p:sldId id="319" r:id="rId42"/>
    <p:sldId id="320" r:id="rId43"/>
    <p:sldId id="321" r:id="rId44"/>
    <p:sldId id="322" r:id="rId45"/>
    <p:sldId id="323" r:id="rId46"/>
    <p:sldId id="324" r:id="rId47"/>
    <p:sldId id="325" r:id="rId48"/>
    <p:sldId id="327" r:id="rId49"/>
    <p:sldId id="326" r:id="rId50"/>
    <p:sldId id="287" r:id="rId51"/>
    <p:sldId id="289" r:id="rId52"/>
    <p:sldId id="305" r:id="rId53"/>
    <p:sldId id="290" r:id="rId54"/>
    <p:sldId id="291" r:id="rId55"/>
    <p:sldId id="294" r:id="rId56"/>
    <p:sldId id="311" r:id="rId57"/>
    <p:sldId id="292" r:id="rId58"/>
    <p:sldId id="310" r:id="rId59"/>
    <p:sldId id="293" r:id="rId60"/>
    <p:sldId id="295" r:id="rId61"/>
    <p:sldId id="296" r:id="rId62"/>
    <p:sldId id="298" r:id="rId63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Lucida Sans Unicode" charset="0"/>
        <a:cs typeface="Lucida Sans Unicode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Lucida Sans Unicode" charset="0"/>
        <a:cs typeface="Lucida Sans Unicode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Lucida Sans Unicode" charset="0"/>
        <a:cs typeface="Lucida Sans Unicode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Lucida Sans Unicode" charset="0"/>
        <a:cs typeface="Lucida Sans Unicode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Lucida Sans Unicode" charset="0"/>
        <a:cs typeface="Lucida Sans Unicode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charset="0"/>
        <a:cs typeface="Lucida Sans Unicode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charset="0"/>
        <a:cs typeface="Lucida Sans Unicode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charset="0"/>
        <a:cs typeface="Lucida Sans Unicode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charset="0"/>
        <a:cs typeface="Lucida Sans Unicode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13" y="-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702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5541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noProof="0" smtClean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8685213"/>
            <a:ext cx="2970213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E981544-3698-4D24-94F9-D9C767234E7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35067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D8CB846-429E-4D88-A460-18DDF5CDA125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6656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6656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F33233B-4757-421A-A952-5B739DF65417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D2C2A80-7007-4525-996B-62AE5E406CA6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7782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77828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8C614C-70E9-4751-B1AF-C5906C303939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7885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7885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9032AC-3B4F-4BC9-B38B-EBC9D965EC2B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7987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7987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3B1D387-DA61-4DB3-9516-B9D21309E172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8397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8397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44E8435-FA6F-4F3F-B051-1A9A0973B8B9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8499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8499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2967305-7A7F-4321-A5B3-50C6E3C08543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8601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8602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70E1818-4D55-42CD-8DEC-7094803845B2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8089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8090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825FAC0-3040-409E-A4DD-720CB57303E1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8192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8192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FE2DE3B-7E5F-4EDE-90D7-D2B3C3597607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8704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8704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309AA7A-F210-4EFD-8895-C0968CDAA5A4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6758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6758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47DEF83-0052-46AF-8B96-9A3908545EB3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24F902D-D8F1-4ED0-9B69-5B9B811D97F0}" type="slidenum">
              <a:rPr lang="cs-CZ" altLang="cs-CZ" smtClean="0">
                <a:solidFill>
                  <a:schemeClr val="tx1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lang="cs-CZ" altLang="cs-CZ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E47718E-81CD-4230-B1B6-8C39F45FB358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24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8909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8909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ED86297-EA8B-4E88-92B0-EFE93B9B5E28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25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9011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9011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645BB65-8ED2-4282-883A-6E9C626C3724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26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9113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9114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CF28ADC-0288-4FF1-A86F-6156562E95CD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28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9216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9216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4C5B51C-5F88-447E-9ACD-392CA689788C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30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9318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9318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5EE66F5-D765-4D9C-9683-46DC6A2FAC87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31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9421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9421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7769303-A431-4A9A-9A35-62515519F338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32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9523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9523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CBACCF0-C702-433F-AA47-E7A6F6E51C58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33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9625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9626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DE9B33A-493F-41DF-A55E-9B4704884C16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6861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E704143-390F-45D0-A390-2A0F20DC7CF7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34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9728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9728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DE275AC-2030-445F-8EA2-2FC2919A059F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35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9830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9830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0E364BC-4F1A-40A6-9C41-CCC7873738E9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36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9933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9933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387B11F-0AE0-4B8D-9B80-DABEB632FEB8}" type="slidenum">
              <a:rPr lang="cs-CZ" altLang="cs-CZ" smtClean="0"/>
              <a:pPr eaLnBrk="1" hangingPunct="1">
                <a:spcBef>
                  <a:spcPct val="0"/>
                </a:spcBef>
              </a:pPr>
              <a:t>41</a:t>
            </a:fld>
            <a:endParaRPr lang="cs-CZ" altLang="cs-CZ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FC4F035-5F08-4855-9D65-75667738E761}" type="slidenum">
              <a:rPr lang="cs-CZ" altLang="cs-CZ" smtClean="0"/>
              <a:pPr eaLnBrk="1" hangingPunct="1">
                <a:spcBef>
                  <a:spcPct val="0"/>
                </a:spcBef>
              </a:pPr>
              <a:t>42</a:t>
            </a:fld>
            <a:endParaRPr lang="cs-CZ" altLang="cs-CZ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843CFC8-C746-4498-A669-AE8679309051}" type="slidenum">
              <a:rPr lang="cs-CZ" altLang="cs-CZ" smtClean="0"/>
              <a:pPr eaLnBrk="1" hangingPunct="1">
                <a:spcBef>
                  <a:spcPct val="0"/>
                </a:spcBef>
              </a:pPr>
              <a:t>43</a:t>
            </a:fld>
            <a:endParaRPr lang="cs-CZ" altLang="cs-CZ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B89A4CC-73F8-4F48-A99C-B50C10E10B9E}" type="slidenum">
              <a:rPr lang="cs-CZ" altLang="en-US" smtClean="0"/>
              <a:pPr eaLnBrk="1" hangingPunct="1">
                <a:spcBef>
                  <a:spcPct val="0"/>
                </a:spcBef>
              </a:pPr>
              <a:t>44</a:t>
            </a:fld>
            <a:endParaRPr lang="cs-CZ" alt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itchFamily="16" charset="0"/>
              <a:buNone/>
            </a:pPr>
            <a:fld id="{E47FAD03-0C4D-41EE-B1AB-30F42E207C17}" type="slidenum">
              <a:rPr lang="cs-CZ" altLang="cs-CZ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Font typeface="Times New Roman" pitchFamily="16" charset="0"/>
                <a:buNone/>
              </a:pPr>
              <a:t>45</a:t>
            </a:fld>
            <a:endParaRPr lang="cs-CZ" altLang="cs-CZ" smtClean="0">
              <a:solidFill>
                <a:srgbClr val="000000"/>
              </a:solidFill>
            </a:endParaRPr>
          </a:p>
        </p:txBody>
      </p:sp>
      <p:sp>
        <p:nvSpPr>
          <p:cNvPr id="6758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6758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8EC3759-DE4B-4532-A779-01D43B34896B}" type="slidenum">
              <a:rPr lang="cs-CZ" altLang="cs-CZ" smtClean="0"/>
              <a:pPr eaLnBrk="1" hangingPunct="1">
                <a:spcBef>
                  <a:spcPct val="0"/>
                </a:spcBef>
              </a:pPr>
              <a:t>46</a:t>
            </a:fld>
            <a:endParaRPr lang="cs-CZ" alt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E16CC78-7ACC-4BCA-AD0D-9422CCBD2691}" type="slidenum">
              <a:rPr lang="cs-CZ" altLang="cs-CZ" smtClean="0"/>
              <a:pPr eaLnBrk="1" hangingPunct="1">
                <a:spcBef>
                  <a:spcPct val="0"/>
                </a:spcBef>
              </a:pPr>
              <a:t>47</a:t>
            </a:fld>
            <a:endParaRPr lang="cs-CZ" altLang="cs-CZ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5C57395-5EF7-4AC9-937A-745FDD3409E2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6963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itchFamily="16" charset="0"/>
              <a:buNone/>
            </a:pPr>
            <a:fld id="{C00153A7-179D-47D1-BFE1-B4E60B5D6D23}" type="slidenum">
              <a:rPr lang="cs-CZ" altLang="cs-CZ" smtClean="0">
                <a:latin typeface="Arial" charset="0"/>
                <a:ea typeface="Lucida Sans Unicode" charset="0"/>
                <a:cs typeface="Lucida Sans Unicode" charset="0"/>
              </a:rPr>
              <a:pPr eaLnBrk="1" hangingPunct="1">
                <a:spcBef>
                  <a:spcPct val="0"/>
                </a:spcBef>
                <a:buFont typeface="Times New Roman" pitchFamily="16" charset="0"/>
                <a:buNone/>
              </a:pPr>
              <a:t>48</a:t>
            </a:fld>
            <a:endParaRPr lang="cs-CZ" altLang="cs-CZ" smtClean="0">
              <a:latin typeface="Arial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74755" name="Text Box 1"/>
          <p:cNvSpPr txBox="1">
            <a:spLocks noChangeArrowheads="1"/>
          </p:cNvSpPr>
          <p:nvPr/>
        </p:nvSpPr>
        <p:spPr bwMode="auto">
          <a:xfrm>
            <a:off x="3884758" y="8686216"/>
            <a:ext cx="2973242" cy="457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A772D18-80AA-40BA-ABE8-2A315BD9D5EB}" type="slidenum">
              <a:rPr lang="cs-CZ" altLang="cs-CZ">
                <a:latin typeface="Arial" charset="0"/>
              </a:rPr>
              <a:pPr algn="r" eaLnBrk="1" hangingPunct="1">
                <a:spcBef>
                  <a:spcPct val="0"/>
                </a:spcBef>
              </a:pPr>
              <a:t>48</a:t>
            </a:fld>
            <a:endParaRPr lang="cs-CZ" altLang="cs-CZ">
              <a:latin typeface="Arial" charset="0"/>
            </a:endParaRPr>
          </a:p>
        </p:txBody>
      </p:sp>
      <p:sp>
        <p:nvSpPr>
          <p:cNvPr id="74756" name="Text Box 2"/>
          <p:cNvSpPr txBox="1">
            <a:spLocks noChangeArrowheads="1"/>
          </p:cNvSpPr>
          <p:nvPr/>
        </p:nvSpPr>
        <p:spPr bwMode="auto">
          <a:xfrm>
            <a:off x="925935" y="685947"/>
            <a:ext cx="5007733" cy="342973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74757" name="Rectangle 3"/>
          <p:cNvSpPr>
            <a:spLocks noGrp="1" noChangeArrowheads="1"/>
          </p:cNvSpPr>
          <p:nvPr>
            <p:ph type="body"/>
          </p:nvPr>
        </p:nvSpPr>
        <p:spPr>
          <a:xfrm>
            <a:off x="685640" y="4343839"/>
            <a:ext cx="5488322" cy="420197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66B8A3-031E-4C14-85BF-7A5E95687CB0}" type="slidenum">
              <a:rPr lang="cs-CZ" altLang="cs-CZ" smtClean="0"/>
              <a:pPr eaLnBrk="1" hangingPunct="1">
                <a:spcBef>
                  <a:spcPct val="0"/>
                </a:spcBef>
              </a:pPr>
              <a:t>49</a:t>
            </a:fld>
            <a:endParaRPr lang="cs-CZ" altLang="cs-CZ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806CEA6-E32F-4D6D-B780-ECF6D7C5D0AF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50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10035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0035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9CFE4E3-35D2-40E8-9852-5161D0DBDE5F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51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10137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0138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45EAC08-9B39-4E77-A1F8-1EFF7FF817E3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52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EDBF05E-433B-47AC-9914-FB0E2AC5F482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53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10342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0342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4116008-EBDA-4BCF-8789-83F38F9F3426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54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10445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0445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080012-8EA7-41CD-8E36-4DE339D2DD34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55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10547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0547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4EC5D33-4E89-450D-B6CB-7A92FED1E335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57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10649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0650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5D25A3F-BCCD-4E32-A0CA-8225C5C00859}" type="slidenum">
              <a:rPr lang="cs-CZ" altLang="cs-CZ" smtClean="0">
                <a:solidFill>
                  <a:schemeClr val="tx1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58</a:t>
            </a:fld>
            <a:endParaRPr lang="cs-CZ" altLang="cs-CZ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7BD22C8-89F7-44A8-B3D8-7F01D065870A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7065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7066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4F914F3-5370-4341-8B28-59FE7DCA18B9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59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10854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9E24FF1-DD10-4C7B-81BF-AD8CD9585ABC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60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10957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0957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3F7F965-5FDF-4119-868D-899552FFC633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61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11059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1059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900AD02-2D62-4DC6-9061-393ECDBA24F1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7168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7168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EB0B1CC-009A-4421-960C-D633AFA0314E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7373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FC2A6AE-D7BB-4E3A-B413-E1492F0C3717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7475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7475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C75C7C9-45B5-42EC-BAAE-780D79C9E0B8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7577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7578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římá spojnice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5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77304-F2D6-42B9-9BC9-540DE2B72B0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2009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0495A-1486-4AED-83BC-9C8123459DE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6240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1EDF1-E5F3-4D4B-A429-8DDBD014E89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9974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BAD96-8909-4E3E-8868-33F0E193E9E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9722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D1FA5-5274-44F5-9BF5-66A11FB2C24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9503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římá spojnice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5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D5FE7-F9B8-4AD4-B32A-54F82C89870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8617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EB3C0-4811-48CA-8699-4EF8F4C6324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6740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8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800EF-BAB3-4597-B1E5-6FBF531CE12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0028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3DF63-8D3C-426A-8D14-7E01D0F88E2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3091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02531-7ED4-4DB3-BBCB-245E29B16A2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8121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nice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3B60-D14C-4395-914B-89F2E621A0F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9442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22ADB-8D16-48F6-B8D1-C5DFF9FD8E5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7949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9" name="Zástupný symbol pro text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  <a:endParaRPr lang="en-US" altLang="cs-CZ" smtClean="0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012E27F5-2515-4692-BA6A-6703D275716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89" r:id="rId4"/>
    <p:sldLayoutId id="2147483796" r:id="rId5"/>
    <p:sldLayoutId id="2147483790" r:id="rId6"/>
    <p:sldLayoutId id="2147483797" r:id="rId7"/>
    <p:sldLayoutId id="2147483798" r:id="rId8"/>
    <p:sldLayoutId id="2147483799" r:id="rId9"/>
    <p:sldLayoutId id="2147483791" r:id="rId10"/>
    <p:sldLayoutId id="2147483800" r:id="rId11"/>
    <p:sldLayoutId id="214748379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5.png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cs-CZ" altLang="cs-CZ" b="1" smtClean="0"/>
              <a:t>FEMALE GENITAL ORGANS</a:t>
            </a:r>
            <a:br>
              <a:rPr lang="cs-CZ" altLang="cs-CZ" b="1" smtClean="0"/>
            </a:br>
            <a:r>
              <a:rPr lang="cs-CZ" altLang="cs-CZ" b="1" smtClean="0"/>
              <a:t>(ORGANA GENITALIA FEMININA)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5575"/>
            <a:ext cx="7775575" cy="543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158750" y="63500"/>
            <a:ext cx="37211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>
                <a:solidFill>
                  <a:schemeClr val="tx1"/>
                </a:solidFill>
              </a:rPr>
              <a:t>Plicae tubariae</a:t>
            </a:r>
          </a:p>
          <a:p>
            <a:endParaRPr lang="cs-CZ" altLang="cs-CZ" sz="2400" b="1">
              <a:solidFill>
                <a:schemeClr val="tx1"/>
              </a:solidFill>
            </a:endParaRPr>
          </a:p>
          <a:p>
            <a:r>
              <a:rPr lang="cs-CZ" altLang="cs-CZ" sz="2400" b="1">
                <a:solidFill>
                  <a:schemeClr val="tx1"/>
                </a:solidFill>
              </a:rPr>
              <a:t>Ectopic tubal pregnancy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2425"/>
            <a:ext cx="9144000" cy="52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2273300" y="333375"/>
            <a:ext cx="45434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HYSTEROSALPINGOGRAPHY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636912"/>
            <a:ext cx="5867400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0" y="0"/>
            <a:ext cx="9185275" cy="378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UTERUS (HYSTERA, METRA)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Corpus                                           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Margo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dexter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et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sinister</a:t>
            </a:r>
            <a:endParaRPr lang="cs-CZ" altLang="cs-CZ" sz="2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Wingdings 2" pitchFamily="18" charset="2"/>
              <a:buNone/>
            </a:pP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Isthmus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                                         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Cornu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dextrum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et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sinistrum</a:t>
            </a:r>
            <a:endParaRPr lang="cs-CZ" altLang="cs-CZ" sz="2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Cervix -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portio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vaginalis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              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Cavum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uteri</a:t>
            </a:r>
            <a:endParaRPr lang="cs-CZ" altLang="cs-CZ" sz="2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            -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portio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supravaginalis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    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Canalis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isthmi</a:t>
            </a:r>
            <a:endParaRPr lang="cs-CZ" altLang="cs-CZ" sz="2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Fundus                                           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Canalis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cervicis</a:t>
            </a:r>
            <a:endParaRPr lang="cs-CZ" altLang="cs-CZ" sz="2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Facies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vesicalis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                            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Plicae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palmatae</a:t>
            </a:r>
            <a:endParaRPr lang="cs-CZ" altLang="cs-CZ" sz="2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Facies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intestinalis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                         Ostium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uteri</a:t>
            </a:r>
            <a:endParaRPr lang="cs-CZ" altLang="cs-CZ" sz="2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" y="2996952"/>
            <a:ext cx="3513780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0"/>
            <a:ext cx="63055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924050"/>
            <a:ext cx="6913563" cy="496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3246438" y="134938"/>
            <a:ext cx="2386012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OSTIUM UTERI</a:t>
            </a:r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1624013" y="1628775"/>
            <a:ext cx="19383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NULLIPARA</a:t>
            </a:r>
          </a:p>
        </p:txBody>
      </p:sp>
      <p:sp>
        <p:nvSpPr>
          <p:cNvPr id="26629" name="Text Box 4"/>
          <p:cNvSpPr txBox="1">
            <a:spLocks noChangeArrowheads="1"/>
          </p:cNvSpPr>
          <p:nvPr/>
        </p:nvSpPr>
        <p:spPr bwMode="auto">
          <a:xfrm>
            <a:off x="5534025" y="1647825"/>
            <a:ext cx="197326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MULTIPARA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6350"/>
            <a:ext cx="5219700" cy="434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0" y="17463"/>
            <a:ext cx="4918632" cy="194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Endometrium -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zona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basalis</a:t>
            </a:r>
            <a:endParaRPr lang="cs-CZ" altLang="cs-CZ" sz="2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                       -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zona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functionalis</a:t>
            </a:r>
            <a:endParaRPr lang="cs-CZ" altLang="cs-CZ" sz="2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Glandulae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uterinae</a:t>
            </a:r>
            <a:endParaRPr lang="cs-CZ" altLang="cs-CZ" sz="2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Glandulae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cervicales</a:t>
            </a:r>
            <a:endParaRPr lang="cs-CZ" altLang="cs-CZ" sz="2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 dirty="0" err="1" smtClean="0">
                <a:solidFill>
                  <a:srgbClr val="000000"/>
                </a:solidFill>
                <a:latin typeface="Arial" charset="0"/>
              </a:rPr>
              <a:t>Myometrium</a:t>
            </a:r>
            <a:endParaRPr lang="cs-CZ" altLang="cs-CZ" sz="24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3386138"/>
            <a:ext cx="539115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390525"/>
            <a:ext cx="6619875" cy="646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5224463" y="0"/>
            <a:ext cx="11668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1600" b="1">
                <a:solidFill>
                  <a:srgbClr val="000000"/>
                </a:solidFill>
                <a:latin typeface="Arial" charset="0"/>
              </a:rPr>
              <a:t>ISCHEMIA</a:t>
            </a:r>
          </a:p>
        </p:txBody>
      </p:sp>
      <p:sp>
        <p:nvSpPr>
          <p:cNvPr id="31748" name="Line 3"/>
          <p:cNvSpPr>
            <a:spLocks noChangeShapeType="1"/>
          </p:cNvSpPr>
          <p:nvPr/>
        </p:nvSpPr>
        <p:spPr bwMode="auto">
          <a:xfrm>
            <a:off x="5795963" y="333375"/>
            <a:ext cx="1587" cy="287338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0" y="4365625"/>
            <a:ext cx="3573463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Menstrual cycle: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cs-CZ" altLang="cs-CZ" sz="2400" b="1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>
                <a:solidFill>
                  <a:srgbClr val="000000"/>
                </a:solidFill>
                <a:latin typeface="Arial" charset="0"/>
              </a:rPr>
              <a:t>1. Phase of menstruation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>
                <a:solidFill>
                  <a:srgbClr val="000000"/>
                </a:solidFill>
                <a:latin typeface="Arial" charset="0"/>
              </a:rPr>
              <a:t>2. Phase of proliferation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>
                <a:solidFill>
                  <a:srgbClr val="000000"/>
                </a:solidFill>
                <a:latin typeface="Arial" charset="0"/>
              </a:rPr>
              <a:t>3. Phase of secretion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>
                <a:solidFill>
                  <a:srgbClr val="000000"/>
                </a:solidFill>
                <a:latin typeface="Arial" charset="0"/>
              </a:rPr>
              <a:t>4. Phase of ischemia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cs-CZ" altLang="cs-CZ" sz="240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cs-CZ" altLang="cs-CZ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750" name="Text Box 5"/>
          <p:cNvSpPr txBox="1">
            <a:spLocks noChangeArrowheads="1"/>
          </p:cNvSpPr>
          <p:nvPr/>
        </p:nvSpPr>
        <p:spPr bwMode="auto">
          <a:xfrm>
            <a:off x="158750" y="207963"/>
            <a:ext cx="40274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Menarche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Menopause (climacterium)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cs-CZ" altLang="cs-CZ" sz="2400" b="1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4244975" cy="508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092325"/>
            <a:ext cx="5219700" cy="476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595313" y="279400"/>
            <a:ext cx="2046287" cy="120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GRAVIDITAS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Embryoblast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Trophoblast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-242888"/>
            <a:ext cx="5048250" cy="734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4410075" y="5249863"/>
            <a:ext cx="2667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1200" b="1">
                <a:solidFill>
                  <a:srgbClr val="000000"/>
                </a:solidFill>
                <a:latin typeface="Arial" charset="0"/>
              </a:rPr>
              <a:t>3</a:t>
            </a:r>
          </a:p>
        </p:txBody>
      </p:sp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4410075" y="4889500"/>
            <a:ext cx="2667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1200" b="1">
                <a:solidFill>
                  <a:srgbClr val="000000"/>
                </a:solidFill>
                <a:latin typeface="Arial" charset="0"/>
              </a:rPr>
              <a:t>4</a:t>
            </a:r>
          </a:p>
        </p:txBody>
      </p:sp>
      <p:sp>
        <p:nvSpPr>
          <p:cNvPr id="33797" name="Text Box 4"/>
          <p:cNvSpPr txBox="1">
            <a:spLocks noChangeArrowheads="1"/>
          </p:cNvSpPr>
          <p:nvPr/>
        </p:nvSpPr>
        <p:spPr bwMode="auto">
          <a:xfrm>
            <a:off x="4410075" y="4170363"/>
            <a:ext cx="2667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1200" b="1">
                <a:solidFill>
                  <a:srgbClr val="000000"/>
                </a:solidFill>
                <a:latin typeface="Arial" charset="0"/>
              </a:rPr>
              <a:t>5</a:t>
            </a:r>
          </a:p>
        </p:txBody>
      </p:sp>
      <p:sp>
        <p:nvSpPr>
          <p:cNvPr id="33798" name="Text Box 5"/>
          <p:cNvSpPr txBox="1">
            <a:spLocks noChangeArrowheads="1"/>
          </p:cNvSpPr>
          <p:nvPr/>
        </p:nvSpPr>
        <p:spPr bwMode="auto">
          <a:xfrm>
            <a:off x="4140200" y="3500438"/>
            <a:ext cx="4524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33799" name="Text Box 6"/>
          <p:cNvSpPr txBox="1">
            <a:spLocks noChangeArrowheads="1"/>
          </p:cNvSpPr>
          <p:nvPr/>
        </p:nvSpPr>
        <p:spPr bwMode="auto">
          <a:xfrm>
            <a:off x="4429125" y="3500438"/>
            <a:ext cx="2667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1200" b="1">
                <a:solidFill>
                  <a:srgbClr val="000000"/>
                </a:solidFill>
                <a:latin typeface="Arial" charset="0"/>
              </a:rPr>
              <a:t>6</a:t>
            </a:r>
          </a:p>
        </p:txBody>
      </p:sp>
      <p:sp>
        <p:nvSpPr>
          <p:cNvPr id="33800" name="Text Box 7"/>
          <p:cNvSpPr txBox="1">
            <a:spLocks noChangeArrowheads="1"/>
          </p:cNvSpPr>
          <p:nvPr/>
        </p:nvSpPr>
        <p:spPr bwMode="auto">
          <a:xfrm>
            <a:off x="4410075" y="2728913"/>
            <a:ext cx="2667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1200" b="1">
                <a:solidFill>
                  <a:srgbClr val="000000"/>
                </a:solidFill>
                <a:latin typeface="Arial" charset="0"/>
              </a:rPr>
              <a:t>7</a:t>
            </a:r>
          </a:p>
        </p:txBody>
      </p:sp>
      <p:sp>
        <p:nvSpPr>
          <p:cNvPr id="33801" name="Text Box 8"/>
          <p:cNvSpPr txBox="1">
            <a:spLocks noChangeArrowheads="1"/>
          </p:cNvSpPr>
          <p:nvPr/>
        </p:nvSpPr>
        <p:spPr bwMode="auto">
          <a:xfrm>
            <a:off x="4410075" y="2225675"/>
            <a:ext cx="2667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1200" b="1">
                <a:solidFill>
                  <a:srgbClr val="000000"/>
                </a:solidFill>
                <a:latin typeface="Arial" charset="0"/>
              </a:rPr>
              <a:t>8</a:t>
            </a:r>
          </a:p>
        </p:txBody>
      </p:sp>
      <p:sp>
        <p:nvSpPr>
          <p:cNvPr id="33802" name="Text Box 9"/>
          <p:cNvSpPr txBox="1">
            <a:spLocks noChangeArrowheads="1"/>
          </p:cNvSpPr>
          <p:nvPr/>
        </p:nvSpPr>
        <p:spPr bwMode="auto">
          <a:xfrm>
            <a:off x="4410075" y="1649413"/>
            <a:ext cx="2667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1200" b="1">
                <a:solidFill>
                  <a:srgbClr val="000000"/>
                </a:solidFill>
                <a:latin typeface="Arial" charset="0"/>
              </a:rPr>
              <a:t>9</a:t>
            </a:r>
          </a:p>
        </p:txBody>
      </p:sp>
      <p:sp>
        <p:nvSpPr>
          <p:cNvPr id="33803" name="Text Box 10"/>
          <p:cNvSpPr txBox="1">
            <a:spLocks noChangeArrowheads="1"/>
          </p:cNvSpPr>
          <p:nvPr/>
        </p:nvSpPr>
        <p:spPr bwMode="auto">
          <a:xfrm>
            <a:off x="3255963" y="2441575"/>
            <a:ext cx="35083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1200" b="1">
                <a:solidFill>
                  <a:srgbClr val="000000"/>
                </a:solidFill>
                <a:latin typeface="Arial" charset="0"/>
              </a:rPr>
              <a:t>10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0"/>
            <a:ext cx="63055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160338" y="134938"/>
            <a:ext cx="4987561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 dirty="0" err="1" smtClean="0">
                <a:solidFill>
                  <a:srgbClr val="000000"/>
                </a:solidFill>
                <a:latin typeface="Arial" charset="0"/>
              </a:rPr>
              <a:t>Perimetrium</a:t>
            </a:r>
            <a:endParaRPr lang="cs-CZ" altLang="cs-CZ" sz="2400" b="1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 dirty="0" err="1" smtClean="0">
                <a:solidFill>
                  <a:srgbClr val="000000"/>
                </a:solidFill>
                <a:latin typeface="Arial" charset="0"/>
              </a:rPr>
              <a:t>Excavatio</a:t>
            </a:r>
            <a:r>
              <a:rPr lang="cs-CZ" altLang="cs-CZ" sz="24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vesicouterina</a:t>
            </a:r>
            <a:endParaRPr lang="cs-CZ" altLang="cs-CZ" sz="2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Excavatio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rectouterina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(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Douglas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26988"/>
            <a:ext cx="4441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7" name="Text Box 2"/>
          <p:cNvSpPr txBox="1">
            <a:spLocks noChangeArrowheads="1"/>
          </p:cNvSpPr>
          <p:nvPr/>
        </p:nvSpPr>
        <p:spPr bwMode="auto">
          <a:xfrm>
            <a:off x="133350" y="134938"/>
            <a:ext cx="4832350" cy="637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Organa genitalia interna: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Ovarium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Tuba uterina (Fallopian tube)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Uterus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Vagina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endParaRPr lang="cs-CZ" altLang="cs-CZ" sz="2400" b="1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Organa genitalia externa: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Mons pubis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Labia majora pudendi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Labia minora pudendi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Clitoris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Glandulae vestibulares majores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Glandulae vestibulares minores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Bulbi vestibuli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endParaRPr lang="cs-CZ" altLang="cs-CZ" sz="2400" b="1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Ductus M</a:t>
            </a:r>
            <a:r>
              <a:rPr lang="en-US" altLang="cs-CZ" sz="2400" b="1">
                <a:solidFill>
                  <a:srgbClr val="000000"/>
                </a:solidFill>
                <a:latin typeface="Arial" charset="0"/>
                <a:cs typeface="Arial" charset="0"/>
              </a:rPr>
              <a:t>ü</a:t>
            </a:r>
            <a:r>
              <a:rPr lang="cs-CZ" altLang="cs-CZ" sz="2400" b="1">
                <a:solidFill>
                  <a:srgbClr val="000000"/>
                </a:solidFill>
                <a:latin typeface="Arial" charset="0"/>
                <a:cs typeface="Arial" charset="0"/>
              </a:rPr>
              <a:t>lleri, plica genitalis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  <a:cs typeface="Arial" charset="0"/>
              </a:rPr>
              <a:t>Torus genitalis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0" y="0"/>
            <a:ext cx="55562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306388" y="207963"/>
            <a:ext cx="37036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Excavatio rectovesicalis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/>
          <p:cNvSpPr txBox="1">
            <a:spLocks noChangeArrowheads="1"/>
          </p:cNvSpPr>
          <p:nvPr/>
        </p:nvSpPr>
        <p:spPr bwMode="auto">
          <a:xfrm>
            <a:off x="447675" y="42386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306388" y="207963"/>
            <a:ext cx="175577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Anteversio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Anteflexio</a:t>
            </a:r>
          </a:p>
        </p:txBody>
      </p:sp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-171450"/>
            <a:ext cx="5048250" cy="353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5650"/>
            <a:ext cx="5387975" cy="483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54038"/>
            <a:ext cx="7991475" cy="6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3" name="TextovéPole 1"/>
          <p:cNvSpPr txBox="1">
            <a:spLocks noChangeArrowheads="1"/>
          </p:cNvSpPr>
          <p:nvPr/>
        </p:nvSpPr>
        <p:spPr bwMode="auto">
          <a:xfrm>
            <a:off x="179388" y="101600"/>
            <a:ext cx="2471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>
                <a:solidFill>
                  <a:schemeClr val="tx1"/>
                </a:solidFill>
              </a:rPr>
              <a:t>PARAMETRIUM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13" y="981075"/>
            <a:ext cx="7416800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-36513" y="188913"/>
            <a:ext cx="6742113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Arial" charset="0"/>
              </a:rPr>
              <a:t>FASCIA PELVIS VISCERALIS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chemeClr val="tx1"/>
                </a:solidFill>
                <a:latin typeface="Arial" charset="0"/>
              </a:rPr>
              <a:t>–</a:t>
            </a:r>
            <a:r>
              <a:rPr lang="cs-CZ" altLang="en-US" sz="240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altLang="en-US" sz="2400">
                <a:solidFill>
                  <a:schemeClr val="tx1"/>
                </a:solidFill>
                <a:latin typeface="Arial" charset="0"/>
              </a:rPr>
              <a:t>ligament</a:t>
            </a:r>
            <a:r>
              <a:rPr lang="cs-CZ" altLang="en-US" sz="2400">
                <a:solidFill>
                  <a:schemeClr val="tx1"/>
                </a:solidFill>
                <a:latin typeface="Arial" charset="0"/>
              </a:rPr>
              <a:t>um</a:t>
            </a:r>
            <a:r>
              <a:rPr lang="en-GB" altLang="en-US" sz="2400">
                <a:solidFill>
                  <a:schemeClr val="tx1"/>
                </a:solidFill>
                <a:latin typeface="Arial" charset="0"/>
              </a:rPr>
              <a:t> lateral</a:t>
            </a:r>
            <a:r>
              <a:rPr lang="cs-CZ" altLang="en-US" sz="2400">
                <a:solidFill>
                  <a:schemeClr val="tx1"/>
                </a:solidFill>
                <a:latin typeface="Arial" charset="0"/>
              </a:rPr>
              <a:t>e</a:t>
            </a:r>
            <a:r>
              <a:rPr lang="en-GB" altLang="en-US" sz="240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en-US" sz="2400">
                <a:solidFill>
                  <a:schemeClr val="tx1"/>
                </a:solidFill>
                <a:latin typeface="Arial" charset="0"/>
              </a:rPr>
              <a:t>vesicae urinariae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chemeClr val="tx1"/>
                </a:solidFill>
                <a:latin typeface="Arial" charset="0"/>
              </a:rPr>
              <a:t>–</a:t>
            </a:r>
            <a:r>
              <a:rPr lang="cs-CZ" altLang="en-US" sz="240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altLang="en-US" sz="2400">
                <a:solidFill>
                  <a:schemeClr val="tx1"/>
                </a:solidFill>
                <a:latin typeface="Arial" charset="0"/>
              </a:rPr>
              <a:t>ligament</a:t>
            </a:r>
            <a:r>
              <a:rPr lang="cs-CZ" altLang="en-US" sz="2400">
                <a:solidFill>
                  <a:schemeClr val="tx1"/>
                </a:solidFill>
                <a:latin typeface="Arial" charset="0"/>
              </a:rPr>
              <a:t>um c</a:t>
            </a:r>
            <a:r>
              <a:rPr lang="en-GB" altLang="en-US" sz="2400">
                <a:solidFill>
                  <a:schemeClr val="tx1"/>
                </a:solidFill>
                <a:latin typeface="Arial" charset="0"/>
              </a:rPr>
              <a:t>ardinal</a:t>
            </a:r>
            <a:r>
              <a:rPr lang="cs-CZ" altLang="en-US" sz="2400">
                <a:solidFill>
                  <a:schemeClr val="tx1"/>
                </a:solidFill>
                <a:latin typeface="Arial" charset="0"/>
              </a:rPr>
              <a:t>e</a:t>
            </a:r>
            <a:r>
              <a:rPr lang="en-GB" altLang="en-US" sz="2400">
                <a:solidFill>
                  <a:schemeClr val="tx1"/>
                </a:solidFill>
                <a:latin typeface="Arial" charset="0"/>
              </a:rPr>
              <a:t> (cervicale</a:t>
            </a:r>
            <a:r>
              <a:rPr lang="cs-CZ" altLang="en-US" sz="240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altLang="en-US" sz="2400">
                <a:solidFill>
                  <a:schemeClr val="tx1"/>
                </a:solidFill>
                <a:latin typeface="Arial" charset="0"/>
              </a:rPr>
              <a:t>transvers</a:t>
            </a:r>
            <a:r>
              <a:rPr lang="cs-CZ" altLang="en-US" sz="2400">
                <a:solidFill>
                  <a:schemeClr val="tx1"/>
                </a:solidFill>
                <a:latin typeface="Arial" charset="0"/>
              </a:rPr>
              <a:t>um</a:t>
            </a:r>
            <a:r>
              <a:rPr lang="en-GB" altLang="en-US" sz="2400">
                <a:solidFill>
                  <a:schemeClr val="tx1"/>
                </a:solidFill>
                <a:latin typeface="Arial" charset="0"/>
              </a:rPr>
              <a:t>) </a:t>
            </a:r>
            <a:endParaRPr lang="cs-CZ" altLang="en-US" sz="240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>
                <a:solidFill>
                  <a:schemeClr val="tx1"/>
                </a:solidFill>
                <a:latin typeface="Arial" charset="0"/>
              </a:rPr>
              <a:t>– ligament</a:t>
            </a:r>
            <a:r>
              <a:rPr lang="cs-CZ" altLang="en-US" sz="2400">
                <a:solidFill>
                  <a:schemeClr val="tx1"/>
                </a:solidFill>
                <a:latin typeface="Arial" charset="0"/>
              </a:rPr>
              <a:t>um</a:t>
            </a:r>
            <a:r>
              <a:rPr lang="en-GB" altLang="en-US" sz="2400">
                <a:solidFill>
                  <a:schemeClr val="tx1"/>
                </a:solidFill>
                <a:latin typeface="Arial" charset="0"/>
              </a:rPr>
              <a:t> lateral</a:t>
            </a:r>
            <a:r>
              <a:rPr lang="cs-CZ" altLang="en-US" sz="2400">
                <a:solidFill>
                  <a:schemeClr val="tx1"/>
                </a:solidFill>
                <a:latin typeface="Arial" charset="0"/>
              </a:rPr>
              <a:t>e</a:t>
            </a:r>
            <a:r>
              <a:rPr lang="en-GB" altLang="en-US" sz="2400">
                <a:solidFill>
                  <a:schemeClr val="tx1"/>
                </a:solidFill>
                <a:latin typeface="Arial" charset="0"/>
              </a:rPr>
              <a:t> rectal</a:t>
            </a:r>
            <a:r>
              <a:rPr lang="cs-CZ" altLang="en-US" sz="2400">
                <a:solidFill>
                  <a:schemeClr val="tx1"/>
                </a:solidFill>
                <a:latin typeface="Arial" charset="0"/>
              </a:rPr>
              <a:t>e</a:t>
            </a:r>
            <a:endParaRPr lang="cs-CZ" altLang="cs-CZ" sz="2400" b="1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35300" y="0"/>
            <a:ext cx="6108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90488" y="63500"/>
            <a:ext cx="2463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PARAMETRIUM</a:t>
            </a:r>
          </a:p>
        </p:txBody>
      </p:sp>
      <p:sp>
        <p:nvSpPr>
          <p:cNvPr id="36868" name="Text Box 3"/>
          <p:cNvSpPr txBox="1">
            <a:spLocks noChangeArrowheads="1"/>
          </p:cNvSpPr>
          <p:nvPr/>
        </p:nvSpPr>
        <p:spPr bwMode="auto">
          <a:xfrm>
            <a:off x="231775" y="855663"/>
            <a:ext cx="3171359" cy="231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None/>
            </a:pPr>
            <a:r>
              <a:rPr lang="cs-CZ" altLang="cs-CZ" sz="2400" b="1" dirty="0" smtClean="0">
                <a:solidFill>
                  <a:srgbClr val="000000"/>
                </a:solidFill>
                <a:latin typeface="Arial" charset="0"/>
              </a:rPr>
              <a:t>Lig. </a:t>
            </a:r>
            <a:r>
              <a:rPr lang="cs-CZ" altLang="cs-CZ" sz="2400" b="1" dirty="0" err="1" smtClean="0">
                <a:solidFill>
                  <a:srgbClr val="000000"/>
                </a:solidFill>
                <a:latin typeface="Arial" charset="0"/>
              </a:rPr>
              <a:t>pubocervicale</a:t>
            </a:r>
            <a:endParaRPr lang="cs-CZ" altLang="cs-CZ" sz="2400" b="1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None/>
            </a:pPr>
            <a:r>
              <a:rPr lang="cs-CZ" altLang="cs-CZ" sz="2400" b="1" dirty="0" smtClean="0">
                <a:solidFill>
                  <a:srgbClr val="000000"/>
                </a:solidFill>
                <a:latin typeface="Arial" charset="0"/>
              </a:rPr>
              <a:t>- lig. </a:t>
            </a:r>
            <a:r>
              <a:rPr lang="cs-CZ" altLang="cs-CZ" sz="2400" b="1" dirty="0" err="1" smtClean="0">
                <a:solidFill>
                  <a:srgbClr val="000000"/>
                </a:solidFill>
                <a:latin typeface="Arial" charset="0"/>
              </a:rPr>
              <a:t>pubovesicale</a:t>
            </a:r>
            <a:endParaRPr lang="cs-CZ" altLang="cs-CZ" sz="2400" b="1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None/>
            </a:pPr>
            <a:r>
              <a:rPr lang="cs-CZ" altLang="cs-CZ" sz="2400" b="1" dirty="0" smtClean="0">
                <a:solidFill>
                  <a:srgbClr val="000000"/>
                </a:solidFill>
                <a:latin typeface="Arial" charset="0"/>
              </a:rPr>
              <a:t>- lig</a:t>
            </a:r>
            <a:r>
              <a:rPr lang="cs-CZ" altLang="cs-CZ" sz="2400" b="1" dirty="0" smtClean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cs-CZ" altLang="cs-CZ" sz="2400" b="1" dirty="0" err="1" smtClean="0">
                <a:solidFill>
                  <a:srgbClr val="000000"/>
                </a:solidFill>
                <a:latin typeface="Arial" charset="0"/>
              </a:rPr>
              <a:t>vesicouterinum</a:t>
            </a:r>
            <a:endParaRPr lang="cs-CZ" altLang="cs-CZ" sz="2400" b="1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 dirty="0" smtClean="0">
                <a:solidFill>
                  <a:srgbClr val="000000"/>
                </a:solidFill>
                <a:latin typeface="Arial" charset="0"/>
              </a:rPr>
              <a:t>Lig. </a:t>
            </a:r>
            <a:r>
              <a:rPr lang="cs-CZ" altLang="cs-CZ" sz="2400" b="1" dirty="0" err="1" smtClean="0">
                <a:solidFill>
                  <a:srgbClr val="000000"/>
                </a:solidFill>
                <a:latin typeface="Arial" charset="0"/>
              </a:rPr>
              <a:t>sacrouterinum</a:t>
            </a:r>
            <a:endParaRPr lang="cs-CZ" altLang="cs-CZ" sz="2400" b="1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 dirty="0" smtClean="0">
                <a:solidFill>
                  <a:srgbClr val="000000"/>
                </a:solidFill>
                <a:latin typeface="Arial" charset="0"/>
              </a:rPr>
              <a:t>(m. </a:t>
            </a:r>
            <a:r>
              <a:rPr lang="cs-CZ" altLang="cs-CZ" sz="2400" b="1" dirty="0" err="1" smtClean="0">
                <a:solidFill>
                  <a:srgbClr val="000000"/>
                </a:solidFill>
                <a:latin typeface="Arial" charset="0"/>
              </a:rPr>
              <a:t>rectouterinus</a:t>
            </a:r>
            <a:r>
              <a:rPr lang="cs-CZ" altLang="cs-CZ" sz="2400" b="1" dirty="0" smtClean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cs-CZ" altLang="cs-CZ" sz="2400" b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822325"/>
            <a:ext cx="8388350" cy="603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160338" y="63500"/>
            <a:ext cx="28067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Plica sacrouterina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Lig. teres uteri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0"/>
            <a:ext cx="4814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376238" y="423863"/>
            <a:ext cx="2815492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A.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uterina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x </a:t>
            </a:r>
            <a:r>
              <a:rPr lang="cs-CZ" altLang="cs-CZ" sz="2400" b="1" dirty="0" smtClean="0">
                <a:solidFill>
                  <a:srgbClr val="000000"/>
                </a:solidFill>
                <a:latin typeface="Arial" charset="0"/>
              </a:rPr>
              <a:t>ureter</a:t>
            </a:r>
            <a:endParaRPr lang="cs-CZ" altLang="cs-CZ" sz="24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0288"/>
            <a:ext cx="5076825" cy="328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965" y="-17755"/>
            <a:ext cx="4769780" cy="6749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4923" y="-17755"/>
            <a:ext cx="2338388" cy="304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Tx/>
              <a:buNone/>
            </a:pPr>
            <a:r>
              <a:rPr lang="cs-CZ" altLang="cs-CZ" sz="2400" b="1" dirty="0">
                <a:solidFill>
                  <a:schemeClr val="tx1"/>
                </a:solidFill>
                <a:latin typeface="Arial" charset="0"/>
              </a:rPr>
              <a:t>A. UTERINA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Tx/>
              <a:buNone/>
            </a:pPr>
            <a:r>
              <a:rPr lang="cs-CZ" altLang="cs-CZ" sz="2400" b="1" dirty="0">
                <a:solidFill>
                  <a:schemeClr val="tx1"/>
                </a:solidFill>
                <a:latin typeface="Arial" charset="0"/>
              </a:rPr>
              <a:t>    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Tx/>
              <a:buNone/>
            </a:pPr>
            <a:r>
              <a:rPr lang="cs-CZ" altLang="cs-CZ" sz="2400" b="1" dirty="0">
                <a:solidFill>
                  <a:schemeClr val="tx1"/>
                </a:solidFill>
                <a:latin typeface="Arial" charset="0"/>
              </a:rPr>
              <a:t> - r. </a:t>
            </a:r>
            <a:r>
              <a:rPr lang="cs-CZ" altLang="cs-CZ" sz="2400" b="1" dirty="0" err="1">
                <a:solidFill>
                  <a:schemeClr val="tx1"/>
                </a:solidFill>
                <a:latin typeface="Arial" charset="0"/>
              </a:rPr>
              <a:t>uretericus</a:t>
            </a:r>
            <a:endParaRPr lang="cs-CZ" altLang="cs-CZ" sz="2400" b="1" dirty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Tx/>
              <a:buNone/>
            </a:pPr>
            <a:r>
              <a:rPr lang="cs-CZ" altLang="cs-CZ" sz="2400" b="1" dirty="0">
                <a:solidFill>
                  <a:schemeClr val="tx1"/>
                </a:solidFill>
                <a:latin typeface="Arial" charset="0"/>
              </a:rPr>
              <a:t> - </a:t>
            </a:r>
            <a:r>
              <a:rPr lang="cs-CZ" altLang="cs-CZ" sz="2400" b="1" dirty="0" err="1">
                <a:solidFill>
                  <a:schemeClr val="tx1"/>
                </a:solidFill>
                <a:latin typeface="Arial" charset="0"/>
              </a:rPr>
              <a:t>rr</a:t>
            </a:r>
            <a:r>
              <a:rPr lang="cs-CZ" altLang="cs-CZ" sz="2400" b="1" dirty="0">
                <a:solidFill>
                  <a:schemeClr val="tx1"/>
                </a:solidFill>
                <a:latin typeface="Arial" charset="0"/>
              </a:rPr>
              <a:t>. </a:t>
            </a:r>
            <a:r>
              <a:rPr lang="cs-CZ" altLang="cs-CZ" sz="2400" b="1" dirty="0" err="1">
                <a:solidFill>
                  <a:schemeClr val="tx1"/>
                </a:solidFill>
                <a:latin typeface="Arial" charset="0"/>
              </a:rPr>
              <a:t>vaginales</a:t>
            </a:r>
            <a:r>
              <a:rPr lang="cs-CZ" altLang="cs-CZ" sz="2400" b="1" dirty="0">
                <a:solidFill>
                  <a:schemeClr val="tx1"/>
                </a:solidFill>
                <a:latin typeface="Arial" charset="0"/>
              </a:rPr>
              <a:t>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Tx/>
              <a:buNone/>
            </a:pPr>
            <a:r>
              <a:rPr lang="cs-CZ" altLang="cs-CZ" sz="2400" b="1" dirty="0">
                <a:solidFill>
                  <a:schemeClr val="tx1"/>
                </a:solidFill>
                <a:latin typeface="Arial" charset="0"/>
              </a:rPr>
              <a:t> - </a:t>
            </a:r>
            <a:r>
              <a:rPr lang="cs-CZ" altLang="cs-CZ" sz="2400" b="1" dirty="0" err="1">
                <a:solidFill>
                  <a:schemeClr val="tx1"/>
                </a:solidFill>
                <a:latin typeface="Arial" charset="0"/>
              </a:rPr>
              <a:t>rr</a:t>
            </a:r>
            <a:r>
              <a:rPr lang="cs-CZ" altLang="cs-CZ" sz="2400" b="1" dirty="0">
                <a:solidFill>
                  <a:schemeClr val="tx1"/>
                </a:solidFill>
                <a:latin typeface="Arial" charset="0"/>
              </a:rPr>
              <a:t>. </a:t>
            </a:r>
            <a:r>
              <a:rPr lang="cs-CZ" altLang="cs-CZ" sz="2400" b="1" dirty="0" err="1">
                <a:solidFill>
                  <a:schemeClr val="tx1"/>
                </a:solidFill>
                <a:latin typeface="Arial" charset="0"/>
              </a:rPr>
              <a:t>helicini</a:t>
            </a:r>
            <a:endParaRPr lang="cs-CZ" altLang="cs-CZ" sz="2400" b="1" dirty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Tx/>
              <a:buNone/>
            </a:pPr>
            <a:r>
              <a:rPr lang="cs-CZ" altLang="cs-CZ" sz="2400" b="1" dirty="0">
                <a:solidFill>
                  <a:schemeClr val="tx1"/>
                </a:solidFill>
                <a:latin typeface="Arial" charset="0"/>
              </a:rPr>
              <a:t> - r. </a:t>
            </a:r>
            <a:r>
              <a:rPr lang="cs-CZ" altLang="cs-CZ" sz="2400" b="1" dirty="0" err="1">
                <a:solidFill>
                  <a:schemeClr val="tx1"/>
                </a:solidFill>
                <a:latin typeface="Arial" charset="0"/>
              </a:rPr>
              <a:t>tubarius</a:t>
            </a:r>
            <a:endParaRPr lang="cs-CZ" altLang="cs-CZ" sz="2400" b="1" dirty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Tx/>
              <a:buNone/>
            </a:pPr>
            <a:r>
              <a:rPr lang="cs-CZ" altLang="cs-CZ" sz="2400" b="1" dirty="0">
                <a:solidFill>
                  <a:schemeClr val="tx1"/>
                </a:solidFill>
                <a:latin typeface="Arial" charset="0"/>
              </a:rPr>
              <a:t> - r. </a:t>
            </a:r>
            <a:r>
              <a:rPr lang="cs-CZ" altLang="cs-CZ" sz="2400" b="1" dirty="0" err="1">
                <a:solidFill>
                  <a:schemeClr val="tx1"/>
                </a:solidFill>
                <a:latin typeface="Arial" charset="0"/>
              </a:rPr>
              <a:t>ovaricus</a:t>
            </a:r>
            <a:endParaRPr lang="cs-CZ" altLang="cs-CZ" sz="2400" b="1" dirty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Tx/>
              <a:buNone/>
            </a:pPr>
            <a:endParaRPr lang="cs-CZ" altLang="cs-CZ" sz="24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920"/>
            <a:ext cx="5156844" cy="402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0158028"/>
              </p:ext>
            </p:extLst>
          </p:nvPr>
        </p:nvGraphicFramePr>
        <p:xfrm>
          <a:off x="3073763" y="1524584"/>
          <a:ext cx="617378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2" r:id="rId4" imgW="6336805" imgH="7037846" progId="">
                  <p:embed/>
                </p:oleObj>
              </mc:Choice>
              <mc:Fallback>
                <p:oleObj r:id="rId4" imgW="6336805" imgH="7037846" progId="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3763" y="1524584"/>
                        <a:ext cx="6173787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3" name="Text Box 2"/>
          <p:cNvSpPr txBox="1">
            <a:spLocks noChangeArrowheads="1"/>
          </p:cNvSpPr>
          <p:nvPr/>
        </p:nvSpPr>
        <p:spPr bwMode="auto">
          <a:xfrm>
            <a:off x="0" y="0"/>
            <a:ext cx="6108060" cy="3049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Lymphatic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drainage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of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the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uterus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cs-CZ" altLang="cs-CZ" sz="2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Nll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lumbales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, </a:t>
            </a:r>
            <a:endParaRPr lang="cs-CZ" altLang="cs-CZ" sz="2400" b="1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 dirty="0" err="1" smtClean="0">
                <a:solidFill>
                  <a:srgbClr val="000000"/>
                </a:solidFill>
                <a:latin typeface="Arial" charset="0"/>
              </a:rPr>
              <a:t>iliaci</a:t>
            </a:r>
            <a:r>
              <a:rPr lang="cs-CZ" altLang="cs-CZ" sz="24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sz="2400" b="1" dirty="0" err="1" smtClean="0">
                <a:solidFill>
                  <a:srgbClr val="000000"/>
                </a:solidFill>
                <a:latin typeface="Arial" charset="0"/>
              </a:rPr>
              <a:t>int</a:t>
            </a:r>
            <a:r>
              <a:rPr lang="cs-CZ" altLang="cs-CZ" sz="2400" b="1" dirty="0" smtClean="0">
                <a:solidFill>
                  <a:srgbClr val="000000"/>
                </a:solidFill>
                <a:latin typeface="Arial" charset="0"/>
              </a:rPr>
              <a:t>.,nodus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lymph</a:t>
            </a:r>
            <a:r>
              <a:rPr lang="cs-CZ" altLang="cs-CZ" sz="2400" b="1" dirty="0" smtClean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cs-CZ" altLang="cs-CZ" sz="2400" b="1" dirty="0" err="1" smtClean="0">
                <a:solidFill>
                  <a:srgbClr val="000000"/>
                </a:solidFill>
                <a:latin typeface="Arial" charset="0"/>
              </a:rPr>
              <a:t>uterinus</a:t>
            </a:r>
            <a:r>
              <a:rPr lang="cs-CZ" altLang="cs-CZ" sz="24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(Bayer</a:t>
            </a:r>
            <a:r>
              <a:rPr lang="cs-CZ" altLang="cs-CZ" sz="2400" b="1" dirty="0" smtClean="0">
                <a:solidFill>
                  <a:srgbClr val="000000"/>
                </a:solidFill>
                <a:latin typeface="Arial" charset="0"/>
              </a:rPr>
              <a:t>),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 dirty="0" err="1" smtClean="0">
                <a:solidFill>
                  <a:srgbClr val="000000"/>
                </a:solidFill>
                <a:latin typeface="Arial" charset="0"/>
              </a:rPr>
              <a:t>iliaci</a:t>
            </a:r>
            <a:r>
              <a:rPr lang="cs-CZ" altLang="cs-CZ" sz="24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sz="2400" b="1" dirty="0" err="1" smtClean="0">
                <a:solidFill>
                  <a:srgbClr val="000000"/>
                </a:solidFill>
                <a:latin typeface="Arial" charset="0"/>
              </a:rPr>
              <a:t>ext</a:t>
            </a:r>
            <a:r>
              <a:rPr lang="cs-CZ" altLang="cs-CZ" sz="2400" b="1" dirty="0" smtClean="0">
                <a:solidFill>
                  <a:srgbClr val="000000"/>
                </a:solidFill>
                <a:latin typeface="Arial" charset="0"/>
              </a:rPr>
              <a:t>.,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 dirty="0" err="1" smtClean="0">
                <a:solidFill>
                  <a:srgbClr val="000000"/>
                </a:solidFill>
                <a:latin typeface="Arial" charset="0"/>
              </a:rPr>
              <a:t>inguinales</a:t>
            </a:r>
            <a:r>
              <a:rPr lang="cs-CZ" altLang="cs-CZ" sz="24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spf</a:t>
            </a:r>
            <a:r>
              <a:rPr lang="cs-CZ" altLang="cs-CZ" sz="2400" b="1" dirty="0" smtClean="0">
                <a:solidFill>
                  <a:srgbClr val="000000"/>
                </a:solidFill>
                <a:latin typeface="Arial" charset="0"/>
              </a:rPr>
              <a:t>.,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 dirty="0" err="1" smtClean="0">
                <a:solidFill>
                  <a:srgbClr val="000000"/>
                </a:solidFill>
                <a:latin typeface="Arial" charset="0"/>
              </a:rPr>
              <a:t>sacrales</a:t>
            </a:r>
            <a:endParaRPr lang="cs-CZ" altLang="cs-CZ" sz="2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cs-CZ" altLang="cs-CZ" sz="2400" b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15084"/>
            <a:ext cx="7416824" cy="633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23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7200"/>
            <a:ext cx="666750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401638" y="0"/>
            <a:ext cx="4420098" cy="4526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OVARIUM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Extremitas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tubaria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et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uterina</a:t>
            </a:r>
            <a:endParaRPr lang="cs-CZ" altLang="cs-CZ" sz="2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Lig.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suspensorium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ovarii</a:t>
            </a:r>
          </a:p>
          <a:p>
            <a:pPr eaLnBrk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Lig. ovarii proprium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cs-CZ" altLang="cs-CZ" sz="2400" b="1" dirty="0" smtClean="0">
                <a:solidFill>
                  <a:srgbClr val="000000"/>
                </a:solidFill>
                <a:latin typeface="Arial" charset="0"/>
              </a:rPr>
              <a:t>Facies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medialis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et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lateralis</a:t>
            </a:r>
            <a:endParaRPr lang="cs-CZ" altLang="cs-CZ" sz="2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Margo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liber et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mesovaricus</a:t>
            </a:r>
            <a:endParaRPr lang="cs-CZ" altLang="cs-CZ" sz="2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Hilum ovarii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Mesovarium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– lig.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latum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uteri</a:t>
            </a:r>
            <a:endParaRPr lang="cs-CZ" altLang="cs-CZ" sz="2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endParaRPr lang="cs-CZ" altLang="cs-CZ" sz="2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endParaRPr lang="cs-CZ" altLang="cs-CZ" sz="2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endParaRPr lang="cs-CZ" altLang="cs-CZ" sz="2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endParaRPr lang="cs-CZ" altLang="cs-CZ" sz="24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0"/>
            <a:ext cx="3708400" cy="357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0"/>
            <a:ext cx="63055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266700" y="279400"/>
            <a:ext cx="3668713" cy="521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VAGINA (COLPOS)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cs-CZ" altLang="cs-CZ" sz="2400" b="1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Ostium vaginae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Vestibulum vaginae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Paries anterior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Paries posterior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Rugae vaginales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Columna rugarum ant.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  et posterior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Fornix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Receptaculum seminis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Septum urethrovaginale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Carina urethralis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0"/>
            <a:ext cx="7200900" cy="682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5550"/>
            <a:ext cx="9144000" cy="353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447675" y="5667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45060" name="Text Box 3"/>
          <p:cNvSpPr txBox="1">
            <a:spLocks noChangeArrowheads="1"/>
          </p:cNvSpPr>
          <p:nvPr/>
        </p:nvSpPr>
        <p:spPr bwMode="auto">
          <a:xfrm>
            <a:off x="571500" y="566738"/>
            <a:ext cx="3495675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Ostium vaginae: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Hymen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Defloratio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Carunculae hymenales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cs-CZ" altLang="cs-CZ" sz="2400" b="1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cs-CZ" altLang="cs-CZ" sz="2400" b="1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1"/>
          <p:cNvSpPr txBox="1">
            <a:spLocks noChangeArrowheads="1"/>
          </p:cNvSpPr>
          <p:nvPr/>
        </p:nvSpPr>
        <p:spPr bwMode="auto">
          <a:xfrm>
            <a:off x="-1588" y="63500"/>
            <a:ext cx="3376613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1313" indent="-341313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AutoNum type="alphaUcPeriod"/>
            </a:pP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uterina</a:t>
            </a:r>
            <a:endParaRPr lang="cs-CZ" altLang="cs-CZ" sz="2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  - a.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vaginalis</a:t>
            </a:r>
            <a:endParaRPr lang="cs-CZ" altLang="cs-CZ" sz="2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A.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rectalis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media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A.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pudenda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int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.</a:t>
            </a:r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852613"/>
            <a:ext cx="7092950" cy="500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3541713" y="-7938"/>
            <a:ext cx="5295900" cy="1190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Plexus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venosus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uterovaginalis</a:t>
            </a:r>
            <a:endParaRPr lang="cs-CZ" altLang="cs-CZ" sz="2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Nll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iliaci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int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.,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ext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inguinales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spf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Plexus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uterovaginalis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, n.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pudendus</a:t>
            </a:r>
            <a:endParaRPr lang="cs-CZ" altLang="cs-CZ" sz="2400" b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3" y="1520825"/>
            <a:ext cx="3605212" cy="537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2619375" cy="436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08" name="Text Box 3"/>
          <p:cNvSpPr txBox="1">
            <a:spLocks noChangeArrowheads="1"/>
          </p:cNvSpPr>
          <p:nvPr/>
        </p:nvSpPr>
        <p:spPr bwMode="auto">
          <a:xfrm>
            <a:off x="82550" y="134938"/>
            <a:ext cx="8877300" cy="563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ORGANA GENITALIA EXTERNA (PUDENDUM/VULVA)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Mons pubis – pubes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Labium majus pudendi – commissura labiorum ant. et post.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Rima pudendi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Sulcus genitofemoralis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Sulcus interlabialis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cs-CZ" altLang="cs-CZ" sz="2400" b="1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                             Labium minus pudendi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                             - praeputium clitoridis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                             - frenulum clitoridis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                             - frenulum labiorum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                             Vestibulum vaginae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                             Smegma                            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                             Perineum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                             Raphe perinei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88" y="908050"/>
            <a:ext cx="4760912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31" name="Text Box 2"/>
          <p:cNvSpPr txBox="1">
            <a:spLocks noChangeArrowheads="1"/>
          </p:cNvSpPr>
          <p:nvPr/>
        </p:nvSpPr>
        <p:spPr bwMode="auto">
          <a:xfrm>
            <a:off x="157163" y="134938"/>
            <a:ext cx="2914650" cy="26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CLITORIS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Crura clitoridis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Corpus clitoridis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Glans clitoridis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Lig. fundiforme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Lig. suspensorium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cs-CZ" altLang="cs-CZ" sz="24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3838"/>
            <a:ext cx="4319588" cy="409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1"/>
          <p:cNvSpPr txBox="1">
            <a:spLocks noChangeArrowheads="1"/>
          </p:cNvSpPr>
          <p:nvPr/>
        </p:nvSpPr>
        <p:spPr bwMode="auto">
          <a:xfrm>
            <a:off x="0" y="0"/>
            <a:ext cx="8675688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BULBI VESTIBULI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GLANDULAE VESTIBULARES MAJORES (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BARTHOLlN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GLANDULAE VESTIBULARES MINORES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cs-CZ" altLang="cs-CZ" sz="24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2276475"/>
            <a:ext cx="4502150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460625"/>
            <a:ext cx="4932362" cy="439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0" y="1083003"/>
            <a:ext cx="4080261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1313" indent="-341313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marL="457200" indent="-457200" eaLnBrk="1" hangingPunct="1">
              <a:spcBef>
                <a:spcPct val="0"/>
              </a:spcBef>
              <a:buClrTx/>
              <a:buSzTx/>
              <a:buFontTx/>
              <a:buAutoNum type="alphaUcPeriod"/>
            </a:pPr>
            <a:r>
              <a:rPr lang="cs-CZ" altLang="cs-CZ" sz="1800" b="1" dirty="0" err="1" smtClean="0">
                <a:solidFill>
                  <a:srgbClr val="000000"/>
                </a:solidFill>
                <a:latin typeface="Arial" charset="0"/>
              </a:rPr>
              <a:t>pudenda</a:t>
            </a:r>
            <a:r>
              <a:rPr lang="cs-CZ" altLang="cs-CZ" sz="1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sz="1800" b="1" dirty="0" err="1">
                <a:solidFill>
                  <a:srgbClr val="000000"/>
                </a:solidFill>
                <a:latin typeface="Arial" charset="0"/>
              </a:rPr>
              <a:t>int</a:t>
            </a:r>
            <a:r>
              <a:rPr lang="cs-CZ" altLang="cs-CZ" sz="1800" b="1" dirty="0" smtClean="0">
                <a:solidFill>
                  <a:srgbClr val="000000"/>
                </a:solidFill>
                <a:latin typeface="Arial" charset="0"/>
              </a:rPr>
              <a:t>., </a:t>
            </a:r>
            <a:r>
              <a:rPr lang="cs-CZ" altLang="cs-CZ" sz="1800" b="1" dirty="0" err="1" smtClean="0">
                <a:solidFill>
                  <a:srgbClr val="000000"/>
                </a:solidFill>
                <a:latin typeface="Arial" charset="0"/>
              </a:rPr>
              <a:t>aa</a:t>
            </a:r>
            <a:r>
              <a:rPr lang="cs-CZ" altLang="cs-CZ" sz="1800" b="1" dirty="0" smtClean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cs-CZ" altLang="cs-CZ" sz="1800" b="1" dirty="0" err="1" smtClean="0">
                <a:solidFill>
                  <a:srgbClr val="000000"/>
                </a:solidFill>
                <a:latin typeface="Arial" charset="0"/>
              </a:rPr>
              <a:t>pudendae</a:t>
            </a:r>
            <a:r>
              <a:rPr lang="cs-CZ" altLang="cs-CZ" sz="1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sz="1800" b="1" dirty="0" err="1" smtClean="0">
                <a:solidFill>
                  <a:srgbClr val="000000"/>
                </a:solidFill>
                <a:latin typeface="Arial" charset="0"/>
              </a:rPr>
              <a:t>ext</a:t>
            </a:r>
            <a:r>
              <a:rPr lang="cs-CZ" altLang="cs-CZ" sz="1800" b="1" dirty="0" smtClean="0">
                <a:solidFill>
                  <a:srgbClr val="000000"/>
                </a:solidFill>
                <a:latin typeface="Arial" charset="0"/>
              </a:rPr>
              <a:t>.</a:t>
            </a:r>
            <a:endParaRPr lang="cs-CZ" altLang="cs-CZ" sz="1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1340768"/>
            <a:ext cx="7405915" cy="1368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>
              <a:buNone/>
            </a:pPr>
            <a:r>
              <a:rPr lang="cs-CZ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dorsalis </a:t>
            </a:r>
            <a:r>
              <a:rPr lang="en-US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clitoridis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spf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and  </a:t>
            </a:r>
            <a:r>
              <a:rPr lang="en-US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vv.labiales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ant. </a:t>
            </a:r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vv.pudendae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ext., </a:t>
            </a:r>
            <a:endParaRPr lang="cs-CZ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.dorsalis </a:t>
            </a:r>
            <a:r>
              <a:rPr lang="en-US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clitoridis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and </a:t>
            </a:r>
            <a:r>
              <a:rPr lang="en-US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v.bulbi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vestibuli</a:t>
            </a:r>
            <a:r>
              <a:rPr lang="cs-CZ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v.pudenda</a:t>
            </a:r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cs-CZ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de-DE" sz="1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n.lymph.inguinales</a:t>
            </a:r>
            <a:r>
              <a:rPr lang="de-DE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spf</a:t>
            </a:r>
            <a:r>
              <a:rPr lang="de-DE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1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N.ilioinguinalis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genitofemoralis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pudendus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Autonomic </a:t>
            </a:r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plexuses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0163"/>
            <a:ext cx="8497887" cy="69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/>
          <p:cNvSpPr>
            <a:spLocks noChangeArrowheads="1"/>
          </p:cNvSpPr>
          <p:nvPr/>
        </p:nvSpPr>
        <p:spPr bwMode="auto">
          <a:xfrm>
            <a:off x="1116013" y="908050"/>
            <a:ext cx="7056437" cy="2665413"/>
          </a:xfrm>
          <a:prstGeom prst="flowChartManualOperation">
            <a:avLst/>
          </a:prstGeom>
          <a:solidFill>
            <a:srgbClr val="7BEA1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69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0163"/>
            <a:ext cx="8497887" cy="69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2843213" y="2852738"/>
            <a:ext cx="3744912" cy="2881312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36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5400"/>
            <a:ext cx="8351837" cy="692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44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9306"/>
            <a:ext cx="9144000" cy="536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20638" y="179388"/>
            <a:ext cx="6520031" cy="267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Tunica </a:t>
            </a:r>
            <a:r>
              <a:rPr lang="cs-CZ" altLang="cs-CZ" sz="2400" b="1" dirty="0" smtClean="0">
                <a:solidFill>
                  <a:srgbClr val="000000"/>
                </a:solidFill>
                <a:latin typeface="Arial" charset="0"/>
              </a:rPr>
              <a:t>albuginea</a:t>
            </a:r>
            <a:endParaRPr lang="cs-CZ" altLang="cs-CZ" sz="2400" b="1" dirty="0">
              <a:solidFill>
                <a:srgbClr val="000000"/>
              </a:solidFill>
              <a:latin typeface="Arial" charset="0"/>
            </a:endParaRPr>
          </a:p>
          <a:p>
            <a:pPr eaLnBrk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Cortex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ovarii </a:t>
            </a:r>
            <a:r>
              <a:rPr lang="cs-CZ" altLang="cs-CZ" sz="2400" b="1" dirty="0" smtClean="0">
                <a:solidFill>
                  <a:srgbClr val="000000"/>
                </a:solidFill>
                <a:latin typeface="Arial" charset="0"/>
              </a:rPr>
              <a:t>-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folliculi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sz="2400" b="1" dirty="0" smtClean="0">
                <a:solidFill>
                  <a:srgbClr val="000000"/>
                </a:solidFill>
                <a:latin typeface="Arial" charset="0"/>
              </a:rPr>
              <a:t>ovarii</a:t>
            </a:r>
            <a:r>
              <a:rPr lang="en-US" altLang="cs-CZ" sz="2400" b="1" dirty="0" smtClean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cs-CZ" altLang="cs-CZ" sz="2400" b="1" dirty="0" err="1" smtClean="0">
                <a:solidFill>
                  <a:srgbClr val="000000"/>
                </a:solidFill>
                <a:latin typeface="Arial" charset="0"/>
              </a:rPr>
              <a:t>corpora</a:t>
            </a:r>
            <a:r>
              <a:rPr lang="cs-CZ" altLang="cs-CZ" sz="2400" b="1" dirty="0" smtClean="0">
                <a:solidFill>
                  <a:srgbClr val="000000"/>
                </a:solidFill>
                <a:latin typeface="Arial" charset="0"/>
              </a:rPr>
              <a:t> lutea</a:t>
            </a:r>
            <a:endParaRPr lang="cs-CZ" altLang="cs-CZ" sz="2400" b="1" dirty="0">
              <a:solidFill>
                <a:srgbClr val="000000"/>
              </a:solidFill>
              <a:latin typeface="Times New Roman" pitchFamily="16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Medulla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ovarii                       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                                              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cs-CZ" altLang="cs-CZ" sz="2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cs-CZ" altLang="cs-CZ" sz="2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cs-CZ" altLang="cs-CZ" sz="2400" b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55600"/>
            <a:ext cx="8928100" cy="614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0869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947863"/>
            <a:ext cx="6875462" cy="486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158750" y="134938"/>
            <a:ext cx="594042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Arial" charset="0"/>
              </a:rPr>
              <a:t>LIGAMENTUM LATUM UTERI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Arial" charset="0"/>
              </a:rPr>
              <a:t>LIGAMENTUM OVARII PROPRIUM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Arial" charset="0"/>
              </a:rPr>
              <a:t>LIGAMENTUM SUSPENSORIUM OVARII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Arial" charset="0"/>
              </a:rPr>
              <a:t>LIGAMENTUM TERES UTERI</a:t>
            </a:r>
          </a:p>
        </p:txBody>
      </p:sp>
    </p:spTree>
    <p:extLst>
      <p:ext uri="{BB962C8B-B14F-4D97-AF65-F5344CB8AC3E}">
        <p14:creationId xmlns:p14="http://schemas.microsoft.com/office/powerpoint/2010/main" val="27042936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0"/>
            <a:ext cx="6375400" cy="691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376238" y="350838"/>
            <a:ext cx="49974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Arial" charset="0"/>
              </a:rPr>
              <a:t>CAVITAS PELVIS PERITONEALIS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cs-CZ" altLang="cs-CZ" sz="2400" b="1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Arial" charset="0"/>
              </a:rPr>
              <a:t>EXCAVATIO RECTOVESICALIS</a:t>
            </a:r>
          </a:p>
        </p:txBody>
      </p:sp>
    </p:spTree>
    <p:extLst>
      <p:ext uri="{BB962C8B-B14F-4D97-AF65-F5344CB8AC3E}">
        <p14:creationId xmlns:p14="http://schemas.microsoft.com/office/powerpoint/2010/main" val="304631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2427288"/>
            <a:ext cx="9144000" cy="443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0" y="476250"/>
            <a:ext cx="372745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cs-CZ" sz="2400" b="1">
                <a:solidFill>
                  <a:schemeClr val="tx1"/>
                </a:solidFill>
                <a:latin typeface="Arial" charset="0"/>
              </a:rPr>
              <a:t>Median section through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cs-CZ" sz="2400" b="1">
                <a:solidFill>
                  <a:schemeClr val="tx1"/>
                </a:solidFill>
                <a:latin typeface="Arial" charset="0"/>
              </a:rPr>
              <a:t>the male pelvis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cs-CZ" sz="240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cs-CZ" sz="240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cs-CZ" sz="2400">
                <a:solidFill>
                  <a:schemeClr val="tx1"/>
                </a:solidFill>
                <a:latin typeface="Arial" charset="0"/>
              </a:rPr>
              <a:t>1. excavatio rectovesicalis</a:t>
            </a:r>
            <a:endParaRPr lang="cs-CZ" altLang="cs-CZ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4224338" y="333375"/>
            <a:ext cx="4919662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800100" indent="-3429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257300" indent="-3429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714500" indent="-3429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171700" indent="-3429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cs-CZ" sz="2400" b="1">
                <a:solidFill>
                  <a:schemeClr val="tx1"/>
                </a:solidFill>
                <a:latin typeface="Arial" charset="0"/>
              </a:rPr>
              <a:t>Median section through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cs-CZ" sz="2400" b="1">
                <a:solidFill>
                  <a:schemeClr val="tx1"/>
                </a:solidFill>
                <a:latin typeface="Arial" charset="0"/>
              </a:rPr>
              <a:t>the female pelvis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cs-CZ" sz="2400" b="1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cs-CZ" sz="2400" b="1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en-US" altLang="cs-CZ" sz="2400">
                <a:solidFill>
                  <a:schemeClr val="tx1"/>
                </a:solidFill>
                <a:latin typeface="Arial" charset="0"/>
              </a:rPr>
              <a:t>excavatio rectouterina</a:t>
            </a:r>
            <a:r>
              <a:rPr lang="cs-CZ" altLang="cs-CZ" sz="2400">
                <a:solidFill>
                  <a:schemeClr val="tx1"/>
                </a:solidFill>
                <a:latin typeface="Arial" charset="0"/>
              </a:rPr>
              <a:t> (Douglas)</a:t>
            </a:r>
            <a:endParaRPr lang="en-US" altLang="cs-CZ" sz="240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en-US" altLang="cs-CZ" sz="2400">
                <a:solidFill>
                  <a:schemeClr val="tx1"/>
                </a:solidFill>
                <a:latin typeface="Arial" charset="0"/>
              </a:rPr>
              <a:t>excavatio vesicouterina</a:t>
            </a:r>
            <a:endParaRPr lang="cs-CZ" altLang="cs-CZ" sz="24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92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5" y="692150"/>
            <a:ext cx="6067425" cy="616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68313" y="1268413"/>
            <a:ext cx="2817812" cy="3048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457200" indent="-457200">
              <a:buFontTx/>
              <a:buAutoNum type="alphaUcPeriod"/>
              <a:defRPr/>
            </a:pPr>
            <a:r>
              <a:rPr lang="en-US" sz="2400" b="1" dirty="0">
                <a:solidFill>
                  <a:schemeClr val="tx1"/>
                </a:solidFill>
              </a:rPr>
              <a:t>ILIACA </a:t>
            </a:r>
            <a:r>
              <a:rPr lang="cs-CZ" sz="2400" b="1" dirty="0">
                <a:solidFill>
                  <a:schemeClr val="tx1"/>
                </a:solidFill>
              </a:rPr>
              <a:t>INT</a:t>
            </a:r>
            <a:r>
              <a:rPr lang="en-US" sz="2400" b="1" dirty="0">
                <a:solidFill>
                  <a:schemeClr val="tx1"/>
                </a:solidFill>
              </a:rPr>
              <a:t>.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  </a:t>
            </a:r>
            <a:r>
              <a:rPr lang="cs-CZ" sz="2400" b="1" dirty="0">
                <a:solidFill>
                  <a:schemeClr val="tx1"/>
                </a:solidFill>
              </a:rPr>
              <a:t>- a. </a:t>
            </a:r>
            <a:r>
              <a:rPr lang="cs-CZ" sz="2400" b="1" dirty="0" err="1">
                <a:solidFill>
                  <a:schemeClr val="tx1"/>
                </a:solidFill>
              </a:rPr>
              <a:t>iliolumbalis</a:t>
            </a:r>
            <a:endParaRPr lang="cs-CZ" sz="24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</a:rPr>
              <a:t>  - </a:t>
            </a:r>
            <a:r>
              <a:rPr lang="cs-CZ" sz="2400" b="1" dirty="0" err="1">
                <a:solidFill>
                  <a:schemeClr val="tx1"/>
                </a:solidFill>
              </a:rPr>
              <a:t>aa</a:t>
            </a:r>
            <a:r>
              <a:rPr lang="cs-CZ" sz="2400" b="1" dirty="0">
                <a:solidFill>
                  <a:schemeClr val="tx1"/>
                </a:solidFill>
              </a:rPr>
              <a:t>. </a:t>
            </a:r>
            <a:r>
              <a:rPr lang="cs-CZ" sz="2400" b="1" dirty="0" err="1">
                <a:solidFill>
                  <a:schemeClr val="tx1"/>
                </a:solidFill>
              </a:rPr>
              <a:t>sacrales</a:t>
            </a:r>
            <a:r>
              <a:rPr lang="cs-CZ" sz="2400" b="1" dirty="0">
                <a:solidFill>
                  <a:schemeClr val="tx1"/>
                </a:solidFill>
              </a:rPr>
              <a:t> lat.</a:t>
            </a:r>
          </a:p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</a:rPr>
              <a:t>  - a. </a:t>
            </a:r>
            <a:r>
              <a:rPr lang="cs-CZ" sz="2400" b="1" dirty="0" err="1">
                <a:solidFill>
                  <a:schemeClr val="tx1"/>
                </a:solidFill>
              </a:rPr>
              <a:t>obturatoria</a:t>
            </a:r>
            <a:endParaRPr lang="cs-CZ" sz="24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</a:rPr>
              <a:t>  - a. </a:t>
            </a:r>
            <a:r>
              <a:rPr lang="cs-CZ" sz="2400" b="1" dirty="0" err="1">
                <a:solidFill>
                  <a:schemeClr val="tx1"/>
                </a:solidFill>
              </a:rPr>
              <a:t>glutea</a:t>
            </a:r>
            <a:r>
              <a:rPr lang="cs-CZ" sz="2400" b="1" dirty="0">
                <a:solidFill>
                  <a:schemeClr val="tx1"/>
                </a:solidFill>
              </a:rPr>
              <a:t> sup.</a:t>
            </a:r>
          </a:p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</a:rPr>
              <a:t>  - a. </a:t>
            </a:r>
            <a:r>
              <a:rPr lang="cs-CZ" sz="2400" b="1" dirty="0" err="1">
                <a:solidFill>
                  <a:schemeClr val="tx1"/>
                </a:solidFill>
              </a:rPr>
              <a:t>glutea</a:t>
            </a:r>
            <a:r>
              <a:rPr lang="cs-CZ" sz="2400" b="1" dirty="0">
                <a:solidFill>
                  <a:schemeClr val="tx1"/>
                </a:solidFill>
              </a:rPr>
              <a:t> </a:t>
            </a:r>
            <a:r>
              <a:rPr lang="cs-CZ" sz="2400" b="1" dirty="0" err="1">
                <a:solidFill>
                  <a:schemeClr val="tx1"/>
                </a:solidFill>
              </a:rPr>
              <a:t>inf</a:t>
            </a:r>
            <a:r>
              <a:rPr lang="cs-CZ" sz="2400" b="1" dirty="0">
                <a:solidFill>
                  <a:schemeClr val="tx1"/>
                </a:solidFill>
              </a:rPr>
              <a:t>.</a:t>
            </a:r>
          </a:p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</a:rPr>
              <a:t>  - a. </a:t>
            </a:r>
            <a:r>
              <a:rPr lang="cs-CZ" sz="2400" b="1" dirty="0" err="1">
                <a:solidFill>
                  <a:schemeClr val="tx1"/>
                </a:solidFill>
              </a:rPr>
              <a:t>umbilicalis</a:t>
            </a:r>
            <a:endParaRPr lang="cs-CZ" sz="2400" b="1" dirty="0">
              <a:solidFill>
                <a:schemeClr val="tx1"/>
              </a:solidFill>
            </a:endParaRPr>
          </a:p>
          <a:p>
            <a:pPr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3204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1913" y="1852613"/>
            <a:ext cx="7092951" cy="500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0"/>
            <a:ext cx="48466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23850" y="41275"/>
            <a:ext cx="2851150" cy="2308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457200" indent="-457200">
              <a:buFontTx/>
              <a:buAutoNum type="alphaUcPeriod"/>
              <a:defRPr/>
            </a:pPr>
            <a:r>
              <a:rPr lang="cs-CZ" sz="2400" b="1" dirty="0" err="1">
                <a:solidFill>
                  <a:schemeClr val="tx1"/>
                </a:solidFill>
              </a:rPr>
              <a:t>iliaca</a:t>
            </a:r>
            <a:r>
              <a:rPr lang="cs-CZ" sz="2400" b="1" dirty="0">
                <a:solidFill>
                  <a:schemeClr val="tx1"/>
                </a:solidFill>
              </a:rPr>
              <a:t> </a:t>
            </a:r>
            <a:r>
              <a:rPr lang="cs-CZ" sz="2400" b="1" dirty="0" err="1">
                <a:solidFill>
                  <a:schemeClr val="tx1"/>
                </a:solidFill>
              </a:rPr>
              <a:t>int</a:t>
            </a:r>
            <a:r>
              <a:rPr lang="cs-CZ" sz="2400" b="1" dirty="0">
                <a:solidFill>
                  <a:schemeClr val="tx1"/>
                </a:solidFill>
              </a:rPr>
              <a:t>.</a:t>
            </a:r>
          </a:p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</a:rPr>
              <a:t> - a. </a:t>
            </a:r>
            <a:r>
              <a:rPr lang="cs-CZ" sz="2400" b="1" dirty="0" err="1">
                <a:solidFill>
                  <a:schemeClr val="tx1"/>
                </a:solidFill>
              </a:rPr>
              <a:t>uterina</a:t>
            </a:r>
            <a:endParaRPr lang="cs-CZ" sz="24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</a:rPr>
              <a:t> - a. </a:t>
            </a:r>
            <a:r>
              <a:rPr lang="cs-CZ" sz="2400" b="1" dirty="0" err="1">
                <a:solidFill>
                  <a:schemeClr val="tx1"/>
                </a:solidFill>
              </a:rPr>
              <a:t>vaginalis</a:t>
            </a:r>
            <a:endParaRPr lang="cs-CZ" sz="24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</a:rPr>
              <a:t> - a. </a:t>
            </a:r>
            <a:r>
              <a:rPr lang="cs-CZ" sz="2400" b="1" dirty="0" err="1">
                <a:solidFill>
                  <a:schemeClr val="tx1"/>
                </a:solidFill>
              </a:rPr>
              <a:t>vesicalis</a:t>
            </a:r>
            <a:r>
              <a:rPr lang="cs-CZ" sz="2400" b="1" dirty="0">
                <a:solidFill>
                  <a:schemeClr val="tx1"/>
                </a:solidFill>
              </a:rPr>
              <a:t> </a:t>
            </a:r>
            <a:r>
              <a:rPr lang="cs-CZ" sz="2400" b="1" dirty="0" err="1">
                <a:solidFill>
                  <a:schemeClr val="tx1"/>
                </a:solidFill>
              </a:rPr>
              <a:t>inf</a:t>
            </a:r>
            <a:r>
              <a:rPr lang="cs-CZ" sz="2400" b="1" dirty="0">
                <a:solidFill>
                  <a:schemeClr val="tx1"/>
                </a:solidFill>
              </a:rPr>
              <a:t>.</a:t>
            </a:r>
          </a:p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</a:rPr>
              <a:t> - a. </a:t>
            </a:r>
            <a:r>
              <a:rPr lang="cs-CZ" sz="2400" b="1" dirty="0" err="1">
                <a:solidFill>
                  <a:schemeClr val="tx1"/>
                </a:solidFill>
              </a:rPr>
              <a:t>rectalis</a:t>
            </a:r>
            <a:r>
              <a:rPr lang="cs-CZ" sz="2400" b="1" dirty="0">
                <a:solidFill>
                  <a:schemeClr val="tx1"/>
                </a:solidFill>
              </a:rPr>
              <a:t> media</a:t>
            </a:r>
          </a:p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</a:rPr>
              <a:t> - a. </a:t>
            </a:r>
            <a:r>
              <a:rPr lang="cs-CZ" sz="2400" b="1" dirty="0" err="1">
                <a:solidFill>
                  <a:schemeClr val="tx1"/>
                </a:solidFill>
              </a:rPr>
              <a:t>pudenda</a:t>
            </a:r>
            <a:r>
              <a:rPr lang="cs-CZ" sz="2400" b="1" dirty="0">
                <a:solidFill>
                  <a:schemeClr val="tx1"/>
                </a:solidFill>
              </a:rPr>
              <a:t> </a:t>
            </a:r>
            <a:r>
              <a:rPr lang="cs-CZ" sz="2400" b="1" dirty="0" err="1">
                <a:solidFill>
                  <a:schemeClr val="tx1"/>
                </a:solidFill>
              </a:rPr>
              <a:t>int</a:t>
            </a:r>
            <a:r>
              <a:rPr lang="cs-CZ" sz="2400" b="1" dirty="0">
                <a:solidFill>
                  <a:schemeClr val="tx1"/>
                </a:solidFill>
              </a:rPr>
              <a:t>.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6249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88" y="17463"/>
            <a:ext cx="6208712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95288" y="765175"/>
            <a:ext cx="3211512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457200" indent="-457200">
              <a:buFontTx/>
              <a:buAutoNum type="alphaUcPeriod"/>
              <a:defRPr/>
            </a:pPr>
            <a:r>
              <a:rPr lang="cs-CZ" sz="2400" b="1" dirty="0" err="1">
                <a:solidFill>
                  <a:schemeClr val="tx1"/>
                </a:solidFill>
              </a:rPr>
              <a:t>ductus</a:t>
            </a:r>
            <a:r>
              <a:rPr lang="cs-CZ" sz="2400" b="1" dirty="0">
                <a:solidFill>
                  <a:schemeClr val="tx1"/>
                </a:solidFill>
              </a:rPr>
              <a:t> </a:t>
            </a:r>
            <a:r>
              <a:rPr lang="cs-CZ" sz="2400" b="1" dirty="0" err="1">
                <a:solidFill>
                  <a:schemeClr val="tx1"/>
                </a:solidFill>
              </a:rPr>
              <a:t>deferentis</a:t>
            </a:r>
            <a:endParaRPr lang="cs-CZ" sz="24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cs-CZ" sz="2400" b="1" dirty="0" err="1">
                <a:solidFill>
                  <a:schemeClr val="tx1"/>
                </a:solidFill>
              </a:rPr>
              <a:t>Rr</a:t>
            </a:r>
            <a:r>
              <a:rPr lang="cs-CZ" sz="2400" b="1" dirty="0">
                <a:solidFill>
                  <a:schemeClr val="tx1"/>
                </a:solidFill>
              </a:rPr>
              <a:t>. prostatici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77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5" y="0"/>
            <a:ext cx="5476875" cy="691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-13854" y="1039060"/>
            <a:ext cx="58609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Plexus </a:t>
            </a:r>
            <a:r>
              <a:rPr lang="en-US" sz="2400" b="1" dirty="0" err="1">
                <a:solidFill>
                  <a:schemeClr val="tx1"/>
                </a:solidFill>
              </a:rPr>
              <a:t>venosus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vaginalis</a:t>
            </a:r>
            <a:r>
              <a:rPr lang="en-US" sz="2400" b="1" dirty="0" smtClean="0">
                <a:solidFill>
                  <a:schemeClr val="tx1"/>
                </a:solidFill>
              </a:rPr>
              <a:t> (</a:t>
            </a:r>
            <a:r>
              <a:rPr lang="en-US" sz="2400" b="1" dirty="0" err="1" smtClean="0">
                <a:solidFill>
                  <a:schemeClr val="tx1"/>
                </a:solidFill>
              </a:rPr>
              <a:t>prostaticus</a:t>
            </a:r>
            <a:r>
              <a:rPr lang="en-US" sz="2400" b="1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Plexus </a:t>
            </a:r>
            <a:r>
              <a:rPr lang="en-US" sz="2400" b="1" dirty="0" err="1" smtClean="0">
                <a:solidFill>
                  <a:schemeClr val="tx1"/>
                </a:solidFill>
              </a:rPr>
              <a:t>venosus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uterinus</a:t>
            </a:r>
            <a:endParaRPr lang="en-US" sz="2400" b="1" dirty="0" smtClean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Plexus </a:t>
            </a:r>
            <a:r>
              <a:rPr lang="en-US" sz="2400" b="1" dirty="0" err="1" smtClean="0">
                <a:solidFill>
                  <a:schemeClr val="tx1"/>
                </a:solidFill>
              </a:rPr>
              <a:t>venosus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vesicalis</a:t>
            </a:r>
            <a:endParaRPr lang="en-US" sz="2400" b="1" dirty="0" smtClean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Plexus </a:t>
            </a:r>
            <a:r>
              <a:rPr lang="en-US" sz="2400" b="1" dirty="0" err="1" smtClean="0">
                <a:solidFill>
                  <a:schemeClr val="tx1"/>
                </a:solidFill>
              </a:rPr>
              <a:t>venosus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rectalis</a:t>
            </a:r>
            <a:endParaRPr lang="en-US" sz="2400" b="1" dirty="0" smtClean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Plexus </a:t>
            </a:r>
            <a:r>
              <a:rPr lang="en-US" sz="2400" b="1" dirty="0" err="1" smtClean="0">
                <a:solidFill>
                  <a:schemeClr val="tx1"/>
                </a:solidFill>
              </a:rPr>
              <a:t>venosus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sacralis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96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" b="5899"/>
          <a:stretch>
            <a:fillRect/>
          </a:stretch>
        </p:blipFill>
        <p:spPr bwMode="auto">
          <a:xfrm>
            <a:off x="0" y="127000"/>
            <a:ext cx="6072188" cy="673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417" b="58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0" y="5096198"/>
            <a:ext cx="1081088" cy="2460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chemeClr val="tx1"/>
                </a:solidFill>
                <a:latin typeface="Corbel" pitchFamily="34" charset="0"/>
              </a:defRPr>
            </a:lvl1pPr>
            <a:lvl2pPr marL="739775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chemeClr val="tx1"/>
                </a:solidFill>
                <a:latin typeface="Corbel" pitchFamily="34" charset="0"/>
              </a:defRPr>
            </a:lvl2pPr>
            <a:lvl3pPr marL="995363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260475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tx1"/>
                </a:solidFill>
                <a:latin typeface="Corbel" pitchFamily="34" charset="0"/>
              </a:defRPr>
            </a:lvl4pPr>
            <a:lvl5pPr marL="1481138" indent="-20955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1938338" indent="-20955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395538" indent="-20955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2852738" indent="-20955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309938" indent="-20955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spcBef>
                <a:spcPts val="625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1000" b="1" dirty="0" err="1">
                <a:solidFill>
                  <a:srgbClr val="000000"/>
                </a:solidFill>
                <a:latin typeface="Arial" charset="0"/>
              </a:rPr>
              <a:t>Plx</a:t>
            </a:r>
            <a:r>
              <a:rPr lang="cs-CZ" altLang="cs-CZ" sz="1000" b="1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cs-CZ" altLang="cs-CZ" sz="1000" b="1" dirty="0" err="1">
                <a:solidFill>
                  <a:srgbClr val="000000"/>
                </a:solidFill>
                <a:latin typeface="Arial" charset="0"/>
              </a:rPr>
              <a:t>vesicalis</a:t>
            </a:r>
            <a:endParaRPr lang="cs-CZ" altLang="cs-CZ" sz="1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916" name="Line 3"/>
          <p:cNvSpPr>
            <a:spLocks noChangeShapeType="1"/>
          </p:cNvSpPr>
          <p:nvPr/>
        </p:nvSpPr>
        <p:spPr bwMode="auto">
          <a:xfrm>
            <a:off x="889794" y="5229225"/>
            <a:ext cx="1584325" cy="300831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17" name="Text Box 4"/>
          <p:cNvSpPr txBox="1">
            <a:spLocks noChangeArrowheads="1"/>
          </p:cNvSpPr>
          <p:nvPr/>
        </p:nvSpPr>
        <p:spPr bwMode="auto">
          <a:xfrm>
            <a:off x="123030" y="5336081"/>
            <a:ext cx="884238" cy="2460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chemeClr val="tx1"/>
                </a:solidFill>
                <a:latin typeface="Corbel" pitchFamily="34" charset="0"/>
              </a:defRPr>
            </a:lvl1pPr>
            <a:lvl2pPr marL="739775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chemeClr val="tx1"/>
                </a:solidFill>
                <a:latin typeface="Corbel" pitchFamily="34" charset="0"/>
              </a:defRPr>
            </a:lvl2pPr>
            <a:lvl3pPr marL="995363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260475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tx1"/>
                </a:solidFill>
                <a:latin typeface="Corbel" pitchFamily="34" charset="0"/>
              </a:defRPr>
            </a:lvl4pPr>
            <a:lvl5pPr marL="1481138" indent="-20955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1938338" indent="-20955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395538" indent="-20955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2852738" indent="-20955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309938" indent="-20955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spcBef>
                <a:spcPts val="625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1000" b="1" dirty="0" err="1">
                <a:solidFill>
                  <a:srgbClr val="000000"/>
                </a:solidFill>
                <a:latin typeface="Arial" charset="0"/>
              </a:rPr>
              <a:t>Plx</a:t>
            </a:r>
            <a:r>
              <a:rPr lang="cs-CZ" altLang="cs-CZ" sz="1000" b="1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cs-CZ" altLang="cs-CZ" sz="1000" b="1" dirty="0" err="1">
                <a:solidFill>
                  <a:srgbClr val="000000"/>
                </a:solidFill>
                <a:latin typeface="Arial" charset="0"/>
              </a:rPr>
              <a:t>rectalis</a:t>
            </a:r>
            <a:endParaRPr lang="cs-CZ" altLang="cs-CZ" sz="1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918" name="Text Box 5"/>
          <p:cNvSpPr txBox="1">
            <a:spLocks noChangeArrowheads="1"/>
          </p:cNvSpPr>
          <p:nvPr/>
        </p:nvSpPr>
        <p:spPr bwMode="auto">
          <a:xfrm>
            <a:off x="75135" y="5568156"/>
            <a:ext cx="1150937" cy="2460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chemeClr val="tx1"/>
                </a:solidFill>
                <a:latin typeface="Corbel" pitchFamily="34" charset="0"/>
              </a:defRPr>
            </a:lvl1pPr>
            <a:lvl2pPr marL="739775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chemeClr val="tx1"/>
                </a:solidFill>
                <a:latin typeface="Corbel" pitchFamily="34" charset="0"/>
              </a:defRPr>
            </a:lvl2pPr>
            <a:lvl3pPr marL="995363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260475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tx1"/>
                </a:solidFill>
                <a:latin typeface="Corbel" pitchFamily="34" charset="0"/>
              </a:defRPr>
            </a:lvl4pPr>
            <a:lvl5pPr marL="1481138" indent="-20955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1938338" indent="-20955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395538" indent="-20955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2852738" indent="-20955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309938" indent="-20955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spcBef>
                <a:spcPts val="625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1000" b="1" dirty="0" err="1">
                <a:solidFill>
                  <a:srgbClr val="000000"/>
                </a:solidFill>
                <a:latin typeface="Arial" charset="0"/>
              </a:rPr>
              <a:t>Plx</a:t>
            </a:r>
            <a:r>
              <a:rPr lang="cs-CZ" altLang="cs-CZ" sz="1000" b="1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cs-CZ" altLang="cs-CZ" sz="1000" b="1" dirty="0" err="1">
                <a:solidFill>
                  <a:srgbClr val="000000"/>
                </a:solidFill>
                <a:latin typeface="Arial" charset="0"/>
              </a:rPr>
              <a:t>prostaticus</a:t>
            </a:r>
            <a:endParaRPr lang="cs-CZ" altLang="cs-CZ" sz="1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919" name="Line 6"/>
          <p:cNvSpPr>
            <a:spLocks noChangeShapeType="1"/>
          </p:cNvSpPr>
          <p:nvPr/>
        </p:nvSpPr>
        <p:spPr bwMode="auto">
          <a:xfrm>
            <a:off x="971550" y="5415548"/>
            <a:ext cx="2064544" cy="275640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20" name="Line 7"/>
          <p:cNvSpPr>
            <a:spLocks noChangeShapeType="1"/>
          </p:cNvSpPr>
          <p:nvPr/>
        </p:nvSpPr>
        <p:spPr bwMode="auto">
          <a:xfrm flipH="1">
            <a:off x="3012282" y="5553368"/>
            <a:ext cx="335582" cy="144463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21" name="Line 8"/>
          <p:cNvSpPr>
            <a:spLocks noChangeShapeType="1"/>
          </p:cNvSpPr>
          <p:nvPr/>
        </p:nvSpPr>
        <p:spPr bwMode="auto">
          <a:xfrm flipH="1" flipV="1">
            <a:off x="3012282" y="5698430"/>
            <a:ext cx="167791" cy="115788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22" name="Line 9"/>
          <p:cNvSpPr>
            <a:spLocks noChangeShapeType="1"/>
          </p:cNvSpPr>
          <p:nvPr/>
        </p:nvSpPr>
        <p:spPr bwMode="auto">
          <a:xfrm>
            <a:off x="1226072" y="5698430"/>
            <a:ext cx="1473471" cy="466875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23" name="Text Box 10"/>
          <p:cNvSpPr txBox="1">
            <a:spLocks noChangeArrowheads="1"/>
          </p:cNvSpPr>
          <p:nvPr/>
        </p:nvSpPr>
        <p:spPr bwMode="auto">
          <a:xfrm>
            <a:off x="395287" y="2598738"/>
            <a:ext cx="1439863" cy="2460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chemeClr val="tx1"/>
                </a:solidFill>
                <a:latin typeface="Corbel" pitchFamily="34" charset="0"/>
              </a:defRPr>
            </a:lvl1pPr>
            <a:lvl2pPr marL="739775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chemeClr val="tx1"/>
                </a:solidFill>
                <a:latin typeface="Corbel" pitchFamily="34" charset="0"/>
              </a:defRPr>
            </a:lvl2pPr>
            <a:lvl3pPr marL="995363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260475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tx1"/>
                </a:solidFill>
                <a:latin typeface="Corbel" pitchFamily="34" charset="0"/>
              </a:defRPr>
            </a:lvl4pPr>
            <a:lvl5pPr marL="1481138" indent="-20955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1938338" indent="-20955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395538" indent="-20955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2852738" indent="-20955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309938" indent="-20955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spcBef>
                <a:spcPts val="625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1000" b="1" dirty="0" err="1">
                <a:solidFill>
                  <a:srgbClr val="000000"/>
                </a:solidFill>
                <a:latin typeface="Arial" charset="0"/>
              </a:rPr>
              <a:t>Plx</a:t>
            </a:r>
            <a:r>
              <a:rPr lang="cs-CZ" altLang="cs-CZ" sz="1000" b="1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cs-CZ" altLang="cs-CZ" sz="1000" b="1" dirty="0" err="1">
                <a:solidFill>
                  <a:srgbClr val="000000"/>
                </a:solidFill>
                <a:latin typeface="Arial" charset="0"/>
              </a:rPr>
              <a:t>hypogastr</a:t>
            </a:r>
            <a:r>
              <a:rPr lang="cs-CZ" altLang="cs-CZ" sz="1000" b="1" dirty="0">
                <a:solidFill>
                  <a:srgbClr val="000000"/>
                </a:solidFill>
                <a:latin typeface="Arial" charset="0"/>
              </a:rPr>
              <a:t>. sup.</a:t>
            </a:r>
          </a:p>
        </p:txBody>
      </p:sp>
      <p:sp>
        <p:nvSpPr>
          <p:cNvPr id="38924" name="Line 11"/>
          <p:cNvSpPr>
            <a:spLocks noChangeShapeType="1"/>
          </p:cNvSpPr>
          <p:nvPr/>
        </p:nvSpPr>
        <p:spPr bwMode="auto">
          <a:xfrm>
            <a:off x="1835150" y="2844800"/>
            <a:ext cx="1008062" cy="647700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25" name="Line 12"/>
          <p:cNvSpPr>
            <a:spLocks noChangeShapeType="1"/>
          </p:cNvSpPr>
          <p:nvPr/>
        </p:nvSpPr>
        <p:spPr bwMode="auto">
          <a:xfrm flipH="1">
            <a:off x="2178844" y="2996952"/>
            <a:ext cx="436562" cy="1588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26" name="Text Box 13"/>
          <p:cNvSpPr txBox="1">
            <a:spLocks noChangeArrowheads="1"/>
          </p:cNvSpPr>
          <p:nvPr/>
        </p:nvSpPr>
        <p:spPr bwMode="auto">
          <a:xfrm>
            <a:off x="133350" y="4078550"/>
            <a:ext cx="1368425" cy="2460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chemeClr val="tx1"/>
                </a:solidFill>
                <a:latin typeface="Corbel" pitchFamily="34" charset="0"/>
              </a:defRPr>
            </a:lvl1pPr>
            <a:lvl2pPr marL="739775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chemeClr val="tx1"/>
                </a:solidFill>
                <a:latin typeface="Corbel" pitchFamily="34" charset="0"/>
              </a:defRPr>
            </a:lvl2pPr>
            <a:lvl3pPr marL="995363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260475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tx1"/>
                </a:solidFill>
                <a:latin typeface="Corbel" pitchFamily="34" charset="0"/>
              </a:defRPr>
            </a:lvl4pPr>
            <a:lvl5pPr marL="1481138" indent="-20955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1938338" indent="-20955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395538" indent="-20955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2852738" indent="-20955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309938" indent="-20955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spcBef>
                <a:spcPts val="625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1000" b="1" dirty="0" err="1">
                <a:solidFill>
                  <a:srgbClr val="000000"/>
                </a:solidFill>
                <a:latin typeface="Arial" charset="0"/>
              </a:rPr>
              <a:t>Plx</a:t>
            </a:r>
            <a:r>
              <a:rPr lang="cs-CZ" altLang="cs-CZ" sz="1000" b="1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cs-CZ" altLang="cs-CZ" sz="1000" b="1" dirty="0" err="1">
                <a:solidFill>
                  <a:srgbClr val="000000"/>
                </a:solidFill>
                <a:latin typeface="Arial" charset="0"/>
              </a:rPr>
              <a:t>hypogastr</a:t>
            </a:r>
            <a:r>
              <a:rPr lang="cs-CZ" altLang="cs-CZ" sz="1000" b="1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cs-CZ" altLang="cs-CZ" sz="1000" b="1" dirty="0" err="1">
                <a:solidFill>
                  <a:srgbClr val="000000"/>
                </a:solidFill>
                <a:latin typeface="Arial" charset="0"/>
              </a:rPr>
              <a:t>inf</a:t>
            </a:r>
            <a:r>
              <a:rPr lang="cs-CZ" altLang="cs-CZ" sz="1000" b="1" dirty="0">
                <a:solidFill>
                  <a:srgbClr val="000000"/>
                </a:solidFill>
                <a:latin typeface="Arial" charset="0"/>
              </a:rPr>
              <a:t>.</a:t>
            </a:r>
          </a:p>
        </p:txBody>
      </p:sp>
      <p:sp>
        <p:nvSpPr>
          <p:cNvPr id="38927" name="Line 14"/>
          <p:cNvSpPr>
            <a:spLocks noChangeShapeType="1"/>
          </p:cNvSpPr>
          <p:nvPr/>
        </p:nvSpPr>
        <p:spPr bwMode="auto">
          <a:xfrm flipH="1" flipV="1">
            <a:off x="683568" y="4365103"/>
            <a:ext cx="2592288" cy="576063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28" name="Line 15"/>
          <p:cNvSpPr>
            <a:spLocks noChangeShapeType="1"/>
          </p:cNvSpPr>
          <p:nvPr/>
        </p:nvSpPr>
        <p:spPr bwMode="auto">
          <a:xfrm>
            <a:off x="3266282" y="4930775"/>
            <a:ext cx="360362" cy="431800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29" name="Line 16"/>
          <p:cNvSpPr>
            <a:spLocks noChangeShapeType="1"/>
          </p:cNvSpPr>
          <p:nvPr/>
        </p:nvSpPr>
        <p:spPr bwMode="auto">
          <a:xfrm flipV="1">
            <a:off x="3266282" y="4864966"/>
            <a:ext cx="360362" cy="76200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30" name="Text Box 17"/>
          <p:cNvSpPr txBox="1">
            <a:spLocks noChangeArrowheads="1"/>
          </p:cNvSpPr>
          <p:nvPr/>
        </p:nvSpPr>
        <p:spPr bwMode="auto">
          <a:xfrm>
            <a:off x="395287" y="3092235"/>
            <a:ext cx="1223962" cy="2460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chemeClr val="tx1"/>
                </a:solidFill>
                <a:latin typeface="Corbel" pitchFamily="34" charset="0"/>
              </a:defRPr>
            </a:lvl1pPr>
            <a:lvl2pPr marL="739775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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chemeClr val="tx1"/>
                </a:solidFill>
                <a:latin typeface="Corbel" pitchFamily="34" charset="0"/>
              </a:defRPr>
            </a:lvl2pPr>
            <a:lvl3pPr marL="995363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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260475" eaLnBrk="0" hangingPunct="0">
              <a:spcBef>
                <a:spcPct val="20000"/>
              </a:spcBef>
              <a:buClr>
                <a:srgbClr val="FEB80A"/>
              </a:buClr>
              <a:buFont typeface="Wingdings 3" pitchFamily="18" charset="2"/>
              <a:buChar char="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chemeClr val="tx1"/>
                </a:solidFill>
                <a:latin typeface="Corbel" pitchFamily="34" charset="0"/>
              </a:defRPr>
            </a:lvl4pPr>
            <a:lvl5pPr marL="1481138" indent="-209550" eaLnBrk="0" hangingPunct="0">
              <a:spcBef>
                <a:spcPct val="20000"/>
              </a:spcBef>
              <a:buClr>
                <a:srgbClr val="FEB80A"/>
              </a:buClr>
              <a:buFont typeface="Wingdings 2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1938338" indent="-20955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395538" indent="-20955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2852738" indent="-20955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309938" indent="-20955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spcBef>
                <a:spcPts val="625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1000" b="1" dirty="0">
                <a:solidFill>
                  <a:srgbClr val="000000"/>
                </a:solidFill>
                <a:latin typeface="Arial" charset="0"/>
              </a:rPr>
              <a:t>N. </a:t>
            </a:r>
            <a:r>
              <a:rPr lang="cs-CZ" altLang="cs-CZ" sz="1000" b="1" dirty="0" err="1">
                <a:solidFill>
                  <a:srgbClr val="000000"/>
                </a:solidFill>
                <a:latin typeface="Arial" charset="0"/>
              </a:rPr>
              <a:t>hypogastricus</a:t>
            </a:r>
            <a:endParaRPr lang="cs-CZ" altLang="cs-CZ" sz="1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931" name="Line 18"/>
          <p:cNvSpPr>
            <a:spLocks noChangeShapeType="1"/>
          </p:cNvSpPr>
          <p:nvPr/>
        </p:nvSpPr>
        <p:spPr bwMode="auto">
          <a:xfrm>
            <a:off x="1501775" y="3263106"/>
            <a:ext cx="1944688" cy="936625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-1"/>
            <a:ext cx="537210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162216" y="4349847"/>
            <a:ext cx="17171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25"/>
              </a:spcBef>
            </a:pPr>
            <a:r>
              <a:rPr lang="cs-CZ" altLang="cs-CZ" sz="1200" b="1" dirty="0" err="1">
                <a:solidFill>
                  <a:srgbClr val="000000"/>
                </a:solidFill>
              </a:rPr>
              <a:t>Plx</a:t>
            </a:r>
            <a:r>
              <a:rPr lang="cs-CZ" altLang="cs-CZ" sz="1200" b="1" dirty="0">
                <a:solidFill>
                  <a:srgbClr val="000000"/>
                </a:solidFill>
              </a:rPr>
              <a:t>. </a:t>
            </a:r>
            <a:r>
              <a:rPr lang="en-US" altLang="cs-CZ" sz="1200" b="1" dirty="0" err="1" smtClean="0">
                <a:solidFill>
                  <a:srgbClr val="000000"/>
                </a:solidFill>
              </a:rPr>
              <a:t>uterovaginalis</a:t>
            </a:r>
            <a:r>
              <a:rPr lang="cs-CZ" altLang="cs-CZ" sz="1200" b="1" dirty="0" smtClean="0">
                <a:solidFill>
                  <a:srgbClr val="000000"/>
                </a:solidFill>
              </a:rPr>
              <a:t>lis</a:t>
            </a:r>
            <a:endParaRPr lang="cs-CZ" altLang="cs-CZ" sz="1200" b="1" dirty="0">
              <a:solidFill>
                <a:srgbClr val="000000"/>
              </a:solidFill>
            </a:endParaRPr>
          </a:p>
        </p:txBody>
      </p:sp>
      <p:sp>
        <p:nvSpPr>
          <p:cNvPr id="22" name="Line 3"/>
          <p:cNvSpPr>
            <a:spLocks noChangeShapeType="1"/>
          </p:cNvSpPr>
          <p:nvPr/>
        </p:nvSpPr>
        <p:spPr bwMode="auto">
          <a:xfrm>
            <a:off x="6876256" y="2721770"/>
            <a:ext cx="144528" cy="1593066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4314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-85725"/>
            <a:ext cx="6118225" cy="691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5" name="TextovéPole 2"/>
          <p:cNvSpPr txBox="1">
            <a:spLocks noChangeArrowheads="1"/>
          </p:cNvSpPr>
          <p:nvPr/>
        </p:nvSpPr>
        <p:spPr bwMode="auto">
          <a:xfrm>
            <a:off x="179388" y="188913"/>
            <a:ext cx="3584575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cs-CZ" sz="2400" b="1">
                <a:solidFill>
                  <a:schemeClr val="tx1"/>
                </a:solidFill>
                <a:latin typeface="Arial" charset="0"/>
              </a:rPr>
              <a:t>NLL. ILIACI EXTERNI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cs-CZ" sz="2400" b="1">
                <a:solidFill>
                  <a:schemeClr val="tx1"/>
                </a:solidFill>
                <a:latin typeface="Arial" charset="0"/>
              </a:rPr>
              <a:t>NLL. ILIACI INTERNI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cs-CZ" sz="2400" b="1">
                <a:solidFill>
                  <a:schemeClr val="tx1"/>
                </a:solidFill>
                <a:latin typeface="Arial" charset="0"/>
              </a:rPr>
              <a:t>NLL. INGUINALES SPF.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cs-CZ" sz="2400" b="1">
                <a:solidFill>
                  <a:schemeClr val="tx1"/>
                </a:solidFill>
                <a:latin typeface="Arial" charset="0"/>
              </a:rPr>
              <a:t>NLL. SACRALES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cs-CZ" sz="2400" b="1">
                <a:solidFill>
                  <a:schemeClr val="tx1"/>
                </a:solidFill>
                <a:latin typeface="Arial" charset="0"/>
              </a:rPr>
              <a:t>NLL. LUMBALES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cs-CZ" sz="2400" b="1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cs-CZ" sz="2400" b="1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cs-CZ" sz="2400" b="1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36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8" y="2020888"/>
            <a:ext cx="6732587" cy="536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0" y="179388"/>
            <a:ext cx="8342646" cy="354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Folliculi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ovarici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primarii</a:t>
            </a:r>
            <a:endParaRPr lang="cs-CZ" altLang="cs-CZ" sz="2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Folliculus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ovaricus</a:t>
            </a:r>
            <a:r>
              <a:rPr lang="cs-CZ" altLang="cs-CZ" sz="2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vesiculosus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(Graaf</a:t>
            </a:r>
            <a:r>
              <a:rPr lang="cs-CZ" altLang="cs-CZ" sz="2400" b="1" dirty="0" smtClean="0">
                <a:solidFill>
                  <a:srgbClr val="000000"/>
                </a:solidFill>
                <a:latin typeface="Arial" charset="0"/>
              </a:rPr>
              <a:t>) 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-  </a:t>
            </a:r>
            <a:r>
              <a:rPr lang="en-US" altLang="cs-CZ" sz="2400" b="1" dirty="0" smtClean="0">
                <a:solidFill>
                  <a:srgbClr val="000000"/>
                </a:solidFill>
                <a:latin typeface="Arial" charset="0"/>
              </a:rPr>
              <a:t>o</a:t>
            </a:r>
            <a:r>
              <a:rPr lang="cs-CZ" altLang="cs-CZ" sz="2400" b="1" dirty="0" err="1" smtClean="0">
                <a:solidFill>
                  <a:srgbClr val="000000"/>
                </a:solidFill>
                <a:latin typeface="Arial" charset="0"/>
              </a:rPr>
              <a:t>vum</a:t>
            </a:r>
            <a:r>
              <a:rPr lang="cs-CZ" altLang="cs-CZ" sz="24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(120µm)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 dirty="0" err="1" smtClean="0">
                <a:solidFill>
                  <a:srgbClr val="000000"/>
                </a:solidFill>
                <a:latin typeface="Arial" charset="0"/>
              </a:rPr>
              <a:t>Ovulation</a:t>
            </a:r>
            <a:endParaRPr lang="cs-CZ" altLang="cs-CZ" sz="2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Corpus </a:t>
            </a:r>
            <a:r>
              <a:rPr lang="cs-CZ" altLang="cs-CZ" sz="2400" b="1" dirty="0" smtClean="0">
                <a:solidFill>
                  <a:srgbClr val="000000"/>
                </a:solidFill>
                <a:latin typeface="Arial" charset="0"/>
              </a:rPr>
              <a:t>rubrum</a:t>
            </a:r>
            <a:r>
              <a:rPr lang="en-US" altLang="cs-CZ" sz="2400" b="1" dirty="0" smtClean="0">
                <a:solidFill>
                  <a:srgbClr val="000000"/>
                </a:solidFill>
                <a:latin typeface="Arial" charset="0"/>
              </a:rPr>
              <a:t> (</a:t>
            </a:r>
            <a:r>
              <a:rPr lang="en-US" sz="2400" b="1" dirty="0" err="1">
                <a:solidFill>
                  <a:srgbClr val="000000"/>
                </a:solidFill>
                <a:latin typeface="Arial" charset="0"/>
              </a:rPr>
              <a:t>hemorrhagicum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)</a:t>
            </a:r>
            <a:endParaRPr lang="cs-CZ" altLang="cs-CZ" sz="2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Corpus luteum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Corpus luteum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graviditatis</a:t>
            </a: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latin typeface="Arial" charset="0"/>
              </a:rPr>
              <a:t>Corpus </a:t>
            </a:r>
            <a:r>
              <a:rPr lang="cs-CZ" altLang="cs-CZ" sz="2400" b="1" dirty="0" err="1">
                <a:solidFill>
                  <a:srgbClr val="000000"/>
                </a:solidFill>
                <a:latin typeface="Arial" charset="0"/>
              </a:rPr>
              <a:t>albicans</a:t>
            </a:r>
            <a:endParaRPr lang="cs-CZ" altLang="cs-CZ" sz="2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cs-CZ" altLang="cs-CZ" sz="2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cs-CZ" altLang="cs-CZ" sz="2400" b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288925" y="207963"/>
            <a:ext cx="7618413" cy="26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DIAPHRAGMA PELVIS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M. levator ani – pars iliaca (m. iliococcygeus)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                        –  pars pubica (m. pubococcygeus)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                        (m. pubovaginalis, m. puborectalis)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M. (ischio)coccygeus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endParaRPr lang="cs-CZ" altLang="cs-CZ" sz="2400" b="1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Hiatus urogenitalis</a:t>
            </a:r>
          </a:p>
        </p:txBody>
      </p:sp>
      <p:pic>
        <p:nvPicPr>
          <p:cNvPr id="5120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749425"/>
            <a:ext cx="5003800" cy="510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930400"/>
            <a:ext cx="6948487" cy="492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2227" name="Text Box 2"/>
          <p:cNvSpPr txBox="1">
            <a:spLocks noChangeArrowheads="1"/>
          </p:cNvSpPr>
          <p:nvPr/>
        </p:nvSpPr>
        <p:spPr bwMode="auto">
          <a:xfrm>
            <a:off x="0" y="134938"/>
            <a:ext cx="9332913" cy="194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SACCUS PROFUNDUS PERINEI/DIAPHRAGMA UROGENITALE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Lig. transversum perinei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M. sphincter urethrae externus (m. sphincter urethrovaginalis)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M. compressor urethrae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Centrum perineale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71438"/>
            <a:ext cx="8805863" cy="675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170238"/>
            <a:ext cx="4932362" cy="368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4275" name="Text Box 2"/>
          <p:cNvSpPr txBox="1">
            <a:spLocks noChangeArrowheads="1"/>
          </p:cNvSpPr>
          <p:nvPr/>
        </p:nvSpPr>
        <p:spPr bwMode="auto">
          <a:xfrm>
            <a:off x="250825" y="188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-3175" y="134938"/>
            <a:ext cx="8648700" cy="304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1313" indent="-34131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marL="0" indent="0">
              <a:defRPr/>
            </a:pPr>
            <a:r>
              <a:rPr lang="cs-CZ" sz="2400" b="1" dirty="0" err="1" smtClean="0"/>
              <a:t>A.,v</a:t>
            </a:r>
            <a:r>
              <a:rPr lang="cs-CZ" sz="2400" b="1" dirty="0" smtClean="0"/>
              <a:t>. et n. </a:t>
            </a:r>
            <a:r>
              <a:rPr lang="cs-CZ" sz="2400" b="1" dirty="0" err="1" smtClean="0"/>
              <a:t>perinealis</a:t>
            </a:r>
            <a:endParaRPr lang="cs-CZ" sz="2400" b="1" dirty="0" smtClean="0"/>
          </a:p>
          <a:p>
            <a:pPr>
              <a:buFont typeface="Times New Roman" pitchFamily="16" charset="0"/>
              <a:buAutoNum type="alphaUcPeriod"/>
              <a:defRPr/>
            </a:pPr>
            <a:r>
              <a:rPr lang="cs-CZ" sz="2400" b="1" dirty="0" smtClean="0"/>
              <a:t>penis (</a:t>
            </a:r>
            <a:r>
              <a:rPr lang="cs-CZ" sz="2400" b="1" dirty="0" err="1" smtClean="0"/>
              <a:t>clitoridis</a:t>
            </a:r>
            <a:r>
              <a:rPr lang="cs-CZ" sz="2400" b="1" dirty="0" smtClean="0"/>
              <a:t>) – a. dorsalis penis (</a:t>
            </a:r>
            <a:r>
              <a:rPr lang="cs-CZ" sz="2400" b="1" dirty="0" err="1" smtClean="0"/>
              <a:t>clitoridis</a:t>
            </a:r>
            <a:r>
              <a:rPr lang="cs-CZ" sz="2400" b="1" dirty="0" smtClean="0"/>
              <a:t>)</a:t>
            </a:r>
          </a:p>
          <a:p>
            <a:pPr marL="0" indent="0">
              <a:defRPr/>
            </a:pPr>
            <a:r>
              <a:rPr lang="cs-CZ" sz="2400" b="1" dirty="0" smtClean="0"/>
              <a:t>                                 – a. </a:t>
            </a:r>
            <a:r>
              <a:rPr lang="cs-CZ" sz="2400" b="1" dirty="0" err="1" smtClean="0"/>
              <a:t>profunda</a:t>
            </a:r>
            <a:r>
              <a:rPr lang="cs-CZ" sz="2400" b="1" dirty="0" smtClean="0"/>
              <a:t> penis (</a:t>
            </a:r>
            <a:r>
              <a:rPr lang="cs-CZ" sz="2400" b="1" dirty="0" err="1" smtClean="0"/>
              <a:t>clitoridis</a:t>
            </a:r>
            <a:r>
              <a:rPr lang="cs-CZ" sz="2400" b="1" dirty="0" smtClean="0"/>
              <a:t>)       </a:t>
            </a:r>
          </a:p>
          <a:p>
            <a:pPr>
              <a:buClrTx/>
              <a:buSzTx/>
              <a:defRPr/>
            </a:pPr>
            <a:r>
              <a:rPr lang="cs-CZ" sz="2400" b="1" dirty="0" smtClean="0"/>
              <a:t>V. dorsalis penis (</a:t>
            </a:r>
            <a:r>
              <a:rPr lang="cs-CZ" sz="2400" b="1" dirty="0" err="1" smtClean="0"/>
              <a:t>clitoridis</a:t>
            </a:r>
            <a:r>
              <a:rPr lang="cs-CZ" sz="2400" b="1" dirty="0" smtClean="0"/>
              <a:t>) </a:t>
            </a:r>
            <a:r>
              <a:rPr lang="cs-CZ" sz="2400" b="1" dirty="0" err="1" smtClean="0"/>
              <a:t>spf</a:t>
            </a:r>
            <a:r>
              <a:rPr lang="cs-CZ" sz="2400" b="1" dirty="0" smtClean="0"/>
              <a:t>. – </a:t>
            </a:r>
            <a:r>
              <a:rPr lang="cs-CZ" sz="2400" b="1" dirty="0" err="1" smtClean="0"/>
              <a:t>vv</a:t>
            </a:r>
            <a:r>
              <a:rPr lang="cs-CZ" sz="2400" b="1" dirty="0" smtClean="0"/>
              <a:t>. </a:t>
            </a:r>
            <a:r>
              <a:rPr lang="cs-CZ" sz="2400" b="1" dirty="0" err="1" smtClean="0"/>
              <a:t>pudendae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ext</a:t>
            </a:r>
            <a:r>
              <a:rPr lang="cs-CZ" sz="2400" b="1" dirty="0" smtClean="0"/>
              <a:t>.</a:t>
            </a:r>
          </a:p>
          <a:p>
            <a:pPr>
              <a:buClrTx/>
              <a:buSzTx/>
              <a:defRPr/>
            </a:pPr>
            <a:r>
              <a:rPr lang="cs-CZ" sz="2400" b="1" dirty="0" smtClean="0"/>
              <a:t>V. dorsalis penis (</a:t>
            </a:r>
            <a:r>
              <a:rPr lang="cs-CZ" sz="2400" b="1" dirty="0" err="1" smtClean="0"/>
              <a:t>clitoridis</a:t>
            </a:r>
            <a:r>
              <a:rPr lang="cs-CZ" sz="2400" b="1" dirty="0" smtClean="0"/>
              <a:t>) </a:t>
            </a:r>
            <a:r>
              <a:rPr lang="cs-CZ" sz="2400" b="1" dirty="0" err="1" smtClean="0"/>
              <a:t>profunda</a:t>
            </a:r>
            <a:r>
              <a:rPr lang="cs-CZ" sz="2400" b="1" dirty="0" smtClean="0"/>
              <a:t> </a:t>
            </a:r>
            <a:r>
              <a:rPr lang="cs-CZ" sz="2400" b="1" dirty="0"/>
              <a:t>– </a:t>
            </a:r>
            <a:r>
              <a:rPr lang="cs-CZ" sz="2400" b="1" dirty="0" err="1"/>
              <a:t>vv</a:t>
            </a:r>
            <a:r>
              <a:rPr lang="cs-CZ" sz="2400" b="1" dirty="0"/>
              <a:t>. </a:t>
            </a:r>
            <a:r>
              <a:rPr lang="cs-CZ" sz="2400" b="1" dirty="0" err="1"/>
              <a:t>pudendae</a:t>
            </a:r>
            <a:r>
              <a:rPr lang="cs-CZ" sz="2400" b="1" dirty="0"/>
              <a:t> </a:t>
            </a:r>
            <a:r>
              <a:rPr lang="cs-CZ" sz="2400" b="1" dirty="0" err="1" smtClean="0"/>
              <a:t>int</a:t>
            </a:r>
            <a:r>
              <a:rPr lang="cs-CZ" sz="2400" b="1" dirty="0"/>
              <a:t>.</a:t>
            </a:r>
          </a:p>
          <a:p>
            <a:pPr>
              <a:buClrTx/>
              <a:buSzTx/>
              <a:buFontTx/>
              <a:buNone/>
              <a:defRPr/>
            </a:pPr>
            <a:r>
              <a:rPr lang="cs-CZ" sz="2400" b="1" dirty="0" smtClean="0"/>
              <a:t>N. dorsalis penis (</a:t>
            </a:r>
            <a:r>
              <a:rPr lang="cs-CZ" sz="2400" b="1" dirty="0" err="1" smtClean="0"/>
              <a:t>clitoridis</a:t>
            </a:r>
            <a:r>
              <a:rPr lang="cs-CZ" sz="2400" b="1" dirty="0" smtClean="0"/>
              <a:t>)</a:t>
            </a:r>
          </a:p>
          <a:p>
            <a:pPr>
              <a:buClrTx/>
              <a:buSzTx/>
              <a:buFontTx/>
              <a:buNone/>
              <a:defRPr/>
            </a:pPr>
            <a:endParaRPr lang="cs-CZ" sz="2400" b="1" dirty="0" smtClean="0"/>
          </a:p>
          <a:p>
            <a:pPr>
              <a:buClrTx/>
              <a:buSzTx/>
              <a:buFontTx/>
              <a:buNone/>
              <a:defRPr/>
            </a:pPr>
            <a:r>
              <a:rPr lang="cs-CZ" sz="2400" b="1" dirty="0" err="1" smtClean="0"/>
              <a:t>Gl</a:t>
            </a:r>
            <a:r>
              <a:rPr lang="cs-CZ" sz="2400" b="1" dirty="0" smtClean="0"/>
              <a:t>. </a:t>
            </a:r>
            <a:r>
              <a:rPr lang="cs-CZ" sz="2400" b="1" dirty="0" err="1" smtClean="0"/>
              <a:t>bulbourethralis</a:t>
            </a:r>
            <a:endParaRPr lang="cs-CZ" sz="2400" b="1" dirty="0" smtClean="0"/>
          </a:p>
        </p:txBody>
      </p:sp>
      <p:pic>
        <p:nvPicPr>
          <p:cNvPr id="5427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1825"/>
            <a:ext cx="4191000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265363"/>
            <a:ext cx="4787900" cy="459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1575"/>
            <a:ext cx="4427538" cy="441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0" name="Text Box 2"/>
          <p:cNvSpPr txBox="1">
            <a:spLocks noChangeArrowheads="1"/>
          </p:cNvSpPr>
          <p:nvPr/>
        </p:nvSpPr>
        <p:spPr bwMode="auto">
          <a:xfrm>
            <a:off x="0" y="30163"/>
            <a:ext cx="9144000" cy="26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Wingdings 2" pitchFamily="18" charset="2"/>
              <a:buNone/>
            </a:pPr>
            <a:r>
              <a:rPr lang="cs-CZ" altLang="cs-CZ" sz="2400" b="1">
                <a:solidFill>
                  <a:schemeClr val="tx1"/>
                </a:solidFill>
                <a:latin typeface="Arial" charset="0"/>
              </a:rPr>
              <a:t>SPATIUM SUPERFICIALE PERINEI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M. ischiocavernosus                                    Rima pudendi                               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M. bulbospongiosus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M. transversus perinei superficialis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Centrum perineale/tendineum perinei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M. sphincter ani externus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Corpus/Lig. anococcygeum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001838"/>
            <a:ext cx="5148262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3825875" cy="508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6" name="Text Box 3"/>
          <p:cNvSpPr txBox="1">
            <a:spLocks noChangeArrowheads="1"/>
          </p:cNvSpPr>
          <p:nvPr/>
        </p:nvSpPr>
        <p:spPr bwMode="auto">
          <a:xfrm>
            <a:off x="-4763" y="0"/>
            <a:ext cx="8637588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1313" indent="-341313" eaLnBrk="0" hangingPunct="0">
              <a:spcBef>
                <a:spcPts val="800"/>
              </a:spcBef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32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 eaLnBrk="0" hangingPunct="0">
              <a:spcBef>
                <a:spcPts val="700"/>
              </a:spcBef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8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 hangingPunct="0">
              <a:spcBef>
                <a:spcPts val="600"/>
              </a:spcBef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 hangingPunct="0">
              <a:spcBef>
                <a:spcPts val="500"/>
              </a:spcBef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 hangingPunct="0">
              <a:spcBef>
                <a:spcPts val="500"/>
              </a:spcBef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cs-CZ" altLang="cs-CZ" sz="2400" b="1" dirty="0" smtClean="0"/>
              <a:t>FOSSA ISCHIOANALIS/-RECTALIS</a:t>
            </a:r>
          </a:p>
          <a:p>
            <a:pPr marL="0" indent="0" eaLnBrk="1" hangingPunct="1">
              <a:spcBef>
                <a:spcPct val="0"/>
              </a:spcBef>
              <a:defRPr/>
            </a:pPr>
            <a:r>
              <a:rPr lang="cs-CZ" altLang="cs-CZ" sz="2400" b="1" dirty="0" smtClean="0"/>
              <a:t>a. et v. </a:t>
            </a:r>
            <a:r>
              <a:rPr lang="cs-CZ" altLang="cs-CZ" sz="2400" b="1" dirty="0" err="1" smtClean="0"/>
              <a:t>pudenda</a:t>
            </a:r>
            <a:r>
              <a:rPr lang="cs-CZ" altLang="cs-CZ" sz="2400" b="1" dirty="0" smtClean="0"/>
              <a:t> interna, n. </a:t>
            </a:r>
            <a:r>
              <a:rPr lang="cs-CZ" altLang="cs-CZ" sz="2400" b="1" dirty="0" err="1" smtClean="0"/>
              <a:t>pudendus</a:t>
            </a:r>
            <a:r>
              <a:rPr lang="cs-CZ" altLang="cs-CZ" sz="2400" b="1" dirty="0" smtClean="0"/>
              <a:t> – </a:t>
            </a:r>
            <a:r>
              <a:rPr lang="cs-CZ" altLang="cs-CZ" sz="2400" b="1" dirty="0" err="1" smtClean="0"/>
              <a:t>canalis</a:t>
            </a:r>
            <a:r>
              <a:rPr lang="cs-CZ" altLang="cs-CZ" sz="2400" b="1" dirty="0" smtClean="0"/>
              <a:t> </a:t>
            </a:r>
            <a:r>
              <a:rPr lang="cs-CZ" altLang="cs-CZ" sz="2400" b="1" dirty="0" err="1" smtClean="0"/>
              <a:t>pudendalis</a:t>
            </a:r>
            <a:endParaRPr lang="cs-CZ" altLang="cs-CZ" sz="2400" b="1" dirty="0" smtClean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400" b="1" dirty="0" err="1" smtClean="0"/>
              <a:t>aa</a:t>
            </a:r>
            <a:r>
              <a:rPr lang="cs-CZ" altLang="cs-CZ" sz="2400" b="1" dirty="0" smtClean="0"/>
              <a:t>., </a:t>
            </a:r>
            <a:r>
              <a:rPr lang="cs-CZ" altLang="cs-CZ" sz="2400" b="1" dirty="0" err="1" smtClean="0"/>
              <a:t>vv</a:t>
            </a:r>
            <a:r>
              <a:rPr lang="cs-CZ" altLang="cs-CZ" sz="2400" b="1" dirty="0" smtClean="0"/>
              <a:t>. et </a:t>
            </a:r>
            <a:r>
              <a:rPr lang="cs-CZ" altLang="cs-CZ" sz="2400" b="1" dirty="0" err="1" smtClean="0"/>
              <a:t>nn</a:t>
            </a:r>
            <a:r>
              <a:rPr lang="cs-CZ" altLang="cs-CZ" sz="2400" b="1" dirty="0" smtClean="0"/>
              <a:t>. </a:t>
            </a:r>
            <a:r>
              <a:rPr lang="cs-CZ" altLang="cs-CZ" sz="2400" b="1" dirty="0" err="1" smtClean="0"/>
              <a:t>rectales</a:t>
            </a:r>
            <a:r>
              <a:rPr lang="cs-CZ" altLang="cs-CZ" sz="2400" b="1" dirty="0" smtClean="0"/>
              <a:t> </a:t>
            </a:r>
            <a:r>
              <a:rPr lang="cs-CZ" altLang="cs-CZ" sz="2400" b="1" dirty="0" err="1" smtClean="0"/>
              <a:t>inf</a:t>
            </a:r>
            <a:r>
              <a:rPr lang="cs-CZ" altLang="cs-CZ" sz="2400" b="1" dirty="0" smtClean="0"/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400" b="1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95813" cy="435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113" y="3068638"/>
            <a:ext cx="5703887" cy="379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8" name="TextovéPole 1"/>
          <p:cNvSpPr txBox="1">
            <a:spLocks noChangeArrowheads="1"/>
          </p:cNvSpPr>
          <p:nvPr/>
        </p:nvSpPr>
        <p:spPr bwMode="auto">
          <a:xfrm>
            <a:off x="4932363" y="549275"/>
            <a:ext cx="39481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>
                <a:solidFill>
                  <a:schemeClr val="tx1"/>
                </a:solidFill>
              </a:rPr>
              <a:t>Recessus pubicus fossae</a:t>
            </a:r>
          </a:p>
          <a:p>
            <a:r>
              <a:rPr lang="cs-CZ" altLang="cs-CZ" sz="2400" b="1">
                <a:solidFill>
                  <a:schemeClr val="tx1"/>
                </a:solidFill>
              </a:rPr>
              <a:t>ischioanalis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0"/>
            <a:ext cx="55530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8371" name="Text Box 2"/>
          <p:cNvSpPr txBox="1">
            <a:spLocks noChangeArrowheads="1"/>
          </p:cNvSpPr>
          <p:nvPr/>
        </p:nvSpPr>
        <p:spPr bwMode="auto">
          <a:xfrm>
            <a:off x="88900" y="63500"/>
            <a:ext cx="4183063" cy="304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Fascia obturatoria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Canalis pudendalis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       (Alcock)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Fascia sup.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diaphragmatis pelvis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Fascia inf.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diaphragmatis pelvis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Fossa ischioanalis/-rectalis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13" y="981075"/>
            <a:ext cx="7416800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5" name="Text Box 5"/>
          <p:cNvSpPr txBox="1">
            <a:spLocks noChangeArrowheads="1"/>
          </p:cNvSpPr>
          <p:nvPr/>
        </p:nvSpPr>
        <p:spPr bwMode="auto">
          <a:xfrm>
            <a:off x="-19050" y="44450"/>
            <a:ext cx="7072834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chemeClr val="tx1"/>
                </a:solidFill>
                <a:latin typeface="Arial" charset="0"/>
              </a:rPr>
              <a:t>PELVIC FASCIA (</a:t>
            </a:r>
            <a:r>
              <a:rPr lang="cs-CZ" altLang="cs-CZ" sz="2400" b="1" dirty="0" err="1">
                <a:solidFill>
                  <a:schemeClr val="tx1"/>
                </a:solidFill>
                <a:latin typeface="Arial" charset="0"/>
              </a:rPr>
              <a:t>spatium</a:t>
            </a:r>
            <a:r>
              <a:rPr lang="cs-CZ" altLang="cs-CZ" sz="2400" b="1" dirty="0">
                <a:solidFill>
                  <a:schemeClr val="tx1"/>
                </a:solidFill>
                <a:latin typeface="Arial" charset="0"/>
              </a:rPr>
              <a:t> sub-/</a:t>
            </a:r>
            <a:r>
              <a:rPr lang="cs-CZ" altLang="cs-CZ" sz="2400" b="1" dirty="0" err="1">
                <a:solidFill>
                  <a:schemeClr val="tx1"/>
                </a:solidFill>
                <a:latin typeface="Arial" charset="0"/>
              </a:rPr>
              <a:t>infraperitoneale</a:t>
            </a:r>
            <a:r>
              <a:rPr lang="cs-CZ" altLang="cs-CZ" sz="2400" b="1" dirty="0">
                <a:solidFill>
                  <a:schemeClr val="tx1"/>
                </a:solidFill>
                <a:latin typeface="Arial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chemeClr val="tx1"/>
                </a:solidFill>
                <a:latin typeface="Arial" charset="0"/>
              </a:rPr>
              <a:t>FASCIA PELVIS PARIETALIS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chemeClr val="tx1"/>
                </a:solidFill>
                <a:latin typeface="Arial" charset="0"/>
              </a:rPr>
              <a:t>FASCIA PELVIS VISCERALIS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Georgia" pitchFamily="18" charset="0"/>
              <a:buNone/>
            </a:pPr>
            <a:r>
              <a:rPr lang="cs-CZ" altLang="cs-CZ" sz="2400" b="1" dirty="0" err="1">
                <a:solidFill>
                  <a:schemeClr val="tx1"/>
                </a:solidFill>
                <a:latin typeface="Arial" charset="0"/>
              </a:rPr>
              <a:t>Arcus</a:t>
            </a:r>
            <a:r>
              <a:rPr lang="cs-CZ" altLang="cs-CZ" sz="24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2400" b="1" dirty="0" err="1">
                <a:solidFill>
                  <a:schemeClr val="tx1"/>
                </a:solidFill>
                <a:latin typeface="Arial" charset="0"/>
              </a:rPr>
              <a:t>tendineus</a:t>
            </a:r>
            <a:r>
              <a:rPr lang="cs-CZ" altLang="cs-CZ" sz="24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2400" b="1" dirty="0" err="1">
                <a:solidFill>
                  <a:schemeClr val="tx1"/>
                </a:solidFill>
                <a:latin typeface="Arial" charset="0"/>
              </a:rPr>
              <a:t>fasciae</a:t>
            </a:r>
            <a:r>
              <a:rPr lang="cs-CZ" altLang="cs-CZ" sz="2400" b="1" dirty="0">
                <a:solidFill>
                  <a:schemeClr val="tx1"/>
                </a:solidFill>
                <a:latin typeface="Arial" charset="0"/>
              </a:rPr>
              <a:t> pelvis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Georgia" pitchFamily="18" charset="0"/>
              <a:buNone/>
            </a:pPr>
            <a:endParaRPr lang="cs-CZ" altLang="cs-CZ" sz="2400" b="1" dirty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dirty="0">
                <a:solidFill>
                  <a:schemeClr val="tx1"/>
                </a:solidFill>
                <a:latin typeface="Arial" charset="0"/>
              </a:rPr>
              <a:t>–</a:t>
            </a:r>
            <a:r>
              <a:rPr lang="cs-CZ" altLang="en-US" sz="2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altLang="en-US" sz="2400" dirty="0">
                <a:solidFill>
                  <a:schemeClr val="tx1"/>
                </a:solidFill>
                <a:latin typeface="Arial" charset="0"/>
              </a:rPr>
              <a:t>ligament</a:t>
            </a:r>
            <a:r>
              <a:rPr lang="cs-CZ" altLang="en-US" sz="2400" dirty="0">
                <a:solidFill>
                  <a:schemeClr val="tx1"/>
                </a:solidFill>
                <a:latin typeface="Arial" charset="0"/>
              </a:rPr>
              <a:t>um</a:t>
            </a:r>
            <a:r>
              <a:rPr lang="en-GB" altLang="en-US" sz="2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2400" dirty="0" err="1" smtClean="0">
                <a:solidFill>
                  <a:schemeClr val="tx1"/>
                </a:solidFill>
                <a:latin typeface="Arial" charset="0"/>
              </a:rPr>
              <a:t>pubocervicale</a:t>
            </a:r>
            <a:endParaRPr lang="en-US" altLang="en-US" sz="2400" dirty="0" smtClean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2400" dirty="0" smtClean="0">
                <a:solidFill>
                  <a:schemeClr val="tx1"/>
                </a:solidFill>
                <a:latin typeface="Arial" charset="0"/>
              </a:rPr>
              <a:t>           (</a:t>
            </a:r>
            <a:r>
              <a:rPr lang="en-US" altLang="en-US" sz="2400" dirty="0" err="1" smtClean="0">
                <a:solidFill>
                  <a:schemeClr val="tx1"/>
                </a:solidFill>
                <a:latin typeface="Arial" charset="0"/>
              </a:rPr>
              <a:t>puboprostaticum</a:t>
            </a:r>
            <a:r>
              <a:rPr lang="en-US" altLang="en-US" sz="2400" dirty="0" smtClean="0">
                <a:solidFill>
                  <a:schemeClr val="tx1"/>
                </a:solidFill>
                <a:latin typeface="Arial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2400" dirty="0" smtClean="0">
                <a:solidFill>
                  <a:schemeClr val="tx1"/>
                </a:solidFill>
                <a:latin typeface="Arial" charset="0"/>
              </a:rPr>
              <a:t>           </a:t>
            </a:r>
            <a:endParaRPr lang="cs-CZ" altLang="en-US" sz="2400" dirty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dirty="0">
                <a:solidFill>
                  <a:schemeClr val="tx1"/>
                </a:solidFill>
                <a:latin typeface="Arial" charset="0"/>
              </a:rPr>
              <a:t>–</a:t>
            </a:r>
            <a:r>
              <a:rPr lang="cs-CZ" altLang="en-US" sz="2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altLang="en-US" sz="2400" dirty="0">
                <a:solidFill>
                  <a:schemeClr val="tx1"/>
                </a:solidFill>
                <a:latin typeface="Arial" charset="0"/>
              </a:rPr>
              <a:t>ligament</a:t>
            </a:r>
            <a:r>
              <a:rPr lang="cs-CZ" altLang="en-US" sz="2400" dirty="0">
                <a:solidFill>
                  <a:schemeClr val="tx1"/>
                </a:solidFill>
                <a:latin typeface="Arial" charset="0"/>
              </a:rPr>
              <a:t>um </a:t>
            </a:r>
            <a:r>
              <a:rPr lang="en-US" altLang="en-US" sz="2400" dirty="0" err="1" smtClean="0">
                <a:solidFill>
                  <a:schemeClr val="tx1"/>
                </a:solidFill>
                <a:latin typeface="Arial" charset="0"/>
              </a:rPr>
              <a:t>sacrouterinum</a:t>
            </a:r>
            <a:r>
              <a:rPr lang="en-GB" alt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endParaRPr lang="cs-CZ" altLang="en-US" sz="2400" dirty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240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cs-CZ" altLang="en-US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2400" dirty="0" smtClean="0">
                <a:solidFill>
                  <a:schemeClr val="tx1"/>
                </a:solidFill>
                <a:latin typeface="Arial" charset="0"/>
              </a:rPr>
              <a:t>          (</a:t>
            </a:r>
            <a:r>
              <a:rPr lang="cs-CZ" altLang="en-US" sz="2400" dirty="0" smtClean="0">
                <a:solidFill>
                  <a:schemeClr val="tx1"/>
                </a:solidFill>
                <a:latin typeface="Arial" charset="0"/>
              </a:rPr>
              <a:t>s</a:t>
            </a:r>
            <a:r>
              <a:rPr lang="en-US" altLang="en-US" sz="2400" dirty="0" err="1" smtClean="0">
                <a:solidFill>
                  <a:schemeClr val="tx1"/>
                </a:solidFill>
                <a:latin typeface="Arial" charset="0"/>
              </a:rPr>
              <a:t>acrogenitale</a:t>
            </a:r>
            <a:r>
              <a:rPr lang="en-US" altLang="en-US" sz="2400" dirty="0" smtClean="0">
                <a:solidFill>
                  <a:schemeClr val="tx1"/>
                </a:solidFill>
                <a:latin typeface="Arial" charset="0"/>
              </a:rPr>
              <a:t>)</a:t>
            </a:r>
            <a:endParaRPr lang="cs-CZ" altLang="en-US" sz="2400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666750"/>
            <a:ext cx="6443662" cy="618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 Box 2"/>
          <p:cNvSpPr txBox="1">
            <a:spLocks noChangeArrowheads="1"/>
          </p:cNvSpPr>
          <p:nvPr/>
        </p:nvSpPr>
        <p:spPr bwMode="auto">
          <a:xfrm>
            <a:off x="-3175" y="0"/>
            <a:ext cx="8763000" cy="23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Diaphragma pelvis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Recessus pubicus fossae ischioanalis/-rectalis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Saccus perinei profundus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Membrana perinealis/Fascia inf.diaphragmatis urogenitalis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Spatium perinei spf.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Fascia perinei spf.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75" y="1525588"/>
            <a:ext cx="6667500" cy="471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157163" y="134938"/>
            <a:ext cx="4454525" cy="83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Nullipara – fossa ovarica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Multipara – fossa of Claudius</a:t>
            </a:r>
          </a:p>
        </p:txBody>
      </p:sp>
      <p:sp>
        <p:nvSpPr>
          <p:cNvPr id="15364" name="Oval 3"/>
          <p:cNvSpPr>
            <a:spLocks noChangeArrowheads="1"/>
          </p:cNvSpPr>
          <p:nvPr/>
        </p:nvSpPr>
        <p:spPr bwMode="auto">
          <a:xfrm>
            <a:off x="5076825" y="2744788"/>
            <a:ext cx="503238" cy="936625"/>
          </a:xfrm>
          <a:prstGeom prst="ellipse">
            <a:avLst/>
          </a:prstGeom>
          <a:noFill/>
          <a:ln w="57240">
            <a:solidFill>
              <a:srgbClr val="66FF33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pic>
        <p:nvPicPr>
          <p:cNvPr id="1536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325563"/>
            <a:ext cx="3311525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0"/>
            <a:ext cx="64293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0"/>
            <a:ext cx="64293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519113" y="566738"/>
            <a:ext cx="7485062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1"/>
                </a:solidFill>
                <a:latin typeface="Arial" charset="0"/>
              </a:rPr>
              <a:t>Illustrations and photographs were copied from:</a:t>
            </a: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Arial" charset="0"/>
              </a:rPr>
              <a:t>Atlas der Anatomie des Menschen/Sobotta.</a:t>
            </a: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Arial" charset="0"/>
              </a:rPr>
              <a:t>Putz,R., und Pabst,R. 20. Auflage. M</a:t>
            </a:r>
            <a:r>
              <a:rPr lang="en-US" altLang="cs-CZ" sz="2400" b="1">
                <a:solidFill>
                  <a:schemeClr val="tx1"/>
                </a:solidFill>
                <a:latin typeface="Arial" charset="0"/>
              </a:rPr>
              <a:t>ü</a:t>
            </a:r>
            <a:r>
              <a:rPr lang="cs-CZ" altLang="cs-CZ" sz="2400" b="1">
                <a:solidFill>
                  <a:schemeClr val="tx1"/>
                </a:solidFill>
                <a:latin typeface="Arial" charset="0"/>
              </a:rPr>
              <a:t>nchen: </a:t>
            </a: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Arial" charset="0"/>
              </a:rPr>
              <a:t>Urban </a:t>
            </a:r>
            <a:r>
              <a:rPr lang="en-US" altLang="cs-CZ" sz="2400" b="1">
                <a:solidFill>
                  <a:schemeClr val="tx1"/>
                </a:solidFill>
                <a:latin typeface="Arial" charset="0"/>
              </a:rPr>
              <a:t>&amp;</a:t>
            </a:r>
            <a:r>
              <a:rPr lang="cs-CZ" altLang="cs-CZ" sz="2400" b="1">
                <a:solidFill>
                  <a:schemeClr val="tx1"/>
                </a:solidFill>
                <a:latin typeface="Arial" charset="0"/>
              </a:rPr>
              <a:t> Schwarzenberg, 1993</a:t>
            </a: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Arial" charset="0"/>
              </a:rPr>
              <a:t>Netter: Interactive Atlas of Human Anatomy. </a:t>
            </a: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Arial" charset="0"/>
              </a:rPr>
              <a:t>Windows Version 2.0</a:t>
            </a:r>
          </a:p>
          <a:p>
            <a:pPr defTabSz="9144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US" altLang="cs-CZ" sz="2400" b="1">
                <a:solidFill>
                  <a:schemeClr val="tx1"/>
                </a:solidFill>
                <a:latin typeface="Arial" charset="0"/>
              </a:rPr>
              <a:t>Čihák R: Anatomie 2 (Splanchnologia). Avicenum, </a:t>
            </a:r>
          </a:p>
          <a:p>
            <a:pPr defTabSz="914400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US" altLang="cs-CZ" sz="2400" b="1">
                <a:solidFill>
                  <a:schemeClr val="tx1"/>
                </a:solidFill>
                <a:latin typeface="Arial" charset="0"/>
              </a:rPr>
              <a:t>zdravotnické nakladatelství,</a:t>
            </a:r>
            <a:r>
              <a:rPr lang="cs-CZ" altLang="cs-CZ" sz="2400" b="1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cs-CZ" sz="2400" b="1">
                <a:solidFill>
                  <a:schemeClr val="tx1"/>
                </a:solidFill>
                <a:latin typeface="Arial" charset="0"/>
              </a:rPr>
              <a:t>Praha, 1988.</a:t>
            </a:r>
          </a:p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0"/>
            <a:ext cx="666750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9500"/>
            <a:ext cx="3460750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6" name="Text Box 3"/>
          <p:cNvSpPr txBox="1">
            <a:spLocks noChangeArrowheads="1"/>
          </p:cNvSpPr>
          <p:nvPr/>
        </p:nvSpPr>
        <p:spPr bwMode="auto">
          <a:xfrm>
            <a:off x="61913" y="63500"/>
            <a:ext cx="541337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TUBA UTERINA (FALLOPIAN TUBE)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Infundibulum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Ostium abdominale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Fimbriae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Fimbria ovarica</a:t>
            </a:r>
          </a:p>
        </p:txBody>
      </p:sp>
      <p:sp>
        <p:nvSpPr>
          <p:cNvPr id="18437" name="Text Box 4"/>
          <p:cNvSpPr txBox="1">
            <a:spLocks noChangeArrowheads="1"/>
          </p:cNvSpPr>
          <p:nvPr/>
        </p:nvSpPr>
        <p:spPr bwMode="auto">
          <a:xfrm>
            <a:off x="3965575" y="4024313"/>
            <a:ext cx="4773613" cy="192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Ampulla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Isthmus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Pars uterina – ostium uterinum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Mesosalpinx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None/>
            </a:pPr>
            <a:endParaRPr lang="cs-CZ" altLang="cs-CZ" sz="2400" b="1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620713"/>
            <a:ext cx="6159500" cy="623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1697038" y="188913"/>
            <a:ext cx="62880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cs-CZ" altLang="cs-CZ" sz="2400" b="1">
                <a:solidFill>
                  <a:srgbClr val="000000"/>
                </a:solidFill>
                <a:latin typeface="Arial" charset="0"/>
              </a:rPr>
              <a:t>OSTIUM ABDOMINALE TUBAE UTERINAE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-6350"/>
            <a:ext cx="7127875" cy="688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esta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4667</TotalTime>
  <Words>1146</Words>
  <Application>Microsoft Office PowerPoint</Application>
  <PresentationFormat>Předvádění na obrazovce (4:3)</PresentationFormat>
  <Paragraphs>349</Paragraphs>
  <Slides>62</Slides>
  <Notes>52</Notes>
  <HiddenSlides>2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0</vt:i4>
      </vt:variant>
      <vt:variant>
        <vt:lpstr>Nadpisy snímků</vt:lpstr>
      </vt:variant>
      <vt:variant>
        <vt:i4>62</vt:i4>
      </vt:variant>
    </vt:vector>
  </HeadingPairs>
  <TitlesOfParts>
    <vt:vector size="63" baseType="lpstr">
      <vt:lpstr>Cesta</vt:lpstr>
      <vt:lpstr>FEMALE GENITAL ORGANS (ORGANA GENITALIA FEMININA)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FEMALE GENITAL ORGANS</dc:title>
  <dc:creator>Masarykova universita v Brně</dc:creator>
  <cp:lastModifiedBy>Svizenska</cp:lastModifiedBy>
  <cp:revision>146</cp:revision>
  <cp:lastPrinted>1601-01-01T00:00:00Z</cp:lastPrinted>
  <dcterms:created xsi:type="dcterms:W3CDTF">2006-04-05T15:10:08Z</dcterms:created>
  <dcterms:modified xsi:type="dcterms:W3CDTF">2016-01-05T08:08:14Z</dcterms:modified>
</cp:coreProperties>
</file>