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03" r:id="rId2"/>
    <p:sldId id="304" r:id="rId3"/>
    <p:sldId id="305" r:id="rId4"/>
    <p:sldId id="307" r:id="rId5"/>
    <p:sldId id="308" r:id="rId6"/>
    <p:sldId id="311" r:id="rId7"/>
    <p:sldId id="313" r:id="rId8"/>
    <p:sldId id="316" r:id="rId9"/>
    <p:sldId id="317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50" autoAdjust="0"/>
    <p:restoredTop sz="94675" autoAdjust="0"/>
  </p:normalViewPr>
  <p:slideViewPr>
    <p:cSldViewPr snapToGrid="0">
      <p:cViewPr varScale="1">
        <p:scale>
          <a:sx n="103" d="100"/>
          <a:sy n="103" d="100"/>
        </p:scale>
        <p:origin x="-114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AA336-F310-4989-BCE5-05CDCEFA8044}" type="datetimeFigureOut">
              <a:rPr lang="cs-CZ" smtClean="0"/>
              <a:t>9.10.2015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FA05D-80CA-4338-A789-FB172FE1FA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7384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D36967-7CBD-4F24-8B90-41C0273BF679}" type="slidenum">
              <a:rPr lang="cs-CZ" altLang="cs-CZ"/>
              <a:pPr/>
              <a:t>1</a:t>
            </a:fld>
            <a:endParaRPr lang="cs-CZ" altLang="cs-CZ"/>
          </a:p>
        </p:txBody>
      </p:sp>
      <p:sp>
        <p:nvSpPr>
          <p:cNvPr id="9830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 txBox="1"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9840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EB2348-B32E-4A40-B9A7-9FC72845855A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10035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 txBox="1"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93948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A7C591-ECE7-4B56-BAC2-2C74172E216A}" type="slidenum">
              <a:rPr lang="cs-CZ" altLang="cs-CZ"/>
              <a:pPr/>
              <a:t>3</a:t>
            </a:fld>
            <a:endParaRPr lang="cs-CZ" altLang="cs-CZ"/>
          </a:p>
        </p:txBody>
      </p:sp>
      <p:sp>
        <p:nvSpPr>
          <p:cNvPr id="10240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 txBox="1"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9936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2A1351-6403-4634-B53F-0CBD0F9D5849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10854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 txBox="1"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6598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052B3C-8EC0-4E95-916F-032DD468BBEA}" type="slidenum">
              <a:rPr lang="cs-CZ" altLang="cs-CZ"/>
              <a:pPr/>
              <a:t>5</a:t>
            </a:fld>
            <a:endParaRPr lang="cs-CZ" altLang="cs-CZ"/>
          </a:p>
        </p:txBody>
      </p:sp>
      <p:sp>
        <p:nvSpPr>
          <p:cNvPr id="11059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 txBox="1"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03966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67EC16-C72C-4763-8717-AFE82B01DDFD}" type="slidenum">
              <a:rPr lang="cs-CZ" altLang="cs-CZ"/>
              <a:pPr/>
              <a:t>6</a:t>
            </a:fld>
            <a:endParaRPr lang="cs-CZ" altLang="cs-CZ"/>
          </a:p>
        </p:txBody>
      </p:sp>
      <p:sp>
        <p:nvSpPr>
          <p:cNvPr id="11571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 txBox="1"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98935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C0DD4B-382B-4497-942B-8F593716D653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1198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 txBox="1"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86881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A95825-7963-478B-9A69-F647C0B02736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12595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 txBox="1"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9644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2B2E49-C3C8-45B7-BB2A-82D95C3071BA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12800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 txBox="1"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76456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EE32-24AF-4030-990C-316B59694874}" type="datetimeFigureOut">
              <a:rPr lang="cs-CZ" smtClean="0"/>
              <a:t>9.10.2015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4A6F6-2F8E-4085-A3FC-F4AF5E8F14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0602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EE32-24AF-4030-990C-316B59694874}" type="datetimeFigureOut">
              <a:rPr lang="cs-CZ" smtClean="0"/>
              <a:t>9.10.2015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4A6F6-2F8E-4085-A3FC-F4AF5E8F14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032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EE32-24AF-4030-990C-316B59694874}" type="datetimeFigureOut">
              <a:rPr lang="cs-CZ" smtClean="0"/>
              <a:t>9.10.2015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4A6F6-2F8E-4085-A3FC-F4AF5E8F14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8205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EE32-24AF-4030-990C-316B59694874}" type="datetimeFigureOut">
              <a:rPr lang="cs-CZ" smtClean="0"/>
              <a:t>9.10.2015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4A6F6-2F8E-4085-A3FC-F4AF5E8F14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947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EE32-24AF-4030-990C-316B59694874}" type="datetimeFigureOut">
              <a:rPr lang="cs-CZ" smtClean="0"/>
              <a:t>9.10.2015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4A6F6-2F8E-4085-A3FC-F4AF5E8F14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1996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EE32-24AF-4030-990C-316B59694874}" type="datetimeFigureOut">
              <a:rPr lang="cs-CZ" smtClean="0"/>
              <a:t>9.10.2015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4A6F6-2F8E-4085-A3FC-F4AF5E8F14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7086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EE32-24AF-4030-990C-316B59694874}" type="datetimeFigureOut">
              <a:rPr lang="cs-CZ" smtClean="0"/>
              <a:t>9.10.2015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4A6F6-2F8E-4085-A3FC-F4AF5E8F14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4839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EE32-24AF-4030-990C-316B59694874}" type="datetimeFigureOut">
              <a:rPr lang="cs-CZ" smtClean="0"/>
              <a:t>9.10.2015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4A6F6-2F8E-4085-A3FC-F4AF5E8F14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0228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EE32-24AF-4030-990C-316B59694874}" type="datetimeFigureOut">
              <a:rPr lang="cs-CZ" smtClean="0"/>
              <a:t>9.10.2015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4A6F6-2F8E-4085-A3FC-F4AF5E8F14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2270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EE32-24AF-4030-990C-316B59694874}" type="datetimeFigureOut">
              <a:rPr lang="cs-CZ" smtClean="0"/>
              <a:t>9.10.2015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4A6F6-2F8E-4085-A3FC-F4AF5E8F14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2586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EE32-24AF-4030-990C-316B59694874}" type="datetimeFigureOut">
              <a:rPr lang="cs-CZ" smtClean="0"/>
              <a:t>9.10.2015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4A6F6-2F8E-4085-A3FC-F4AF5E8F14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533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2EE32-24AF-4030-990C-316B59694874}" type="datetimeFigureOut">
              <a:rPr lang="cs-CZ" smtClean="0"/>
              <a:t>9.10.2015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4A6F6-2F8E-4085-A3FC-F4AF5E8F14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302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15901" y="2163501"/>
            <a:ext cx="8229600" cy="114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90000" tIns="46800" rIns="90000" bIns="46800" rtlCol="0" anchor="ctr">
            <a:normAutofit/>
          </a:bodyPr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cs-CZ" alt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Newborn</a:t>
            </a:r>
            <a:r>
              <a:rPr lang="cs-CZ" alt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skull</a:t>
            </a:r>
            <a:endParaRPr lang="cs-CZ" altLang="cs-CZ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608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371476"/>
            <a:ext cx="9144000" cy="22272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90000" tIns="46800" rIns="90000" bIns="46800" rtlCol="0" anchor="ctr">
            <a:normAutofit/>
          </a:bodyPr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cs-CZ" sz="2800" dirty="0" smtClean="0"/>
              <a:t>                                 N</a:t>
            </a:r>
            <a:r>
              <a:rPr lang="cs-CZ" altLang="cs-CZ" sz="2800" dirty="0" err="1" smtClean="0"/>
              <a:t>eurocranium</a:t>
            </a:r>
            <a:r>
              <a:rPr lang="en-US" altLang="cs-CZ" sz="2800" dirty="0" smtClean="0"/>
              <a:t> : S</a:t>
            </a:r>
            <a:r>
              <a:rPr lang="cs-CZ" altLang="cs-CZ" sz="2800" dirty="0" err="1" smtClean="0"/>
              <a:t>planchnocranium</a:t>
            </a:r>
            <a:r>
              <a:rPr lang="cs-CZ" altLang="cs-CZ" sz="2800" dirty="0"/>
              <a:t/>
            </a:r>
            <a:br>
              <a:rPr lang="cs-CZ" altLang="cs-CZ" sz="2800" dirty="0"/>
            </a:br>
            <a:r>
              <a:rPr lang="en-US" altLang="cs-CZ" sz="2800" dirty="0" smtClean="0"/>
              <a:t>                                                         </a:t>
            </a:r>
            <a:r>
              <a:rPr lang="cs-CZ" altLang="cs-CZ" sz="2800" b="1" dirty="0" smtClean="0"/>
              <a:t>8:1</a:t>
            </a:r>
            <a:endParaRPr lang="cs-CZ" altLang="cs-CZ" sz="2800" b="1" dirty="0"/>
          </a:p>
        </p:txBody>
      </p:sp>
      <p:pic>
        <p:nvPicPr>
          <p:cNvPr id="993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33" t="16275" r="1849" b="45981"/>
          <a:stretch>
            <a:fillRect/>
          </a:stretch>
        </p:blipFill>
        <p:spPr bwMode="auto">
          <a:xfrm>
            <a:off x="3156184" y="2125014"/>
            <a:ext cx="6665183" cy="4494727"/>
          </a:xfrm>
          <a:prstGeom prst="rect">
            <a:avLst/>
          </a:prstGeom>
          <a:noFill/>
          <a:ln>
            <a:noFill/>
          </a:ln>
          <a:effectLst>
            <a:outerShdw dist="107933" dir="18900000" algn="ctr" rotWithShape="0">
              <a:srgbClr val="808080">
                <a:alpha val="5002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8533" t="16275" r="1849" b="4598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948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950" y="9525"/>
            <a:ext cx="5627688" cy="68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3505200" y="228600"/>
            <a:ext cx="2362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2400" b="1" dirty="0" err="1"/>
              <a:t>Fonticulus</a:t>
            </a:r>
            <a:r>
              <a:rPr lang="cs-CZ" altLang="cs-CZ" sz="2400" b="1" dirty="0"/>
              <a:t> major</a:t>
            </a:r>
          </a:p>
        </p:txBody>
      </p:sp>
      <p:sp>
        <p:nvSpPr>
          <p:cNvPr id="101380" name="Line 4"/>
          <p:cNvSpPr>
            <a:spLocks noChangeShapeType="1"/>
          </p:cNvSpPr>
          <p:nvPr/>
        </p:nvSpPr>
        <p:spPr bwMode="auto">
          <a:xfrm>
            <a:off x="5257800" y="685800"/>
            <a:ext cx="609600" cy="1588"/>
          </a:xfrm>
          <a:prstGeom prst="line">
            <a:avLst/>
          </a:prstGeom>
          <a:noFill/>
          <a:ln w="38160" cmpd="sng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1381" name="Line 5"/>
          <p:cNvSpPr>
            <a:spLocks noChangeShapeType="1"/>
          </p:cNvSpPr>
          <p:nvPr/>
        </p:nvSpPr>
        <p:spPr bwMode="auto">
          <a:xfrm>
            <a:off x="7391400" y="5410200"/>
            <a:ext cx="762000" cy="15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1382" name="Line 6"/>
          <p:cNvSpPr>
            <a:spLocks noChangeShapeType="1"/>
          </p:cNvSpPr>
          <p:nvPr/>
        </p:nvSpPr>
        <p:spPr bwMode="auto">
          <a:xfrm>
            <a:off x="7848600" y="3733800"/>
            <a:ext cx="685800" cy="15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1383" name="Line 7"/>
          <p:cNvSpPr>
            <a:spLocks noChangeShapeType="1"/>
          </p:cNvSpPr>
          <p:nvPr/>
        </p:nvSpPr>
        <p:spPr bwMode="auto">
          <a:xfrm>
            <a:off x="8077200" y="3733800"/>
            <a:ext cx="1588" cy="16764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7743825" y="4267201"/>
            <a:ext cx="2950144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2400" b="1" dirty="0" err="1" smtClean="0"/>
              <a:t>Splanchnocranium</a:t>
            </a:r>
            <a:endParaRPr lang="cs-CZ" altLang="cs-CZ" sz="2400" b="1" dirty="0"/>
          </a:p>
        </p:txBody>
      </p:sp>
      <p:sp>
        <p:nvSpPr>
          <p:cNvPr id="101385" name="Line 9"/>
          <p:cNvSpPr>
            <a:spLocks noChangeShapeType="1"/>
          </p:cNvSpPr>
          <p:nvPr/>
        </p:nvSpPr>
        <p:spPr bwMode="auto">
          <a:xfrm>
            <a:off x="5943600" y="228600"/>
            <a:ext cx="2514600" cy="15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1386" name="Line 10"/>
          <p:cNvSpPr>
            <a:spLocks noChangeShapeType="1"/>
          </p:cNvSpPr>
          <p:nvPr/>
        </p:nvSpPr>
        <p:spPr bwMode="auto">
          <a:xfrm>
            <a:off x="8153400" y="228600"/>
            <a:ext cx="1588" cy="34290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1387" name="Text Box 11"/>
          <p:cNvSpPr txBox="1">
            <a:spLocks noChangeArrowheads="1"/>
          </p:cNvSpPr>
          <p:nvPr/>
        </p:nvSpPr>
        <p:spPr bwMode="auto">
          <a:xfrm>
            <a:off x="8140700" y="1868488"/>
            <a:ext cx="226886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2400" b="1" dirty="0" err="1" smtClean="0"/>
              <a:t>Neurocranium</a:t>
            </a:r>
            <a:endParaRPr lang="cs-CZ" alt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0358201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-4763"/>
            <a:ext cx="8002588" cy="6867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3489325" y="3124200"/>
            <a:ext cx="242728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2400" b="1">
                <a:solidFill>
                  <a:srgbClr val="000000"/>
                </a:solidFill>
              </a:rPr>
              <a:t>Fonticulus major</a:t>
            </a:r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2362200" y="5027614"/>
            <a:ext cx="22304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2400" b="1">
                <a:solidFill>
                  <a:srgbClr val="FFFF00"/>
                </a:solidFill>
              </a:rPr>
              <a:t>Tuber frontale</a:t>
            </a:r>
          </a:p>
        </p:txBody>
      </p:sp>
      <p:sp>
        <p:nvSpPr>
          <p:cNvPr id="107525" name="Line 5"/>
          <p:cNvSpPr>
            <a:spLocks noChangeShapeType="1"/>
          </p:cNvSpPr>
          <p:nvPr/>
        </p:nvSpPr>
        <p:spPr bwMode="auto">
          <a:xfrm flipV="1">
            <a:off x="2819400" y="5637214"/>
            <a:ext cx="304800" cy="688975"/>
          </a:xfrm>
          <a:prstGeom prst="line">
            <a:avLst/>
          </a:prstGeom>
          <a:noFill/>
          <a:ln w="38160">
            <a:solidFill>
              <a:srgbClr val="FFFF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7526" name="Line 6"/>
          <p:cNvSpPr>
            <a:spLocks noChangeShapeType="1"/>
          </p:cNvSpPr>
          <p:nvPr/>
        </p:nvSpPr>
        <p:spPr bwMode="auto">
          <a:xfrm flipV="1">
            <a:off x="7391400" y="227014"/>
            <a:ext cx="1588" cy="841375"/>
          </a:xfrm>
          <a:prstGeom prst="line">
            <a:avLst/>
          </a:prstGeom>
          <a:noFill/>
          <a:ln w="38160">
            <a:solidFill>
              <a:srgbClr val="FFFF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7843838" y="884238"/>
            <a:ext cx="2824162" cy="4572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b="1">
                <a:solidFill>
                  <a:srgbClr val="FF9900"/>
                </a:solidFill>
              </a:rPr>
              <a:t>Tuber parietale</a:t>
            </a:r>
          </a:p>
        </p:txBody>
      </p:sp>
    </p:spTree>
    <p:extLst>
      <p:ext uri="{BB962C8B-B14F-4D97-AF65-F5344CB8AC3E}">
        <p14:creationId xmlns:p14="http://schemas.microsoft.com/office/powerpoint/2010/main" val="26122280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36513"/>
            <a:ext cx="5187950" cy="678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95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324600" y="2516189"/>
            <a:ext cx="2362200" cy="8382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Fonticulus</a:t>
            </a: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major</a:t>
            </a: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6324600" y="5029200"/>
            <a:ext cx="2514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2400" b="1" dirty="0" err="1">
                <a:solidFill>
                  <a:srgbClr val="000000"/>
                </a:solidFill>
              </a:rPr>
              <a:t>Fonticulus</a:t>
            </a:r>
            <a:r>
              <a:rPr lang="cs-CZ" altLang="cs-CZ" sz="2400" b="1" dirty="0">
                <a:solidFill>
                  <a:srgbClr val="000000"/>
                </a:solidFill>
              </a:rPr>
              <a:t> minor</a:t>
            </a:r>
          </a:p>
        </p:txBody>
      </p:sp>
      <p:sp>
        <p:nvSpPr>
          <p:cNvPr id="109573" name="Line 5"/>
          <p:cNvSpPr>
            <a:spLocks noChangeShapeType="1"/>
          </p:cNvSpPr>
          <p:nvPr/>
        </p:nvSpPr>
        <p:spPr bwMode="auto">
          <a:xfrm flipH="1">
            <a:off x="6170614" y="5562600"/>
            <a:ext cx="231775" cy="457200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9574" name="Line 6"/>
          <p:cNvSpPr>
            <a:spLocks noChangeShapeType="1"/>
          </p:cNvSpPr>
          <p:nvPr/>
        </p:nvSpPr>
        <p:spPr bwMode="auto">
          <a:xfrm flipH="1" flipV="1">
            <a:off x="5942014" y="1979614"/>
            <a:ext cx="307975" cy="536575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42010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"/>
            <a:ext cx="8015288" cy="688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4691" name="Line 3"/>
          <p:cNvSpPr>
            <a:spLocks noChangeShapeType="1"/>
          </p:cNvSpPr>
          <p:nvPr/>
        </p:nvSpPr>
        <p:spPr bwMode="auto">
          <a:xfrm>
            <a:off x="4343400" y="3581400"/>
            <a:ext cx="1588" cy="1066800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4692" name="Line 4"/>
          <p:cNvSpPr>
            <a:spLocks noChangeShapeType="1"/>
          </p:cNvSpPr>
          <p:nvPr/>
        </p:nvSpPr>
        <p:spPr bwMode="auto">
          <a:xfrm flipH="1">
            <a:off x="7999414" y="2819400"/>
            <a:ext cx="612775" cy="762000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6704013" y="2284414"/>
            <a:ext cx="366871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2400" b="1">
                <a:solidFill>
                  <a:srgbClr val="000000"/>
                </a:solidFill>
              </a:rPr>
              <a:t>Fonticulus sphenoidalis</a:t>
            </a:r>
          </a:p>
        </p:txBody>
      </p:sp>
      <p:sp>
        <p:nvSpPr>
          <p:cNvPr id="114695" name="Text Box 7"/>
          <p:cNvSpPr txBox="1">
            <a:spLocks noChangeArrowheads="1"/>
          </p:cNvSpPr>
          <p:nvPr/>
        </p:nvSpPr>
        <p:spPr bwMode="auto">
          <a:xfrm>
            <a:off x="3048000" y="3122614"/>
            <a:ext cx="35004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2400" b="1">
                <a:solidFill>
                  <a:srgbClr val="000000"/>
                </a:solidFill>
              </a:rPr>
              <a:t>Fonticulus mastoideus</a:t>
            </a:r>
          </a:p>
        </p:txBody>
      </p:sp>
    </p:spTree>
    <p:extLst>
      <p:ext uri="{BB962C8B-B14F-4D97-AF65-F5344CB8AC3E}">
        <p14:creationId xmlns:p14="http://schemas.microsoft.com/office/powerpoint/2010/main" val="315406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38"/>
          <a:stretch>
            <a:fillRect/>
          </a:stretch>
        </p:blipFill>
        <p:spPr bwMode="auto">
          <a:xfrm>
            <a:off x="1524000" y="0"/>
            <a:ext cx="7010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-6000"/>
                  </a:blip>
                  <a:srcRect b="1633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8787" name="Line 3"/>
          <p:cNvSpPr>
            <a:spLocks noChangeShapeType="1"/>
          </p:cNvSpPr>
          <p:nvPr/>
        </p:nvSpPr>
        <p:spPr bwMode="auto">
          <a:xfrm flipH="1">
            <a:off x="4951414" y="6248400"/>
            <a:ext cx="765175" cy="15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5643564" y="6019800"/>
            <a:ext cx="288442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2400" b="1">
                <a:solidFill>
                  <a:srgbClr val="000000"/>
                </a:solidFill>
              </a:rPr>
              <a:t>Symphysis mentis</a:t>
            </a:r>
          </a:p>
        </p:txBody>
      </p:sp>
      <p:sp>
        <p:nvSpPr>
          <p:cNvPr id="118790" name="Line 6"/>
          <p:cNvSpPr>
            <a:spLocks noChangeShapeType="1"/>
          </p:cNvSpPr>
          <p:nvPr/>
        </p:nvSpPr>
        <p:spPr bwMode="auto">
          <a:xfrm flipH="1">
            <a:off x="5027614" y="2438400"/>
            <a:ext cx="460375" cy="15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8791" name="Text Box 7"/>
          <p:cNvSpPr txBox="1">
            <a:spLocks noChangeArrowheads="1"/>
          </p:cNvSpPr>
          <p:nvPr/>
        </p:nvSpPr>
        <p:spPr bwMode="auto">
          <a:xfrm>
            <a:off x="5564189" y="2209801"/>
            <a:ext cx="2454816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2400" b="1" dirty="0">
                <a:solidFill>
                  <a:srgbClr val="000000"/>
                </a:solidFill>
              </a:rPr>
              <a:t>Sutura </a:t>
            </a:r>
            <a:r>
              <a:rPr lang="cs-CZ" altLang="cs-CZ" sz="2400" b="1" dirty="0" err="1" smtClean="0">
                <a:solidFill>
                  <a:srgbClr val="000000"/>
                </a:solidFill>
              </a:rPr>
              <a:t>frontalis</a:t>
            </a:r>
            <a:endParaRPr lang="cs-CZ" altLang="cs-CZ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142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2"/>
          <a:stretch>
            <a:fillRect/>
          </a:stretch>
        </p:blipFill>
        <p:spPr bwMode="auto">
          <a:xfrm>
            <a:off x="1524000" y="0"/>
            <a:ext cx="8763000" cy="686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597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4931" name="Line 3"/>
          <p:cNvSpPr>
            <a:spLocks noChangeShapeType="1"/>
          </p:cNvSpPr>
          <p:nvPr/>
        </p:nvSpPr>
        <p:spPr bwMode="auto">
          <a:xfrm flipH="1">
            <a:off x="6323014" y="3810000"/>
            <a:ext cx="384175" cy="12954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6027739" y="3276601"/>
            <a:ext cx="3498371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2800" b="1">
                <a:solidFill>
                  <a:srgbClr val="000000"/>
                </a:solidFill>
              </a:rPr>
              <a:t>Anulus tympanicus</a:t>
            </a:r>
          </a:p>
        </p:txBody>
      </p:sp>
    </p:spTree>
    <p:extLst>
      <p:ext uri="{BB962C8B-B14F-4D97-AF65-F5344CB8AC3E}">
        <p14:creationId xmlns:p14="http://schemas.microsoft.com/office/powerpoint/2010/main" val="28038560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" b="25821"/>
          <a:stretch>
            <a:fillRect/>
          </a:stretch>
        </p:blipFill>
        <p:spPr bwMode="auto">
          <a:xfrm>
            <a:off x="6871335" y="686006"/>
            <a:ext cx="4910138" cy="4805362"/>
          </a:xfrm>
          <a:prstGeom prst="rect">
            <a:avLst/>
          </a:prstGeom>
          <a:noFill/>
          <a:ln>
            <a:noFill/>
          </a:ln>
          <a:effectLst>
            <a:outerShdw dist="107933" dir="18900000" algn="ctr" rotWithShape="0">
              <a:srgbClr val="808080">
                <a:alpha val="5002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552" b="2582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1523999" y="1"/>
            <a:ext cx="5091953" cy="631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 sz="2800" b="1" u="sng" dirty="0" err="1" smtClean="0"/>
              <a:t>Newborn</a:t>
            </a:r>
            <a:r>
              <a:rPr lang="cs-CZ" altLang="cs-CZ" sz="2800" b="1" u="sng" dirty="0" smtClean="0"/>
              <a:t> </a:t>
            </a:r>
            <a:r>
              <a:rPr lang="cs-CZ" altLang="cs-CZ" sz="2800" b="1" u="sng" dirty="0" err="1" smtClean="0"/>
              <a:t>skull</a:t>
            </a:r>
            <a:r>
              <a:rPr lang="cs-CZ" altLang="cs-CZ" sz="2800" dirty="0" smtClean="0"/>
              <a:t> </a:t>
            </a:r>
            <a:endParaRPr lang="cs-CZ" altLang="cs-CZ" sz="2800" dirty="0"/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 sz="2400" dirty="0"/>
          </a:p>
          <a:p>
            <a:pPr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b="1" dirty="0"/>
              <a:t> </a:t>
            </a:r>
            <a:r>
              <a:rPr lang="cs-CZ" altLang="cs-CZ" b="1" dirty="0" smtClean="0"/>
              <a:t> </a:t>
            </a:r>
            <a:r>
              <a:rPr lang="cs-CZ" altLang="cs-CZ" sz="2400" b="1" dirty="0" err="1" smtClean="0"/>
              <a:t>capacity</a:t>
            </a:r>
            <a:r>
              <a:rPr lang="cs-CZ" altLang="cs-CZ" sz="2400" b="1" dirty="0" smtClean="0"/>
              <a:t> 370 </a:t>
            </a:r>
            <a:r>
              <a:rPr lang="cs-CZ" altLang="cs-CZ" sz="2400" b="1" dirty="0"/>
              <a:t>ccm</a:t>
            </a:r>
          </a:p>
          <a:p>
            <a:pPr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sz="2400" b="1" dirty="0"/>
              <a:t> </a:t>
            </a:r>
            <a:r>
              <a:rPr lang="cs-CZ" altLang="cs-CZ" sz="2400" b="1" dirty="0" err="1" smtClean="0"/>
              <a:t>circumference</a:t>
            </a:r>
            <a:r>
              <a:rPr lang="cs-CZ" altLang="cs-CZ" sz="2400" b="1" dirty="0" smtClean="0"/>
              <a:t> 34 </a:t>
            </a:r>
            <a:r>
              <a:rPr lang="cs-CZ" altLang="cs-CZ" sz="2400" b="1" dirty="0"/>
              <a:t>cm</a:t>
            </a:r>
          </a:p>
          <a:p>
            <a:pPr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sz="2400" b="1" dirty="0"/>
              <a:t> </a:t>
            </a:r>
            <a:r>
              <a:rPr lang="cs-CZ" altLang="cs-CZ" sz="2400" b="1" dirty="0" err="1" smtClean="0"/>
              <a:t>length</a:t>
            </a:r>
            <a:r>
              <a:rPr lang="cs-CZ" altLang="cs-CZ" sz="2400" b="1" dirty="0" smtClean="0"/>
              <a:t> 11-12 cm, </a:t>
            </a:r>
            <a:r>
              <a:rPr lang="cs-CZ" altLang="cs-CZ" sz="2400" b="1" dirty="0" err="1" smtClean="0"/>
              <a:t>width</a:t>
            </a:r>
            <a:r>
              <a:rPr lang="cs-CZ" altLang="cs-CZ" sz="2400" b="1" dirty="0" smtClean="0"/>
              <a:t> 9-10 cm</a:t>
            </a:r>
            <a:endParaRPr lang="cs-CZ" altLang="cs-CZ" sz="2400" b="1" dirty="0"/>
          </a:p>
          <a:p>
            <a:pPr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sz="2400" b="1" dirty="0"/>
              <a:t> </a:t>
            </a:r>
            <a:r>
              <a:rPr lang="cs-CZ" altLang="cs-CZ" sz="2400" b="1" dirty="0" smtClean="0"/>
              <a:t>big </a:t>
            </a:r>
            <a:r>
              <a:rPr lang="cs-CZ" altLang="cs-CZ" sz="2400" b="1" dirty="0" err="1"/>
              <a:t>neurocranium</a:t>
            </a:r>
            <a:endParaRPr lang="cs-CZ" altLang="cs-CZ" sz="2400" b="1" dirty="0"/>
          </a:p>
          <a:p>
            <a:pPr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sz="2400" b="1" dirty="0"/>
              <a:t> </a:t>
            </a:r>
            <a:r>
              <a:rPr lang="cs-CZ" altLang="cs-CZ" sz="2400" b="1" dirty="0" err="1"/>
              <a:t>fonticuli</a:t>
            </a:r>
            <a:r>
              <a:rPr lang="cs-CZ" altLang="cs-CZ" sz="2400" b="1" dirty="0"/>
              <a:t> (major, minor, </a:t>
            </a:r>
            <a:r>
              <a:rPr lang="cs-CZ" altLang="cs-CZ" sz="2400" b="1" dirty="0" err="1"/>
              <a:t>sphenoidalis,mastoideus</a:t>
            </a:r>
            <a:r>
              <a:rPr lang="cs-CZ" altLang="cs-CZ" sz="2400" b="1" dirty="0"/>
              <a:t>)</a:t>
            </a:r>
          </a:p>
          <a:p>
            <a:pPr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sz="2400" b="1" dirty="0"/>
              <a:t> </a:t>
            </a:r>
            <a:r>
              <a:rPr lang="cs-CZ" altLang="cs-CZ" sz="2400" b="1" dirty="0" err="1" smtClean="0"/>
              <a:t>low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/>
              <a:t>splanchnocranium</a:t>
            </a:r>
            <a:endParaRPr lang="cs-CZ" altLang="cs-CZ" sz="2400" b="1" dirty="0"/>
          </a:p>
          <a:p>
            <a:pPr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sz="2400" b="1" dirty="0"/>
              <a:t> </a:t>
            </a:r>
            <a:r>
              <a:rPr lang="cs-CZ" altLang="cs-CZ" sz="2400" b="1" dirty="0" err="1" smtClean="0"/>
              <a:t>without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/>
              <a:t>processus</a:t>
            </a:r>
            <a:r>
              <a:rPr lang="cs-CZ" altLang="cs-CZ" sz="2400" b="1" dirty="0"/>
              <a:t> </a:t>
            </a:r>
            <a:r>
              <a:rPr lang="cs-CZ" altLang="cs-CZ" sz="2400" b="1" dirty="0" err="1" smtClean="0"/>
              <a:t>alveolares</a:t>
            </a:r>
            <a:r>
              <a:rPr lang="cs-CZ" altLang="cs-CZ" sz="2400" b="1" dirty="0" smtClean="0"/>
              <a:t>        (</a:t>
            </a:r>
            <a:r>
              <a:rPr lang="cs-CZ" altLang="cs-CZ" sz="2400" b="1" dirty="0" err="1" smtClean="0"/>
              <a:t>maxillae</a:t>
            </a:r>
            <a:r>
              <a:rPr lang="cs-CZ" altLang="cs-CZ" sz="2400" b="1" dirty="0" smtClean="0"/>
              <a:t> </a:t>
            </a:r>
            <a:r>
              <a:rPr lang="cs-CZ" altLang="cs-CZ" sz="2400" b="1" dirty="0"/>
              <a:t>et </a:t>
            </a:r>
            <a:r>
              <a:rPr lang="cs-CZ" altLang="cs-CZ" sz="2400" b="1" dirty="0" err="1"/>
              <a:t>mandibulae</a:t>
            </a:r>
            <a:r>
              <a:rPr lang="cs-CZ" altLang="cs-CZ" sz="2400" b="1" dirty="0"/>
              <a:t>)</a:t>
            </a:r>
          </a:p>
          <a:p>
            <a:pPr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sz="2400" b="1" dirty="0"/>
              <a:t> </a:t>
            </a:r>
            <a:r>
              <a:rPr lang="cs-CZ" altLang="cs-CZ" sz="2400" b="1" dirty="0" err="1" smtClean="0"/>
              <a:t>without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paranasal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sinuses</a:t>
            </a:r>
            <a:endParaRPr lang="cs-CZ" altLang="cs-CZ" sz="2400" b="1" dirty="0"/>
          </a:p>
          <a:p>
            <a:pPr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sz="2400" b="1" dirty="0"/>
              <a:t> sutura </a:t>
            </a:r>
            <a:r>
              <a:rPr lang="cs-CZ" altLang="cs-CZ" sz="2400" b="1" dirty="0" err="1"/>
              <a:t>frontalis</a:t>
            </a:r>
            <a:endParaRPr lang="cs-CZ" altLang="cs-CZ" sz="2400" b="1" dirty="0"/>
          </a:p>
          <a:p>
            <a:pPr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sz="2400" b="1" dirty="0"/>
              <a:t> </a:t>
            </a:r>
            <a:r>
              <a:rPr lang="cs-CZ" altLang="cs-CZ" sz="2400" b="1" dirty="0" err="1"/>
              <a:t>anulus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tympanicus</a:t>
            </a:r>
            <a:endParaRPr lang="cs-CZ" altLang="cs-CZ" sz="2400" b="1" dirty="0"/>
          </a:p>
          <a:p>
            <a:pPr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sz="2400" b="1" dirty="0"/>
              <a:t> </a:t>
            </a:r>
            <a:r>
              <a:rPr lang="cs-CZ" altLang="cs-CZ" sz="2400" b="1" dirty="0" err="1"/>
              <a:t>symphysis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menti</a:t>
            </a:r>
            <a:endParaRPr lang="cs-CZ" altLang="cs-CZ" sz="2400" b="1" dirty="0"/>
          </a:p>
          <a:p>
            <a:pPr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altLang="cs-CZ" sz="2400" b="1" dirty="0"/>
              <a:t> </a:t>
            </a:r>
            <a:r>
              <a:rPr lang="cs-CZ" altLang="cs-CZ" sz="2400" b="1" dirty="0" err="1" smtClean="0"/>
              <a:t>mandibular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angle</a:t>
            </a:r>
            <a:r>
              <a:rPr lang="cs-CZ" altLang="cs-CZ" sz="2400" b="1" dirty="0" smtClean="0"/>
              <a:t> 150 - 170</a:t>
            </a:r>
            <a:r>
              <a:rPr lang="cs-CZ" altLang="cs-CZ" sz="2400" b="1" baseline="30000" dirty="0" smtClean="0"/>
              <a:t>o</a:t>
            </a:r>
            <a:endParaRPr lang="cs-CZ" altLang="cs-CZ" sz="2400" b="1" baseline="30000" dirty="0"/>
          </a:p>
          <a:p>
            <a:endParaRPr lang="cs-CZ" altLang="cs-CZ" sz="2400" b="1" baseline="-1000" dirty="0"/>
          </a:p>
        </p:txBody>
      </p:sp>
    </p:spTree>
    <p:extLst>
      <p:ext uri="{BB962C8B-B14F-4D97-AF65-F5344CB8AC3E}">
        <p14:creationId xmlns:p14="http://schemas.microsoft.com/office/powerpoint/2010/main" val="2829307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103</Words>
  <Application>Microsoft Office PowerPoint</Application>
  <PresentationFormat>Vlastní</PresentationFormat>
  <Paragraphs>38</Paragraphs>
  <Slides>9</Slides>
  <Notes>9</Notes>
  <HiddenSlides>1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Office</vt:lpstr>
      <vt:lpstr>         Newborn skull</vt:lpstr>
      <vt:lpstr>                                 Neurocranium : Splanchnocranium                                                          8:1</vt:lpstr>
      <vt:lpstr>Prezentace aplikace PowerPoint</vt:lpstr>
      <vt:lpstr>Tuber parietale</vt:lpstr>
      <vt:lpstr>Fonticulus major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Míša</dc:creator>
  <cp:lastModifiedBy>Svizenska</cp:lastModifiedBy>
  <cp:revision>15</cp:revision>
  <dcterms:created xsi:type="dcterms:W3CDTF">2015-10-05T08:54:30Z</dcterms:created>
  <dcterms:modified xsi:type="dcterms:W3CDTF">2015-10-09T09:46:45Z</dcterms:modified>
</cp:coreProperties>
</file>