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7" r:id="rId12"/>
  </p:sldIdLst>
  <p:sldSz cx="12188825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19" autoAdjust="0"/>
    <p:restoredTop sz="94434" autoAdjust="0"/>
  </p:normalViewPr>
  <p:slideViewPr>
    <p:cSldViewPr>
      <p:cViewPr>
        <p:scale>
          <a:sx n="74" d="100"/>
          <a:sy n="74" d="100"/>
        </p:scale>
        <p:origin x="-516" y="-192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-1276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B4C8AB-9A8A-40C3-AA5C-6CD02B1E022F}" type="datetimeFigureOut">
              <a:rPr lang="cs-CZ"/>
              <a:pPr>
                <a:defRPr/>
              </a:pPr>
              <a:t>19.10.2015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FD704E8-BBAD-48EB-91E9-A69E6EC60ED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0367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F770D7C-3DF0-4ADA-8133-445DD144A403}" type="datetimeFigureOut">
              <a:rPr lang="cs-CZ"/>
              <a:pPr>
                <a:defRPr/>
              </a:pPr>
              <a:t>19.10.2015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16A03D7-8F4B-4307-851D-8A1665F7DC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772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F66604-EBB5-44D2-BCBF-59272E29BCF3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054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91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49650E3-288E-496C-BB84-D540B697458B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484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5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2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3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4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5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6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7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8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9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0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1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2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3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4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5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6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7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8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9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0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1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2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3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4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5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6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7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8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9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0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1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2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3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4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5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6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7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8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9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0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1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2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3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4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5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6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7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5" name="Volný tvar 7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8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9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C96AC-703C-48B0-9332-AE05716AC0B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 rot="5400000">
            <a:off x="6865144" y="3472657"/>
            <a:ext cx="6491287" cy="63500"/>
            <a:chOff x="1522413" y="1514475"/>
            <a:chExt cx="10569575" cy="64008"/>
          </a:xfrm>
        </p:grpSpPr>
        <p:sp>
          <p:nvSpPr>
            <p:cNvPr id="5" name="Volný tvar 10"/>
            <p:cNvSpPr>
              <a:spLocks/>
            </p:cNvSpPr>
            <p:nvPr/>
          </p:nvSpPr>
          <p:spPr bwMode="invGray">
            <a:xfrm>
              <a:off x="12027366" y="1527276"/>
              <a:ext cx="64621" cy="4801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1"/>
            <p:cNvSpPr>
              <a:spLocks/>
            </p:cNvSpPr>
            <p:nvPr/>
          </p:nvSpPr>
          <p:spPr bwMode="invGray">
            <a:xfrm>
              <a:off x="12022196" y="1533677"/>
              <a:ext cx="18093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2"/>
            <p:cNvSpPr>
              <a:spLocks/>
            </p:cNvSpPr>
            <p:nvPr/>
          </p:nvSpPr>
          <p:spPr bwMode="invGray">
            <a:xfrm>
              <a:off x="12040290" y="1532077"/>
              <a:ext cx="41358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0916" y="1528877"/>
              <a:ext cx="43942" cy="4800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10236" y="1533677"/>
              <a:ext cx="41358" cy="1601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4101" y="1538478"/>
              <a:ext cx="77546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5482" y="1524075"/>
              <a:ext cx="38772" cy="4801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5219" y="1524075"/>
              <a:ext cx="93056" cy="4801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615" y="1525676"/>
              <a:ext cx="33604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2010" y="1530476"/>
              <a:ext cx="28433" cy="4801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332" y="1533677"/>
              <a:ext cx="36188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0444" y="1533677"/>
              <a:ext cx="5170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255" y="1540078"/>
              <a:ext cx="72377" cy="8002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3708" y="1535278"/>
              <a:ext cx="46528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5614" y="1540078"/>
              <a:ext cx="18095" cy="1601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1955" y="1532077"/>
              <a:ext cx="85302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710" y="1533677"/>
              <a:ext cx="5170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2242" y="1533677"/>
              <a:ext cx="5170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4331" y="1533676"/>
              <a:ext cx="43944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578" y="1528876"/>
              <a:ext cx="31019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56" y="1532078"/>
              <a:ext cx="517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6" y="1533677"/>
              <a:ext cx="28433" cy="1601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8168" y="1535278"/>
              <a:ext cx="188695" cy="24002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7410" y="1530476"/>
              <a:ext cx="93056" cy="4801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0467" y="1533677"/>
              <a:ext cx="136998" cy="11202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6084" y="1554479"/>
              <a:ext cx="7754" cy="1600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3708" y="1543278"/>
              <a:ext cx="118904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4333" y="1543279"/>
              <a:ext cx="69793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468" y="1527277"/>
              <a:ext cx="38774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920" y="1528876"/>
              <a:ext cx="2326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8459" y="1567281"/>
              <a:ext cx="20679" cy="1600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138" y="1565681"/>
              <a:ext cx="10340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1358" y="1522476"/>
              <a:ext cx="62037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28" y="1546478"/>
              <a:ext cx="28434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7976" y="1562480"/>
              <a:ext cx="38772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072" y="1568881"/>
              <a:ext cx="36188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5025" y="1532077"/>
              <a:ext cx="62037" cy="4800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13" y="1527276"/>
              <a:ext cx="18093" cy="1601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5234" y="1528877"/>
              <a:ext cx="69791" cy="4800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212" y="1560880"/>
              <a:ext cx="7754" cy="1600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805" y="1522476"/>
              <a:ext cx="33604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72" y="1530476"/>
              <a:ext cx="18093" cy="160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7772" y="1544879"/>
              <a:ext cx="7755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6537" y="1554481"/>
              <a:ext cx="5170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643" y="1532078"/>
              <a:ext cx="2326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5735" y="1530476"/>
              <a:ext cx="20679" cy="160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6623" y="1532077"/>
              <a:ext cx="31019" cy="1600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1782" y="1554479"/>
              <a:ext cx="20679" cy="1600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7439" y="1568882"/>
              <a:ext cx="2584" cy="160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0231" y="1557680"/>
              <a:ext cx="67207" cy="1440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1185" y="1514474"/>
              <a:ext cx="9564057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995" y="1560881"/>
              <a:ext cx="10340" cy="4800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3336" y="1568882"/>
              <a:ext cx="5170" cy="160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539" y="1567282"/>
              <a:ext cx="25849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7564" y="1528876"/>
              <a:ext cx="38772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448" y="1554480"/>
              <a:ext cx="43942" cy="1600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527" y="1540078"/>
              <a:ext cx="59453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7149" y="1543278"/>
              <a:ext cx="28433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8058" y="1525676"/>
              <a:ext cx="103395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943" y="1551280"/>
              <a:ext cx="25849" cy="4800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0905" y="1551280"/>
              <a:ext cx="59453" cy="1600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900358" y="1551280"/>
              <a:ext cx="36188" cy="1600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7226" y="1554481"/>
              <a:ext cx="46528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3249" y="1549678"/>
              <a:ext cx="62037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4192" y="1557680"/>
              <a:ext cx="23265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2910" y="1565681"/>
              <a:ext cx="116320" cy="1601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0841" y="1548079"/>
              <a:ext cx="12925" cy="8000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358" y="1570482"/>
              <a:ext cx="98225" cy="8000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640" y="1565681"/>
              <a:ext cx="18095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033" y="1517675"/>
              <a:ext cx="38774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1" y="1520875"/>
              <a:ext cx="31019" cy="4801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815" y="1573682"/>
              <a:ext cx="33603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272" y="1567282"/>
              <a:ext cx="15509" cy="4800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351" y="1570482"/>
              <a:ext cx="62037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A5877-F525-4664-A61C-CFAD3062903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5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71CC0-5FBD-4088-9E6A-FC08F53400B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5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2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3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4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5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6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7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8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9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0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1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2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3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4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5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6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7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8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9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0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1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2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3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4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5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6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7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8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9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0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1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2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3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4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5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6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7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8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9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0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1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2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3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4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5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6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7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128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13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5C4BE-7D04-4E0A-AE1E-2460AFAC774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6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80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2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23D60-406D-4652-8437-132E6A3895B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8" name="Volný tvar 16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6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82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3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4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26C6A-ACC7-463A-963D-6F266FBAA02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4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78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0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14AB9-48BA-47AA-8CEB-E51E297A356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BC5EB-55D4-4004-88D8-E366D36CBBA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frame"/>
          <p:cNvGrpSpPr>
            <a:grpSpLocks/>
          </p:cNvGrpSpPr>
          <p:nvPr/>
        </p:nvGrpSpPr>
        <p:grpSpPr bwMode="auto">
          <a:xfrm>
            <a:off x="4418013" y="1630363"/>
            <a:ext cx="6291262" cy="4576762"/>
            <a:chOff x="4417839" y="1630821"/>
            <a:chExt cx="6291028" cy="4575885"/>
          </a:xfrm>
        </p:grpSpPr>
        <p:grpSp>
          <p:nvGrpSpPr>
            <p:cNvPr id="6" name="Skupina 515"/>
            <p:cNvGrpSpPr>
              <a:grpSpLocks/>
            </p:cNvGrpSpPr>
            <p:nvPr/>
          </p:nvGrpSpPr>
          <p:grpSpPr bwMode="auto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158" name="Skupina 6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23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59" name="Skupina 6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6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7" name="Skupina 516"/>
            <p:cNvGrpSpPr>
              <a:grpSpLocks/>
            </p:cNvGrpSpPr>
            <p:nvPr/>
          </p:nvGrpSpPr>
          <p:grpSpPr bwMode="auto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8" name="Skupina 5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9" name="Skupina 5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30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9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3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1C266-F189-4193-85A0-A9C88C07318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frame"/>
          <p:cNvGrpSpPr>
            <a:grpSpLocks/>
          </p:cNvGrpSpPr>
          <p:nvPr/>
        </p:nvGrpSpPr>
        <p:grpSpPr bwMode="auto">
          <a:xfrm flipH="1">
            <a:off x="1447800" y="1630363"/>
            <a:ext cx="6291263" cy="4576762"/>
            <a:chOff x="4417839" y="1630821"/>
            <a:chExt cx="6291028" cy="4575885"/>
          </a:xfrm>
        </p:grpSpPr>
        <p:grpSp>
          <p:nvGrpSpPr>
            <p:cNvPr id="6" name="Skupina 514"/>
            <p:cNvGrpSpPr>
              <a:grpSpLocks/>
            </p:cNvGrpSpPr>
            <p:nvPr/>
          </p:nvGrpSpPr>
          <p:grpSpPr bwMode="auto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158" name="Skupina 6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234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5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6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59" name="Skupina 6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60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1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2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7" name="Skupina 515"/>
            <p:cNvGrpSpPr>
              <a:grpSpLocks/>
            </p:cNvGrpSpPr>
            <p:nvPr/>
          </p:nvGrpSpPr>
          <p:grpSpPr bwMode="auto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8" name="Skupina 5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5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6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9" name="Skupina 5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0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1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2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3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4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5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1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2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3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4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5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7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8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9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0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1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2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3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4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5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6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7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8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9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0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1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2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3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4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5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6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7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8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9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0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1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2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3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4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5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6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7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8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9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0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1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2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3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 hasCustomPrompt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Kliknutím na ikonu </a:t>
            </a:r>
            <a:r>
              <a:rPr lang="cs-CZ" noProof="0" dirty="0" err="1" smtClean="0"/>
              <a:t>přidíte</a:t>
            </a:r>
            <a:r>
              <a:rPr lang="cs-CZ" noProof="0" dirty="0" smtClean="0"/>
              <a:t>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30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9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3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4B6A6-92A1-4D7A-A444-B8C5200DEC5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522413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522413" y="1905000"/>
            <a:ext cx="914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3" y="6400800"/>
            <a:ext cx="12446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522413" y="6400800"/>
            <a:ext cx="63246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3" y="6400800"/>
            <a:ext cx="11430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6D1C47-445E-4F52-8B14-6D806E8BC66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1" r:id="rId7"/>
    <p:sldLayoutId id="2147483678" r:id="rId8"/>
    <p:sldLayoutId id="2147483679" r:id="rId9"/>
    <p:sldLayoutId id="2147483680" r:id="rId10"/>
    <p:sldLayoutId id="2147483681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9pPr>
    </p:titleStyle>
    <p:bodyStyle>
      <a:lvl1pPr marL="273050" indent="-273050" algn="l" rtl="0" fontAlgn="base">
        <a:lnSpc>
          <a:spcPct val="90000"/>
        </a:lnSpc>
        <a:spcBef>
          <a:spcPts val="1800"/>
        </a:spcBef>
        <a:spcAft>
          <a:spcPct val="0"/>
        </a:spcAft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73050" algn="l" rtl="0" fontAlgn="base">
        <a:lnSpc>
          <a:spcPct val="90000"/>
        </a:lnSpc>
        <a:spcBef>
          <a:spcPts val="600"/>
        </a:spcBef>
        <a:spcAft>
          <a:spcPct val="0"/>
        </a:spcAft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32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80000"/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318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4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flic.kr/p/pnLDNz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flic.kr/p/oZLtiw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flic.kr/p/oZLtCQ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>
          <a:xfrm>
            <a:off x="1125538" y="1557338"/>
            <a:ext cx="9937750" cy="2667000"/>
          </a:xfrm>
        </p:spPr>
        <p:txBody>
          <a:bodyPr/>
          <a:lstStyle/>
          <a:p>
            <a:r>
              <a:rPr lang="cs-CZ" dirty="0" smtClean="0"/>
              <a:t>Čeština: 5. lekce</a:t>
            </a:r>
            <a:br>
              <a:rPr lang="cs-CZ" dirty="0" smtClean="0"/>
            </a:br>
            <a:r>
              <a:rPr lang="cs-CZ" dirty="0" smtClean="0"/>
              <a:t>Czech </a:t>
            </a:r>
            <a:r>
              <a:rPr lang="cs-CZ" dirty="0" err="1" smtClean="0"/>
              <a:t>language</a:t>
            </a:r>
            <a:r>
              <a:rPr lang="cs-CZ" dirty="0" smtClean="0"/>
              <a:t>: 5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lesson</a:t>
            </a:r>
            <a:endParaRPr lang="cs-CZ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4000" cy="106680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/>
              <a:t>Communicative</a:t>
            </a:r>
            <a:r>
              <a:rPr lang="cs-CZ" dirty="0"/>
              <a:t> </a:t>
            </a:r>
            <a:r>
              <a:rPr lang="cs-CZ" dirty="0" err="1"/>
              <a:t>Competency</a:t>
            </a:r>
            <a:r>
              <a:rPr lang="cs-CZ" dirty="0"/>
              <a:t>: </a:t>
            </a:r>
            <a:r>
              <a:rPr lang="cs-CZ" dirty="0" err="1"/>
              <a:t>Time</a:t>
            </a:r>
            <a:r>
              <a:rPr lang="cs-CZ" dirty="0"/>
              <a:t> and </a:t>
            </a:r>
            <a:r>
              <a:rPr lang="cs-CZ" dirty="0" err="1"/>
              <a:t>activities</a:t>
            </a:r>
            <a:r>
              <a:rPr lang="cs-CZ" dirty="0"/>
              <a:t>. </a:t>
            </a: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Grammar</a:t>
            </a:r>
            <a:r>
              <a:rPr lang="cs-CZ" dirty="0"/>
              <a:t>: </a:t>
            </a:r>
            <a:r>
              <a:rPr lang="cs-CZ" dirty="0" err="1"/>
              <a:t>Present</a:t>
            </a:r>
            <a:r>
              <a:rPr lang="cs-CZ" dirty="0"/>
              <a:t> tense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verbs</a:t>
            </a:r>
            <a:r>
              <a:rPr lang="cs-CZ" dirty="0"/>
              <a:t> (</a:t>
            </a:r>
            <a:r>
              <a:rPr lang="cs-CZ" dirty="0" err="1"/>
              <a:t>conjugation</a:t>
            </a:r>
            <a:r>
              <a:rPr lang="cs-CZ" dirty="0"/>
              <a:t> </a:t>
            </a:r>
            <a:r>
              <a:rPr lang="cs-CZ" i="1" dirty="0" smtClean="0"/>
              <a:t>-</a:t>
            </a:r>
            <a:r>
              <a:rPr lang="cs-CZ" i="1" dirty="0" err="1" smtClean="0"/>
              <a:t>ám</a:t>
            </a:r>
            <a:r>
              <a:rPr lang="cs-CZ" i="1" dirty="0" smtClean="0"/>
              <a:t>, -</a:t>
            </a:r>
            <a:r>
              <a:rPr lang="cs-CZ" i="1" dirty="0" err="1" smtClean="0"/>
              <a:t>ím</a:t>
            </a:r>
            <a:r>
              <a:rPr lang="cs-CZ" i="1" dirty="0" smtClean="0"/>
              <a:t>, -</a:t>
            </a:r>
            <a:r>
              <a:rPr lang="cs-CZ" i="1" dirty="0" err="1" smtClean="0"/>
              <a:t>uju</a:t>
            </a:r>
            <a:r>
              <a:rPr lang="cs-CZ" i="1" dirty="0" smtClean="0"/>
              <a:t>, </a:t>
            </a:r>
            <a:r>
              <a:rPr lang="cs-CZ" i="1" dirty="0"/>
              <a:t>-</a:t>
            </a:r>
            <a:r>
              <a:rPr lang="cs-CZ" i="1" dirty="0" smtClean="0"/>
              <a:t>u</a:t>
            </a:r>
            <a:r>
              <a:rPr lang="cs-CZ" dirty="0" smtClean="0"/>
              <a:t>).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Verb </a:t>
            </a:r>
            <a:r>
              <a:rPr lang="cs-CZ" dirty="0" err="1"/>
              <a:t>negation</a:t>
            </a:r>
            <a:r>
              <a:rPr lang="cs-CZ" dirty="0"/>
              <a:t>. </a:t>
            </a: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/>
              <a:t>expressions</a:t>
            </a:r>
            <a:r>
              <a:rPr lang="cs-CZ" dirty="0"/>
              <a:t>, </a:t>
            </a:r>
            <a:r>
              <a:rPr lang="cs-CZ" dirty="0" err="1"/>
              <a:t>days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week</a:t>
            </a:r>
            <a:r>
              <a:rPr lang="cs-CZ" dirty="0"/>
              <a:t>, </a:t>
            </a:r>
            <a:r>
              <a:rPr lang="cs-CZ" dirty="0" err="1"/>
              <a:t>months</a:t>
            </a:r>
            <a:r>
              <a:rPr lang="cs-CZ" dirty="0"/>
              <a:t>. </a:t>
            </a: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Project </a:t>
            </a:r>
            <a:r>
              <a:rPr lang="cs-CZ" dirty="0"/>
              <a:t>2: </a:t>
            </a:r>
            <a:r>
              <a:rPr lang="cs-CZ" dirty="0" err="1"/>
              <a:t>Likes</a:t>
            </a:r>
            <a:r>
              <a:rPr lang="cs-CZ" dirty="0"/>
              <a:t> and </a:t>
            </a:r>
            <a:r>
              <a:rPr lang="cs-CZ" dirty="0" err="1"/>
              <a:t>dislikes</a:t>
            </a:r>
            <a:r>
              <a:rPr lang="cs-CZ" dirty="0"/>
              <a:t>.</a:t>
            </a:r>
            <a:r>
              <a:rPr lang="cs-CZ" dirty="0" smtClean="0"/>
              <a:t>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13892" y="274638"/>
            <a:ext cx="10873208" cy="1020762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NE</a:t>
            </a:r>
            <a:r>
              <a:rPr lang="cs-CZ" dirty="0" smtClean="0"/>
              <a:t>RAD/</a:t>
            </a:r>
            <a:r>
              <a:rPr lang="cs-CZ" dirty="0" smtClean="0">
                <a:solidFill>
                  <a:srgbClr val="FF0000"/>
                </a:solidFill>
              </a:rPr>
              <a:t>NE</a:t>
            </a:r>
            <a:r>
              <a:rPr lang="cs-CZ" dirty="0" smtClean="0"/>
              <a:t>RADA = </a:t>
            </a:r>
            <a:r>
              <a:rPr lang="cs-CZ" dirty="0" err="1" smtClean="0"/>
              <a:t>dislikes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2" y="1905000"/>
            <a:ext cx="10476655" cy="4267200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ne</a:t>
            </a:r>
            <a:r>
              <a:rPr lang="cs-CZ" dirty="0" smtClean="0"/>
              <a:t>rad </a:t>
            </a:r>
            <a:r>
              <a:rPr lang="cs-CZ" dirty="0"/>
              <a:t>studuj</a:t>
            </a:r>
            <a:r>
              <a:rPr lang="cs-CZ" dirty="0">
                <a:solidFill>
                  <a:srgbClr val="00B050"/>
                </a:solidFill>
              </a:rPr>
              <a:t>u</a:t>
            </a:r>
            <a:r>
              <a:rPr lang="cs-CZ" dirty="0"/>
              <a:t> = </a:t>
            </a:r>
            <a:r>
              <a:rPr lang="cs-CZ" dirty="0">
                <a:solidFill>
                  <a:srgbClr val="00B050"/>
                </a:solidFill>
              </a:rPr>
              <a:t>I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do not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dirty="0"/>
              <a:t>to study (I study </a:t>
            </a:r>
            <a:r>
              <a:rPr lang="cs-CZ" i="1" dirty="0" err="1"/>
              <a:t>with</a:t>
            </a:r>
            <a:r>
              <a:rPr lang="cs-CZ" i="1" dirty="0"/>
              <a:t> </a:t>
            </a:r>
            <a:r>
              <a:rPr lang="cs-CZ" i="1" dirty="0" err="1"/>
              <a:t>pleasure</a:t>
            </a:r>
            <a:r>
              <a:rPr lang="cs-CZ" dirty="0" smtClean="0"/>
              <a:t>)</a:t>
            </a:r>
            <a:endParaRPr lang="cs-CZ" i="1" dirty="0"/>
          </a:p>
          <a:p>
            <a:r>
              <a:rPr lang="cs-CZ" dirty="0" smtClean="0">
                <a:solidFill>
                  <a:srgbClr val="FF0000"/>
                </a:solidFill>
              </a:rPr>
              <a:t>ne</a:t>
            </a:r>
            <a:r>
              <a:rPr lang="cs-CZ" dirty="0" smtClean="0"/>
              <a:t>rad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</a:t>
            </a:r>
            <a:r>
              <a:rPr lang="cs-CZ" dirty="0"/>
              <a:t>studuj</a:t>
            </a:r>
            <a:r>
              <a:rPr lang="cs-CZ" dirty="0">
                <a:solidFill>
                  <a:srgbClr val="00B050"/>
                </a:solidFill>
              </a:rPr>
              <a:t>eš</a:t>
            </a:r>
            <a:r>
              <a:rPr lang="cs-CZ" dirty="0"/>
              <a:t> = </a:t>
            </a:r>
            <a:r>
              <a:rPr lang="cs-CZ" dirty="0" err="1" smtClean="0">
                <a:solidFill>
                  <a:srgbClr val="00B050"/>
                </a:solidFill>
              </a:rPr>
              <a:t>you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do not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dirty="0"/>
              <a:t>to study (</a:t>
            </a:r>
            <a:r>
              <a:rPr lang="cs-CZ" dirty="0" err="1"/>
              <a:t>you</a:t>
            </a:r>
            <a:r>
              <a:rPr lang="cs-CZ" dirty="0"/>
              <a:t> study </a:t>
            </a:r>
            <a:r>
              <a:rPr lang="cs-CZ" i="1" dirty="0" err="1"/>
              <a:t>with</a:t>
            </a:r>
            <a:r>
              <a:rPr lang="cs-CZ" i="1" dirty="0"/>
              <a:t> </a:t>
            </a:r>
            <a:r>
              <a:rPr lang="cs-CZ" i="1" dirty="0" err="1"/>
              <a:t>pleasure</a:t>
            </a:r>
            <a:r>
              <a:rPr lang="cs-CZ" dirty="0"/>
              <a:t>)	</a:t>
            </a:r>
            <a:endParaRPr lang="cs-CZ" i="1" dirty="0"/>
          </a:p>
          <a:p>
            <a:r>
              <a:rPr lang="cs-CZ" dirty="0"/>
              <a:t>Petr </a:t>
            </a:r>
            <a:r>
              <a:rPr lang="cs-CZ" dirty="0" smtClean="0">
                <a:solidFill>
                  <a:srgbClr val="FF0000"/>
                </a:solidFill>
              </a:rPr>
              <a:t>ne</a:t>
            </a:r>
            <a:r>
              <a:rPr lang="cs-CZ" dirty="0" smtClean="0"/>
              <a:t>rad </a:t>
            </a:r>
            <a:r>
              <a:rPr lang="cs-CZ" dirty="0"/>
              <a:t>studuj</a:t>
            </a:r>
            <a:r>
              <a:rPr lang="cs-CZ" dirty="0">
                <a:solidFill>
                  <a:srgbClr val="00B050"/>
                </a:solidFill>
              </a:rPr>
              <a:t>e</a:t>
            </a:r>
            <a:r>
              <a:rPr lang="cs-CZ" dirty="0"/>
              <a:t> a Eva </a:t>
            </a:r>
            <a:r>
              <a:rPr lang="cs-CZ" dirty="0" smtClean="0">
                <a:solidFill>
                  <a:srgbClr val="FF0000"/>
                </a:solidFill>
              </a:rPr>
              <a:t>ne</a:t>
            </a:r>
            <a:r>
              <a:rPr lang="cs-CZ" dirty="0" smtClean="0"/>
              <a:t>rad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</a:t>
            </a:r>
            <a:r>
              <a:rPr lang="cs-CZ" dirty="0"/>
              <a:t>studuj</a:t>
            </a:r>
            <a:r>
              <a:rPr lang="cs-CZ" dirty="0">
                <a:solidFill>
                  <a:srgbClr val="00B050"/>
                </a:solidFill>
              </a:rPr>
              <a:t>e</a:t>
            </a:r>
            <a:r>
              <a:rPr lang="cs-CZ" dirty="0"/>
              <a:t>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ne</a:t>
            </a:r>
            <a:r>
              <a:rPr lang="cs-CZ" dirty="0" smtClean="0"/>
              <a:t>rad</a:t>
            </a:r>
            <a:r>
              <a:rPr lang="cs-CZ" dirty="0" smtClean="0">
                <a:solidFill>
                  <a:srgbClr val="00B050"/>
                </a:solidFill>
              </a:rPr>
              <a:t>i</a:t>
            </a:r>
            <a:r>
              <a:rPr lang="cs-CZ" dirty="0" smtClean="0"/>
              <a:t> </a:t>
            </a:r>
            <a:r>
              <a:rPr lang="cs-CZ" dirty="0"/>
              <a:t>studuj</a:t>
            </a:r>
            <a:r>
              <a:rPr lang="cs-CZ" dirty="0">
                <a:solidFill>
                  <a:srgbClr val="00B050"/>
                </a:solidFill>
              </a:rPr>
              <a:t>eme</a:t>
            </a:r>
            <a:r>
              <a:rPr lang="cs-CZ" dirty="0"/>
              <a:t> = </a:t>
            </a:r>
            <a:r>
              <a:rPr lang="cs-CZ" dirty="0" err="1">
                <a:solidFill>
                  <a:srgbClr val="00B050"/>
                </a:solidFill>
              </a:rPr>
              <a:t>we</a:t>
            </a:r>
            <a:r>
              <a:rPr lang="cs-CZ" dirty="0"/>
              <a:t> </a:t>
            </a:r>
            <a:r>
              <a:rPr lang="cs-CZ" dirty="0" smtClean="0">
                <a:solidFill>
                  <a:srgbClr val="FF0000"/>
                </a:solidFill>
              </a:rPr>
              <a:t>do not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dirty="0"/>
              <a:t>to study </a:t>
            </a:r>
            <a:endParaRPr lang="cs-CZ" dirty="0" smtClean="0"/>
          </a:p>
          <a:p>
            <a:endParaRPr lang="cs-CZ" dirty="0"/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flic.kr/p/pnLDNz</a:t>
            </a:r>
            <a:r>
              <a:rPr lang="cs-CZ" dirty="0" smtClean="0"/>
              <a:t> </a:t>
            </a:r>
            <a:r>
              <a:rPr lang="cs-CZ" dirty="0"/>
              <a:t>				</a:t>
            </a:r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126178750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Nadpis 1"/>
          <p:cNvSpPr>
            <a:spLocks noGrp="1"/>
          </p:cNvSpPr>
          <p:nvPr>
            <p:ph type="title"/>
          </p:nvPr>
        </p:nvSpPr>
        <p:spPr>
          <a:xfrm>
            <a:off x="1522413" y="274638"/>
            <a:ext cx="9144000" cy="1020762"/>
          </a:xfrm>
        </p:spPr>
        <p:txBody>
          <a:bodyPr/>
          <a:lstStyle/>
          <a:p>
            <a:r>
              <a:rPr lang="cs-CZ" dirty="0" err="1" smtClean="0"/>
              <a:t>Homework</a:t>
            </a:r>
            <a:endParaRPr lang="cs-CZ" dirty="0" smtClean="0"/>
          </a:p>
        </p:txBody>
      </p:sp>
      <p:sp>
        <p:nvSpPr>
          <p:cNvPr id="481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dirty="0" err="1" smtClean="0"/>
              <a:t>Review</a:t>
            </a:r>
            <a:r>
              <a:rPr lang="cs-CZ" dirty="0" smtClean="0"/>
              <a:t> </a:t>
            </a:r>
            <a:r>
              <a:rPr lang="cs-CZ" dirty="0" err="1" smtClean="0"/>
              <a:t>today's</a:t>
            </a:r>
            <a:r>
              <a:rPr lang="cs-CZ" dirty="0" smtClean="0"/>
              <a:t> </a:t>
            </a:r>
            <a:r>
              <a:rPr lang="cs-CZ" dirty="0" err="1" smtClean="0"/>
              <a:t>lesson</a:t>
            </a:r>
            <a:r>
              <a:rPr lang="cs-CZ" dirty="0" smtClean="0"/>
              <a:t>.</a:t>
            </a:r>
          </a:p>
          <a:p>
            <a:pPr marL="0" indent="0">
              <a:buFont typeface="Wingdings" pitchFamily="2" charset="2"/>
              <a:buNone/>
            </a:pPr>
            <a:endParaRPr lang="cs-CZ" dirty="0" smtClean="0"/>
          </a:p>
          <a:p>
            <a:pPr marL="0" indent="0"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BÝT | </a:t>
            </a:r>
            <a:r>
              <a:rPr lang="cs-CZ" i="1" dirty="0" smtClean="0"/>
              <a:t>to </a:t>
            </a:r>
            <a:r>
              <a:rPr lang="cs-CZ" i="1" dirty="0" err="1" smtClean="0"/>
              <a:t>be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499544" y="2330152"/>
            <a:ext cx="1773932" cy="42672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(já)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(ty)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(on, ona, to)</a:t>
            </a:r>
          </a:p>
          <a:p>
            <a:pPr marL="0" indent="0">
              <a:buFont typeface="Arial" charset="0"/>
              <a:buNone/>
            </a:pPr>
            <a:endParaRPr lang="cs-CZ" altLang="cs-CZ" i="1" dirty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(my)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(vy)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</a:t>
            </a:r>
            <a:r>
              <a:rPr lang="cs-CZ" altLang="cs-CZ" i="1" dirty="0" smtClean="0">
                <a:ea typeface="ＭＳ Ｐゴシック" pitchFamily="34" charset="-128"/>
              </a:rPr>
              <a:t>oni)</a:t>
            </a:r>
            <a:endParaRPr lang="cs-CZ" altLang="cs-CZ" i="1" dirty="0">
              <a:ea typeface="ＭＳ Ｐゴシック" pitchFamily="34" charset="-128"/>
            </a:endParaRPr>
          </a:p>
          <a:p>
            <a:endParaRPr lang="cs-CZ" i="1" dirty="0"/>
          </a:p>
        </p:txBody>
      </p:sp>
      <p:sp>
        <p:nvSpPr>
          <p:cNvPr id="4" name="Obdélník 3"/>
          <p:cNvSpPr/>
          <p:nvPr/>
        </p:nvSpPr>
        <p:spPr>
          <a:xfrm>
            <a:off x="4299745" y="2330152"/>
            <a:ext cx="1728192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>
                <a:latin typeface="+mn-lt"/>
                <a:ea typeface="ＭＳ Ｐゴシック" pitchFamily="34" charset="-128"/>
              </a:rPr>
              <a:t>jsem</a:t>
            </a: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>
                <a:latin typeface="+mn-lt"/>
                <a:ea typeface="ＭＳ Ｐゴシック" pitchFamily="34" charset="-128"/>
              </a:rPr>
              <a:t>jsi</a:t>
            </a: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>
                <a:latin typeface="+mn-lt"/>
                <a:ea typeface="ＭＳ Ｐゴシック" pitchFamily="34" charset="-128"/>
              </a:rPr>
              <a:t>je</a:t>
            </a: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endParaRPr lang="cs-CZ" sz="2400" b="1" dirty="0"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>
                <a:latin typeface="+mn-lt"/>
                <a:ea typeface="ＭＳ Ｐゴシック" pitchFamily="34" charset="-128"/>
              </a:rPr>
              <a:t>jsme</a:t>
            </a: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>
                <a:latin typeface="+mn-lt"/>
                <a:ea typeface="ＭＳ Ｐゴシック" pitchFamily="34" charset="-128"/>
              </a:rPr>
              <a:t>jste</a:t>
            </a: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>
                <a:latin typeface="+mn-lt"/>
                <a:ea typeface="ＭＳ Ｐゴシック" pitchFamily="34" charset="-128"/>
              </a:rPr>
              <a:t>jsou</a:t>
            </a:r>
            <a:endParaRPr lang="en-GB" sz="2400" b="1" dirty="0">
              <a:latin typeface="+mn-lt"/>
              <a:ea typeface="ＭＳ Ｐゴシック" pitchFamily="34" charset="-128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652116" y="2330152"/>
            <a:ext cx="1773932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7305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18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04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7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76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(I)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(he,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she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it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endParaRPr lang="cs-CZ" altLang="cs-CZ" i="1" dirty="0" smtClean="0">
              <a:solidFill>
                <a:schemeClr val="tx2">
                  <a:lumMod val="75000"/>
                </a:schemeClr>
              </a:solidFill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we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they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endParaRPr lang="cs-CZ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670476" y="2330152"/>
            <a:ext cx="1728192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jsem</a:t>
            </a:r>
            <a:endParaRPr lang="cs-CZ" sz="2400" b="1" dirty="0"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jsi</a:t>
            </a:r>
            <a:endParaRPr lang="cs-CZ" sz="2400" b="1" dirty="0"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není</a:t>
            </a:r>
            <a:endParaRPr lang="cs-CZ" sz="2400" b="1" dirty="0" smtClean="0"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endParaRPr lang="cs-CZ" sz="2400" b="1" dirty="0"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jsme</a:t>
            </a:r>
            <a:endParaRPr lang="cs-CZ" sz="2400" b="1" dirty="0"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jste</a:t>
            </a:r>
            <a:endParaRPr lang="cs-CZ" sz="2400" b="1" dirty="0"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jsou</a:t>
            </a:r>
            <a:endParaRPr lang="en-GB" sz="2400" b="1" dirty="0">
              <a:latin typeface="+mn-lt"/>
              <a:ea typeface="ＭＳ Ｐゴシック" pitchFamily="34" charset="-128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502124" y="1683821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00B050"/>
                </a:solidFill>
                <a:latin typeface="+mn-lt"/>
                <a:cs typeface="Arial" pitchFamily="34" charset="0"/>
              </a:rPr>
              <a:t>+</a:t>
            </a:r>
            <a:endParaRPr lang="cs-CZ" sz="4000" dirty="0">
              <a:solidFill>
                <a:srgbClr val="00B050"/>
              </a:solidFill>
              <a:latin typeface="+mn-lt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742484" y="1683820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—</a:t>
            </a:r>
            <a:endParaRPr lang="cs-CZ" sz="4000" dirty="0">
              <a:solidFill>
                <a:srgbClr val="FF0000"/>
              </a:solidFill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828482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Á-</a:t>
            </a:r>
            <a:r>
              <a:rPr lang="cs-CZ" dirty="0" err="1" smtClean="0"/>
              <a:t>verbs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499544" y="2330152"/>
            <a:ext cx="1773932" cy="42672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(já)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(ty)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(on, ona, to)</a:t>
            </a:r>
          </a:p>
          <a:p>
            <a:pPr marL="0" indent="0">
              <a:buFont typeface="Arial" charset="0"/>
              <a:buNone/>
            </a:pPr>
            <a:endParaRPr lang="cs-CZ" altLang="cs-CZ" i="1" dirty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(my)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(vy)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</a:t>
            </a:r>
            <a:r>
              <a:rPr lang="cs-CZ" altLang="cs-CZ" i="1" dirty="0" smtClean="0">
                <a:ea typeface="ＭＳ Ｐゴシック" pitchFamily="34" charset="-128"/>
              </a:rPr>
              <a:t>oni)</a:t>
            </a:r>
            <a:endParaRPr lang="cs-CZ" altLang="cs-CZ" i="1" dirty="0">
              <a:ea typeface="ＭＳ Ｐゴシック" pitchFamily="34" charset="-128"/>
            </a:endParaRPr>
          </a:p>
          <a:p>
            <a:endParaRPr lang="cs-CZ" i="1" dirty="0"/>
          </a:p>
        </p:txBody>
      </p:sp>
      <p:sp>
        <p:nvSpPr>
          <p:cNvPr id="4" name="Obdélník 3"/>
          <p:cNvSpPr/>
          <p:nvPr/>
        </p:nvSpPr>
        <p:spPr>
          <a:xfrm>
            <a:off x="4299745" y="2330152"/>
            <a:ext cx="1728192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á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á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endParaRPr lang="cs-CZ" sz="2400" b="1" dirty="0"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á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á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te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a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jí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652116" y="2330152"/>
            <a:ext cx="1773932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7305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18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04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7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76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(I)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(he,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she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it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endParaRPr lang="cs-CZ" altLang="cs-CZ" i="1" dirty="0" smtClean="0">
              <a:solidFill>
                <a:schemeClr val="tx2">
                  <a:lumMod val="75000"/>
                </a:schemeClr>
              </a:solidFill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we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they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endParaRPr lang="cs-CZ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502124" y="1683821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00B050"/>
                </a:solidFill>
                <a:latin typeface="+mn-lt"/>
                <a:cs typeface="Arial" pitchFamily="34" charset="0"/>
              </a:rPr>
              <a:t>+</a:t>
            </a:r>
            <a:endParaRPr lang="cs-CZ" sz="4000" dirty="0">
              <a:solidFill>
                <a:srgbClr val="00B050"/>
              </a:solidFill>
              <a:latin typeface="+mn-lt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742484" y="1683820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—</a:t>
            </a:r>
            <a:endParaRPr lang="cs-CZ" sz="4000" dirty="0">
              <a:solidFill>
                <a:srgbClr val="FF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670476" y="2330151"/>
            <a:ext cx="1728192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á</a:t>
            </a:r>
            <a:r>
              <a:rPr lang="cs-CZ" sz="2400" b="1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á</a:t>
            </a:r>
            <a:r>
              <a:rPr lang="cs-CZ" sz="2400" b="1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endParaRPr lang="cs-CZ" sz="2400" b="1" dirty="0"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á</a:t>
            </a:r>
            <a:r>
              <a:rPr lang="cs-CZ" sz="2400" b="1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á</a:t>
            </a:r>
            <a:r>
              <a:rPr lang="cs-CZ" sz="2400" b="1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te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a</a:t>
            </a:r>
            <a:r>
              <a:rPr lang="cs-CZ" sz="2400" b="1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jí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6934027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Í</a:t>
            </a:r>
            <a:r>
              <a:rPr lang="cs-CZ" dirty="0" smtClean="0"/>
              <a:t>-</a:t>
            </a:r>
            <a:r>
              <a:rPr lang="cs-CZ" dirty="0" err="1" smtClean="0"/>
              <a:t>verbs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499544" y="2330152"/>
            <a:ext cx="1773932" cy="42672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(já)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(ty)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(on, ona, to)</a:t>
            </a:r>
          </a:p>
          <a:p>
            <a:pPr marL="0" indent="0">
              <a:buFont typeface="Arial" charset="0"/>
              <a:buNone/>
            </a:pPr>
            <a:endParaRPr lang="cs-CZ" altLang="cs-CZ" i="1" dirty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(my)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(vy)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</a:t>
            </a:r>
            <a:r>
              <a:rPr lang="cs-CZ" altLang="cs-CZ" i="1" dirty="0" smtClean="0">
                <a:ea typeface="ＭＳ Ｐゴシック" pitchFamily="34" charset="-128"/>
              </a:rPr>
              <a:t>oni)</a:t>
            </a:r>
            <a:endParaRPr lang="cs-CZ" altLang="cs-CZ" i="1" dirty="0">
              <a:ea typeface="ＭＳ Ｐゴシック" pitchFamily="34" charset="-128"/>
            </a:endParaRPr>
          </a:p>
          <a:p>
            <a:endParaRPr lang="cs-CZ" i="1" dirty="0"/>
          </a:p>
        </p:txBody>
      </p:sp>
      <p:sp>
        <p:nvSpPr>
          <p:cNvPr id="4" name="Obdélník 3"/>
          <p:cNvSpPr/>
          <p:nvPr/>
        </p:nvSpPr>
        <p:spPr>
          <a:xfrm>
            <a:off x="4299745" y="2330152"/>
            <a:ext cx="1728192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endParaRPr lang="cs-CZ" sz="2400" b="1" dirty="0"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te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652116" y="2330152"/>
            <a:ext cx="1773932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7305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18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04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7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76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(I)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(he,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she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it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endParaRPr lang="cs-CZ" altLang="cs-CZ" i="1" dirty="0" smtClean="0">
              <a:solidFill>
                <a:schemeClr val="tx2">
                  <a:lumMod val="75000"/>
                </a:schemeClr>
              </a:solidFill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we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they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endParaRPr lang="cs-CZ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502124" y="1683821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00B050"/>
                </a:solidFill>
                <a:latin typeface="+mn-lt"/>
                <a:cs typeface="Arial" pitchFamily="34" charset="0"/>
              </a:rPr>
              <a:t>+</a:t>
            </a:r>
            <a:endParaRPr lang="cs-CZ" sz="4000" dirty="0">
              <a:solidFill>
                <a:srgbClr val="00B050"/>
              </a:solidFill>
              <a:latin typeface="+mn-lt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742484" y="1683820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—</a:t>
            </a:r>
            <a:endParaRPr lang="cs-CZ" sz="4000" dirty="0">
              <a:solidFill>
                <a:srgbClr val="FF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670476" y="2330151"/>
            <a:ext cx="1728192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endParaRPr lang="cs-CZ" sz="2400" b="1" dirty="0"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te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200064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Á-</a:t>
            </a:r>
            <a:r>
              <a:rPr lang="cs-CZ" dirty="0" err="1" smtClean="0"/>
              <a:t>verbs</a:t>
            </a:r>
            <a:r>
              <a:rPr lang="cs-CZ" dirty="0" smtClean="0"/>
              <a:t> + Í-</a:t>
            </a:r>
            <a:r>
              <a:rPr lang="cs-CZ" dirty="0" err="1" smtClean="0"/>
              <a:t>verbs</a:t>
            </a:r>
            <a:r>
              <a:rPr lang="cs-CZ" dirty="0" smtClean="0"/>
              <a:t> = M-</a:t>
            </a:r>
            <a:r>
              <a:rPr lang="cs-CZ" dirty="0" err="1" smtClean="0"/>
              <a:t>verbs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-M		(= I)</a:t>
            </a:r>
          </a:p>
          <a:p>
            <a:r>
              <a:rPr lang="cs-CZ" dirty="0" smtClean="0"/>
              <a:t>-Š 		(=</a:t>
            </a:r>
            <a:r>
              <a:rPr lang="cs-CZ" dirty="0" err="1" smtClean="0"/>
              <a:t>you</a:t>
            </a:r>
            <a:r>
              <a:rPr lang="cs-CZ" dirty="0" smtClean="0"/>
              <a:t>)</a:t>
            </a:r>
          </a:p>
          <a:p>
            <a:r>
              <a:rPr lang="cs-CZ" dirty="0" smtClean="0"/>
              <a:t>—		(he, </a:t>
            </a:r>
            <a:r>
              <a:rPr lang="cs-CZ" dirty="0" err="1" smtClean="0"/>
              <a:t>she</a:t>
            </a:r>
            <a:r>
              <a:rPr lang="cs-CZ" dirty="0" smtClean="0"/>
              <a:t>, </a:t>
            </a:r>
            <a:r>
              <a:rPr lang="cs-CZ" dirty="0" err="1" smtClean="0"/>
              <a:t>it</a:t>
            </a:r>
            <a:r>
              <a:rPr lang="cs-CZ" dirty="0" smtClean="0"/>
              <a:t>)</a:t>
            </a:r>
          </a:p>
          <a:p>
            <a:r>
              <a:rPr lang="cs-CZ" dirty="0" smtClean="0"/>
              <a:t>-ME 		(</a:t>
            </a:r>
            <a:r>
              <a:rPr lang="cs-CZ" dirty="0" err="1" smtClean="0"/>
              <a:t>we</a:t>
            </a:r>
            <a:r>
              <a:rPr lang="cs-CZ" dirty="0" smtClean="0"/>
              <a:t>)</a:t>
            </a:r>
          </a:p>
          <a:p>
            <a:r>
              <a:rPr lang="cs-CZ" dirty="0" smtClean="0"/>
              <a:t>-TE 		(</a:t>
            </a:r>
            <a:r>
              <a:rPr lang="cs-CZ" dirty="0" err="1" smtClean="0"/>
              <a:t>you</a:t>
            </a:r>
            <a:r>
              <a:rPr lang="cs-CZ" dirty="0" smtClean="0"/>
              <a:t>, </a:t>
            </a:r>
            <a:r>
              <a:rPr lang="cs-CZ" dirty="0" err="1" smtClean="0"/>
              <a:t>formal</a:t>
            </a:r>
            <a:r>
              <a:rPr lang="cs-CZ" dirty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plural</a:t>
            </a:r>
            <a:r>
              <a:rPr lang="cs-CZ" dirty="0" smtClean="0"/>
              <a:t>)</a:t>
            </a:r>
          </a:p>
          <a:p>
            <a:r>
              <a:rPr lang="cs-CZ" dirty="0" smtClean="0"/>
              <a:t>-AJÍ / Í	(</a:t>
            </a:r>
            <a:r>
              <a:rPr lang="cs-CZ" dirty="0" err="1" smtClean="0"/>
              <a:t>they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step by step </a:t>
            </a:r>
            <a:r>
              <a:rPr lang="cs-CZ" dirty="0" err="1" smtClean="0"/>
              <a:t>how</a:t>
            </a:r>
            <a:r>
              <a:rPr lang="cs-CZ" dirty="0" smtClean="0"/>
              <a:t>-to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flic.kr/p/oZLtiw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238428" y="1988840"/>
            <a:ext cx="56886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400" b="1" dirty="0" smtClean="0">
                <a:latin typeface="+mn-lt"/>
              </a:rPr>
              <a:t>MODEL VERBS</a:t>
            </a:r>
          </a:p>
          <a:p>
            <a:pPr>
              <a:lnSpc>
                <a:spcPct val="90000"/>
              </a:lnSpc>
            </a:pPr>
            <a:endParaRPr lang="cs-CZ" sz="2400" dirty="0" smtClean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děl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a</a:t>
            </a:r>
            <a:r>
              <a:rPr lang="cs-CZ" sz="2400" dirty="0" smtClean="0">
                <a:latin typeface="+mn-lt"/>
              </a:rPr>
              <a:t>t &gt; děl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á</a:t>
            </a:r>
            <a:r>
              <a:rPr lang="cs-CZ" sz="2400" dirty="0" smtClean="0">
                <a:latin typeface="+mn-lt"/>
              </a:rPr>
              <a:t>m = I do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rozum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ě</a:t>
            </a:r>
            <a:r>
              <a:rPr lang="cs-CZ" sz="2400" dirty="0" smtClean="0">
                <a:latin typeface="+mn-lt"/>
              </a:rPr>
              <a:t>t &gt; rozum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í</a:t>
            </a:r>
            <a:r>
              <a:rPr lang="cs-CZ" sz="2400" dirty="0" smtClean="0">
                <a:latin typeface="+mn-lt"/>
              </a:rPr>
              <a:t>m = I </a:t>
            </a:r>
            <a:r>
              <a:rPr lang="cs-CZ" sz="2400" dirty="0" err="1" smtClean="0">
                <a:latin typeface="+mn-lt"/>
              </a:rPr>
              <a:t>understand</a:t>
            </a:r>
            <a:endParaRPr lang="cs-CZ" sz="2400" dirty="0" smtClean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kouř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i</a:t>
            </a:r>
            <a:r>
              <a:rPr lang="cs-CZ" sz="2400" dirty="0" smtClean="0">
                <a:latin typeface="+mn-lt"/>
              </a:rPr>
              <a:t>t &gt; kouř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í</a:t>
            </a:r>
            <a:r>
              <a:rPr lang="cs-CZ" sz="2400" dirty="0" smtClean="0">
                <a:latin typeface="+mn-lt"/>
              </a:rPr>
              <a:t>m = I </a:t>
            </a:r>
            <a:r>
              <a:rPr lang="cs-CZ" sz="2400" dirty="0" err="1" smtClean="0">
                <a:latin typeface="+mn-lt"/>
              </a:rPr>
              <a:t>smoke</a:t>
            </a:r>
            <a:endParaRPr lang="cs-CZ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3542877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OVAT-</a:t>
            </a:r>
            <a:r>
              <a:rPr lang="cs-CZ" dirty="0" err="1" smtClean="0"/>
              <a:t>verbs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499544" y="2330152"/>
            <a:ext cx="1773932" cy="42672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(já)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(ty)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(on, ona, to)</a:t>
            </a:r>
          </a:p>
          <a:p>
            <a:pPr marL="0" indent="0">
              <a:buFont typeface="Arial" charset="0"/>
              <a:buNone/>
            </a:pPr>
            <a:endParaRPr lang="cs-CZ" altLang="cs-CZ" i="1" dirty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(my)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(vy)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</a:t>
            </a:r>
            <a:r>
              <a:rPr lang="cs-CZ" altLang="cs-CZ" i="1" dirty="0" smtClean="0">
                <a:ea typeface="ＭＳ Ｐゴシック" pitchFamily="34" charset="-128"/>
              </a:rPr>
              <a:t>oni)</a:t>
            </a:r>
            <a:endParaRPr lang="cs-CZ" altLang="cs-CZ" i="1" dirty="0">
              <a:ea typeface="ＭＳ Ｐゴシック" pitchFamily="34" charset="-128"/>
            </a:endParaRPr>
          </a:p>
          <a:p>
            <a:endParaRPr lang="cs-CZ" i="1" dirty="0"/>
          </a:p>
        </p:txBody>
      </p:sp>
      <p:sp>
        <p:nvSpPr>
          <p:cNvPr id="4" name="Obdélník 3"/>
          <p:cNvSpPr/>
          <p:nvPr/>
        </p:nvSpPr>
        <p:spPr>
          <a:xfrm>
            <a:off x="4299745" y="2330152"/>
            <a:ext cx="1728192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u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endParaRPr lang="cs-CZ" sz="2400" b="1" dirty="0"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eme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ete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err="1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err="1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err="1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ou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652116" y="2330152"/>
            <a:ext cx="1773932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7305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18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04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7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76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(I)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(he,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she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it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endParaRPr lang="cs-CZ" altLang="cs-CZ" i="1" dirty="0" smtClean="0">
              <a:solidFill>
                <a:schemeClr val="tx2">
                  <a:lumMod val="75000"/>
                </a:schemeClr>
              </a:solidFill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we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they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endParaRPr lang="cs-CZ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502124" y="1683821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00B050"/>
                </a:solidFill>
                <a:latin typeface="+mn-lt"/>
                <a:cs typeface="Arial" pitchFamily="34" charset="0"/>
              </a:rPr>
              <a:t>+</a:t>
            </a:r>
            <a:endParaRPr lang="cs-CZ" sz="4000" dirty="0">
              <a:solidFill>
                <a:srgbClr val="00B050"/>
              </a:solidFill>
              <a:latin typeface="+mn-lt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742484" y="1683820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—</a:t>
            </a:r>
            <a:endParaRPr lang="cs-CZ" sz="4000" dirty="0">
              <a:solidFill>
                <a:srgbClr val="FF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670476" y="2330151"/>
            <a:ext cx="2592288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u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>
                <a:latin typeface="+mn-lt"/>
                <a:ea typeface="ＭＳ Ｐゴシック" pitchFamily="34" charset="-128"/>
              </a:rPr>
              <a:t>s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tud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endParaRPr lang="cs-CZ" sz="2400" b="1" dirty="0"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ete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err="1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err="1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err="1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err="1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ou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9653693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U-</a:t>
            </a:r>
            <a:r>
              <a:rPr lang="cs-CZ" dirty="0" err="1" smtClean="0"/>
              <a:t>verbs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499544" y="2330152"/>
            <a:ext cx="1773932" cy="42672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(já)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(ty)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(on, ona, to)</a:t>
            </a:r>
          </a:p>
          <a:p>
            <a:pPr marL="0" indent="0">
              <a:buFont typeface="Arial" charset="0"/>
              <a:buNone/>
            </a:pPr>
            <a:endParaRPr lang="cs-CZ" altLang="cs-CZ" i="1" dirty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(my)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(vy)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</a:t>
            </a:r>
            <a:r>
              <a:rPr lang="cs-CZ" altLang="cs-CZ" i="1" dirty="0" smtClean="0">
                <a:ea typeface="ＭＳ Ｐゴシック" pitchFamily="34" charset="-128"/>
              </a:rPr>
              <a:t>oni)</a:t>
            </a:r>
            <a:endParaRPr lang="cs-CZ" altLang="cs-CZ" i="1" dirty="0">
              <a:ea typeface="ＭＳ Ｐゴシック" pitchFamily="34" charset="-128"/>
            </a:endParaRPr>
          </a:p>
          <a:p>
            <a:endParaRPr lang="cs-CZ" i="1" dirty="0"/>
          </a:p>
        </p:txBody>
      </p:sp>
      <p:sp>
        <p:nvSpPr>
          <p:cNvPr id="4" name="Obdélník 3"/>
          <p:cNvSpPr/>
          <p:nvPr/>
        </p:nvSpPr>
        <p:spPr>
          <a:xfrm>
            <a:off x="4299745" y="2330152"/>
            <a:ext cx="1728192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u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</a:t>
            </a:r>
          </a:p>
          <a:p>
            <a:pPr>
              <a:lnSpc>
                <a:spcPct val="90000"/>
              </a:lnSpc>
              <a:spcBef>
                <a:spcPts val="1800"/>
              </a:spcBef>
            </a:pPr>
            <a:endParaRPr lang="cs-CZ" sz="2400" b="1" dirty="0"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te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ou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652116" y="2330152"/>
            <a:ext cx="1773932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7305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18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04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7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76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(I)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(he,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she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it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endParaRPr lang="cs-CZ" altLang="cs-CZ" i="1" dirty="0" smtClean="0">
              <a:solidFill>
                <a:schemeClr val="tx2">
                  <a:lumMod val="75000"/>
                </a:schemeClr>
              </a:solidFill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we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they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endParaRPr lang="cs-CZ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502124" y="1683821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00B050"/>
                </a:solidFill>
                <a:latin typeface="+mn-lt"/>
                <a:cs typeface="Arial" pitchFamily="34" charset="0"/>
              </a:rPr>
              <a:t>+</a:t>
            </a:r>
            <a:endParaRPr lang="cs-CZ" sz="4000" dirty="0">
              <a:solidFill>
                <a:srgbClr val="00B050"/>
              </a:solidFill>
              <a:latin typeface="+mn-lt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742484" y="1683820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—</a:t>
            </a:r>
            <a:endParaRPr lang="cs-CZ" sz="4000" dirty="0">
              <a:solidFill>
                <a:srgbClr val="FF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670476" y="2330151"/>
            <a:ext cx="1728192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u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</a:t>
            </a:r>
          </a:p>
          <a:p>
            <a:pPr>
              <a:lnSpc>
                <a:spcPct val="90000"/>
              </a:lnSpc>
              <a:spcBef>
                <a:spcPts val="1800"/>
              </a:spcBef>
            </a:pPr>
            <a:endParaRPr lang="cs-CZ" sz="2400" b="1" dirty="0" smtClean="0"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ete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ou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0573345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OVAT-</a:t>
            </a:r>
            <a:r>
              <a:rPr lang="cs-CZ" dirty="0" err="1" smtClean="0"/>
              <a:t>verbs</a:t>
            </a:r>
            <a:r>
              <a:rPr lang="cs-CZ" dirty="0" smtClean="0"/>
              <a:t> + U-</a:t>
            </a:r>
            <a:r>
              <a:rPr lang="cs-CZ" dirty="0" err="1" smtClean="0"/>
              <a:t>verbs</a:t>
            </a:r>
            <a:r>
              <a:rPr lang="cs-CZ" dirty="0" smtClean="0"/>
              <a:t> = U-</a:t>
            </a:r>
            <a:r>
              <a:rPr lang="cs-CZ" dirty="0" err="1" smtClean="0"/>
              <a:t>verbs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-U		(= I)</a:t>
            </a:r>
          </a:p>
          <a:p>
            <a:r>
              <a:rPr lang="cs-CZ" dirty="0" smtClean="0"/>
              <a:t>-EŠ 		(=</a:t>
            </a:r>
            <a:r>
              <a:rPr lang="cs-CZ" dirty="0" err="1" smtClean="0"/>
              <a:t>you</a:t>
            </a:r>
            <a:r>
              <a:rPr lang="cs-CZ" dirty="0" smtClean="0"/>
              <a:t>)</a:t>
            </a:r>
          </a:p>
          <a:p>
            <a:r>
              <a:rPr lang="cs-CZ" dirty="0" smtClean="0"/>
              <a:t>-E		(he, </a:t>
            </a:r>
            <a:r>
              <a:rPr lang="cs-CZ" dirty="0" err="1" smtClean="0"/>
              <a:t>she</a:t>
            </a:r>
            <a:r>
              <a:rPr lang="cs-CZ" dirty="0" smtClean="0"/>
              <a:t>, </a:t>
            </a:r>
            <a:r>
              <a:rPr lang="cs-CZ" dirty="0" err="1" smtClean="0"/>
              <a:t>it</a:t>
            </a:r>
            <a:r>
              <a:rPr lang="cs-CZ" dirty="0" smtClean="0"/>
              <a:t>)</a:t>
            </a:r>
          </a:p>
          <a:p>
            <a:r>
              <a:rPr lang="cs-CZ" dirty="0" smtClean="0"/>
              <a:t>-EME	(</a:t>
            </a:r>
            <a:r>
              <a:rPr lang="cs-CZ" dirty="0" err="1" smtClean="0"/>
              <a:t>we</a:t>
            </a:r>
            <a:r>
              <a:rPr lang="cs-CZ" dirty="0" smtClean="0"/>
              <a:t>)</a:t>
            </a:r>
          </a:p>
          <a:p>
            <a:r>
              <a:rPr lang="cs-CZ" dirty="0" smtClean="0"/>
              <a:t>-ETE 	(</a:t>
            </a:r>
            <a:r>
              <a:rPr lang="cs-CZ" dirty="0" err="1" smtClean="0"/>
              <a:t>you</a:t>
            </a:r>
            <a:r>
              <a:rPr lang="cs-CZ" dirty="0" smtClean="0"/>
              <a:t>, </a:t>
            </a:r>
            <a:r>
              <a:rPr lang="cs-CZ" dirty="0" err="1" smtClean="0"/>
              <a:t>formal</a:t>
            </a:r>
            <a:r>
              <a:rPr lang="cs-CZ" dirty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plural</a:t>
            </a:r>
            <a:r>
              <a:rPr lang="cs-CZ" dirty="0" smtClean="0"/>
              <a:t>)</a:t>
            </a:r>
          </a:p>
          <a:p>
            <a:r>
              <a:rPr lang="cs-CZ" dirty="0" smtClean="0"/>
              <a:t>-OU		(</a:t>
            </a:r>
            <a:r>
              <a:rPr lang="cs-CZ" dirty="0" err="1" smtClean="0"/>
              <a:t>they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step by step </a:t>
            </a:r>
            <a:r>
              <a:rPr lang="cs-CZ" dirty="0" err="1" smtClean="0"/>
              <a:t>how</a:t>
            </a:r>
            <a:r>
              <a:rPr lang="cs-CZ" dirty="0"/>
              <a:t>-to: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flic.kr/p/oZLtCQ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5666047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9796" y="274638"/>
            <a:ext cx="11737304" cy="1020762"/>
          </a:xfrm>
        </p:spPr>
        <p:txBody>
          <a:bodyPr/>
          <a:lstStyle/>
          <a:p>
            <a:r>
              <a:rPr lang="cs-CZ" dirty="0" smtClean="0"/>
              <a:t>RÁD/RÁDA + </a:t>
            </a:r>
            <a:r>
              <a:rPr lang="cs-CZ" dirty="0" err="1" smtClean="0"/>
              <a:t>verbs</a:t>
            </a:r>
            <a:r>
              <a:rPr lang="cs-CZ" dirty="0" smtClean="0"/>
              <a:t> = LIKES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2" y="1905000"/>
            <a:ext cx="10476655" cy="4267200"/>
          </a:xfrm>
        </p:spPr>
        <p:txBody>
          <a:bodyPr/>
          <a:lstStyle/>
          <a:p>
            <a:r>
              <a:rPr lang="cs-CZ" dirty="0" smtClean="0"/>
              <a:t>rád studuj</a:t>
            </a:r>
            <a:r>
              <a:rPr lang="cs-CZ" dirty="0" smtClean="0">
                <a:solidFill>
                  <a:srgbClr val="00B050"/>
                </a:solidFill>
              </a:rPr>
              <a:t>u</a:t>
            </a:r>
            <a:r>
              <a:rPr lang="cs-CZ" dirty="0" smtClean="0"/>
              <a:t> = </a:t>
            </a:r>
            <a:r>
              <a:rPr lang="cs-CZ" dirty="0" smtClean="0">
                <a:solidFill>
                  <a:srgbClr val="00B050"/>
                </a:solidFill>
              </a:rPr>
              <a:t>I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to study (I study </a:t>
            </a:r>
            <a:r>
              <a:rPr lang="cs-CZ" i="1" dirty="0" err="1" smtClean="0"/>
              <a:t>with</a:t>
            </a:r>
            <a:r>
              <a:rPr lang="cs-CZ" i="1" dirty="0" smtClean="0"/>
              <a:t> </a:t>
            </a:r>
            <a:r>
              <a:rPr lang="cs-CZ" i="1" dirty="0" err="1" smtClean="0"/>
              <a:t>pleasure</a:t>
            </a:r>
            <a:r>
              <a:rPr lang="cs-CZ" dirty="0" smtClean="0"/>
              <a:t>)			</a:t>
            </a:r>
            <a:r>
              <a:rPr lang="cs-CZ" i="1" dirty="0" err="1" smtClean="0"/>
              <a:t>me</a:t>
            </a:r>
            <a:r>
              <a:rPr lang="cs-CZ" i="1" dirty="0" smtClean="0"/>
              <a:t> = </a:t>
            </a:r>
            <a:r>
              <a:rPr lang="cs-CZ" i="1" dirty="0" err="1" smtClean="0"/>
              <a:t>masculine</a:t>
            </a:r>
            <a:endParaRPr lang="cs-CZ" i="1" dirty="0" smtClean="0"/>
          </a:p>
          <a:p>
            <a:r>
              <a:rPr lang="cs-CZ" dirty="0" smtClean="0"/>
              <a:t>rád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studuj</a:t>
            </a:r>
            <a:r>
              <a:rPr lang="cs-CZ" dirty="0" smtClean="0">
                <a:solidFill>
                  <a:srgbClr val="00B050"/>
                </a:solidFill>
              </a:rPr>
              <a:t>eš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 smtClean="0">
                <a:solidFill>
                  <a:srgbClr val="00B050"/>
                </a:solidFill>
              </a:rPr>
              <a:t>you</a:t>
            </a:r>
            <a:r>
              <a:rPr lang="cs-CZ" dirty="0" smtClean="0"/>
              <a:t> </a:t>
            </a:r>
            <a:r>
              <a:rPr lang="cs-CZ" dirty="0" err="1"/>
              <a:t>like</a:t>
            </a:r>
            <a:r>
              <a:rPr lang="cs-CZ" dirty="0"/>
              <a:t> to study </a:t>
            </a:r>
            <a:r>
              <a:rPr lang="cs-CZ" dirty="0" smtClean="0"/>
              <a:t>(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/>
              <a:t>study </a:t>
            </a:r>
            <a:r>
              <a:rPr lang="cs-CZ" i="1" dirty="0" err="1"/>
              <a:t>with</a:t>
            </a:r>
            <a:r>
              <a:rPr lang="cs-CZ" i="1" dirty="0"/>
              <a:t> </a:t>
            </a:r>
            <a:r>
              <a:rPr lang="cs-CZ" i="1" dirty="0" err="1"/>
              <a:t>pleasure</a:t>
            </a:r>
            <a:r>
              <a:rPr lang="cs-CZ" dirty="0"/>
              <a:t>)	</a:t>
            </a:r>
            <a:r>
              <a:rPr lang="cs-CZ" i="1" dirty="0" err="1" smtClean="0"/>
              <a:t>you</a:t>
            </a:r>
            <a:r>
              <a:rPr lang="cs-CZ" i="1" dirty="0" smtClean="0"/>
              <a:t> </a:t>
            </a:r>
            <a:r>
              <a:rPr lang="cs-CZ" i="1" dirty="0"/>
              <a:t>= </a:t>
            </a:r>
            <a:r>
              <a:rPr lang="cs-CZ" i="1" dirty="0" err="1" smtClean="0"/>
              <a:t>feminine</a:t>
            </a:r>
            <a:endParaRPr lang="cs-CZ" i="1" dirty="0" smtClean="0"/>
          </a:p>
          <a:p>
            <a:r>
              <a:rPr lang="cs-CZ" dirty="0" smtClean="0"/>
              <a:t>Petr rád studuj</a:t>
            </a:r>
            <a:r>
              <a:rPr lang="cs-CZ" dirty="0" smtClean="0">
                <a:solidFill>
                  <a:srgbClr val="00B050"/>
                </a:solidFill>
              </a:rPr>
              <a:t>e</a:t>
            </a:r>
            <a:r>
              <a:rPr lang="cs-CZ" dirty="0" smtClean="0"/>
              <a:t> a Eva rád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studuj</a:t>
            </a:r>
            <a:r>
              <a:rPr lang="cs-CZ" dirty="0" smtClean="0">
                <a:solidFill>
                  <a:srgbClr val="00B050"/>
                </a:solidFill>
              </a:rPr>
              <a:t>e</a:t>
            </a:r>
            <a:r>
              <a:rPr lang="cs-CZ" dirty="0" smtClean="0"/>
              <a:t>.</a:t>
            </a:r>
          </a:p>
          <a:p>
            <a:r>
              <a:rPr lang="cs-CZ" dirty="0" smtClean="0"/>
              <a:t>rád</a:t>
            </a:r>
            <a:r>
              <a:rPr lang="cs-CZ" dirty="0" smtClean="0">
                <a:solidFill>
                  <a:srgbClr val="00B050"/>
                </a:solidFill>
              </a:rPr>
              <a:t>i</a:t>
            </a:r>
            <a:r>
              <a:rPr lang="cs-CZ" dirty="0" smtClean="0"/>
              <a:t> studuj</a:t>
            </a:r>
            <a:r>
              <a:rPr lang="cs-CZ" dirty="0" smtClean="0">
                <a:solidFill>
                  <a:srgbClr val="00B050"/>
                </a:solidFill>
              </a:rPr>
              <a:t>eme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 smtClean="0">
                <a:solidFill>
                  <a:srgbClr val="00B050"/>
                </a:solidFill>
              </a:rPr>
              <a:t>we</a:t>
            </a:r>
            <a:r>
              <a:rPr lang="cs-CZ" dirty="0" smtClean="0"/>
              <a:t> </a:t>
            </a:r>
            <a:r>
              <a:rPr lang="cs-CZ" dirty="0" err="1"/>
              <a:t>like</a:t>
            </a:r>
            <a:r>
              <a:rPr lang="cs-CZ" dirty="0"/>
              <a:t> to study </a:t>
            </a:r>
            <a:r>
              <a:rPr lang="cs-CZ" dirty="0" smtClean="0"/>
              <a:t>		</a:t>
            </a:r>
            <a:r>
              <a:rPr lang="cs-CZ" dirty="0"/>
              <a:t>			</a:t>
            </a:r>
            <a:r>
              <a:rPr lang="cs-CZ" i="1" dirty="0" err="1" smtClean="0"/>
              <a:t>plural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928629169"/>
      </p:ext>
    </p:extLst>
  </p:cSld>
  <p:clrMapOvr>
    <a:masterClrMapping/>
  </p:clrMapOvr>
  <p:transition spd="med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_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v podobě školní tabule (širokoúhlá)</Template>
  <TotalTime>0</TotalTime>
  <Words>442</Words>
  <Application>Microsoft Office PowerPoint</Application>
  <PresentationFormat>Vlastní</PresentationFormat>
  <Paragraphs>200</Paragraphs>
  <Slides>11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Chalkboard_16x9</vt:lpstr>
      <vt:lpstr>Čeština: 5. lekce Czech language: 5th lesson</vt:lpstr>
      <vt:lpstr>BÝT | to be</vt:lpstr>
      <vt:lpstr>Á-verbs</vt:lpstr>
      <vt:lpstr>Í-verbs</vt:lpstr>
      <vt:lpstr>Á-verbs + Í-verbs = M-verbs</vt:lpstr>
      <vt:lpstr>OVAT-verbs</vt:lpstr>
      <vt:lpstr>U-verbs</vt:lpstr>
      <vt:lpstr>OVAT-verbs + U-verbs = U-verbs</vt:lpstr>
      <vt:lpstr>RÁD/RÁDA + verbs = LIKES </vt:lpstr>
      <vt:lpstr>NERAD/NERADA = dislikes</vt:lpstr>
      <vt:lpstr>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Čeština: 1. lekce Czech language: 1st lesson</dc:title>
  <dc:creator/>
  <cp:lastModifiedBy/>
  <cp:revision>4</cp:revision>
  <dcterms:created xsi:type="dcterms:W3CDTF">2015-09-08T18:40:27Z</dcterms:created>
  <dcterms:modified xsi:type="dcterms:W3CDTF">2015-10-19T05:42:07Z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