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63" r:id="rId4"/>
    <p:sldId id="266" r:id="rId5"/>
    <p:sldId id="261" r:id="rId6"/>
    <p:sldId id="265" r:id="rId7"/>
    <p:sldId id="259" r:id="rId8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9" autoAdjust="0"/>
    <p:restoredTop sz="94434" autoAdjust="0"/>
  </p:normalViewPr>
  <p:slideViewPr>
    <p:cSldViewPr>
      <p:cViewPr>
        <p:scale>
          <a:sx n="86" d="100"/>
          <a:sy n="86" d="100"/>
        </p:scale>
        <p:origin x="-120" y="-7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4C8AB-9A8A-40C3-AA5C-6CD02B1E022F}" type="datetimeFigureOut">
              <a:rPr lang="cs-CZ"/>
              <a:pPr>
                <a:defRPr/>
              </a:pPr>
              <a:t>24.11.2015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D704E8-BBAD-48EB-91E9-A69E6EC60E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36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70D7C-3DF0-4ADA-8133-445DD144A403}" type="datetimeFigureOut">
              <a:rPr lang="cs-CZ"/>
              <a:pPr>
                <a:defRPr/>
              </a:pPr>
              <a:t>24.11.2015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6A03D7-8F4B-4307-851D-8A1665F7DC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77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66604-EBB5-44D2-BCBF-59272E29BCF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54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7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8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9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6AC-703C-48B0-9332-AE05716AC0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 rot="5400000">
            <a:off x="6865144" y="3472657"/>
            <a:ext cx="6491287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7366" y="1527276"/>
              <a:ext cx="64621" cy="4801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96" y="1533677"/>
              <a:ext cx="18093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0290" y="1532077"/>
              <a:ext cx="41358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0916" y="1528877"/>
              <a:ext cx="43942" cy="4800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10236" y="1533677"/>
              <a:ext cx="41358" cy="1601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4101" y="1538478"/>
              <a:ext cx="77546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5482" y="1524075"/>
              <a:ext cx="38772" cy="4801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5219" y="1524075"/>
              <a:ext cx="93056" cy="4801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615" y="1525676"/>
              <a:ext cx="33604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2010" y="1530476"/>
              <a:ext cx="28433" cy="4801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332" y="1533677"/>
              <a:ext cx="36188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0444" y="1533677"/>
              <a:ext cx="5170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255" y="1540078"/>
              <a:ext cx="72377" cy="8002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3708" y="1535278"/>
              <a:ext cx="46528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5614" y="1540078"/>
              <a:ext cx="18095" cy="1601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1955" y="1532077"/>
              <a:ext cx="85302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710" y="1533677"/>
              <a:ext cx="5170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2242" y="1533677"/>
              <a:ext cx="5170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4331" y="1533676"/>
              <a:ext cx="43944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578" y="1528876"/>
              <a:ext cx="31019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56" y="1532078"/>
              <a:ext cx="517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6" y="1533677"/>
              <a:ext cx="28433" cy="1601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8168" y="1535278"/>
              <a:ext cx="188695" cy="24002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7410" y="1530476"/>
              <a:ext cx="93056" cy="4801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0467" y="1533677"/>
              <a:ext cx="136998" cy="11202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6084" y="1554479"/>
              <a:ext cx="7754" cy="1600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3708" y="1543278"/>
              <a:ext cx="118904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4333" y="1543279"/>
              <a:ext cx="69793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468" y="1527277"/>
              <a:ext cx="38774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920" y="1528876"/>
              <a:ext cx="2326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8459" y="1567281"/>
              <a:ext cx="20679" cy="1600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138" y="1565681"/>
              <a:ext cx="10340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1358" y="1522476"/>
              <a:ext cx="62037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28" y="1546478"/>
              <a:ext cx="28434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7976" y="1562480"/>
              <a:ext cx="38772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072" y="1568881"/>
              <a:ext cx="36188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5025" y="1532077"/>
              <a:ext cx="62037" cy="4800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13" y="1527276"/>
              <a:ext cx="18093" cy="1601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5234" y="1528877"/>
              <a:ext cx="69791" cy="4800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212" y="1560880"/>
              <a:ext cx="7754" cy="1600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805" y="1522476"/>
              <a:ext cx="33604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72" y="1530476"/>
              <a:ext cx="18093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7772" y="1544879"/>
              <a:ext cx="7755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6537" y="1554481"/>
              <a:ext cx="5170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643" y="1532078"/>
              <a:ext cx="2326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5735" y="1530476"/>
              <a:ext cx="20679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6623" y="1532077"/>
              <a:ext cx="31019" cy="1600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1782" y="1554479"/>
              <a:ext cx="20679" cy="1600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7439" y="1568882"/>
              <a:ext cx="2584" cy="160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0231" y="1557680"/>
              <a:ext cx="67207" cy="1440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1185" y="1514474"/>
              <a:ext cx="9564057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995" y="1560881"/>
              <a:ext cx="10340" cy="4800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3336" y="1568882"/>
              <a:ext cx="5170" cy="160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539" y="1567282"/>
              <a:ext cx="25849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7564" y="1528876"/>
              <a:ext cx="38772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448" y="1554480"/>
              <a:ext cx="43942" cy="1600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527" y="1540078"/>
              <a:ext cx="59453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7149" y="1543278"/>
              <a:ext cx="28433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8058" y="1525676"/>
              <a:ext cx="103395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943" y="1551280"/>
              <a:ext cx="25849" cy="4800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0905" y="1551280"/>
              <a:ext cx="59453" cy="1600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900358" y="1551280"/>
              <a:ext cx="36188" cy="1600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7226" y="1554481"/>
              <a:ext cx="46528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3249" y="1549678"/>
              <a:ext cx="62037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4192" y="1557680"/>
              <a:ext cx="23265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2910" y="1565681"/>
              <a:ext cx="116320" cy="1601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0841" y="1548079"/>
              <a:ext cx="12925" cy="8000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358" y="1570482"/>
              <a:ext cx="98225" cy="8000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640" y="1565681"/>
              <a:ext cx="18095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033" y="1517675"/>
              <a:ext cx="38774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1" y="1520875"/>
              <a:ext cx="31019" cy="4801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815" y="1573682"/>
              <a:ext cx="33603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272" y="1567282"/>
              <a:ext cx="15509" cy="4800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351" y="1570482"/>
              <a:ext cx="62037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877-F525-4664-A61C-CFAD3062903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1CC0-5FBD-4088-9E6A-FC08F53400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2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1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4BE-7D04-4E0A-AE1E-2460AFAC77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6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3D60-406D-4652-8437-132E6A3895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8" name="Volný tvar 16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2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3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4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4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78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14AB9-48BA-47AA-8CEB-E51E297A35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C5EB-55D4-4004-88D8-E366D36CBB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>
            <a:off x="4418013" y="1630363"/>
            <a:ext cx="6291262" cy="4576762"/>
            <a:chOff x="4417839" y="1630821"/>
            <a:chExt cx="6291028" cy="4575885"/>
          </a:xfrm>
        </p:grpSpPr>
        <p:grpSp>
          <p:nvGrpSpPr>
            <p:cNvPr id="6" name="Skupina 515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6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C266-F189-4193-85A0-A9C88C0731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 flipH="1">
            <a:off x="1447800" y="1630363"/>
            <a:ext cx="6291263" cy="4576762"/>
            <a:chOff x="4417839" y="1630821"/>
            <a:chExt cx="6291028" cy="4575885"/>
          </a:xfrm>
        </p:grpSpPr>
        <p:grpSp>
          <p:nvGrpSpPr>
            <p:cNvPr id="6" name="Skupina 514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5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Kliknutím na ikonu </a:t>
            </a:r>
            <a:r>
              <a:rPr lang="cs-CZ" noProof="0" dirty="0" err="1" smtClean="0"/>
              <a:t>přidíte</a:t>
            </a:r>
            <a:r>
              <a:rPr lang="cs-CZ" noProof="0" dirty="0" smtClean="0"/>
              <a:t>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6A6-92A1-4D7A-A444-B8C5200DEC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22413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22413" y="1905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3" y="6400800"/>
            <a:ext cx="124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32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3" y="6400800"/>
            <a:ext cx="11430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D1C47-445E-4F52-8B14-6D806E8BC6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80" r:id="rId10"/>
    <p:sldLayoutId id="2147483681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9pPr>
    </p:titleStyle>
    <p:bodyStyle>
      <a:lvl1pPr marL="273050" indent="-273050" algn="l" rtl="0" fontAlgn="base">
        <a:lnSpc>
          <a:spcPct val="90000"/>
        </a:lnSpc>
        <a:spcBef>
          <a:spcPts val="1800"/>
        </a:spcBef>
        <a:spcAft>
          <a:spcPct val="0"/>
        </a:spcAft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7305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318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lic.kr/p/oY4xH1" TargetMode="External"/><Relationship Id="rId2" Type="http://schemas.openxmlformats.org/officeDocument/2006/relationships/hyperlink" Target="https://flic.kr/p/pyyUz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lic.kr/p/oZoVW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10225458" cy="2667000"/>
          </a:xfrm>
        </p:spPr>
        <p:txBody>
          <a:bodyPr/>
          <a:lstStyle/>
          <a:p>
            <a:r>
              <a:rPr lang="cs-CZ" dirty="0" smtClean="0"/>
              <a:t>Čeština: 10. lekce</a:t>
            </a:r>
            <a:br>
              <a:rPr lang="cs-CZ" dirty="0" smtClean="0"/>
            </a:br>
            <a:r>
              <a:rPr lang="cs-CZ" dirty="0" smtClean="0"/>
              <a:t>Czech </a:t>
            </a:r>
            <a:r>
              <a:rPr lang="cs-CZ" dirty="0" err="1" smtClean="0"/>
              <a:t>language</a:t>
            </a:r>
            <a:r>
              <a:rPr lang="cs-CZ" dirty="0" smtClean="0"/>
              <a:t>: 10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4000" cy="10668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/>
              <a:t>Communicative</a:t>
            </a:r>
            <a:r>
              <a:rPr lang="cs-CZ" dirty="0"/>
              <a:t> </a:t>
            </a:r>
            <a:r>
              <a:rPr lang="cs-CZ" dirty="0" err="1"/>
              <a:t>Competency</a:t>
            </a:r>
            <a:r>
              <a:rPr lang="cs-CZ" dirty="0"/>
              <a:t>: </a:t>
            </a:r>
            <a:r>
              <a:rPr lang="cs-CZ" dirty="0" err="1"/>
              <a:t>Meals</a:t>
            </a:r>
            <a:r>
              <a:rPr lang="cs-CZ" dirty="0"/>
              <a:t>. Café, Restaurant. </a:t>
            </a:r>
            <a:r>
              <a:rPr lang="cs-CZ" dirty="0" err="1"/>
              <a:t>Likes</a:t>
            </a:r>
            <a:r>
              <a:rPr lang="cs-CZ" dirty="0"/>
              <a:t> and </a:t>
            </a:r>
            <a:r>
              <a:rPr lang="cs-CZ" dirty="0" err="1"/>
              <a:t>dislikes</a:t>
            </a:r>
            <a:r>
              <a:rPr lang="cs-CZ" dirty="0"/>
              <a:t>: </a:t>
            </a:r>
            <a:r>
              <a:rPr lang="cs-CZ" dirty="0" err="1"/>
              <a:t>rád+verb</a:t>
            </a:r>
            <a:r>
              <a:rPr lang="cs-CZ" dirty="0"/>
              <a:t>, mít rád, líbit se, chutnat.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Grammar</a:t>
            </a:r>
            <a:r>
              <a:rPr lang="cs-CZ" dirty="0"/>
              <a:t>: </a:t>
            </a:r>
            <a:r>
              <a:rPr lang="cs-CZ" dirty="0" err="1"/>
              <a:t>Present</a:t>
            </a:r>
            <a:r>
              <a:rPr lang="cs-CZ" dirty="0"/>
              <a:t> tense, infinitive. </a:t>
            </a:r>
            <a:r>
              <a:rPr lang="cs-CZ" dirty="0" err="1"/>
              <a:t>Accusative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singular</a:t>
            </a:r>
            <a:r>
              <a:rPr lang="cs-CZ" dirty="0"/>
              <a:t> in </a:t>
            </a:r>
            <a:r>
              <a:rPr lang="cs-CZ" dirty="0" err="1"/>
              <a:t>nouns</a:t>
            </a:r>
            <a:r>
              <a:rPr lang="cs-CZ" dirty="0"/>
              <a:t>, </a:t>
            </a:r>
            <a:r>
              <a:rPr lang="cs-CZ" dirty="0" err="1"/>
              <a:t>adjectives</a:t>
            </a:r>
            <a:r>
              <a:rPr lang="cs-CZ" dirty="0"/>
              <a:t>, </a:t>
            </a:r>
            <a:r>
              <a:rPr lang="cs-CZ" dirty="0" err="1"/>
              <a:t>pronouns</a:t>
            </a:r>
            <a:r>
              <a:rPr lang="cs-CZ" dirty="0"/>
              <a:t>, and </a:t>
            </a:r>
            <a:r>
              <a:rPr lang="cs-CZ" dirty="0" err="1"/>
              <a:t>numeral</a:t>
            </a:r>
            <a:r>
              <a:rPr lang="cs-CZ" dirty="0"/>
              <a:t> "</a:t>
            </a:r>
            <a:r>
              <a:rPr lang="cs-CZ" dirty="0" err="1"/>
              <a:t>one</a:t>
            </a:r>
            <a:r>
              <a:rPr lang="cs-CZ" dirty="0"/>
              <a:t>". </a:t>
            </a:r>
            <a:r>
              <a:rPr lang="cs-CZ" dirty="0" err="1"/>
              <a:t>Verbs</a:t>
            </a:r>
            <a:r>
              <a:rPr lang="cs-CZ"/>
              <a:t> </a:t>
            </a:r>
            <a:r>
              <a:rPr lang="cs-CZ" smtClean="0"/>
              <a:t>and prepositions</a:t>
            </a:r>
            <a:r>
              <a:rPr lang="cs-CZ" dirty="0" smtClean="0"/>
              <a:t> </a:t>
            </a:r>
            <a:r>
              <a:rPr lang="cs-CZ" dirty="0" err="1"/>
              <a:t>used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accusative</a:t>
            </a:r>
            <a:r>
              <a:rPr lang="cs-CZ" dirty="0"/>
              <a:t>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Likes</a:t>
            </a:r>
            <a:r>
              <a:rPr lang="cs-CZ" dirty="0" smtClean="0"/>
              <a:t> and </a:t>
            </a:r>
            <a:r>
              <a:rPr lang="cs-CZ" dirty="0" err="1" smtClean="0"/>
              <a:t>dislikes</a:t>
            </a:r>
            <a:r>
              <a:rPr lang="cs-CZ" dirty="0" smtClean="0"/>
              <a:t> I. (RÁD)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Rád/a + </a:t>
            </a:r>
            <a:r>
              <a:rPr lang="cs-CZ" dirty="0" err="1"/>
              <a:t>declined</a:t>
            </a:r>
            <a:r>
              <a:rPr lang="cs-CZ" dirty="0"/>
              <a:t> verb: I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doing</a:t>
            </a:r>
            <a:r>
              <a:rPr lang="cs-CZ" dirty="0"/>
              <a:t> </a:t>
            </a:r>
            <a:r>
              <a:rPr lang="cs-CZ" dirty="0" err="1" smtClean="0"/>
              <a:t>something</a:t>
            </a:r>
            <a:endParaRPr lang="cs-CZ" dirty="0" smtClean="0"/>
          </a:p>
          <a:p>
            <a:pPr lvl="1"/>
            <a:r>
              <a:rPr lang="cs-CZ" i="1" dirty="0" smtClean="0"/>
              <a:t>Rád sportuju, rád hraju fotbal, rád jím v restauraci.</a:t>
            </a:r>
            <a:endParaRPr lang="cs-CZ" i="1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Mám rád/a + </a:t>
            </a:r>
            <a:r>
              <a:rPr lang="cs-CZ" dirty="0" err="1"/>
              <a:t>object</a:t>
            </a:r>
            <a:r>
              <a:rPr lang="cs-CZ" dirty="0"/>
              <a:t>: I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 smtClean="0"/>
              <a:t>someone</a:t>
            </a:r>
            <a:r>
              <a:rPr lang="cs-CZ" dirty="0" smtClean="0"/>
              <a:t>/</a:t>
            </a:r>
            <a:r>
              <a:rPr lang="cs-CZ" dirty="0" err="1" smtClean="0"/>
              <a:t>something</a:t>
            </a:r>
            <a:endParaRPr lang="cs-CZ" dirty="0" smtClean="0"/>
          </a:p>
          <a:p>
            <a:pPr lvl="1"/>
            <a:r>
              <a:rPr lang="cs-CZ" i="1" dirty="0" smtClean="0"/>
              <a:t>Mám rád Brno, mám rád fotbal, mám rád maminku, mám rád Jaromíra Jágra.</a:t>
            </a:r>
            <a:endParaRPr lang="cs-CZ" i="1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Jsem rád/a, že…: I </a:t>
            </a:r>
            <a:r>
              <a:rPr lang="cs-CZ" dirty="0" err="1"/>
              <a:t>am</a:t>
            </a:r>
            <a:r>
              <a:rPr lang="cs-CZ" dirty="0"/>
              <a:t> happy </a:t>
            </a:r>
            <a:r>
              <a:rPr lang="cs-CZ" dirty="0" err="1" smtClean="0"/>
              <a:t>that</a:t>
            </a:r>
            <a:endParaRPr lang="cs-CZ" dirty="0" smtClean="0"/>
          </a:p>
          <a:p>
            <a:pPr lvl="1"/>
            <a:r>
              <a:rPr lang="cs-CZ" dirty="0" smtClean="0"/>
              <a:t>Jsem rád, že jsi tady. Jsem rád, že studuju v Brně.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5266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Likes</a:t>
            </a:r>
            <a:r>
              <a:rPr lang="cs-CZ" dirty="0"/>
              <a:t> and </a:t>
            </a:r>
            <a:r>
              <a:rPr lang="cs-CZ" dirty="0" err="1"/>
              <a:t>dislikes</a:t>
            </a:r>
            <a:r>
              <a:rPr lang="cs-CZ" dirty="0"/>
              <a:t> </a:t>
            </a:r>
            <a:r>
              <a:rPr lang="cs-CZ" dirty="0" smtClean="0"/>
              <a:t>II. (</a:t>
            </a:r>
            <a:r>
              <a:rPr lang="cs-CZ" dirty="0" err="1" smtClean="0"/>
              <a:t>verbs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LÍBÍ</a:t>
            </a:r>
            <a:r>
              <a:rPr lang="cs-CZ" dirty="0" smtClean="0"/>
              <a:t> se mi tvůj telefon (</a:t>
            </a:r>
            <a:r>
              <a:rPr lang="cs-CZ" i="1" dirty="0" smtClean="0"/>
              <a:t>I </a:t>
            </a:r>
            <a:r>
              <a:rPr lang="cs-CZ" i="1" dirty="0" err="1" smtClean="0"/>
              <a:t>like</a:t>
            </a:r>
            <a:r>
              <a:rPr lang="cs-CZ" i="1" dirty="0" smtClean="0"/>
              <a:t> </a:t>
            </a:r>
            <a:r>
              <a:rPr lang="cs-CZ" i="1" dirty="0" err="1" smtClean="0"/>
              <a:t>your</a:t>
            </a:r>
            <a:r>
              <a:rPr lang="cs-CZ" i="1" dirty="0" smtClean="0"/>
              <a:t> </a:t>
            </a:r>
            <a:r>
              <a:rPr lang="cs-CZ" i="1" dirty="0" err="1" smtClean="0"/>
              <a:t>phone</a:t>
            </a:r>
            <a:r>
              <a:rPr lang="cs-CZ" dirty="0" smtClean="0"/>
              <a:t>). 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líbí se mi Brno (</a:t>
            </a:r>
            <a:r>
              <a:rPr lang="cs-CZ" i="1" dirty="0" smtClean="0"/>
              <a:t>I do not </a:t>
            </a:r>
            <a:r>
              <a:rPr lang="cs-CZ" i="1" dirty="0" err="1" smtClean="0"/>
              <a:t>like</a:t>
            </a:r>
            <a:r>
              <a:rPr lang="cs-CZ" i="1" dirty="0" smtClean="0"/>
              <a:t> Brno</a:t>
            </a:r>
            <a:r>
              <a:rPr lang="cs-CZ" dirty="0" smtClean="0"/>
              <a:t>).</a:t>
            </a:r>
          </a:p>
          <a:p>
            <a:pPr lvl="1"/>
            <a:r>
              <a:rPr lang="cs-CZ" dirty="0" smtClean="0"/>
              <a:t>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appeals</a:t>
            </a:r>
            <a:r>
              <a:rPr lang="cs-CZ" dirty="0" smtClean="0"/>
              <a:t> to </a:t>
            </a:r>
            <a:r>
              <a:rPr lang="cs-CZ" dirty="0" err="1" smtClean="0"/>
              <a:t>people´s</a:t>
            </a:r>
            <a:r>
              <a:rPr lang="cs-CZ" dirty="0" smtClean="0"/>
              <a:t> </a:t>
            </a:r>
            <a:r>
              <a:rPr lang="cs-CZ" dirty="0" err="1" smtClean="0"/>
              <a:t>senses</a:t>
            </a:r>
            <a:r>
              <a:rPr lang="cs-CZ" dirty="0" smtClean="0"/>
              <a:t> (</a:t>
            </a:r>
            <a:r>
              <a:rPr lang="cs-CZ" dirty="0" err="1" smtClean="0"/>
              <a:t>mostly</a:t>
            </a:r>
            <a:r>
              <a:rPr lang="cs-CZ" dirty="0" smtClean="0"/>
              <a:t> </a:t>
            </a:r>
            <a:r>
              <a:rPr lang="cs-CZ" dirty="0" err="1" smtClean="0"/>
              <a:t>sight</a:t>
            </a:r>
            <a:r>
              <a:rPr lang="cs-CZ" dirty="0" smtClean="0"/>
              <a:t>: Líbí se mi Mona Lisa, </a:t>
            </a:r>
            <a:r>
              <a:rPr lang="cs-CZ" dirty="0" err="1" smtClean="0"/>
              <a:t>hearing</a:t>
            </a:r>
            <a:r>
              <a:rPr lang="cs-CZ" dirty="0" smtClean="0"/>
              <a:t>: Líbí se mi Iron </a:t>
            </a:r>
            <a:r>
              <a:rPr lang="cs-CZ" dirty="0" err="1" smtClean="0"/>
              <a:t>Maiden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something</a:t>
            </a:r>
            <a:r>
              <a:rPr lang="cs-CZ" dirty="0" smtClean="0"/>
              <a:t> [use nominativ]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liked</a:t>
            </a:r>
            <a:r>
              <a:rPr lang="cs-CZ" dirty="0" smtClean="0"/>
              <a:t> by </a:t>
            </a:r>
            <a:r>
              <a:rPr lang="cs-CZ" dirty="0" err="1" smtClean="0"/>
              <a:t>me</a:t>
            </a:r>
            <a:r>
              <a:rPr lang="cs-CZ" dirty="0" smtClean="0"/>
              <a:t>/</a:t>
            </a:r>
            <a:r>
              <a:rPr lang="cs-CZ" dirty="0" err="1" smtClean="0"/>
              <a:t>you</a:t>
            </a:r>
            <a:r>
              <a:rPr lang="cs-CZ" dirty="0" smtClean="0"/>
              <a:t>…“</a:t>
            </a:r>
          </a:p>
          <a:p>
            <a:pPr lvl="1"/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flic.kr/p/pyyUzg</a:t>
            </a:r>
            <a:r>
              <a:rPr lang="cs-CZ" dirty="0" smtClean="0"/>
              <a:t> 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CHUTNÁ</a:t>
            </a:r>
            <a:r>
              <a:rPr lang="cs-CZ" dirty="0" smtClean="0"/>
              <a:t> mi maso (I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taste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meat</a:t>
            </a:r>
            <a:r>
              <a:rPr lang="cs-CZ" dirty="0" smtClean="0"/>
              <a:t>). 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chutná mi Starobrno (</a:t>
            </a:r>
            <a:r>
              <a:rPr lang="cs-CZ" i="1" dirty="0" smtClean="0"/>
              <a:t>I do not </a:t>
            </a:r>
            <a:r>
              <a:rPr lang="cs-CZ" i="1" dirty="0" err="1" smtClean="0"/>
              <a:t>like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taste </a:t>
            </a:r>
            <a:r>
              <a:rPr lang="cs-CZ" i="1" dirty="0" err="1" smtClean="0"/>
              <a:t>of</a:t>
            </a:r>
            <a:r>
              <a:rPr lang="cs-CZ" i="1" dirty="0" smtClean="0"/>
              <a:t> Starobrno</a:t>
            </a:r>
            <a:r>
              <a:rPr lang="cs-CZ" dirty="0" smtClean="0"/>
              <a:t>).</a:t>
            </a:r>
          </a:p>
          <a:p>
            <a:pPr lvl="1"/>
            <a:r>
              <a:rPr lang="cs-CZ" dirty="0"/>
              <a:t>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delicious</a:t>
            </a:r>
            <a:r>
              <a:rPr lang="cs-CZ" dirty="0"/>
              <a:t>,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taste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(in nominativ,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liked</a:t>
            </a:r>
            <a:r>
              <a:rPr lang="cs-CZ" dirty="0" smtClean="0"/>
              <a:t> by </a:t>
            </a:r>
            <a:r>
              <a:rPr lang="cs-CZ" dirty="0" err="1" smtClean="0"/>
              <a:t>me</a:t>
            </a:r>
            <a:r>
              <a:rPr lang="cs-CZ" dirty="0" smtClean="0"/>
              <a:t>/</a:t>
            </a:r>
            <a:r>
              <a:rPr lang="cs-CZ" dirty="0" err="1" smtClean="0"/>
              <a:t>you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flic.kr/p/oY4xH1</a:t>
            </a:r>
            <a:r>
              <a:rPr lang="cs-CZ" dirty="0" smtClean="0"/>
              <a:t> 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6444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Accusative</a:t>
            </a:r>
            <a:r>
              <a:rPr lang="cs-CZ" dirty="0" smtClean="0"/>
              <a:t>: </a:t>
            </a:r>
            <a:r>
              <a:rPr lang="cs-CZ" dirty="0" err="1" smtClean="0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3" y="1905000"/>
            <a:ext cx="9144000" cy="2316088"/>
          </a:xfrm>
        </p:spPr>
        <p:txBody>
          <a:bodyPr/>
          <a:lstStyle/>
          <a:p>
            <a:r>
              <a:rPr lang="cs-CZ" dirty="0" err="1" smtClean="0"/>
              <a:t>accusative</a:t>
            </a:r>
            <a:r>
              <a:rPr lang="cs-CZ" dirty="0" smtClean="0"/>
              <a:t> =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to express direct </a:t>
            </a:r>
            <a:r>
              <a:rPr lang="cs-CZ" dirty="0" err="1" smtClean="0"/>
              <a:t>object</a:t>
            </a:r>
            <a:r>
              <a:rPr lang="cs-CZ" dirty="0" smtClean="0"/>
              <a:t> (= person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thing</a:t>
            </a:r>
            <a:r>
              <a:rPr lang="cs-CZ" dirty="0" smtClean="0"/>
              <a:t> to </a:t>
            </a:r>
            <a:r>
              <a:rPr lang="cs-CZ" dirty="0" err="1" smtClean="0"/>
              <a:t>whom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done)</a:t>
            </a:r>
          </a:p>
          <a:p>
            <a:r>
              <a:rPr lang="cs-CZ" dirty="0" err="1" smtClean="0"/>
              <a:t>necessity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ending</a:t>
            </a:r>
            <a:r>
              <a:rPr lang="cs-CZ" dirty="0" smtClean="0"/>
              <a:t> in </a:t>
            </a:r>
            <a:r>
              <a:rPr lang="cs-CZ" dirty="0" err="1" smtClean="0"/>
              <a:t>masculine</a:t>
            </a:r>
            <a:r>
              <a:rPr lang="cs-CZ" dirty="0" smtClean="0"/>
              <a:t> </a:t>
            </a:r>
            <a:r>
              <a:rPr lang="cs-CZ" dirty="0" err="1" smtClean="0"/>
              <a:t>animates</a:t>
            </a:r>
            <a:r>
              <a:rPr lang="cs-CZ" dirty="0" smtClean="0"/>
              <a:t> and </a:t>
            </a:r>
            <a:r>
              <a:rPr lang="cs-CZ" dirty="0" err="1" smtClean="0"/>
              <a:t>feminines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word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061964" y="5445224"/>
            <a:ext cx="7416824" cy="0"/>
          </a:xfrm>
          <a:prstGeom prst="straightConnector1">
            <a:avLst/>
          </a:prstGeom>
          <a:ln w="762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4973593" y="5733256"/>
            <a:ext cx="1337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latin typeface="+mn-lt"/>
              </a:rPr>
              <a:t>sentence</a:t>
            </a:r>
            <a:endParaRPr lang="cs-CZ" dirty="0">
              <a:latin typeface="+mn-lt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701924" y="4509120"/>
            <a:ext cx="29705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 err="1" smtClean="0">
                <a:latin typeface="+mn-lt"/>
              </a:rPr>
              <a:t>known</a:t>
            </a:r>
            <a:r>
              <a:rPr lang="cs-CZ" sz="2400" i="1" dirty="0" smtClean="0">
                <a:latin typeface="+mn-lt"/>
              </a:rPr>
              <a:t> / </a:t>
            </a:r>
            <a:r>
              <a:rPr lang="cs-CZ" sz="2400" i="1" dirty="0" err="1" smtClean="0">
                <a:latin typeface="+mn-lt"/>
              </a:rPr>
              <a:t>unimportant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information</a:t>
            </a:r>
            <a:endParaRPr lang="cs-CZ" i="1" dirty="0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30516" y="4417657"/>
            <a:ext cx="29705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 err="1" smtClean="0">
                <a:latin typeface="+mn-lt"/>
              </a:rPr>
              <a:t>new</a:t>
            </a:r>
            <a:r>
              <a:rPr lang="cs-CZ" sz="2400" i="1" dirty="0" smtClean="0">
                <a:latin typeface="+mn-lt"/>
              </a:rPr>
              <a:t> / </a:t>
            </a:r>
            <a:r>
              <a:rPr lang="cs-CZ" sz="2400" i="1" dirty="0" err="1" smtClean="0">
                <a:latin typeface="+mn-lt"/>
              </a:rPr>
              <a:t>important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information</a:t>
            </a:r>
            <a:endParaRPr lang="cs-CZ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66410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Accusative</a:t>
            </a:r>
            <a:r>
              <a:rPr lang="cs-CZ" dirty="0" smtClean="0"/>
              <a:t> </a:t>
            </a:r>
            <a:r>
              <a:rPr lang="cs-CZ" dirty="0" err="1" smtClean="0"/>
              <a:t>singular</a:t>
            </a:r>
            <a:r>
              <a:rPr lang="cs-CZ" dirty="0" smtClean="0"/>
              <a:t>: </a:t>
            </a:r>
            <a:r>
              <a:rPr lang="cs-CZ" dirty="0" err="1" smtClean="0"/>
              <a:t>forms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are </a:t>
            </a:r>
            <a:r>
              <a:rPr lang="cs-CZ" dirty="0" err="1" smtClean="0"/>
              <a:t>declined</a:t>
            </a:r>
            <a:r>
              <a:rPr lang="cs-CZ" dirty="0" smtClean="0"/>
              <a:t> (=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in </a:t>
            </a:r>
            <a:r>
              <a:rPr lang="cs-CZ" dirty="0" err="1" smtClean="0"/>
              <a:t>accusative</a:t>
            </a:r>
            <a:r>
              <a:rPr lang="cs-CZ" dirty="0" smtClean="0"/>
              <a:t> = </a:t>
            </a:r>
            <a:r>
              <a:rPr lang="cs-CZ" dirty="0" err="1" smtClean="0"/>
              <a:t>expressing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) are: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MASCULINE ANIMATES (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animals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masculine</a:t>
            </a:r>
            <a:r>
              <a:rPr lang="cs-CZ" dirty="0" smtClean="0"/>
              <a:t> gender)</a:t>
            </a:r>
          </a:p>
          <a:p>
            <a:pPr lvl="1"/>
            <a:r>
              <a:rPr lang="cs-CZ" dirty="0" smtClean="0"/>
              <a:t>To je mlad</a:t>
            </a:r>
            <a:r>
              <a:rPr lang="cs-CZ" dirty="0" smtClean="0">
                <a:solidFill>
                  <a:srgbClr val="0070C0"/>
                </a:solidFill>
              </a:rPr>
              <a:t>ý</a:t>
            </a:r>
            <a:r>
              <a:rPr lang="cs-CZ" dirty="0" smtClean="0"/>
              <a:t> a inteligentn</a:t>
            </a:r>
            <a:r>
              <a:rPr lang="cs-CZ" dirty="0" smtClean="0">
                <a:solidFill>
                  <a:srgbClr val="0070C0"/>
                </a:solidFill>
              </a:rPr>
              <a:t>í</a:t>
            </a:r>
            <a:r>
              <a:rPr lang="cs-CZ" dirty="0" smtClean="0"/>
              <a:t> Martin Punčochář (</a:t>
            </a:r>
            <a:r>
              <a:rPr lang="cs-CZ" dirty="0"/>
              <a:t>nominativ)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&gt; Vidím mlad</a:t>
            </a:r>
            <a:r>
              <a:rPr lang="cs-CZ" dirty="0" smtClean="0">
                <a:solidFill>
                  <a:srgbClr val="0070C0"/>
                </a:solidFill>
              </a:rPr>
              <a:t>é</a:t>
            </a:r>
            <a:r>
              <a:rPr lang="cs-CZ" dirty="0" smtClean="0">
                <a:solidFill>
                  <a:srgbClr val="FF0000"/>
                </a:solidFill>
              </a:rPr>
              <a:t>ho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inteligentn</a:t>
            </a:r>
            <a:r>
              <a:rPr lang="cs-CZ" dirty="0" smtClean="0">
                <a:solidFill>
                  <a:srgbClr val="0070C0"/>
                </a:solidFill>
              </a:rPr>
              <a:t>í</a:t>
            </a:r>
            <a:r>
              <a:rPr lang="cs-CZ" dirty="0" smtClean="0">
                <a:solidFill>
                  <a:srgbClr val="FF0000"/>
                </a:solidFill>
              </a:rPr>
              <a:t>ho</a:t>
            </a:r>
            <a:r>
              <a:rPr lang="cs-CZ" dirty="0" smtClean="0"/>
              <a:t> Martin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Punčochář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(</a:t>
            </a:r>
            <a:r>
              <a:rPr lang="cs-CZ" dirty="0" err="1" smtClean="0"/>
              <a:t>accusative</a:t>
            </a:r>
            <a:r>
              <a:rPr lang="cs-CZ" dirty="0" smtClean="0"/>
              <a:t>)</a:t>
            </a:r>
          </a:p>
          <a:p>
            <a:r>
              <a:rPr lang="cs-CZ" dirty="0" smtClean="0"/>
              <a:t>FEMININES (</a:t>
            </a:r>
            <a:r>
              <a:rPr lang="cs-CZ" dirty="0" err="1" smtClean="0"/>
              <a:t>all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To je mlad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a </a:t>
            </a:r>
            <a:r>
              <a:rPr lang="cs-CZ" dirty="0"/>
              <a:t>inteligentn</a:t>
            </a:r>
            <a:r>
              <a:rPr lang="cs-CZ" dirty="0">
                <a:solidFill>
                  <a:srgbClr val="FF0000"/>
                </a:solidFill>
              </a:rPr>
              <a:t>í</a:t>
            </a:r>
            <a:r>
              <a:rPr lang="cs-CZ" dirty="0"/>
              <a:t> Ann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Mari</a:t>
            </a:r>
            <a:r>
              <a:rPr lang="cs-CZ" dirty="0">
                <a:solidFill>
                  <a:srgbClr val="FF0000"/>
                </a:solidFill>
              </a:rPr>
              <a:t>e</a:t>
            </a:r>
            <a:r>
              <a:rPr lang="cs-CZ" dirty="0" smtClean="0"/>
              <a:t>.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&gt; Vidím mlad</a:t>
            </a:r>
            <a:r>
              <a:rPr lang="cs-CZ" dirty="0" smtClean="0">
                <a:solidFill>
                  <a:srgbClr val="FF0000"/>
                </a:solidFill>
              </a:rPr>
              <a:t>ou</a:t>
            </a:r>
            <a:r>
              <a:rPr lang="cs-CZ" dirty="0" smtClean="0"/>
              <a:t> a inteligentn</a:t>
            </a:r>
            <a:r>
              <a:rPr lang="cs-CZ" dirty="0" smtClean="0">
                <a:solidFill>
                  <a:srgbClr val="FF0000"/>
                </a:solidFill>
              </a:rPr>
              <a:t>í</a:t>
            </a:r>
            <a:r>
              <a:rPr lang="cs-CZ" dirty="0" smtClean="0"/>
              <a:t> Ann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 Mari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.</a:t>
            </a:r>
          </a:p>
          <a:p>
            <a:pPr lvl="1"/>
            <a:endParaRPr lang="cs-CZ" dirty="0"/>
          </a:p>
          <a:p>
            <a:r>
              <a:rPr lang="cs-CZ" dirty="0"/>
              <a:t>FORMS: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flic.kr/p/oZoVW3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55512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Accusative</a:t>
            </a:r>
            <a:r>
              <a:rPr lang="cs-CZ" dirty="0" smtClean="0"/>
              <a:t>: </a:t>
            </a:r>
            <a:r>
              <a:rPr lang="cs-CZ" dirty="0" err="1" smtClean="0"/>
              <a:t>theory</a:t>
            </a:r>
            <a:r>
              <a:rPr lang="cs-CZ" dirty="0" smtClean="0"/>
              <a:t>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People</a:t>
            </a:r>
            <a:r>
              <a:rPr lang="cs-CZ" dirty="0" smtClean="0"/>
              <a:t>: Petr (M), Petra (F), Martin (M), Martina (F)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>
                <a:solidFill>
                  <a:srgbClr val="0070C0"/>
                </a:solidFill>
              </a:rPr>
              <a:t>Petr</a:t>
            </a:r>
            <a:r>
              <a:rPr lang="cs-CZ" dirty="0" smtClean="0"/>
              <a:t> vidí Petr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0070C0"/>
                </a:solidFill>
              </a:rPr>
              <a:t>Petr</a:t>
            </a:r>
            <a:r>
              <a:rPr lang="cs-CZ" dirty="0" smtClean="0"/>
              <a:t> </a:t>
            </a:r>
            <a:r>
              <a:rPr lang="cs-CZ" dirty="0" err="1" smtClean="0"/>
              <a:t>sees</a:t>
            </a:r>
            <a:r>
              <a:rPr lang="cs-CZ" dirty="0" smtClean="0"/>
              <a:t> Petr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look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: Petr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 vidí </a:t>
            </a:r>
            <a:r>
              <a:rPr lang="cs-CZ" dirty="0" smtClean="0">
                <a:solidFill>
                  <a:srgbClr val="0070C0"/>
                </a:solidFill>
              </a:rPr>
              <a:t>Petr</a:t>
            </a:r>
            <a:r>
              <a:rPr lang="cs-CZ" dirty="0" smtClean="0"/>
              <a:t>. (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Petr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sees</a:t>
            </a:r>
            <a:r>
              <a:rPr lang="cs-CZ" dirty="0" smtClean="0"/>
              <a:t> Petra, not David)</a:t>
            </a:r>
          </a:p>
          <a:p>
            <a:pPr lvl="1"/>
            <a:r>
              <a:rPr lang="cs-CZ" dirty="0" err="1" smtClean="0"/>
              <a:t>or</a:t>
            </a:r>
            <a:r>
              <a:rPr lang="cs-CZ" dirty="0" smtClean="0"/>
              <a:t>: Petr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Petr</a:t>
            </a:r>
            <a:r>
              <a:rPr lang="cs-CZ" dirty="0" smtClean="0"/>
              <a:t> vidí (Petr </a:t>
            </a:r>
            <a:r>
              <a:rPr lang="cs-CZ" b="1" dirty="0" err="1" smtClean="0"/>
              <a:t>sees</a:t>
            </a:r>
            <a:r>
              <a:rPr lang="cs-CZ" b="1" dirty="0" smtClean="0"/>
              <a:t> </a:t>
            </a:r>
            <a:r>
              <a:rPr lang="cs-CZ" dirty="0" smtClean="0"/>
              <a:t>Petra, not </a:t>
            </a:r>
            <a:r>
              <a:rPr lang="cs-CZ" dirty="0" err="1" smtClean="0"/>
              <a:t>hears</a:t>
            </a:r>
            <a:r>
              <a:rPr lang="cs-CZ" dirty="0" smtClean="0"/>
              <a:t>…)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Petr</a:t>
            </a:r>
            <a:r>
              <a:rPr lang="cs-CZ" dirty="0" smtClean="0"/>
              <a:t> vidí Martin</a:t>
            </a:r>
            <a:r>
              <a:rPr lang="cs-CZ" dirty="0" smtClean="0">
                <a:solidFill>
                  <a:srgbClr val="0070C0"/>
                </a:solidFill>
              </a:rPr>
              <a:t>a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0070C0"/>
                </a:solidFill>
              </a:rPr>
              <a:t>Petr</a:t>
            </a:r>
            <a:r>
              <a:rPr lang="cs-CZ" dirty="0" smtClean="0"/>
              <a:t> </a:t>
            </a:r>
            <a:r>
              <a:rPr lang="cs-CZ" dirty="0" err="1" smtClean="0"/>
              <a:t>sees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Martin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Petr</a:t>
            </a:r>
            <a:r>
              <a:rPr lang="cs-CZ" dirty="0" smtClean="0"/>
              <a:t> vidí Martin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. = Petr </a:t>
            </a:r>
            <a:r>
              <a:rPr lang="cs-CZ" dirty="0" err="1" smtClean="0"/>
              <a:t>sees</a:t>
            </a:r>
            <a:r>
              <a:rPr lang="cs-CZ" dirty="0" smtClean="0"/>
              <a:t> Martin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</a:p>
          <a:p>
            <a:r>
              <a:rPr lang="cs-CZ" dirty="0" smtClean="0"/>
              <a:t>Petr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vidí Petr</a:t>
            </a:r>
            <a:r>
              <a:rPr lang="cs-CZ" dirty="0" smtClean="0">
                <a:solidFill>
                  <a:srgbClr val="0070C0"/>
                </a:solidFill>
              </a:rPr>
              <a:t>a</a:t>
            </a:r>
            <a:r>
              <a:rPr lang="cs-CZ" dirty="0" smtClean="0"/>
              <a:t>. = Petra </a:t>
            </a:r>
            <a:r>
              <a:rPr lang="cs-CZ" dirty="0" err="1" smtClean="0"/>
              <a:t>sees</a:t>
            </a:r>
            <a:r>
              <a:rPr lang="cs-CZ" dirty="0" smtClean="0"/>
              <a:t> Petr.</a:t>
            </a:r>
            <a:endParaRPr lang="cs-CZ" dirty="0" smtClean="0"/>
          </a:p>
          <a:p>
            <a:r>
              <a:rPr lang="cs-CZ" dirty="0" smtClean="0"/>
              <a:t>Petra vidí Martina = Petra </a:t>
            </a:r>
            <a:r>
              <a:rPr lang="cs-CZ" dirty="0" err="1" smtClean="0"/>
              <a:t>sees</a:t>
            </a:r>
            <a:r>
              <a:rPr lang="cs-CZ" dirty="0" smtClean="0"/>
              <a:t> Martin = Martina </a:t>
            </a:r>
            <a:r>
              <a:rPr lang="cs-CZ" dirty="0" err="1" smtClean="0"/>
              <a:t>sees</a:t>
            </a:r>
            <a:r>
              <a:rPr lang="cs-CZ" dirty="0" smtClean="0"/>
              <a:t> Petr.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85632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Phrase</a:t>
            </a:r>
            <a:r>
              <a:rPr lang="cs-CZ" dirty="0" smtClean="0"/>
              <a:t> „Bolí mě…“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860031" cy="42672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BOLÍ </a:t>
            </a:r>
            <a:r>
              <a:rPr lang="cs-CZ" b="1" u="sng" dirty="0" smtClean="0">
                <a:solidFill>
                  <a:srgbClr val="0070C0"/>
                </a:solidFill>
              </a:rPr>
              <a:t>M</a:t>
            </a:r>
            <a:r>
              <a:rPr lang="cs-CZ" b="1" dirty="0" smtClean="0">
                <a:solidFill>
                  <a:srgbClr val="0070C0"/>
                </a:solidFill>
              </a:rPr>
              <a:t>Ě</a:t>
            </a:r>
            <a:r>
              <a:rPr lang="cs-CZ" b="1" dirty="0" smtClean="0"/>
              <a:t> [X]. = </a:t>
            </a:r>
            <a:r>
              <a:rPr lang="cs-CZ" b="1" dirty="0" smtClean="0">
                <a:solidFill>
                  <a:srgbClr val="0070C0"/>
                </a:solidFill>
              </a:rPr>
              <a:t>MY</a:t>
            </a:r>
            <a:r>
              <a:rPr lang="cs-CZ" b="1" dirty="0" smtClean="0"/>
              <a:t> [X] HURTS.</a:t>
            </a:r>
          </a:p>
          <a:p>
            <a:pPr marL="0" indent="0">
              <a:buNone/>
            </a:pPr>
            <a:r>
              <a:rPr lang="cs-CZ" dirty="0" smtClean="0"/>
              <a:t>Bolí </a:t>
            </a:r>
            <a:r>
              <a:rPr lang="cs-CZ" u="sng" dirty="0" smtClean="0">
                <a:solidFill>
                  <a:srgbClr val="0070C0"/>
                </a:solidFill>
              </a:rPr>
              <a:t>t</a:t>
            </a:r>
            <a:r>
              <a:rPr lang="cs-CZ" dirty="0" smtClean="0">
                <a:solidFill>
                  <a:srgbClr val="0070C0"/>
                </a:solidFill>
              </a:rPr>
              <a:t>ě</a:t>
            </a:r>
            <a:r>
              <a:rPr lang="cs-CZ" dirty="0" smtClean="0"/>
              <a:t> </a:t>
            </a:r>
            <a:r>
              <a:rPr lang="cs-CZ" dirty="0"/>
              <a:t>[X]. = </a:t>
            </a:r>
            <a:r>
              <a:rPr lang="cs-CZ" dirty="0" err="1" smtClean="0">
                <a:solidFill>
                  <a:srgbClr val="0070C0"/>
                </a:solidFill>
              </a:rPr>
              <a:t>Your</a:t>
            </a:r>
            <a:r>
              <a:rPr lang="cs-CZ" dirty="0" smtClean="0"/>
              <a:t> </a:t>
            </a:r>
            <a:r>
              <a:rPr lang="cs-CZ" dirty="0"/>
              <a:t>[X] </a:t>
            </a:r>
            <a:r>
              <a:rPr lang="cs-CZ" dirty="0" err="1"/>
              <a:t>hurts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Bolí </a:t>
            </a:r>
            <a:r>
              <a:rPr lang="cs-CZ" dirty="0" smtClean="0">
                <a:solidFill>
                  <a:srgbClr val="0070C0"/>
                </a:solidFill>
              </a:rPr>
              <a:t>ho</a:t>
            </a:r>
            <a:r>
              <a:rPr lang="cs-CZ" dirty="0" smtClean="0"/>
              <a:t> </a:t>
            </a:r>
            <a:r>
              <a:rPr lang="cs-CZ" dirty="0"/>
              <a:t>[X]. = </a:t>
            </a:r>
            <a:r>
              <a:rPr lang="cs-CZ" dirty="0" smtClean="0">
                <a:solidFill>
                  <a:srgbClr val="0070C0"/>
                </a:solidFill>
              </a:rPr>
              <a:t>His</a:t>
            </a:r>
            <a:r>
              <a:rPr lang="cs-CZ" dirty="0" smtClean="0"/>
              <a:t> </a:t>
            </a:r>
            <a:r>
              <a:rPr lang="cs-CZ" dirty="0"/>
              <a:t>[X] </a:t>
            </a:r>
            <a:r>
              <a:rPr lang="cs-CZ" dirty="0" err="1"/>
              <a:t>hurts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Bolí </a:t>
            </a:r>
            <a:r>
              <a:rPr lang="cs-CZ" dirty="0" smtClean="0">
                <a:solidFill>
                  <a:srgbClr val="0070C0"/>
                </a:solidFill>
              </a:rPr>
              <a:t>ji</a:t>
            </a:r>
            <a:r>
              <a:rPr lang="cs-CZ" dirty="0" smtClean="0"/>
              <a:t> </a:t>
            </a:r>
            <a:r>
              <a:rPr lang="cs-CZ" dirty="0"/>
              <a:t>[X]. = </a:t>
            </a:r>
            <a:r>
              <a:rPr lang="cs-CZ" dirty="0" smtClean="0">
                <a:solidFill>
                  <a:srgbClr val="0070C0"/>
                </a:solidFill>
              </a:rPr>
              <a:t>Her</a:t>
            </a:r>
            <a:r>
              <a:rPr lang="cs-CZ" dirty="0" smtClean="0"/>
              <a:t> </a:t>
            </a:r>
            <a:r>
              <a:rPr lang="cs-CZ" dirty="0"/>
              <a:t>[X] </a:t>
            </a:r>
            <a:r>
              <a:rPr lang="cs-CZ" dirty="0" err="1"/>
              <a:t>hurts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Bolí </a:t>
            </a:r>
            <a:r>
              <a:rPr lang="cs-CZ" dirty="0" smtClean="0">
                <a:solidFill>
                  <a:srgbClr val="0070C0"/>
                </a:solidFill>
              </a:rPr>
              <a:t>nás</a:t>
            </a:r>
            <a:r>
              <a:rPr lang="cs-CZ" dirty="0" smtClean="0"/>
              <a:t> </a:t>
            </a:r>
            <a:r>
              <a:rPr lang="cs-CZ" dirty="0"/>
              <a:t>[X]. = </a:t>
            </a:r>
            <a:r>
              <a:rPr lang="cs-CZ" dirty="0" err="1" smtClean="0">
                <a:solidFill>
                  <a:srgbClr val="0070C0"/>
                </a:solidFill>
              </a:rPr>
              <a:t>Our</a:t>
            </a:r>
            <a:r>
              <a:rPr lang="cs-CZ" dirty="0" smtClean="0"/>
              <a:t> </a:t>
            </a:r>
            <a:r>
              <a:rPr lang="cs-CZ" dirty="0"/>
              <a:t>[X] </a:t>
            </a:r>
            <a:r>
              <a:rPr lang="cs-CZ" dirty="0" err="1"/>
              <a:t>hurts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BOLÍ </a:t>
            </a:r>
            <a:r>
              <a:rPr lang="cs-CZ" b="1" dirty="0" smtClean="0">
                <a:solidFill>
                  <a:srgbClr val="0070C0"/>
                </a:solidFill>
              </a:rPr>
              <a:t>VÁS</a:t>
            </a:r>
            <a:r>
              <a:rPr lang="cs-CZ" b="1" dirty="0" smtClean="0"/>
              <a:t> [X]. = </a:t>
            </a:r>
            <a:r>
              <a:rPr lang="cs-CZ" b="1" dirty="0" smtClean="0">
                <a:solidFill>
                  <a:srgbClr val="0070C0"/>
                </a:solidFill>
              </a:rPr>
              <a:t>YOUR</a:t>
            </a:r>
            <a:r>
              <a:rPr lang="cs-CZ" b="1" dirty="0" smtClean="0"/>
              <a:t> [X] HURTS.</a:t>
            </a:r>
          </a:p>
          <a:p>
            <a:pPr marL="0" indent="0">
              <a:buNone/>
            </a:pPr>
            <a:r>
              <a:rPr lang="cs-CZ" dirty="0" smtClean="0"/>
              <a:t>Bolí </a:t>
            </a:r>
            <a:r>
              <a:rPr lang="cs-CZ" dirty="0" smtClean="0">
                <a:solidFill>
                  <a:srgbClr val="0070C0"/>
                </a:solidFill>
              </a:rPr>
              <a:t>je</a:t>
            </a:r>
            <a:r>
              <a:rPr lang="cs-CZ" dirty="0" smtClean="0"/>
              <a:t> </a:t>
            </a:r>
            <a:r>
              <a:rPr lang="cs-CZ" dirty="0"/>
              <a:t>[X]. = </a:t>
            </a:r>
            <a:r>
              <a:rPr lang="cs-CZ" dirty="0" err="1" smtClean="0">
                <a:solidFill>
                  <a:srgbClr val="0070C0"/>
                </a:solidFill>
              </a:rPr>
              <a:t>Their</a:t>
            </a:r>
            <a:r>
              <a:rPr lang="cs-CZ" dirty="0" smtClean="0"/>
              <a:t> </a:t>
            </a:r>
            <a:r>
              <a:rPr lang="cs-CZ" dirty="0"/>
              <a:t>[X] </a:t>
            </a:r>
            <a:r>
              <a:rPr lang="cs-CZ" dirty="0" err="1"/>
              <a:t>hurts</a:t>
            </a:r>
            <a:r>
              <a:rPr lang="cs-CZ" dirty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58507" y="1905000"/>
            <a:ext cx="3707905" cy="42672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Q: </a:t>
            </a:r>
            <a:r>
              <a:rPr lang="cs-CZ" dirty="0" smtClean="0">
                <a:solidFill>
                  <a:srgbClr val="FF0000"/>
                </a:solidFill>
              </a:rPr>
              <a:t>Co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vás</a:t>
            </a:r>
            <a:r>
              <a:rPr lang="cs-CZ" dirty="0" smtClean="0"/>
              <a:t> bolí?</a:t>
            </a:r>
          </a:p>
          <a:p>
            <a:pPr marL="0" indent="0">
              <a:buNone/>
            </a:pPr>
            <a:r>
              <a:rPr lang="cs-CZ" dirty="0" smtClean="0"/>
              <a:t>A: Bolí </a:t>
            </a:r>
            <a:r>
              <a:rPr lang="cs-CZ" dirty="0" smtClean="0">
                <a:solidFill>
                  <a:srgbClr val="0070C0"/>
                </a:solidFill>
              </a:rPr>
              <a:t>mě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hlava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73633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455</Words>
  <Application>Microsoft Office PowerPoint</Application>
  <PresentationFormat>Vlastní</PresentationFormat>
  <Paragraphs>56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Chalkboard_16x9</vt:lpstr>
      <vt:lpstr>Čeština: 10. lekce Czech language: 10th lesson</vt:lpstr>
      <vt:lpstr>Likes and dislikes I. (RÁD)</vt:lpstr>
      <vt:lpstr>Likes and dislikes II. (verbs)</vt:lpstr>
      <vt:lpstr>Accusative: theory</vt:lpstr>
      <vt:lpstr>Accusative singular: forms</vt:lpstr>
      <vt:lpstr>Accusative: theory II.</vt:lpstr>
      <vt:lpstr>Phrase „Bolí mě…“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4</cp:revision>
  <dcterms:created xsi:type="dcterms:W3CDTF">2015-09-08T18:40:27Z</dcterms:created>
  <dcterms:modified xsi:type="dcterms:W3CDTF">2015-11-24T18:46:45Z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