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9" autoAdjust="0"/>
    <p:restoredTop sz="94434" autoAdjust="0"/>
  </p:normalViewPr>
  <p:slideViewPr>
    <p:cSldViewPr>
      <p:cViewPr>
        <p:scale>
          <a:sx n="95" d="100"/>
          <a:sy n="95" d="100"/>
        </p:scale>
        <p:origin x="-672" y="8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13.10.2015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36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13.10.2015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66604-EBB5-44D2-BCBF-59272E29BC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57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A03D7-8F4B-4307-851D-8A1665F7DCE4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83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04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26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650E3-288E-496C-BB84-D540B697458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7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8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9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 rot="5400000">
            <a:off x="6865144" y="3472657"/>
            <a:ext cx="6491287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7366" y="1527276"/>
              <a:ext cx="64621" cy="4801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96" y="1533677"/>
              <a:ext cx="18093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0290" y="1532077"/>
              <a:ext cx="41358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0916" y="1528877"/>
              <a:ext cx="43942" cy="4800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10236" y="1533677"/>
              <a:ext cx="41358" cy="1601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4101" y="1538478"/>
              <a:ext cx="77546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5482" y="1524075"/>
              <a:ext cx="38772" cy="4801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5219" y="1524075"/>
              <a:ext cx="93056" cy="4801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615" y="1525676"/>
              <a:ext cx="33604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2010" y="1530476"/>
              <a:ext cx="28433" cy="4801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332" y="1533677"/>
              <a:ext cx="36188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0444" y="1533677"/>
              <a:ext cx="5170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255" y="1540078"/>
              <a:ext cx="72377" cy="8002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3708" y="1535278"/>
              <a:ext cx="46528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5614" y="1540078"/>
              <a:ext cx="18095" cy="1601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1955" y="1532077"/>
              <a:ext cx="85302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710" y="1533677"/>
              <a:ext cx="5170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2242" y="1533677"/>
              <a:ext cx="5170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4331" y="1533676"/>
              <a:ext cx="43944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578" y="1528876"/>
              <a:ext cx="31019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56" y="1532078"/>
              <a:ext cx="517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6" y="1533677"/>
              <a:ext cx="28433" cy="1601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8168" y="1535278"/>
              <a:ext cx="188695" cy="24002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7410" y="1530476"/>
              <a:ext cx="93056" cy="4801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0467" y="1533677"/>
              <a:ext cx="136998" cy="11202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6084" y="1554479"/>
              <a:ext cx="7754" cy="1600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3708" y="1543278"/>
              <a:ext cx="118904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4333" y="1543279"/>
              <a:ext cx="69793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468" y="1527277"/>
              <a:ext cx="38774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920" y="1528876"/>
              <a:ext cx="2326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8459" y="1567281"/>
              <a:ext cx="20679" cy="1600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138" y="1565681"/>
              <a:ext cx="10340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1358" y="1522476"/>
              <a:ext cx="62037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28" y="1546478"/>
              <a:ext cx="28434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7976" y="1562480"/>
              <a:ext cx="38772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072" y="1568881"/>
              <a:ext cx="36188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5025" y="1532077"/>
              <a:ext cx="62037" cy="4800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13" y="1527276"/>
              <a:ext cx="18093" cy="1601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5234" y="1528877"/>
              <a:ext cx="69791" cy="4800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212" y="1560880"/>
              <a:ext cx="7754" cy="1600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805" y="1522476"/>
              <a:ext cx="33604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72" y="1530476"/>
              <a:ext cx="18093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7772" y="1544879"/>
              <a:ext cx="7755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6537" y="1554481"/>
              <a:ext cx="5170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643" y="1532078"/>
              <a:ext cx="2326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5735" y="1530476"/>
              <a:ext cx="20679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6623" y="1532077"/>
              <a:ext cx="31019" cy="1600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1782" y="1554479"/>
              <a:ext cx="20679" cy="1600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7439" y="1568882"/>
              <a:ext cx="2584" cy="160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0231" y="1557680"/>
              <a:ext cx="67207" cy="1440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1185" y="1514474"/>
              <a:ext cx="9564057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995" y="1560881"/>
              <a:ext cx="10340" cy="4800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3336" y="1568882"/>
              <a:ext cx="5170" cy="160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539" y="1567282"/>
              <a:ext cx="25849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7564" y="1528876"/>
              <a:ext cx="38772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448" y="1554480"/>
              <a:ext cx="43942" cy="1600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527" y="1540078"/>
              <a:ext cx="59453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7149" y="1543278"/>
              <a:ext cx="28433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8058" y="1525676"/>
              <a:ext cx="103395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943" y="1551280"/>
              <a:ext cx="25849" cy="4800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0905" y="1551280"/>
              <a:ext cx="59453" cy="1600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900358" y="1551280"/>
              <a:ext cx="36188" cy="1600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7226" y="1554481"/>
              <a:ext cx="46528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3249" y="1549678"/>
              <a:ext cx="62037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4192" y="1557680"/>
              <a:ext cx="23265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2910" y="1565681"/>
              <a:ext cx="116320" cy="1601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0841" y="1548079"/>
              <a:ext cx="12925" cy="800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358" y="1570482"/>
              <a:ext cx="98225" cy="8000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640" y="1565681"/>
              <a:ext cx="18095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033" y="1517675"/>
              <a:ext cx="38774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1" y="1520875"/>
              <a:ext cx="31019" cy="4801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815" y="1573682"/>
              <a:ext cx="33603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272" y="1567282"/>
              <a:ext cx="15509" cy="4800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351" y="1570482"/>
              <a:ext cx="62037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CC0-5FBD-4088-9E6A-FC08F53400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2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1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6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0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2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8" name="Volný tvar 16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2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4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78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AB9-48BA-47AA-8CEB-E51E297A35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>
            <a:off x="4418013" y="1630363"/>
            <a:ext cx="6291262" cy="4576762"/>
            <a:chOff x="4417839" y="1630821"/>
            <a:chExt cx="6291028" cy="4575885"/>
          </a:xfrm>
        </p:grpSpPr>
        <p:grpSp>
          <p:nvGrpSpPr>
            <p:cNvPr id="6" name="Skupina 515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6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 flipH="1">
            <a:off x="1447800" y="1630363"/>
            <a:ext cx="6291263" cy="4576762"/>
            <a:chOff x="4417839" y="1630821"/>
            <a:chExt cx="6291028" cy="4575885"/>
          </a:xfrm>
        </p:grpSpPr>
        <p:grpSp>
          <p:nvGrpSpPr>
            <p:cNvPr id="6" name="Skupina 514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5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22413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3" y="6400800"/>
            <a:ext cx="124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3" y="6400800"/>
            <a:ext cx="11430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D1C47-445E-4F52-8B14-6D806E8BC6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9pPr>
    </p:titleStyle>
    <p:bodyStyle>
      <a:lvl1pPr marL="273050" indent="-27305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oZLtC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oZLti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125538" y="1557338"/>
            <a:ext cx="9937750" cy="2667000"/>
          </a:xfrm>
        </p:spPr>
        <p:txBody>
          <a:bodyPr/>
          <a:lstStyle/>
          <a:p>
            <a:r>
              <a:rPr lang="cs-CZ" dirty="0" smtClean="0"/>
              <a:t>Čeština: 4. lekce</a:t>
            </a:r>
            <a:br>
              <a:rPr lang="cs-CZ" dirty="0" smtClean="0"/>
            </a:br>
            <a:r>
              <a:rPr lang="cs-CZ" dirty="0" smtClean="0"/>
              <a:t>Czech </a:t>
            </a:r>
            <a:r>
              <a:rPr lang="cs-CZ" dirty="0" err="1" smtClean="0"/>
              <a:t>language</a:t>
            </a:r>
            <a:r>
              <a:rPr lang="cs-CZ" dirty="0" smtClean="0"/>
              <a:t>: 4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4000" cy="106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/>
              <a:t>Communicative</a:t>
            </a:r>
            <a:r>
              <a:rPr lang="cs-CZ" dirty="0"/>
              <a:t> </a:t>
            </a:r>
            <a:r>
              <a:rPr lang="cs-CZ" dirty="0" err="1"/>
              <a:t>Competency</a:t>
            </a:r>
            <a:r>
              <a:rPr lang="cs-CZ" dirty="0"/>
              <a:t>: My </a:t>
            </a:r>
            <a:r>
              <a:rPr lang="cs-CZ" dirty="0" err="1"/>
              <a:t>family</a:t>
            </a:r>
            <a:r>
              <a:rPr lang="cs-CZ" dirty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Grammar</a:t>
            </a:r>
            <a:r>
              <a:rPr lang="cs-CZ" dirty="0"/>
              <a:t>: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Czech </a:t>
            </a:r>
            <a:r>
              <a:rPr lang="cs-CZ" dirty="0" err="1"/>
              <a:t>verbs</a:t>
            </a:r>
            <a:r>
              <a:rPr lang="cs-CZ" dirty="0"/>
              <a:t> (</a:t>
            </a:r>
            <a:r>
              <a:rPr lang="cs-CZ" dirty="0" err="1"/>
              <a:t>introduction</a:t>
            </a:r>
            <a:r>
              <a:rPr lang="cs-CZ" dirty="0"/>
              <a:t>).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je hodin?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116632"/>
            <a:ext cx="6120681" cy="6285693"/>
          </a:xfrm>
        </p:spPr>
      </p:pic>
    </p:spTree>
    <p:extLst>
      <p:ext uri="{BB962C8B-B14F-4D97-AF65-F5344CB8AC3E}">
        <p14:creationId xmlns:p14="http://schemas.microsoft.com/office/powerpoint/2010/main" val="1905893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kolik hodin?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274638"/>
            <a:ext cx="5904656" cy="6064586"/>
          </a:xfrm>
        </p:spPr>
      </p:pic>
    </p:spTree>
    <p:extLst>
      <p:ext uri="{BB962C8B-B14F-4D97-AF65-F5344CB8AC3E}">
        <p14:creationId xmlns:p14="http://schemas.microsoft.com/office/powerpoint/2010/main" val="569376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je den? — Kdy?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13" y="274638"/>
            <a:ext cx="6015759" cy="6178698"/>
          </a:xfrm>
        </p:spPr>
      </p:pic>
    </p:spTree>
    <p:extLst>
      <p:ext uri="{BB962C8B-B14F-4D97-AF65-F5344CB8AC3E}">
        <p14:creationId xmlns:p14="http://schemas.microsoft.com/office/powerpoint/2010/main" val="1643476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je měsíc? </a:t>
            </a:r>
            <a:br>
              <a:rPr lang="cs-CZ" dirty="0" smtClean="0"/>
            </a:br>
            <a:r>
              <a:rPr lang="cs-CZ" dirty="0" smtClean="0"/>
              <a:t>— Kdy?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0"/>
            <a:ext cx="6552728" cy="6730210"/>
          </a:xfrm>
        </p:spPr>
      </p:pic>
    </p:spTree>
    <p:extLst>
      <p:ext uri="{BB962C8B-B14F-4D97-AF65-F5344CB8AC3E}">
        <p14:creationId xmlns:p14="http://schemas.microsoft.com/office/powerpoint/2010/main" val="405888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Slovesa: </a:t>
            </a:r>
            <a:r>
              <a:rPr lang="cs-CZ" dirty="0" err="1"/>
              <a:t>verbs</a:t>
            </a:r>
            <a:r>
              <a:rPr lang="cs-CZ" dirty="0"/>
              <a:t> (</a:t>
            </a:r>
            <a:r>
              <a:rPr lang="cs-CZ" dirty="0" err="1"/>
              <a:t>introduction</a:t>
            </a:r>
            <a:r>
              <a:rPr lang="cs-CZ" dirty="0"/>
              <a:t> to </a:t>
            </a:r>
            <a:r>
              <a:rPr lang="cs-CZ" dirty="0" err="1"/>
              <a:t>regular</a:t>
            </a:r>
            <a:r>
              <a:rPr lang="cs-CZ" dirty="0"/>
              <a:t> verbs)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U-type </a:t>
            </a:r>
            <a:r>
              <a:rPr lang="cs-CZ" dirty="0" err="1"/>
              <a:t>verbs</a:t>
            </a:r>
            <a:r>
              <a:rPr lang="cs-CZ" dirty="0"/>
              <a:t>: </a:t>
            </a:r>
            <a:r>
              <a:rPr lang="cs-CZ" dirty="0">
                <a:latin typeface="Corbel" charset="0"/>
                <a:hlinkClick r:id="rId3"/>
              </a:rPr>
              <a:t>https://flic.kr/p/oZLtCQ</a:t>
            </a:r>
            <a:r>
              <a:rPr lang="cs-CZ" dirty="0">
                <a:latin typeface="Corbel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Corbel" charset="0"/>
              </a:rPr>
              <a:t>M-type </a:t>
            </a:r>
            <a:r>
              <a:rPr lang="cs-CZ" dirty="0" err="1">
                <a:latin typeface="Corbel" charset="0"/>
              </a:rPr>
              <a:t>verbs</a:t>
            </a:r>
            <a:r>
              <a:rPr lang="cs-CZ" dirty="0">
                <a:latin typeface="Corbel" charset="0"/>
              </a:rPr>
              <a:t>: </a:t>
            </a:r>
            <a:r>
              <a:rPr lang="cs-CZ" dirty="0">
                <a:latin typeface="Corbel" charset="0"/>
                <a:hlinkClick r:id="rId4"/>
              </a:rPr>
              <a:t>https://flic.kr/p/oZLtiw</a:t>
            </a:r>
            <a:r>
              <a:rPr lang="cs-CZ" dirty="0">
                <a:latin typeface="Corbel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Corbel" charset="0"/>
            </a:endParaRPr>
          </a:p>
        </p:txBody>
      </p:sp>
      <p:sp>
        <p:nvSpPr>
          <p:cNvPr id="4" name="Obousměrná vodorovná šipka 3"/>
          <p:cNvSpPr/>
          <p:nvPr/>
        </p:nvSpPr>
        <p:spPr>
          <a:xfrm>
            <a:off x="3659100" y="3295480"/>
            <a:ext cx="1216152" cy="484632"/>
          </a:xfrm>
          <a:prstGeom prst="left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2414" y="3064857"/>
            <a:ext cx="2743200" cy="27515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Corbel"/>
              </a:rPr>
              <a:t>Stud</a:t>
            </a:r>
            <a:r>
              <a:rPr lang="cs-CZ" sz="2400" dirty="0">
                <a:solidFill>
                  <a:srgbClr val="0070C0"/>
                </a:solidFill>
                <a:latin typeface="Corbel"/>
              </a:rPr>
              <a:t>uj</a:t>
            </a:r>
            <a:r>
              <a:rPr lang="cs-CZ" sz="2400" dirty="0">
                <a:solidFill>
                  <a:srgbClr val="FF0000"/>
                </a:solidFill>
                <a:latin typeface="Corbel"/>
              </a:rPr>
              <a:t>eš</a:t>
            </a:r>
            <a:r>
              <a:rPr lang="cs-CZ" sz="2400" dirty="0">
                <a:latin typeface="Corbel"/>
              </a:rPr>
              <a:t>? </a:t>
            </a:r>
          </a:p>
          <a:p>
            <a:pPr>
              <a:lnSpc>
                <a:spcPct val="90000"/>
              </a:lnSpc>
            </a:pPr>
            <a:endParaRPr lang="cs-CZ" sz="24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rbel"/>
              </a:rPr>
              <a:t>Jak se jmen</a:t>
            </a:r>
            <a:r>
              <a:rPr lang="cs-CZ" sz="2400" dirty="0">
                <a:solidFill>
                  <a:srgbClr val="0070C0"/>
                </a:solidFill>
                <a:latin typeface="Corbel"/>
              </a:rPr>
              <a:t>uj</a:t>
            </a:r>
            <a:r>
              <a:rPr lang="cs-CZ" sz="2400" dirty="0">
                <a:solidFill>
                  <a:srgbClr val="FF0000"/>
                </a:solidFill>
                <a:latin typeface="Corbel"/>
              </a:rPr>
              <a:t>eš</a:t>
            </a:r>
            <a:r>
              <a:rPr lang="cs-CZ" sz="2400" dirty="0">
                <a:latin typeface="Corbel"/>
              </a:rPr>
              <a:t>?</a:t>
            </a:r>
          </a:p>
          <a:p>
            <a:pPr>
              <a:lnSpc>
                <a:spcPct val="90000"/>
              </a:lnSpc>
            </a:pPr>
            <a:endParaRPr lang="cs-CZ" sz="2400" dirty="0">
              <a:latin typeface="Corbel"/>
            </a:endParaRPr>
          </a:p>
          <a:p>
            <a:pPr>
              <a:lnSpc>
                <a:spcPct val="90000"/>
              </a:lnSpc>
            </a:pPr>
            <a:endParaRPr lang="cs-CZ" sz="24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rbel"/>
              </a:rPr>
              <a:t>Vař</a:t>
            </a:r>
            <a:r>
              <a:rPr lang="cs-CZ" sz="2400" dirty="0">
                <a:solidFill>
                  <a:srgbClr val="0070C0"/>
                </a:solidFill>
                <a:latin typeface="Corbel"/>
              </a:rPr>
              <a:t>í</a:t>
            </a:r>
            <a:r>
              <a:rPr lang="cs-CZ" sz="2400" dirty="0">
                <a:solidFill>
                  <a:srgbClr val="FF0000"/>
                </a:solidFill>
                <a:latin typeface="Corbel"/>
              </a:rPr>
              <a:t>š</a:t>
            </a:r>
            <a:r>
              <a:rPr lang="cs-CZ" sz="2400" dirty="0">
                <a:latin typeface="Corbel" charset="0"/>
              </a:rPr>
              <a:t>?  </a:t>
            </a:r>
          </a:p>
          <a:p>
            <a:pPr>
              <a:lnSpc>
                <a:spcPct val="90000"/>
              </a:lnSpc>
            </a:pPr>
            <a:r>
              <a:rPr lang="cs-CZ" sz="2400">
                <a:latin typeface="Corbel" charset="0"/>
              </a:rPr>
              <a:t>Odpočív</a:t>
            </a:r>
            <a:r>
              <a:rPr lang="cs-CZ" sz="2400">
                <a:solidFill>
                  <a:srgbClr val="0070C0"/>
                </a:solidFill>
                <a:latin typeface="Corbel" charset="0"/>
              </a:rPr>
              <a:t>á</a:t>
            </a:r>
            <a:r>
              <a:rPr lang="cs-CZ" sz="2400">
                <a:solidFill>
                  <a:srgbClr val="FF0000"/>
                </a:solidFill>
                <a:latin typeface="Corbel" charset="0"/>
              </a:rPr>
              <a:t>š</a:t>
            </a:r>
            <a:r>
              <a:rPr lang="cs-CZ" sz="2400">
                <a:latin typeface="Corbel" charset="0"/>
              </a:rPr>
              <a:t>? </a:t>
            </a:r>
            <a:endParaRPr lang="cs-CZ" sz="2400" dirty="0">
              <a:latin typeface="Corbel" charset="0"/>
            </a:endParaRPr>
          </a:p>
          <a:p>
            <a:pPr>
              <a:lnSpc>
                <a:spcPct val="90000"/>
              </a:lnSpc>
            </a:pPr>
            <a:endParaRPr lang="cs-CZ" sz="2400" dirty="0">
              <a:latin typeface="Corbe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02188" y="3065463"/>
            <a:ext cx="5765831" cy="24191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Corbel"/>
              </a:rPr>
              <a:t>Ano, stud</a:t>
            </a:r>
            <a:r>
              <a:rPr lang="cs-CZ" sz="2400" dirty="0">
                <a:solidFill>
                  <a:srgbClr val="0070C0"/>
                </a:solidFill>
                <a:latin typeface="Corbel"/>
              </a:rPr>
              <a:t>uj</a:t>
            </a:r>
            <a:r>
              <a:rPr lang="cs-CZ" sz="2400" dirty="0">
                <a:solidFill>
                  <a:srgbClr val="FF0000"/>
                </a:solidFill>
                <a:latin typeface="Corbel"/>
              </a:rPr>
              <a:t>u</a:t>
            </a:r>
            <a:r>
              <a:rPr lang="cs-CZ" sz="2400" dirty="0">
                <a:solidFill>
                  <a:srgbClr val="FFFFFF"/>
                </a:solidFill>
                <a:latin typeface="Corbel"/>
              </a:rPr>
              <a:t>. </a:t>
            </a:r>
            <a:r>
              <a:rPr lang="cs-CZ" sz="2400" dirty="0">
                <a:latin typeface="Corbel"/>
              </a:rPr>
              <a:t>​ × Ne, </a:t>
            </a:r>
            <a:r>
              <a:rPr lang="cs-CZ" sz="2400" dirty="0">
                <a:solidFill>
                  <a:srgbClr val="FF0000"/>
                </a:solidFill>
                <a:latin typeface="Corbel"/>
              </a:rPr>
              <a:t>ne</a:t>
            </a:r>
            <a:r>
              <a:rPr lang="cs-CZ" sz="2400" dirty="0">
                <a:latin typeface="Corbel" charset="0"/>
              </a:rPr>
              <a:t>stud</a:t>
            </a:r>
            <a:r>
              <a:rPr lang="cs-CZ" sz="2400" dirty="0">
                <a:solidFill>
                  <a:srgbClr val="0070C0"/>
                </a:solidFill>
                <a:latin typeface="Corbel" charset="0"/>
              </a:rPr>
              <a:t>uj</a:t>
            </a:r>
            <a:r>
              <a:rPr lang="cs-CZ" sz="2400" dirty="0">
                <a:solidFill>
                  <a:srgbClr val="FF0000"/>
                </a:solidFill>
                <a:latin typeface="Corbel" charset="0"/>
              </a:rPr>
              <a:t>u</a:t>
            </a:r>
            <a:r>
              <a:rPr lang="cs-CZ" sz="2400" dirty="0">
                <a:latin typeface="Corbel" charset="0"/>
              </a:rPr>
              <a:t>.</a:t>
            </a:r>
            <a:r>
              <a:rPr lang="cs-CZ" sz="2400" dirty="0">
                <a:latin typeface="Corbe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rbel"/>
              </a:rPr>
              <a:t>​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FF"/>
                </a:solidFill>
                <a:latin typeface="Corbel"/>
              </a:rPr>
              <a:t>Jmen</a:t>
            </a:r>
            <a:r>
              <a:rPr lang="cs-CZ" sz="2400" dirty="0">
                <a:solidFill>
                  <a:srgbClr val="0070C0"/>
                </a:solidFill>
                <a:latin typeface="Corbel"/>
              </a:rPr>
              <a:t>uj</a:t>
            </a:r>
            <a:r>
              <a:rPr lang="cs-CZ" sz="2400" dirty="0">
                <a:solidFill>
                  <a:srgbClr val="FF0000"/>
                </a:solidFill>
                <a:latin typeface="Corbel"/>
              </a:rPr>
              <a:t>u </a:t>
            </a:r>
            <a:r>
              <a:rPr lang="cs-CZ" sz="2400" dirty="0">
                <a:latin typeface="Corbel"/>
              </a:rPr>
              <a:t>se Martin.​</a:t>
            </a:r>
          </a:p>
          <a:p>
            <a:pPr>
              <a:lnSpc>
                <a:spcPct val="90000"/>
              </a:lnSpc>
            </a:pPr>
            <a:endParaRPr lang="cs-CZ" sz="2400" dirty="0">
              <a:latin typeface="Corbel"/>
            </a:endParaRPr>
          </a:p>
          <a:p>
            <a:pPr>
              <a:lnSpc>
                <a:spcPct val="90000"/>
              </a:lnSpc>
            </a:pPr>
            <a:endParaRPr lang="cs-CZ" sz="2400" dirty="0">
              <a:latin typeface="Corbel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rbel"/>
              </a:rPr>
              <a:t>Ano, v</a:t>
            </a:r>
            <a:r>
              <a:rPr lang="cs-CZ" sz="2400" dirty="0">
                <a:latin typeface="Corbel" charset="0"/>
              </a:rPr>
              <a:t>ař</a:t>
            </a:r>
            <a:r>
              <a:rPr lang="cs-CZ" sz="2400" dirty="0">
                <a:solidFill>
                  <a:srgbClr val="0070C0"/>
                </a:solidFill>
                <a:latin typeface="Corbel" charset="0"/>
              </a:rPr>
              <a:t>í</a:t>
            </a:r>
            <a:r>
              <a:rPr lang="cs-CZ" sz="2400" dirty="0">
                <a:solidFill>
                  <a:srgbClr val="FF0000"/>
                </a:solidFill>
                <a:latin typeface="Corbel" charset="0"/>
              </a:rPr>
              <a:t>m</a:t>
            </a:r>
            <a:r>
              <a:rPr lang="cs-CZ" sz="2400" dirty="0">
                <a:latin typeface="Corbel" charset="0"/>
              </a:rPr>
              <a:t>.   × Ne, </a:t>
            </a:r>
            <a:r>
              <a:rPr lang="cs-CZ" sz="2400" dirty="0">
                <a:solidFill>
                  <a:srgbClr val="FF0000"/>
                </a:solidFill>
                <a:latin typeface="Corbel" charset="0"/>
              </a:rPr>
              <a:t>ne</a:t>
            </a:r>
            <a:r>
              <a:rPr lang="cs-CZ" sz="2400" dirty="0">
                <a:latin typeface="Corbel" charset="0"/>
              </a:rPr>
              <a:t>vař</a:t>
            </a:r>
            <a:r>
              <a:rPr lang="cs-CZ" sz="2400" dirty="0">
                <a:solidFill>
                  <a:srgbClr val="0070C0"/>
                </a:solidFill>
                <a:latin typeface="Corbel" charset="0"/>
              </a:rPr>
              <a:t>í</a:t>
            </a:r>
            <a:r>
              <a:rPr lang="cs-CZ" sz="2400" dirty="0">
                <a:solidFill>
                  <a:srgbClr val="FF0000"/>
                </a:solidFill>
                <a:latin typeface="Corbel" charset="0"/>
              </a:rPr>
              <a:t>m</a:t>
            </a:r>
            <a:r>
              <a:rPr lang="cs-CZ" sz="2400" dirty="0">
                <a:latin typeface="Corbe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latin typeface="Corbel" charset="0"/>
              </a:rPr>
              <a:t>Ano, odpočív</a:t>
            </a:r>
            <a:r>
              <a:rPr lang="cs-CZ" sz="2400" dirty="0">
                <a:solidFill>
                  <a:srgbClr val="0070C0"/>
                </a:solidFill>
                <a:latin typeface="Corbel" charset="0"/>
              </a:rPr>
              <a:t>á</a:t>
            </a:r>
            <a:r>
              <a:rPr lang="cs-CZ" sz="2400" dirty="0">
                <a:solidFill>
                  <a:srgbClr val="FF0000"/>
                </a:solidFill>
                <a:latin typeface="Corbel" charset="0"/>
              </a:rPr>
              <a:t>m</a:t>
            </a: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. × Ne, </a:t>
            </a:r>
            <a:r>
              <a:rPr lang="cs-CZ" sz="2400" dirty="0">
                <a:solidFill>
                  <a:srgbClr val="FF0000"/>
                </a:solidFill>
                <a:latin typeface="Corbel" charset="0"/>
              </a:rPr>
              <a:t>ne</a:t>
            </a: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odpočív</a:t>
            </a:r>
            <a:r>
              <a:rPr lang="cs-CZ" sz="2400" dirty="0">
                <a:solidFill>
                  <a:srgbClr val="0070C0"/>
                </a:solidFill>
                <a:latin typeface="Corbel" charset="0"/>
              </a:rPr>
              <a:t>á</a:t>
            </a:r>
            <a:r>
              <a:rPr lang="cs-CZ" sz="2400" dirty="0">
                <a:solidFill>
                  <a:srgbClr val="FF0000"/>
                </a:solidFill>
                <a:latin typeface="Corbel" charset="0"/>
              </a:rPr>
              <a:t>m</a:t>
            </a: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.</a:t>
            </a:r>
          </a:p>
        </p:txBody>
      </p:sp>
      <p:sp>
        <p:nvSpPr>
          <p:cNvPr id="7" name="Obousměrná vodorovná šipka 6"/>
          <p:cNvSpPr/>
          <p:nvPr/>
        </p:nvSpPr>
        <p:spPr>
          <a:xfrm>
            <a:off x="3659100" y="4745979"/>
            <a:ext cx="1216152" cy="484632"/>
          </a:xfrm>
          <a:prstGeom prst="left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694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9144000" cy="1020762"/>
          </a:xfrm>
        </p:spPr>
        <p:txBody>
          <a:bodyPr/>
          <a:lstStyle/>
          <a:p>
            <a:r>
              <a:rPr lang="cs-CZ" dirty="0" err="1" smtClean="0"/>
              <a:t>Homework</a:t>
            </a:r>
            <a:endParaRPr lang="cs-CZ" dirty="0" smtClean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 smtClean="0"/>
              <a:t>today's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r>
              <a:rPr lang="cs-CZ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119</Words>
  <Application>Microsoft Office PowerPoint</Application>
  <PresentationFormat>Vlastní</PresentationFormat>
  <Paragraphs>34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Chalkboard_16x9</vt:lpstr>
      <vt:lpstr>Čeština: 4. lekce Czech language: 4th lesson</vt:lpstr>
      <vt:lpstr>Kolik je hodin?</vt:lpstr>
      <vt:lpstr>V kolik hodin?</vt:lpstr>
      <vt:lpstr>Jaký je den? — Kdy?</vt:lpstr>
      <vt:lpstr>Jaký je měsíc?  — Kdy?</vt:lpstr>
      <vt:lpstr>Slovesa: verbs (introduction to regular verbs)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4</cp:revision>
  <dcterms:created xsi:type="dcterms:W3CDTF">2015-09-08T18:40:27Z</dcterms:created>
  <dcterms:modified xsi:type="dcterms:W3CDTF">2015-10-13T08:06:43Z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