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68" r:id="rId4"/>
    <p:sldId id="269" r:id="rId5"/>
    <p:sldId id="270" r:id="rId6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91" autoAdjust="0"/>
    <p:restoredTop sz="94434" autoAdjust="0"/>
  </p:normalViewPr>
  <p:slideViewPr>
    <p:cSldViewPr>
      <p:cViewPr>
        <p:scale>
          <a:sx n="86" d="100"/>
          <a:sy n="86" d="100"/>
        </p:scale>
        <p:origin x="-120" y="24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1.12.2015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1.12.2015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</a:t>
            </a:r>
            <a:r>
              <a:rPr lang="cs-CZ" noProof="0" dirty="0" err="1" smtClean="0"/>
              <a:t>přidíte</a:t>
            </a:r>
            <a:r>
              <a:rPr lang="cs-CZ" noProof="0" dirty="0" smtClean="0"/>
              <a:t>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10225458" cy="2667000"/>
          </a:xfrm>
        </p:spPr>
        <p:txBody>
          <a:bodyPr/>
          <a:lstStyle/>
          <a:p>
            <a:r>
              <a:rPr lang="cs-CZ" dirty="0" smtClean="0"/>
              <a:t>Čeština: 11. 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11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11th week: Communicative Competency: Conversation at </a:t>
            </a:r>
            <a:r>
              <a:rPr lang="en-US" dirty="0" smtClean="0"/>
              <a:t>restaurant.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Grammar</a:t>
            </a:r>
            <a:r>
              <a:rPr lang="en-US" dirty="0"/>
              <a:t>: Modal verb "to want".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Prepositons</a:t>
            </a:r>
            <a:r>
              <a:rPr lang="en-US" dirty="0" smtClean="0"/>
              <a:t> </a:t>
            </a:r>
            <a:r>
              <a:rPr lang="en-US" dirty="0"/>
              <a:t>do-</a:t>
            </a:r>
            <a:r>
              <a:rPr lang="en-US" dirty="0" err="1"/>
              <a:t>na</a:t>
            </a:r>
            <a:r>
              <a:rPr lang="en-US" dirty="0"/>
              <a:t>-v.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Personal </a:t>
            </a:r>
            <a:r>
              <a:rPr lang="en-US" dirty="0"/>
              <a:t>pronouns in the accusative.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Bolí</a:t>
            </a:r>
            <a:r>
              <a:rPr lang="en-US" dirty="0" smtClean="0"/>
              <a:t> </a:t>
            </a:r>
            <a:r>
              <a:rPr lang="en-US" dirty="0" err="1"/>
              <a:t>mě</a:t>
            </a:r>
            <a:r>
              <a:rPr lang="en-US" dirty="0"/>
              <a:t>... . Parts of body II.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CHTÍT (</a:t>
            </a:r>
            <a:r>
              <a:rPr lang="cs-CZ" dirty="0" err="1" smtClean="0"/>
              <a:t>want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i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ějí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800200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i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ějí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5635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CHTÍT: </a:t>
            </a:r>
            <a:r>
              <a:rPr lang="cs-CZ" dirty="0" err="1" smtClean="0"/>
              <a:t>how</a:t>
            </a:r>
            <a:r>
              <a:rPr lang="cs-CZ" dirty="0" smtClean="0"/>
              <a:t> to use </a:t>
            </a:r>
            <a:r>
              <a:rPr lang="cs-CZ" dirty="0" err="1" smtClean="0"/>
              <a:t>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As </a:t>
            </a:r>
            <a:r>
              <a:rPr lang="cs-CZ" dirty="0" err="1" smtClean="0"/>
              <a:t>object-based</a:t>
            </a:r>
            <a:r>
              <a:rPr lang="cs-CZ" dirty="0" smtClean="0"/>
              <a:t> verb (I </a:t>
            </a:r>
            <a:r>
              <a:rPr lang="cs-CZ" dirty="0" err="1" smtClean="0"/>
              <a:t>want</a:t>
            </a:r>
            <a:r>
              <a:rPr lang="cs-CZ" dirty="0" smtClean="0"/>
              <a:t> </a:t>
            </a:r>
            <a:r>
              <a:rPr lang="cs-CZ" dirty="0" err="1" smtClean="0"/>
              <a:t>someone</a:t>
            </a:r>
            <a:r>
              <a:rPr lang="cs-CZ" dirty="0" smtClean="0"/>
              <a:t>/</a:t>
            </a:r>
            <a:r>
              <a:rPr lang="cs-CZ" dirty="0" err="1" smtClean="0"/>
              <a:t>something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Chc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 pivo.</a:t>
            </a:r>
          </a:p>
          <a:p>
            <a:pPr lvl="1"/>
            <a:r>
              <a:rPr lang="cs-CZ" dirty="0" smtClean="0"/>
              <a:t>Chc</a:t>
            </a:r>
            <a:r>
              <a:rPr lang="cs-CZ" dirty="0" smtClean="0">
                <a:solidFill>
                  <a:srgbClr val="FF0000"/>
                </a:solidFill>
              </a:rPr>
              <a:t>eš</a:t>
            </a:r>
            <a:r>
              <a:rPr lang="cs-CZ" dirty="0" smtClean="0"/>
              <a:t> čaj?</a:t>
            </a:r>
          </a:p>
          <a:p>
            <a:pPr lvl="1"/>
            <a:r>
              <a:rPr lang="cs-CZ" dirty="0" smtClean="0"/>
              <a:t>Petr chc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velkou kofolu.</a:t>
            </a:r>
          </a:p>
          <a:p>
            <a:pPr lvl="1"/>
            <a:r>
              <a:rPr lang="cs-CZ" dirty="0" smtClean="0"/>
              <a:t>Chc</a:t>
            </a:r>
            <a:r>
              <a:rPr lang="cs-CZ" dirty="0" smtClean="0">
                <a:solidFill>
                  <a:srgbClr val="FF0000"/>
                </a:solidFill>
              </a:rPr>
              <a:t>eme</a:t>
            </a:r>
            <a:r>
              <a:rPr lang="cs-CZ" dirty="0" smtClean="0"/>
              <a:t> hovězí polévku.</a:t>
            </a:r>
          </a:p>
          <a:p>
            <a:pPr lvl="1"/>
            <a:r>
              <a:rPr lang="cs-CZ" dirty="0" smtClean="0"/>
              <a:t>Chc</a:t>
            </a:r>
            <a:r>
              <a:rPr lang="cs-CZ" dirty="0" smtClean="0">
                <a:solidFill>
                  <a:srgbClr val="FF0000"/>
                </a:solidFill>
              </a:rPr>
              <a:t>ete</a:t>
            </a:r>
            <a:r>
              <a:rPr lang="cs-CZ" dirty="0" smtClean="0"/>
              <a:t> něco?	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As </a:t>
            </a:r>
            <a:r>
              <a:rPr lang="cs-CZ" dirty="0" err="1" smtClean="0"/>
              <a:t>modal</a:t>
            </a:r>
            <a:r>
              <a:rPr lang="cs-CZ" dirty="0" smtClean="0"/>
              <a:t> verb (I </a:t>
            </a:r>
            <a:r>
              <a:rPr lang="cs-CZ" dirty="0" err="1" smtClean="0"/>
              <a:t>want</a:t>
            </a:r>
            <a:r>
              <a:rPr lang="cs-CZ" dirty="0" smtClean="0"/>
              <a:t> to do </a:t>
            </a:r>
            <a:r>
              <a:rPr lang="cs-CZ" dirty="0" err="1" smtClean="0"/>
              <a:t>something</a:t>
            </a:r>
            <a:r>
              <a:rPr lang="cs-CZ" dirty="0" smtClean="0"/>
              <a:t>): 2</a:t>
            </a:r>
            <a:r>
              <a:rPr lang="cs-CZ" baseline="30000" dirty="0" smtClean="0"/>
              <a:t>nd</a:t>
            </a:r>
            <a:r>
              <a:rPr lang="cs-CZ" dirty="0" smtClean="0"/>
              <a:t> verb in T-</a:t>
            </a:r>
            <a:r>
              <a:rPr lang="cs-CZ" dirty="0" err="1" smtClean="0"/>
              <a:t>form</a:t>
            </a:r>
            <a:endParaRPr lang="cs-CZ" dirty="0" smtClean="0"/>
          </a:p>
          <a:p>
            <a:pPr lvl="1"/>
            <a:r>
              <a:rPr lang="cs-CZ" dirty="0" smtClean="0"/>
              <a:t>Chci odpočíva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Chceš obědva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 v restauraci?</a:t>
            </a:r>
          </a:p>
          <a:p>
            <a:pPr lvl="1"/>
            <a:r>
              <a:rPr lang="cs-CZ" dirty="0" smtClean="0"/>
              <a:t>Petr nechce studova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, chce tancova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8248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accusative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mít, mám: to </a:t>
            </a:r>
            <a:r>
              <a:rPr lang="cs-CZ" dirty="0" err="1" smtClean="0"/>
              <a:t>have</a:t>
            </a:r>
            <a:endParaRPr lang="cs-CZ" dirty="0" smtClean="0"/>
          </a:p>
          <a:p>
            <a:pPr lvl="1"/>
            <a:r>
              <a:rPr lang="cs-CZ" dirty="0" smtClean="0"/>
              <a:t>mít rád, mám rád: to </a:t>
            </a:r>
            <a:r>
              <a:rPr lang="cs-CZ" dirty="0" err="1" smtClean="0"/>
              <a:t>like</a:t>
            </a:r>
            <a:endParaRPr lang="cs-CZ" dirty="0" smtClean="0"/>
          </a:p>
          <a:p>
            <a:r>
              <a:rPr lang="cs-CZ" dirty="0" smtClean="0"/>
              <a:t>potřebovat: to </a:t>
            </a:r>
            <a:r>
              <a:rPr lang="cs-CZ" dirty="0" err="1" smtClean="0"/>
              <a:t>need</a:t>
            </a:r>
            <a:endParaRPr lang="cs-CZ" dirty="0" smtClean="0"/>
          </a:p>
          <a:p>
            <a:r>
              <a:rPr lang="cs-CZ" dirty="0" smtClean="0"/>
              <a:t>vidět: to </a:t>
            </a:r>
            <a:r>
              <a:rPr lang="cs-CZ" dirty="0" err="1" smtClean="0"/>
              <a:t>see</a:t>
            </a:r>
            <a:endParaRPr lang="cs-CZ" dirty="0" smtClean="0"/>
          </a:p>
          <a:p>
            <a:r>
              <a:rPr lang="cs-CZ" dirty="0" smtClean="0"/>
              <a:t>chtít, chci: to </a:t>
            </a:r>
            <a:r>
              <a:rPr lang="cs-CZ" dirty="0" err="1" smtClean="0"/>
              <a:t>want</a:t>
            </a:r>
            <a:endParaRPr lang="cs-CZ" dirty="0" smtClean="0"/>
          </a:p>
          <a:p>
            <a:r>
              <a:rPr lang="cs-CZ" dirty="0" smtClean="0"/>
              <a:t>dát si, dám si: to </a:t>
            </a:r>
            <a:r>
              <a:rPr lang="cs-CZ" dirty="0" err="1" smtClean="0"/>
              <a:t>have</a:t>
            </a:r>
            <a:r>
              <a:rPr lang="cs-CZ" dirty="0" smtClean="0"/>
              <a:t> (in restaurant)</a:t>
            </a:r>
          </a:p>
          <a:p>
            <a:r>
              <a:rPr lang="cs-CZ" dirty="0" smtClean="0"/>
              <a:t>jíst, jím: to </a:t>
            </a:r>
            <a:r>
              <a:rPr lang="cs-CZ" dirty="0" err="1" smtClean="0"/>
              <a:t>eat</a:t>
            </a:r>
            <a:endParaRPr lang="cs-CZ" dirty="0" smtClean="0"/>
          </a:p>
          <a:p>
            <a:r>
              <a:rPr lang="cs-CZ" dirty="0" smtClean="0"/>
              <a:t>pít, piju: to drink</a:t>
            </a:r>
          </a:p>
          <a:p>
            <a:r>
              <a:rPr lang="cs-CZ" dirty="0" smtClean="0"/>
              <a:t>znát, znám: to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someone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4700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Phrase</a:t>
            </a:r>
            <a:r>
              <a:rPr lang="cs-CZ" dirty="0" smtClean="0"/>
              <a:t> „Bolí mě…“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860031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BOLÍ </a:t>
            </a:r>
            <a:r>
              <a:rPr lang="cs-CZ" b="1" u="sng" dirty="0" smtClean="0">
                <a:solidFill>
                  <a:srgbClr val="0070C0"/>
                </a:solidFill>
              </a:rPr>
              <a:t>M</a:t>
            </a:r>
            <a:r>
              <a:rPr lang="cs-CZ" b="1" dirty="0" smtClean="0">
                <a:solidFill>
                  <a:srgbClr val="0070C0"/>
                </a:solidFill>
              </a:rPr>
              <a:t>Ě</a:t>
            </a:r>
            <a:r>
              <a:rPr lang="cs-CZ" b="1" dirty="0" smtClean="0"/>
              <a:t> [X]. = </a:t>
            </a:r>
            <a:r>
              <a:rPr lang="cs-CZ" b="1" dirty="0" smtClean="0">
                <a:solidFill>
                  <a:srgbClr val="0070C0"/>
                </a:solidFill>
              </a:rPr>
              <a:t>MY</a:t>
            </a:r>
            <a:r>
              <a:rPr lang="cs-CZ" b="1" dirty="0" smtClean="0"/>
              <a:t> [X] HURTS.</a:t>
            </a:r>
          </a:p>
          <a:p>
            <a:pPr marL="0" indent="0">
              <a:buNone/>
            </a:pPr>
            <a:r>
              <a:rPr lang="cs-CZ" dirty="0" smtClean="0"/>
              <a:t>Bolí </a:t>
            </a:r>
            <a:r>
              <a:rPr lang="cs-CZ" u="sng" dirty="0" smtClean="0">
                <a:solidFill>
                  <a:srgbClr val="0070C0"/>
                </a:solidFill>
              </a:rPr>
              <a:t>t</a:t>
            </a:r>
            <a:r>
              <a:rPr lang="cs-CZ" dirty="0" smtClean="0">
                <a:solidFill>
                  <a:srgbClr val="0070C0"/>
                </a:solidFill>
              </a:rPr>
              <a:t>ě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err="1" smtClean="0">
                <a:solidFill>
                  <a:srgbClr val="0070C0"/>
                </a:solidFill>
              </a:rPr>
              <a:t>Your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ho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smtClean="0">
                <a:solidFill>
                  <a:srgbClr val="0070C0"/>
                </a:solidFill>
              </a:rPr>
              <a:t>His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ji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smtClean="0">
                <a:solidFill>
                  <a:srgbClr val="0070C0"/>
                </a:solidFill>
              </a:rPr>
              <a:t>Her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nás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err="1" smtClean="0">
                <a:solidFill>
                  <a:srgbClr val="0070C0"/>
                </a:solidFill>
              </a:rPr>
              <a:t>Our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BOLÍ </a:t>
            </a:r>
            <a:r>
              <a:rPr lang="cs-CZ" b="1" dirty="0" smtClean="0">
                <a:solidFill>
                  <a:srgbClr val="0070C0"/>
                </a:solidFill>
              </a:rPr>
              <a:t>VÁS</a:t>
            </a:r>
            <a:r>
              <a:rPr lang="cs-CZ" b="1" dirty="0" smtClean="0"/>
              <a:t> [X]. = </a:t>
            </a:r>
            <a:r>
              <a:rPr lang="cs-CZ" b="1" dirty="0" smtClean="0">
                <a:solidFill>
                  <a:srgbClr val="0070C0"/>
                </a:solidFill>
              </a:rPr>
              <a:t>YOUR</a:t>
            </a:r>
            <a:r>
              <a:rPr lang="cs-CZ" b="1" dirty="0" smtClean="0"/>
              <a:t> [X] HURTS.</a:t>
            </a:r>
          </a:p>
          <a:p>
            <a:pPr marL="0" indent="0">
              <a:buNone/>
            </a:pPr>
            <a:r>
              <a:rPr lang="cs-CZ" dirty="0" smtClean="0"/>
              <a:t>Bolí </a:t>
            </a:r>
            <a:r>
              <a:rPr lang="cs-CZ" dirty="0" smtClean="0">
                <a:solidFill>
                  <a:srgbClr val="0070C0"/>
                </a:solidFill>
              </a:rPr>
              <a:t>je</a:t>
            </a:r>
            <a:r>
              <a:rPr lang="cs-CZ" dirty="0" smtClean="0"/>
              <a:t> </a:t>
            </a:r>
            <a:r>
              <a:rPr lang="cs-CZ" dirty="0"/>
              <a:t>[X]. = </a:t>
            </a:r>
            <a:r>
              <a:rPr lang="cs-CZ" dirty="0" err="1" smtClean="0">
                <a:solidFill>
                  <a:srgbClr val="0070C0"/>
                </a:solidFill>
              </a:rPr>
              <a:t>Their</a:t>
            </a:r>
            <a:r>
              <a:rPr lang="cs-CZ" dirty="0" smtClean="0"/>
              <a:t> </a:t>
            </a:r>
            <a:r>
              <a:rPr lang="cs-CZ" dirty="0"/>
              <a:t>[X] </a:t>
            </a:r>
            <a:r>
              <a:rPr lang="cs-CZ" dirty="0" err="1"/>
              <a:t>hurts</a:t>
            </a:r>
            <a:r>
              <a:rPr lang="cs-CZ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58507" y="1905000"/>
            <a:ext cx="3707905" cy="42672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Q: </a:t>
            </a:r>
            <a:r>
              <a:rPr lang="cs-CZ" dirty="0" smtClean="0">
                <a:solidFill>
                  <a:srgbClr val="FF0000"/>
                </a:solidFill>
              </a:rPr>
              <a:t>Co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vás</a:t>
            </a:r>
            <a:r>
              <a:rPr lang="cs-CZ" dirty="0" smtClean="0"/>
              <a:t> bolí?</a:t>
            </a:r>
          </a:p>
          <a:p>
            <a:pPr marL="0" indent="0">
              <a:buNone/>
            </a:pPr>
            <a:r>
              <a:rPr lang="cs-CZ" dirty="0" smtClean="0"/>
              <a:t>A: Bolí </a:t>
            </a:r>
            <a:r>
              <a:rPr lang="cs-CZ" dirty="0" smtClean="0">
                <a:solidFill>
                  <a:srgbClr val="0070C0"/>
                </a:solidFill>
              </a:rPr>
              <a:t>mě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hlava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3609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301</Words>
  <Application>Microsoft Office PowerPoint</Application>
  <PresentationFormat>Vlastní</PresentationFormat>
  <Paragraphs>69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Chalkboard_16x9</vt:lpstr>
      <vt:lpstr>Čeština: 11. lekce Czech language: 11th lesson</vt:lpstr>
      <vt:lpstr>CHTÍT (want)</vt:lpstr>
      <vt:lpstr>CHTÍT: how to use it</vt:lpstr>
      <vt:lpstr>Most important verbs with accusative</vt:lpstr>
      <vt:lpstr>Phrase „Bolí mě…“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2015-12-01T18:30:30Z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