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71" r:id="rId5"/>
    <p:sldId id="276" r:id="rId6"/>
    <p:sldId id="277" r:id="rId7"/>
    <p:sldId id="272" r:id="rId8"/>
    <p:sldId id="275" r:id="rId9"/>
    <p:sldId id="286" r:id="rId10"/>
    <p:sldId id="274" r:id="rId11"/>
    <p:sldId id="273" r:id="rId12"/>
    <p:sldId id="259" r:id="rId13"/>
    <p:sldId id="290" r:id="rId14"/>
    <p:sldId id="288" r:id="rId15"/>
    <p:sldId id="291" r:id="rId16"/>
    <p:sldId id="292" r:id="rId17"/>
    <p:sldId id="293" r:id="rId18"/>
    <p:sldId id="294" r:id="rId19"/>
    <p:sldId id="264" r:id="rId20"/>
    <p:sldId id="265" r:id="rId21"/>
    <p:sldId id="266" r:id="rId22"/>
    <p:sldId id="267" r:id="rId23"/>
    <p:sldId id="283" r:id="rId24"/>
    <p:sldId id="282" r:id="rId25"/>
    <p:sldId id="284" r:id="rId26"/>
    <p:sldId id="296" r:id="rId27"/>
    <p:sldId id="297" r:id="rId28"/>
    <p:sldId id="268" r:id="rId29"/>
    <p:sldId id="298" r:id="rId30"/>
    <p:sldId id="299" r:id="rId31"/>
    <p:sldId id="269" r:id="rId32"/>
    <p:sldId id="270" r:id="rId33"/>
    <p:sldId id="285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20FDC-B502-4C9C-89A8-A53EEC9A659C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A125-1CE3-4F66-BB38-8CB4709713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267200"/>
          </a:xfrm>
        </p:spPr>
        <p:txBody>
          <a:bodyPr/>
          <a:lstStyle/>
          <a:p>
            <a:r>
              <a:rPr lang="cs-CZ" dirty="0" smtClean="0"/>
              <a:t>Study </a:t>
            </a:r>
            <a:r>
              <a:rPr lang="cs-CZ" dirty="0" err="1" smtClean="0"/>
              <a:t>instructions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3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prescriptions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6"/>
          <p:cNvGrpSpPr/>
          <p:nvPr/>
        </p:nvGrpSpPr>
        <p:grpSpPr>
          <a:xfrm>
            <a:off x="683568" y="1484784"/>
            <a:ext cx="7668344" cy="5157192"/>
            <a:chOff x="0" y="0"/>
            <a:chExt cx="9144000" cy="6858000"/>
          </a:xfrm>
        </p:grpSpPr>
        <p:pic>
          <p:nvPicPr>
            <p:cNvPr id="5" name="Picture 3" descr="JS 2013 P4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7357180" y="5048706"/>
              <a:ext cx="1658252" cy="1553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7357180" y="3374756"/>
              <a:ext cx="1658252" cy="1044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209331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FF0000"/>
                </a:solidFill>
              </a:rPr>
              <a:t>u</a:t>
            </a:r>
            <a:r>
              <a:rPr lang="cs-CZ" sz="2800" dirty="0" err="1" smtClean="0">
                <a:solidFill>
                  <a:srgbClr val="FF0000"/>
                </a:solidFill>
              </a:rPr>
              <a:t>nderstand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system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in </a:t>
            </a:r>
            <a:r>
              <a:rPr lang="cs-CZ" sz="2800" dirty="0" err="1" smtClean="0"/>
              <a:t>the</a:t>
            </a:r>
            <a:r>
              <a:rPr lang="cs-CZ" sz="2800" dirty="0" smtClean="0"/>
              <a:t> terminology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anatomical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structures</a:t>
            </a:r>
            <a:r>
              <a:rPr lang="cs-CZ" sz="2800" dirty="0" smtClean="0"/>
              <a:t> ( = </a:t>
            </a:r>
            <a:r>
              <a:rPr lang="cs-CZ" sz="2800" dirty="0" err="1" smtClean="0"/>
              <a:t>easier</a:t>
            </a:r>
            <a:r>
              <a:rPr lang="cs-CZ" sz="2800" dirty="0" smtClean="0"/>
              <a:t> </a:t>
            </a:r>
            <a:r>
              <a:rPr lang="cs-CZ" sz="2800" dirty="0" err="1" smtClean="0"/>
              <a:t>memorizing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understand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principles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forming</a:t>
            </a:r>
            <a:r>
              <a:rPr lang="cs-CZ" sz="2800" dirty="0" smtClean="0">
                <a:solidFill>
                  <a:srgbClr val="FF0000"/>
                </a:solidFill>
              </a:rPr>
              <a:t> more </a:t>
            </a:r>
            <a:r>
              <a:rPr lang="cs-CZ" sz="2800" dirty="0" err="1" smtClean="0">
                <a:solidFill>
                  <a:srgbClr val="FF0000"/>
                </a:solidFill>
              </a:rPr>
              <a:t>complex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terms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err="1"/>
              <a:t>u</a:t>
            </a:r>
            <a:r>
              <a:rPr lang="cs-CZ" sz="2800" dirty="0" err="1" smtClean="0"/>
              <a:t>nderstand</a:t>
            </a:r>
            <a:r>
              <a:rPr lang="cs-CZ" sz="2800" dirty="0" smtClean="0"/>
              <a:t> a </a:t>
            </a:r>
            <a:r>
              <a:rPr lang="cs-CZ" sz="2800" dirty="0" err="1" smtClean="0"/>
              <a:t>clinical</a:t>
            </a:r>
            <a:r>
              <a:rPr lang="cs-CZ" sz="2800" dirty="0" smtClean="0"/>
              <a:t> diagnose</a:t>
            </a:r>
          </a:p>
          <a:p>
            <a:r>
              <a:rPr lang="cs-CZ" sz="2800" dirty="0" err="1">
                <a:solidFill>
                  <a:srgbClr val="FF0000"/>
                </a:solidFill>
              </a:rPr>
              <a:t>w</a:t>
            </a:r>
            <a:r>
              <a:rPr lang="cs-CZ" sz="2800" dirty="0" err="1" smtClean="0">
                <a:solidFill>
                  <a:srgbClr val="FF0000"/>
                </a:solidFill>
              </a:rPr>
              <a:t>rite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your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own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clinical</a:t>
            </a:r>
            <a:r>
              <a:rPr lang="cs-CZ" sz="2800" dirty="0" smtClean="0">
                <a:solidFill>
                  <a:srgbClr val="FF0000"/>
                </a:solidFill>
              </a:rPr>
              <a:t> diagnose</a:t>
            </a:r>
          </a:p>
          <a:p>
            <a:r>
              <a:rPr lang="cs-CZ" sz="2800" dirty="0" err="1">
                <a:solidFill>
                  <a:srgbClr val="FF0000"/>
                </a:solidFill>
              </a:rPr>
              <a:t>w</a:t>
            </a:r>
            <a:r>
              <a:rPr lang="cs-CZ" sz="2800" dirty="0" err="1" smtClean="0">
                <a:solidFill>
                  <a:srgbClr val="FF0000"/>
                </a:solidFill>
              </a:rPr>
              <a:t>rite</a:t>
            </a:r>
            <a:r>
              <a:rPr lang="cs-CZ" sz="2800" dirty="0" smtClean="0">
                <a:solidFill>
                  <a:srgbClr val="FF0000"/>
                </a:solidFill>
              </a:rPr>
              <a:t> a </a:t>
            </a:r>
            <a:r>
              <a:rPr lang="cs-CZ" sz="2800" dirty="0" err="1" smtClean="0">
                <a:solidFill>
                  <a:srgbClr val="FF0000"/>
                </a:solidFill>
              </a:rPr>
              <a:t>medical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prescription</a:t>
            </a:r>
            <a:endParaRPr lang="cs-CZ" sz="280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267200"/>
          </a:xfrm>
        </p:spPr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3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aloud 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636713"/>
            <a:ext cx="2741613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hypnosis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</a:t>
            </a: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la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</a:t>
            </a: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lla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</a:t>
            </a: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upnoe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</a:t>
            </a: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leus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mucus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haematoma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iliacus</a:t>
            </a: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258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o</a:t>
            </a:r>
            <a:r>
              <a:rPr lang="en-US" dirty="0" err="1" smtClean="0">
                <a:latin typeface="Cambria"/>
                <a:cs typeface="Cambria"/>
              </a:rPr>
              <a:t>ssa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iploe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c</a:t>
            </a:r>
            <a:r>
              <a:rPr lang="en-US" dirty="0" err="1" smtClean="0">
                <a:latin typeface="Cambria"/>
                <a:cs typeface="Cambria"/>
              </a:rPr>
              <a:t>ubitus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venae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mbria"/>
                <a:cs typeface="Cambria"/>
              </a:rPr>
              <a:t>d</a:t>
            </a:r>
            <a:r>
              <a:rPr lang="en-US" dirty="0" smtClean="0">
                <a:latin typeface="Cambria"/>
                <a:cs typeface="Cambria"/>
              </a:rPr>
              <a:t>iameter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s</a:t>
            </a:r>
            <a:r>
              <a:rPr lang="en-US" dirty="0" err="1" smtClean="0">
                <a:latin typeface="Cambria"/>
                <a:cs typeface="Cambria"/>
              </a:rPr>
              <a:t>acralis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ambria"/>
                <a:cs typeface="Cambria"/>
              </a:rPr>
              <a:t>u</a:t>
            </a:r>
            <a:r>
              <a:rPr lang="en-US" dirty="0" err="1" smtClean="0">
                <a:latin typeface="Cambria"/>
                <a:cs typeface="Cambria"/>
              </a:rPr>
              <a:t>lcus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iris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95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sutura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sigmoideus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depressor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area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oesophagus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melior</a:t>
            </a: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mbria"/>
                <a:cs typeface="Cambria"/>
              </a:rPr>
              <a:t>meatus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Cambria"/>
                <a:cs typeface="Cambria"/>
              </a:rPr>
              <a:t>leucocytus</a:t>
            </a:r>
            <a:endParaRPr lang="en-US" dirty="0" smtClean="0"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797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138" y="343545"/>
            <a:ext cx="8229600" cy="8367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Vowels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590800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>
                <a:latin typeface="Cambria" panose="02040503050406030204" pitchFamily="18" charset="0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>
                <a:solidFill>
                  <a:srgbClr val="C00000"/>
                </a:solidFill>
                <a:latin typeface="Cambria" panose="02040503050406030204" pitchFamily="18" charset="0"/>
              </a:rPr>
              <a:t>Long			</a:t>
            </a:r>
            <a:r>
              <a:rPr lang="en-GB" altLang="cs-CZ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Short</a:t>
            </a:r>
            <a:endParaRPr lang="en-GB" altLang="cs-CZ" sz="18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Ā</a:t>
            </a:r>
            <a:r>
              <a:rPr lang="en-GB" altLang="cs-CZ" sz="1800" dirty="0">
                <a:latin typeface="Cambria" panose="02040503050406030204" pitchFamily="18" charset="0"/>
              </a:rPr>
              <a:t> (f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  <a:r>
              <a:rPr lang="en-GB" altLang="cs-CZ" sz="1800" dirty="0">
                <a:latin typeface="Cambria" panose="02040503050406030204" pitchFamily="18" charset="0"/>
              </a:rPr>
              <a:t>ther) </a:t>
            </a:r>
            <a:r>
              <a:rPr lang="en-GB" altLang="cs-CZ" sz="1800" dirty="0" err="1">
                <a:latin typeface="Cambria" panose="02040503050406030204" pitchFamily="18" charset="0"/>
              </a:rPr>
              <a:t>fr</a:t>
            </a:r>
            <a:r>
              <a:rPr lang="en-GB" altLang="cs-CZ" sz="1800" b="1" dirty="0" err="1">
                <a:latin typeface="Cambria" panose="02040503050406030204" pitchFamily="18" charset="0"/>
              </a:rPr>
              <a:t>ā</a:t>
            </a:r>
            <a:r>
              <a:rPr lang="en-GB" altLang="cs-CZ" sz="1800" dirty="0" err="1">
                <a:latin typeface="Cambria" panose="02040503050406030204" pitchFamily="18" charset="0"/>
              </a:rPr>
              <a:t>ctūra</a:t>
            </a:r>
            <a:r>
              <a:rPr lang="en-GB" altLang="cs-CZ" sz="1800" dirty="0">
                <a:latin typeface="Cambria" panose="02040503050406030204" pitchFamily="18" charset="0"/>
              </a:rPr>
              <a:t>	   	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(c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lingu</a:t>
            </a:r>
            <a:r>
              <a:rPr lang="en-GB" altLang="cs-CZ" sz="1800" b="1" dirty="0">
                <a:latin typeface="Cambria" panose="02040503050406030204" pitchFamily="18" charset="0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en-GB" altLang="cs-CZ" sz="1800" dirty="0">
                <a:latin typeface="Cambria" panose="02040503050406030204" pitchFamily="18" charset="0"/>
              </a:rPr>
              <a:t> </a:t>
            </a:r>
            <a:r>
              <a:rPr lang="en-GB" altLang="cs-CZ" sz="1800" dirty="0" smtClean="0">
                <a:latin typeface="Cambria" panose="02040503050406030204" pitchFamily="18" charset="0"/>
              </a:rPr>
              <a:t>(</a:t>
            </a:r>
            <a:r>
              <a:rPr lang="cs-CZ" altLang="cs-CZ" sz="1800" dirty="0" smtClean="0">
                <a:latin typeface="Cambria" panose="02040503050406030204" pitchFamily="18" charset="0"/>
              </a:rPr>
              <a:t>s</a:t>
            </a:r>
            <a:r>
              <a:rPr lang="cs-CZ" altLang="cs-CZ" sz="1800" b="1" dirty="0" smtClean="0">
                <a:latin typeface="Cambria" panose="02040503050406030204" pitchFamily="18" charset="0"/>
              </a:rPr>
              <a:t>a</a:t>
            </a:r>
            <a:r>
              <a:rPr lang="cs-CZ" altLang="cs-CZ" sz="1800" dirty="0" smtClean="0">
                <a:latin typeface="Cambria" panose="02040503050406030204" pitchFamily="18" charset="0"/>
              </a:rPr>
              <a:t>d</a:t>
            </a:r>
            <a:r>
              <a:rPr lang="en-GB" altLang="cs-CZ" sz="1800" dirty="0" smtClean="0">
                <a:latin typeface="Cambria" panose="02040503050406030204" pitchFamily="18" charset="0"/>
              </a:rPr>
              <a:t>) </a:t>
            </a:r>
            <a:r>
              <a:rPr lang="en-GB" altLang="cs-CZ" sz="1800" dirty="0" err="1">
                <a:latin typeface="Cambria" panose="02040503050406030204" pitchFamily="18" charset="0"/>
              </a:rPr>
              <a:t>art</a:t>
            </a:r>
            <a:r>
              <a:rPr lang="en-GB" altLang="cs-CZ" sz="1800" b="1" dirty="0" err="1">
                <a:latin typeface="Cambria" panose="02040503050406030204" pitchFamily="18" charset="0"/>
              </a:rPr>
              <a:t>ē</a:t>
            </a:r>
            <a:r>
              <a:rPr lang="en-GB" altLang="cs-CZ" sz="1800" dirty="0" err="1">
                <a:latin typeface="Cambria" panose="02040503050406030204" pitchFamily="18" charset="0"/>
              </a:rPr>
              <a:t>ria</a:t>
            </a:r>
            <a:r>
              <a:rPr lang="en-GB" altLang="cs-CZ" sz="1800" dirty="0">
                <a:latin typeface="Cambria" panose="02040503050406030204" pitchFamily="18" charset="0"/>
              </a:rPr>
              <a:t>	     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(m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t) v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rt</a:t>
            </a:r>
            <a:r>
              <a:rPr lang="en-GB" altLang="cs-CZ" sz="1800" b="1" dirty="0">
                <a:latin typeface="Cambria" panose="02040503050406030204" pitchFamily="18" charset="0"/>
              </a:rPr>
              <a:t>e</a:t>
            </a:r>
            <a:r>
              <a:rPr lang="en-GB" altLang="cs-CZ" sz="1800" dirty="0">
                <a:latin typeface="Cambria" panose="02040503050406030204" pitchFamily="18" charset="0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Ī</a:t>
            </a:r>
            <a:r>
              <a:rPr lang="en-GB" altLang="cs-CZ" sz="1800" dirty="0">
                <a:latin typeface="Cambria" panose="02040503050406030204" pitchFamily="18" charset="0"/>
              </a:rPr>
              <a:t> (intr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gue) </a:t>
            </a:r>
            <a:r>
              <a:rPr lang="en-GB" altLang="cs-CZ" sz="1800" dirty="0" err="1">
                <a:latin typeface="Cambria" panose="02040503050406030204" pitchFamily="18" charset="0"/>
              </a:rPr>
              <a:t>sp</a:t>
            </a:r>
            <a:r>
              <a:rPr lang="en-GB" altLang="cs-CZ" sz="1800" b="1" dirty="0" err="1">
                <a:latin typeface="Cambria" panose="02040503050406030204" pitchFamily="18" charset="0"/>
              </a:rPr>
              <a:t>ī</a:t>
            </a:r>
            <a:r>
              <a:rPr lang="en-GB" altLang="cs-CZ" sz="1800" dirty="0" err="1">
                <a:latin typeface="Cambria" panose="02040503050406030204" pitchFamily="18" charset="0"/>
              </a:rPr>
              <a:t>na</a:t>
            </a:r>
            <a:r>
              <a:rPr lang="en-GB" altLang="cs-CZ" sz="1800" dirty="0">
                <a:latin typeface="Cambria" panose="02040503050406030204" pitchFamily="18" charset="0"/>
              </a:rPr>
              <a:t>	      	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  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i</a:t>
            </a:r>
            <a:r>
              <a:rPr lang="en-GB" altLang="cs-CZ" sz="1800" dirty="0">
                <a:latin typeface="Cambria" panose="02040503050406030204" pitchFamily="18" charset="0"/>
              </a:rPr>
              <a:t>ntrigue) </a:t>
            </a:r>
            <a:r>
              <a:rPr lang="en-GB" altLang="cs-CZ" sz="1800" dirty="0" err="1">
                <a:latin typeface="Cambria" panose="02040503050406030204" pitchFamily="18" charset="0"/>
              </a:rPr>
              <a:t>d</a:t>
            </a:r>
            <a:r>
              <a:rPr lang="en-GB" altLang="cs-CZ" sz="1800" b="1" dirty="0" err="1">
                <a:latin typeface="Cambria" panose="02040503050406030204" pitchFamily="18" charset="0"/>
              </a:rPr>
              <a:t>i</a:t>
            </a:r>
            <a:r>
              <a:rPr lang="en-GB" altLang="cs-CZ" sz="1800" dirty="0" err="1">
                <a:latin typeface="Cambria" panose="02040503050406030204" pitchFamily="18" charset="0"/>
              </a:rPr>
              <a:t>gitus</a:t>
            </a:r>
            <a:endParaRPr lang="en-GB" altLang="cs-CZ" sz="1800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dirty="0">
                <a:latin typeface="Cambria" panose="02040503050406030204" pitchFamily="18" charset="0"/>
              </a:rPr>
              <a:t>				</a:t>
            </a:r>
            <a:r>
              <a:rPr lang="en-GB" altLang="cs-CZ" sz="1800" b="1" dirty="0" smtClean="0">
                <a:solidFill>
                  <a:srgbClr val="B10010"/>
                </a:solidFill>
                <a:latin typeface="Cambria" panose="02040503050406030204" pitchFamily="18" charset="0"/>
              </a:rPr>
              <a:t>I  </a:t>
            </a:r>
            <a:r>
              <a:rPr lang="en-GB" altLang="cs-CZ" sz="1800" dirty="0" smtClean="0">
                <a:latin typeface="Cambria" panose="02040503050406030204" pitchFamily="18" charset="0"/>
              </a:rPr>
              <a:t>(</a:t>
            </a:r>
            <a:r>
              <a:rPr lang="cs-CZ" altLang="cs-CZ" sz="1800" b="1" dirty="0" err="1" smtClean="0">
                <a:latin typeface="Cambria" panose="02040503050406030204" pitchFamily="18" charset="0"/>
              </a:rPr>
              <a:t>y</a:t>
            </a:r>
            <a:r>
              <a:rPr lang="cs-CZ" altLang="cs-CZ" sz="1800" dirty="0" err="1" smtClean="0">
                <a:latin typeface="Cambria" panose="02040503050406030204" pitchFamily="18" charset="0"/>
              </a:rPr>
              <a:t>es</a:t>
            </a:r>
            <a:r>
              <a:rPr lang="en-GB" altLang="cs-CZ" sz="1800" dirty="0" smtClean="0">
                <a:latin typeface="Cambria" panose="02040503050406030204" pitchFamily="18" charset="0"/>
              </a:rPr>
              <a:t>) </a:t>
            </a:r>
            <a:r>
              <a:rPr lang="en-GB" altLang="cs-CZ" sz="1800" dirty="0">
                <a:latin typeface="Cambria" panose="02040503050406030204" pitchFamily="18" charset="0"/>
              </a:rPr>
              <a:t>&gt;  </a:t>
            </a: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Ō</a:t>
            </a:r>
            <a:r>
              <a:rPr lang="en-GB" altLang="cs-CZ" sz="1800" dirty="0">
                <a:latin typeface="Cambria" panose="02040503050406030204" pitchFamily="18" charset="0"/>
              </a:rPr>
              <a:t> (d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r) </a:t>
            </a:r>
            <a:r>
              <a:rPr lang="en-GB" altLang="cs-CZ" sz="1800" dirty="0" err="1" smtClean="0">
                <a:latin typeface="Cambria" panose="02040503050406030204" pitchFamily="18" charset="0"/>
              </a:rPr>
              <a:t>sens</a:t>
            </a:r>
            <a:r>
              <a:rPr lang="en-GB" altLang="cs-CZ" sz="1800" b="1" dirty="0" err="1" smtClean="0">
                <a:latin typeface="Cambria" panose="02040503050406030204" pitchFamily="18" charset="0"/>
              </a:rPr>
              <a:t>ō</a:t>
            </a:r>
            <a:r>
              <a:rPr lang="en-GB" altLang="cs-CZ" sz="1800" dirty="0" err="1" smtClean="0">
                <a:latin typeface="Cambria" panose="02040503050406030204" pitchFamily="18" charset="0"/>
              </a:rPr>
              <a:t>rius</a:t>
            </a:r>
            <a:r>
              <a:rPr lang="cs-CZ" altLang="cs-CZ" sz="1800" dirty="0" smtClean="0">
                <a:latin typeface="Cambria" panose="02040503050406030204" pitchFamily="18" charset="0"/>
              </a:rPr>
              <a:t>                 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n) skelet</a:t>
            </a:r>
            <a:r>
              <a:rPr lang="en-GB" altLang="cs-CZ" sz="1800" b="1" dirty="0">
                <a:latin typeface="Cambria" panose="02040503050406030204" pitchFamily="18" charset="0"/>
              </a:rPr>
              <a:t>o</a:t>
            </a:r>
            <a:r>
              <a:rPr lang="en-GB" altLang="cs-CZ" sz="1800" dirty="0">
                <a:latin typeface="Cambria" panose="02040503050406030204" pitchFamily="18" charset="0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Ū</a:t>
            </a:r>
            <a:r>
              <a:rPr lang="en-GB" altLang="cs-CZ" sz="1800" dirty="0">
                <a:latin typeface="Cambria" panose="02040503050406030204" pitchFamily="18" charset="0"/>
              </a:rPr>
              <a:t> (b</a:t>
            </a:r>
            <a:r>
              <a:rPr lang="en-GB" altLang="cs-CZ" sz="1800" b="1" dirty="0">
                <a:latin typeface="Cambria" panose="02040503050406030204" pitchFamily="18" charset="0"/>
              </a:rPr>
              <a:t>oo</a:t>
            </a:r>
            <a:r>
              <a:rPr lang="en-GB" altLang="cs-CZ" sz="1800" dirty="0">
                <a:latin typeface="Cambria" panose="02040503050406030204" pitchFamily="18" charset="0"/>
              </a:rPr>
              <a:t>m) </a:t>
            </a:r>
            <a:r>
              <a:rPr lang="en-GB" altLang="cs-CZ" sz="1800" dirty="0" err="1">
                <a:latin typeface="Cambria" panose="02040503050406030204" pitchFamily="18" charset="0"/>
              </a:rPr>
              <a:t>rupt</a:t>
            </a:r>
            <a:r>
              <a:rPr lang="en-GB" altLang="cs-CZ" sz="1800" b="1" dirty="0" err="1">
                <a:latin typeface="Cambria" panose="02040503050406030204" pitchFamily="18" charset="0"/>
              </a:rPr>
              <a:t>ū</a:t>
            </a:r>
            <a:r>
              <a:rPr lang="en-GB" altLang="cs-CZ" sz="1800" dirty="0" err="1">
                <a:latin typeface="Cambria" panose="02040503050406030204" pitchFamily="18" charset="0"/>
              </a:rPr>
              <a:t>ra</a:t>
            </a:r>
            <a:r>
              <a:rPr lang="en-GB" altLang="cs-CZ" sz="1800" dirty="0">
                <a:latin typeface="Cambria" panose="02040503050406030204" pitchFamily="18" charset="0"/>
              </a:rPr>
              <a:t>	      </a:t>
            </a:r>
            <a:r>
              <a:rPr lang="cs-CZ" altLang="cs-CZ" sz="1800" dirty="0" smtClean="0">
                <a:latin typeface="Cambria" panose="02040503050406030204" pitchFamily="18" charset="0"/>
              </a:rPr>
              <a:t>            </a:t>
            </a:r>
            <a:r>
              <a:rPr lang="en-GB" altLang="cs-CZ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U</a:t>
            </a:r>
            <a:r>
              <a:rPr lang="en-GB" altLang="cs-CZ" sz="1800" dirty="0" smtClean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(p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t) 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ter</a:t>
            </a:r>
            <a:r>
              <a:rPr lang="en-GB" altLang="cs-CZ" sz="1800" b="1" dirty="0">
                <a:latin typeface="Cambria" panose="02040503050406030204" pitchFamily="18" charset="0"/>
              </a:rPr>
              <a:t>u</a:t>
            </a:r>
            <a:r>
              <a:rPr lang="en-GB" altLang="cs-CZ" sz="1800" dirty="0">
                <a:latin typeface="Cambria" panose="02040503050406030204" pitchFamily="18" charset="0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 (anal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sis) h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pophysis   	</a:t>
            </a:r>
            <a:r>
              <a:rPr lang="en-GB" altLang="cs-CZ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GB" altLang="cs-CZ" sz="1800" b="1" dirty="0">
                <a:latin typeface="Cambria" panose="02040503050406030204" pitchFamily="18" charset="0"/>
              </a:rPr>
              <a:t> </a:t>
            </a:r>
            <a:r>
              <a:rPr lang="en-GB" altLang="cs-CZ" sz="1800" dirty="0">
                <a:latin typeface="Cambria" panose="02040503050406030204" pitchFamily="18" charset="0"/>
              </a:rPr>
              <a:t>(lad</a:t>
            </a:r>
            <a:r>
              <a:rPr lang="en-GB" altLang="cs-CZ" sz="1800" b="1" dirty="0">
                <a:latin typeface="Cambria" panose="02040503050406030204" pitchFamily="18" charset="0"/>
              </a:rPr>
              <a:t>y</a:t>
            </a:r>
            <a:r>
              <a:rPr lang="en-GB" altLang="cs-CZ" sz="1800" dirty="0">
                <a:latin typeface="Cambria" panose="02040503050406030204" pitchFamily="18" charset="0"/>
              </a:rPr>
              <a:t>) </a:t>
            </a:r>
            <a:r>
              <a:rPr lang="en-GB" altLang="cs-CZ" sz="1800" dirty="0" smtClean="0">
                <a:latin typeface="Cambria" panose="02040503050406030204" pitchFamily="18" charset="0"/>
              </a:rPr>
              <a:t>t</a:t>
            </a:r>
            <a:r>
              <a:rPr lang="en-GB" altLang="cs-CZ" sz="1800" b="1" dirty="0" smtClean="0">
                <a:latin typeface="Cambria" panose="02040503050406030204" pitchFamily="18" charset="0"/>
              </a:rPr>
              <a:t>y</a:t>
            </a:r>
            <a:r>
              <a:rPr lang="en-GB" altLang="cs-CZ" sz="1800" dirty="0" smtClean="0">
                <a:latin typeface="Cambria" panose="02040503050406030204" pitchFamily="18" charset="0"/>
              </a:rPr>
              <a:t>mpanum</a:t>
            </a:r>
            <a:r>
              <a:rPr lang="en-GB" altLang="cs-CZ" sz="2000" dirty="0">
                <a:latin typeface="Cambria" panose="02040503050406030204" pitchFamily="18" charset="0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Cambria" panose="02040503050406030204" pitchFamily="18" charset="0"/>
            </a:endParaRPr>
          </a:p>
        </p:txBody>
      </p:sp>
      <p:sp>
        <p:nvSpPr>
          <p:cNvPr id="31823" name="Rectangle 21"/>
          <p:cNvSpPr>
            <a:spLocks noChangeArrowheads="1"/>
          </p:cNvSpPr>
          <p:nvPr/>
        </p:nvSpPr>
        <p:spPr bwMode="auto">
          <a:xfrm>
            <a:off x="6169025" y="2590800"/>
            <a:ext cx="4572000" cy="34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sz="3200" dirty="0" err="1">
                <a:latin typeface="Cambria" panose="02040503050406030204" pitchFamily="18" charset="0"/>
              </a:rPr>
              <a:t>Diphtongs</a:t>
            </a:r>
            <a:endParaRPr lang="sk-SK" altLang="cs-CZ" sz="3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sk-SK" altLang="cs-CZ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AE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 smtClean="0">
                <a:latin typeface="Cambria" panose="02040503050406030204" pitchFamily="18" charset="0"/>
              </a:rPr>
              <a:t>(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c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a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an</a:t>
            </a:r>
            <a:r>
              <a:rPr lang="sk-SK" altLang="cs-CZ" sz="2200" b="1" dirty="0" err="1">
                <a:latin typeface="Cambria" panose="02040503050406030204" pitchFamily="18" charset="0"/>
              </a:rPr>
              <a:t>ae</a:t>
            </a:r>
            <a:r>
              <a:rPr lang="sk-SK" altLang="cs-CZ" sz="2200" dirty="0" err="1">
                <a:latin typeface="Cambria" panose="02040503050406030204" pitchFamily="18" charset="0"/>
              </a:rPr>
              <a:t>mia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OE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=</a:t>
            </a:r>
            <a:r>
              <a:rPr lang="en-GB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Ē</a:t>
            </a:r>
            <a:r>
              <a:rPr lang="cs-CZ" altLang="cs-CZ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dirty="0" smtClean="0">
                <a:latin typeface="Cambria" panose="02040503050406030204" pitchFamily="18" charset="0"/>
              </a:rPr>
              <a:t>(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c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a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re</a:t>
            </a:r>
            <a:r>
              <a:rPr lang="sk-SK" altLang="cs-CZ" sz="2200" dirty="0">
                <a:latin typeface="Cambria" panose="02040503050406030204" pitchFamily="18" charset="0"/>
              </a:rPr>
              <a:t>) </a:t>
            </a:r>
            <a:r>
              <a:rPr lang="sk-SK" altLang="cs-CZ" sz="2200" dirty="0" err="1">
                <a:latin typeface="Cambria" panose="02040503050406030204" pitchFamily="18" charset="0"/>
              </a:rPr>
              <a:t>lag</a:t>
            </a:r>
            <a:r>
              <a:rPr lang="sk-SK" altLang="cs-CZ" sz="2200" b="1" dirty="0" err="1">
                <a:latin typeface="Cambria" panose="02040503050406030204" pitchFamily="18" charset="0"/>
              </a:rPr>
              <a:t>oe</a:t>
            </a:r>
            <a:r>
              <a:rPr lang="sk-SK" altLang="cs-CZ" sz="2200" dirty="0" err="1">
                <a:latin typeface="Cambria" panose="02040503050406030204" pitchFamily="18" charset="0"/>
              </a:rPr>
              <a:t>na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 smtClean="0">
                <a:latin typeface="Cambria" panose="02040503050406030204" pitchFamily="18" charset="0"/>
              </a:rPr>
              <a:t>Greek</a:t>
            </a:r>
            <a:r>
              <a:rPr lang="sk-SK" altLang="cs-CZ" sz="2200" i="1" dirty="0" smtClean="0">
                <a:latin typeface="Cambria" panose="02040503050406030204" pitchFamily="18" charset="0"/>
              </a:rPr>
              <a:t> </a:t>
            </a:r>
            <a:r>
              <a:rPr lang="sk-SK" altLang="cs-CZ" sz="2200" i="1" dirty="0" err="1" smtClean="0">
                <a:latin typeface="Cambria" panose="02040503050406030204" pitchFamily="18" charset="0"/>
              </a:rPr>
              <a:t>words</a:t>
            </a:r>
            <a:endParaRPr lang="sk-SK" altLang="cs-CZ" sz="2200" i="1" dirty="0" smtClean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</a:t>
            </a: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OE </a:t>
            </a:r>
            <a:r>
              <a:rPr lang="sk-SK" altLang="cs-CZ" sz="2200" dirty="0">
                <a:latin typeface="Cambria" panose="02040503050406030204" pitchFamily="18" charset="0"/>
              </a:rPr>
              <a:t>(o-e</a:t>
            </a:r>
            <a:r>
              <a:rPr lang="sk-SK" altLang="cs-CZ" sz="2200" dirty="0" smtClean="0">
                <a:latin typeface="Cambria" panose="02040503050406030204" pitchFamily="18" charset="0"/>
              </a:rPr>
              <a:t>) 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dyspn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oe</a:t>
            </a:r>
            <a:endParaRPr lang="sk-SK" altLang="cs-CZ" sz="22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</a:t>
            </a:r>
            <a:r>
              <a:rPr lang="sk-SK" altLang="cs-CZ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EU</a:t>
            </a:r>
            <a:r>
              <a:rPr lang="sk-SK" altLang="cs-CZ" sz="2200" b="1" dirty="0" smtClean="0">
                <a:latin typeface="Cambria" panose="02040503050406030204" pitchFamily="18" charset="0"/>
              </a:rPr>
              <a:t> </a:t>
            </a:r>
            <a:r>
              <a:rPr lang="sk-SK" altLang="cs-CZ" sz="2200" dirty="0">
                <a:latin typeface="Cambria" panose="02040503050406030204" pitchFamily="18" charset="0"/>
              </a:rPr>
              <a:t>(e-u</a:t>
            </a:r>
            <a:r>
              <a:rPr lang="sk-SK" altLang="cs-CZ" sz="2200" dirty="0" smtClean="0">
                <a:latin typeface="Cambria" panose="02040503050406030204" pitchFamily="18" charset="0"/>
              </a:rPr>
              <a:t>) </a:t>
            </a:r>
            <a:r>
              <a:rPr lang="sk-SK" altLang="cs-CZ" sz="2200" b="1" dirty="0" err="1" smtClean="0">
                <a:latin typeface="Cambria" panose="02040503050406030204" pitchFamily="18" charset="0"/>
              </a:rPr>
              <a:t>eu</a:t>
            </a:r>
            <a:r>
              <a:rPr lang="sk-SK" altLang="cs-CZ" sz="2200" dirty="0" err="1" smtClean="0">
                <a:latin typeface="Cambria" panose="02040503050406030204" pitchFamily="18" charset="0"/>
              </a:rPr>
              <a:t>thanasia</a:t>
            </a:r>
            <a:endParaRPr lang="sk-SK" altLang="cs-CZ" sz="2200" dirty="0">
              <a:latin typeface="Cambria" panose="02040503050406030204" pitchFamily="18" charset="0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Cambria" panose="02040503050406030204" pitchFamily="18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8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I.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1293813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/>
                <a:gridCol w="398462"/>
                <a:gridCol w="398463"/>
                <a:gridCol w="398462"/>
                <a:gridCol w="387350"/>
                <a:gridCol w="409575"/>
                <a:gridCol w="396875"/>
                <a:gridCol w="398463"/>
                <a:gridCol w="398462"/>
                <a:gridCol w="398463"/>
                <a:gridCol w="360362"/>
                <a:gridCol w="315913"/>
                <a:gridCol w="398462"/>
                <a:gridCol w="398463"/>
                <a:gridCol w="398462"/>
                <a:gridCol w="398463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2743200" y="1751013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2913"/>
                <a:gridCol w="441325"/>
                <a:gridCol w="441325"/>
                <a:gridCol w="442912"/>
                <a:gridCol w="441325"/>
                <a:gridCol w="442913"/>
                <a:gridCol w="441325"/>
                <a:gridCol w="442912"/>
                <a:gridCol w="441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Ovál 5"/>
          <p:cNvSpPr/>
          <p:nvPr/>
        </p:nvSpPr>
        <p:spPr>
          <a:xfrm>
            <a:off x="1066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7" name="Ovál 6"/>
          <p:cNvSpPr/>
          <p:nvPr/>
        </p:nvSpPr>
        <p:spPr>
          <a:xfrm>
            <a:off x="18288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3048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334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715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6096000" y="13176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6576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5720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4102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5"/>
          <p:cNvSpPr/>
          <p:nvPr/>
        </p:nvSpPr>
        <p:spPr>
          <a:xfrm>
            <a:off x="6781800" y="1774825"/>
            <a:ext cx="304800" cy="304800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6" name="Zástupný symbol obsah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9590850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531096"/>
                <a:gridCol w="2935288"/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 smtClean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24855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/>
                <a:gridCol w="2494820"/>
                <a:gridCol w="297156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[x] lo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II.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36060"/>
              </p:ext>
            </p:extLst>
          </p:nvPr>
        </p:nvGraphicFramePr>
        <p:xfrm>
          <a:off x="152400" y="3159125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200"/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j + </a:t>
                      </a:r>
                      <a:r>
                        <a:rPr lang="cs-CZ" sz="2400" b="1" baseline="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 smtClean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 smtClean="0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arrel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 smtClean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 smtClean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2400" y="1528763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67000"/>
                <a:gridCol w="3124199"/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 smtClean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 smtClean="0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 smtClean="0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 smtClean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Consonants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III.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7392857"/>
              </p:ext>
            </p:extLst>
          </p:nvPr>
        </p:nvGraphicFramePr>
        <p:xfrm>
          <a:off x="152400" y="1625600"/>
          <a:ext cx="8839200" cy="4754744"/>
        </p:xfrm>
        <a:graphic>
          <a:graphicData uri="http://schemas.openxmlformats.org/drawingml/2006/table">
            <a:tbl>
              <a:tblPr/>
              <a:tblGrid>
                <a:gridCol w="3151188"/>
                <a:gridCol w="2741612"/>
                <a:gridCol w="2946400"/>
              </a:tblGrid>
              <a:tr h="8228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/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group</a:t>
                      </a:r>
                      <a:r>
                        <a:rPr kumimoji="0" lang="sk-S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of </a:t>
                      </a:r>
                      <a:r>
                        <a:rPr kumimoji="0" lang="sk-SK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consonants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Pronunciation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Example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43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9: s/ss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between two vowels and following after l, r, n 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[s]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ome</a:t>
                      </a:r>
                      <a:endParaRPr kumimoji="0" lang="sk-SK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ebra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serum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fossa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nasus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incisura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pulsus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tonsilla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inversus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, 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suspensio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  <a:tr h="19201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10: 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 </a:t>
                      </a:r>
                      <a:endParaRPr kumimoji="0" lang="cs-CZ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s/t/x + ti </a:t>
                      </a:r>
                      <a:r>
                        <a:rPr kumimoji="0" lang="cs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+ vowel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    </a:t>
                      </a: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t+h</a:t>
                      </a:r>
                      <a:endParaRPr kumimoji="0" lang="en-US" sz="24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ongue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tsi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[ty]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[t]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trauma, tactus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operatio, substantia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tibia, ostium, mixtio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therapia, thermometrum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E8FD"/>
                    </a:solidFill>
                  </a:tcPr>
                </a:tc>
              </a:tr>
              <a:tr h="457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11: z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[z] 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one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Cambria" charset="0"/>
                        </a:rPr>
                        <a:t>zoologia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ＭＳ Ｐゴシック" charset="0"/>
                        <a:cs typeface="Cambria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aloud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600200"/>
            <a:ext cx="8953500" cy="47371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cancer,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medicamentum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lingua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thorax,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pulsus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contusio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corpus,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exitus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functio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hemispherium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fractura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intestinum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aqua,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pharmacon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oedema,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musculus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defectus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medicus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operatio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infarctus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homo, bronchus, duodenum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angina,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haemorrhagia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spasmus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encephalon, bacterium, acne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migraena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pharynx,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dysenteria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inflammatio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leucaemia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virus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laparoscopia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typhus,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organismus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therapia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digitus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gingiva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gangraena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diagnosis,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tonsilla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injectio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lympha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oxygenium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vademecum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insufficientia</a:t>
            </a:r>
            <a:r>
              <a:rPr lang="en-GB" sz="2400" dirty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latin typeface="Cambria"/>
                <a:ea typeface="+mn-ea"/>
                <a:cs typeface="Cambria"/>
              </a:rPr>
              <a:t>chirurgia</a:t>
            </a:r>
            <a:endParaRPr lang="en-GB" sz="2400" dirty="0">
              <a:solidFill>
                <a:schemeClr val="tx1"/>
              </a:solidFill>
              <a:latin typeface="Cambria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434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Grammatical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Latin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attendance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–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unexcused</a:t>
            </a:r>
            <a:r>
              <a:rPr lang="cs-CZ" b="1" dirty="0" smtClean="0"/>
              <a:t> absence </a:t>
            </a:r>
            <a:r>
              <a:rPr lang="cs-CZ" dirty="0" err="1" smtClean="0"/>
              <a:t>possible</a:t>
            </a:r>
            <a:r>
              <a:rPr lang="cs-CZ" dirty="0" smtClean="0"/>
              <a:t>, </a:t>
            </a:r>
            <a:r>
              <a:rPr lang="cs-CZ" dirty="0" err="1" smtClean="0"/>
              <a:t>excuses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in to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office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in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 as </a:t>
            </a:r>
            <a:r>
              <a:rPr lang="cs-CZ" dirty="0" err="1" smtClean="0"/>
              <a:t>your</a:t>
            </a:r>
            <a:r>
              <a:rPr lang="cs-CZ" dirty="0" smtClean="0"/>
              <a:t> absence, max. </a:t>
            </a:r>
            <a:r>
              <a:rPr lang="cs-CZ" dirty="0" err="1" smtClean="0"/>
              <a:t>twice</a:t>
            </a:r>
            <a:r>
              <a:rPr lang="cs-CZ" dirty="0" smtClean="0"/>
              <a:t> a </a:t>
            </a:r>
            <a:r>
              <a:rPr lang="cs-CZ" dirty="0" err="1" smtClean="0"/>
              <a:t>semester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b="1" dirty="0" err="1" smtClean="0"/>
              <a:t>two</a:t>
            </a:r>
            <a:r>
              <a:rPr lang="cs-CZ" b="1" dirty="0" smtClean="0"/>
              <a:t> </a:t>
            </a:r>
            <a:r>
              <a:rPr lang="cs-CZ" b="1" dirty="0" err="1" smtClean="0"/>
              <a:t>partial</a:t>
            </a:r>
            <a:r>
              <a:rPr lang="cs-CZ" b="1" dirty="0" smtClean="0"/>
              <a:t> </a:t>
            </a:r>
            <a:r>
              <a:rPr lang="cs-CZ" b="1" dirty="0" err="1" smtClean="0"/>
              <a:t>exams</a:t>
            </a:r>
            <a:r>
              <a:rPr lang="cs-CZ" b="1" dirty="0" smtClean="0"/>
              <a:t> </a:t>
            </a:r>
            <a:r>
              <a:rPr lang="cs-CZ" dirty="0" smtClean="0"/>
              <a:t>(in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successfull</a:t>
            </a:r>
            <a:r>
              <a:rPr lang="cs-CZ" dirty="0" smtClean="0"/>
              <a:t> </a:t>
            </a:r>
            <a:r>
              <a:rPr lang="cs-CZ" dirty="0" err="1" smtClean="0"/>
              <a:t>completion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70 %,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bonus 5 %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b="1" dirty="0" err="1" smtClean="0"/>
              <a:t>homestudy</a:t>
            </a:r>
            <a:r>
              <a:rPr lang="cs-CZ" b="1" dirty="0" smtClean="0"/>
              <a:t> </a:t>
            </a:r>
            <a:r>
              <a:rPr lang="cs-CZ" dirty="0" err="1" smtClean="0"/>
              <a:t>required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Masculine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nerv</a:t>
            </a:r>
            <a:r>
              <a:rPr lang="cs-CZ" dirty="0" err="1" smtClean="0">
                <a:solidFill>
                  <a:srgbClr val="FF0000"/>
                </a:solidFill>
              </a:rPr>
              <a:t>us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Feminine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f</a:t>
            </a:r>
            <a:r>
              <a:rPr lang="cs-CZ" dirty="0" err="1" smtClean="0"/>
              <a:t>ractur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Neutral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/>
              <a:t>c</a:t>
            </a:r>
            <a:r>
              <a:rPr lang="cs-CZ" dirty="0" smtClean="0"/>
              <a:t>erebr</a:t>
            </a:r>
            <a:r>
              <a:rPr lang="cs-CZ" dirty="0" smtClean="0">
                <a:solidFill>
                  <a:srgbClr val="FF0000"/>
                </a:solidFill>
              </a:rPr>
              <a:t>um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Not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intuitive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you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have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learn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</a:t>
            </a:r>
            <a:r>
              <a:rPr lang="cs-CZ" dirty="0" smtClean="0">
                <a:solidFill>
                  <a:srgbClr val="FF0000"/>
                </a:solidFill>
              </a:rPr>
              <a:t> gender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5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Singular</a:t>
            </a:r>
            <a:r>
              <a:rPr lang="cs-CZ" dirty="0" smtClean="0"/>
              <a:t> (=1)</a:t>
            </a:r>
          </a:p>
          <a:p>
            <a:pPr>
              <a:lnSpc>
                <a:spcPct val="150000"/>
              </a:lnSpc>
            </a:pPr>
            <a:r>
              <a:rPr lang="cs-CZ" b="1" dirty="0" err="1" smtClean="0"/>
              <a:t>Plural</a:t>
            </a:r>
            <a:r>
              <a:rPr lang="cs-CZ" dirty="0" smtClean="0"/>
              <a:t> (=2 and more)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5921"/>
            <a:ext cx="8229600" cy="4525963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r>
              <a:rPr lang="cs-CZ" sz="2000" b="1" dirty="0" err="1" smtClean="0"/>
              <a:t>English</a:t>
            </a:r>
            <a:r>
              <a:rPr lang="cs-CZ" sz="2000" b="1" dirty="0" smtClean="0"/>
              <a:t>: </a:t>
            </a: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order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of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words</a:t>
            </a:r>
            <a:r>
              <a:rPr lang="cs-CZ" sz="2000" dirty="0" smtClean="0"/>
              <a:t> in a sentence/</a:t>
            </a:r>
            <a:r>
              <a:rPr lang="cs-CZ" sz="2000" dirty="0" err="1" smtClean="0"/>
              <a:t>phrase</a:t>
            </a:r>
            <a:r>
              <a:rPr lang="cs-CZ" sz="2000" dirty="0" smtClean="0"/>
              <a:t> </a:t>
            </a:r>
            <a:r>
              <a:rPr lang="cs-CZ" sz="2000" dirty="0" err="1" smtClean="0"/>
              <a:t>gives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on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grammatical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e.g</a:t>
            </a:r>
            <a:r>
              <a:rPr lang="cs-CZ" sz="2000" dirty="0"/>
              <a:t>. </a:t>
            </a:r>
            <a:r>
              <a:rPr lang="cs-CZ" sz="2000" dirty="0" err="1"/>
              <a:t>Teacher</a:t>
            </a:r>
            <a:r>
              <a:rPr lang="cs-CZ" sz="2000" dirty="0"/>
              <a:t> </a:t>
            </a:r>
            <a:r>
              <a:rPr lang="cs-CZ" sz="2000" dirty="0" err="1"/>
              <a:t>gives</a:t>
            </a:r>
            <a:r>
              <a:rPr lang="cs-CZ" sz="2000" dirty="0"/>
              <a:t> a </a:t>
            </a:r>
            <a:r>
              <a:rPr lang="cs-CZ" sz="2000" dirty="0" err="1"/>
              <a:t>book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student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(</a:t>
            </a:r>
            <a:r>
              <a:rPr lang="cs-CZ" sz="2000" b="1" dirty="0" err="1" smtClean="0"/>
              <a:t>subject</a:t>
            </a:r>
            <a:r>
              <a:rPr lang="cs-CZ" sz="2000" dirty="0" smtClean="0"/>
              <a:t> – </a:t>
            </a:r>
            <a:r>
              <a:rPr lang="cs-CZ" sz="2000" b="1" dirty="0" smtClean="0"/>
              <a:t>verb</a:t>
            </a:r>
            <a:r>
              <a:rPr lang="cs-CZ" sz="2000" dirty="0" smtClean="0"/>
              <a:t> – direct </a:t>
            </a:r>
            <a:r>
              <a:rPr lang="cs-CZ" sz="2000" b="1" dirty="0" err="1" smtClean="0"/>
              <a:t>object</a:t>
            </a:r>
            <a:r>
              <a:rPr lang="cs-CZ" sz="2000" dirty="0" smtClean="0"/>
              <a:t> – </a:t>
            </a:r>
            <a:r>
              <a:rPr lang="cs-CZ" sz="2000" dirty="0" err="1" smtClean="0"/>
              <a:t>indirect</a:t>
            </a:r>
            <a:r>
              <a:rPr lang="cs-CZ" sz="2000" dirty="0" smtClean="0"/>
              <a:t> </a:t>
            </a:r>
            <a:r>
              <a:rPr lang="cs-CZ" sz="2000" dirty="0" err="1" smtClean="0"/>
              <a:t>object</a:t>
            </a:r>
            <a:r>
              <a:rPr lang="cs-CZ" sz="2000" dirty="0" smtClean="0"/>
              <a:t>)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b="1" dirty="0" smtClean="0"/>
              <a:t>Latin: </a:t>
            </a:r>
            <a:r>
              <a:rPr lang="cs-CZ" sz="2000" dirty="0" err="1" smtClean="0">
                <a:solidFill>
                  <a:srgbClr val="FF0000"/>
                </a:solidFill>
              </a:rPr>
              <a:t>the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form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of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each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word</a:t>
            </a:r>
            <a:r>
              <a:rPr lang="cs-CZ" sz="2000" dirty="0" smtClean="0"/>
              <a:t> in a sentence/</a:t>
            </a:r>
            <a:r>
              <a:rPr lang="cs-CZ" sz="2000" dirty="0" err="1" smtClean="0"/>
              <a:t>phrase</a:t>
            </a:r>
            <a:r>
              <a:rPr lang="cs-CZ" sz="2000" dirty="0" smtClean="0"/>
              <a:t> </a:t>
            </a:r>
            <a:r>
              <a:rPr lang="cs-CZ" sz="2000" dirty="0" err="1" smtClean="0"/>
              <a:t>gives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on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grammatical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endParaRPr lang="cs-CZ" sz="2000" dirty="0" smtClean="0"/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	</a:t>
            </a:r>
            <a:r>
              <a:rPr lang="cs-CZ" sz="2000" dirty="0" err="1" smtClean="0"/>
              <a:t>e.g</a:t>
            </a:r>
            <a:r>
              <a:rPr lang="cs-CZ" sz="2000" dirty="0" smtClean="0"/>
              <a:t>. Magist</a:t>
            </a:r>
            <a:r>
              <a:rPr lang="cs-CZ" sz="2000" b="1" i="1" dirty="0" smtClean="0"/>
              <a:t>er</a:t>
            </a:r>
            <a:r>
              <a:rPr lang="cs-CZ" sz="2000" dirty="0" smtClean="0"/>
              <a:t> d</a:t>
            </a:r>
            <a:r>
              <a:rPr lang="cs-CZ" sz="2000" b="1" i="1" dirty="0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libr</a:t>
            </a:r>
            <a:r>
              <a:rPr lang="cs-CZ" sz="2000" b="1" i="1" dirty="0" err="1" smtClean="0"/>
              <a:t>um</a:t>
            </a:r>
            <a:r>
              <a:rPr lang="cs-CZ" sz="2000" dirty="0" smtClean="0"/>
              <a:t> </a:t>
            </a:r>
            <a:r>
              <a:rPr lang="cs-CZ" sz="2000" dirty="0" err="1" smtClean="0"/>
              <a:t>discipul</a:t>
            </a:r>
            <a:r>
              <a:rPr lang="cs-CZ" sz="2000" b="1" i="1" dirty="0" err="1" smtClean="0"/>
              <a:t>o</a:t>
            </a:r>
            <a:r>
              <a:rPr lang="cs-CZ" sz="2000" dirty="0" smtClean="0"/>
              <a:t>.</a:t>
            </a:r>
            <a:endParaRPr lang="cs-CZ" sz="400" b="1" dirty="0" smtClean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114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What</a:t>
            </a:r>
            <a:r>
              <a:rPr lang="cs-CZ" sz="3600" dirty="0" smtClean="0"/>
              <a:t> </a:t>
            </a:r>
            <a:r>
              <a:rPr lang="cs-CZ" sz="3600" dirty="0" err="1" smtClean="0"/>
              <a:t>happens</a:t>
            </a:r>
            <a:r>
              <a:rPr lang="cs-CZ" sz="3600" dirty="0" smtClean="0"/>
              <a:t> </a:t>
            </a:r>
            <a:r>
              <a:rPr lang="cs-CZ" sz="3600" dirty="0" err="1" smtClean="0"/>
              <a:t>if</a:t>
            </a:r>
            <a:r>
              <a:rPr lang="cs-CZ" sz="3600" dirty="0" smtClean="0"/>
              <a:t> </a:t>
            </a:r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swip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order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words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English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meaning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changes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tudent </a:t>
            </a:r>
            <a:r>
              <a:rPr lang="cs-CZ" dirty="0" err="1" smtClean="0">
                <a:solidFill>
                  <a:schemeClr val="tx1"/>
                </a:solidFill>
              </a:rPr>
              <a:t>give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book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teacher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solated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does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give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information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function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Latin</a:t>
            </a:r>
            <a:r>
              <a:rPr lang="cs-CZ" dirty="0" smtClean="0"/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nothing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Discipul</a:t>
            </a:r>
            <a:r>
              <a:rPr lang="cs-CZ" b="1" i="1" dirty="0" err="1" smtClean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 magist</a:t>
            </a:r>
            <a:r>
              <a:rPr lang="cs-CZ" b="1" i="1" dirty="0" smtClean="0">
                <a:solidFill>
                  <a:schemeClr val="tx1"/>
                </a:solidFill>
              </a:rPr>
              <a:t>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libr</a:t>
            </a:r>
            <a:r>
              <a:rPr lang="cs-CZ" b="1" i="1" dirty="0" err="1" smtClean="0">
                <a:solidFill>
                  <a:schemeClr val="tx1"/>
                </a:solidFill>
              </a:rPr>
              <a:t>um</a:t>
            </a:r>
            <a:r>
              <a:rPr lang="cs-CZ" dirty="0" smtClean="0">
                <a:solidFill>
                  <a:schemeClr val="tx1"/>
                </a:solidFill>
              </a:rPr>
              <a:t> d</a:t>
            </a:r>
            <a:r>
              <a:rPr lang="cs-CZ" b="1" i="1" dirty="0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. 		</a:t>
            </a:r>
            <a:r>
              <a:rPr lang="cs-CZ" dirty="0" err="1" smtClean="0">
                <a:solidFill>
                  <a:schemeClr val="tx1"/>
                </a:solidFill>
              </a:rPr>
              <a:t>etc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solated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gives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information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tx1"/>
                </a:solidFill>
              </a:rPr>
              <a:t>its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grammatical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function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sentences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same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because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forms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</a:t>
            </a:r>
            <a:r>
              <a:rPr lang="cs-CZ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cs-CZ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How</a:t>
            </a:r>
            <a:r>
              <a:rPr lang="cs-CZ" sz="4000" dirty="0" smtClean="0"/>
              <a:t> do </a:t>
            </a:r>
            <a:r>
              <a:rPr lang="cs-CZ" sz="4000" dirty="0" err="1" smtClean="0"/>
              <a:t>cases</a:t>
            </a:r>
            <a:r>
              <a:rPr lang="cs-CZ" sz="4000" dirty="0" smtClean="0"/>
              <a:t> </a:t>
            </a:r>
            <a:r>
              <a:rPr lang="cs-CZ" sz="4000" dirty="0" err="1" smtClean="0"/>
              <a:t>work</a:t>
            </a:r>
            <a:r>
              <a:rPr lang="cs-CZ" sz="4000" dirty="0" smtClean="0"/>
              <a:t> in </a:t>
            </a:r>
            <a:r>
              <a:rPr lang="cs-CZ" sz="4000" dirty="0" err="1" smtClean="0"/>
              <a:t>medical</a:t>
            </a:r>
            <a:r>
              <a:rPr lang="cs-CZ" sz="4000" dirty="0" smtClean="0"/>
              <a:t> </a:t>
            </a:r>
            <a:r>
              <a:rPr lang="cs-CZ" sz="4000" dirty="0" err="1" smtClean="0"/>
              <a:t>terms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/>
          </a:p>
          <a:p>
            <a:r>
              <a:rPr lang="cs-CZ" b="1" dirty="0"/>
              <a:t>Nominative</a:t>
            </a:r>
            <a:r>
              <a:rPr lang="cs-CZ" dirty="0"/>
              <a:t> (</a:t>
            </a:r>
            <a:r>
              <a:rPr lang="cs-CZ" dirty="0" err="1"/>
              <a:t>Nom</a:t>
            </a:r>
            <a:r>
              <a:rPr lang="cs-CZ" dirty="0"/>
              <a:t>.)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subject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/>
              <a:t> – </a:t>
            </a:r>
            <a:r>
              <a:rPr lang="cs-CZ" dirty="0" err="1"/>
              <a:t>upright</a:t>
            </a:r>
            <a:r>
              <a:rPr lang="cs-CZ" dirty="0"/>
              <a:t> case (1st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)</a:t>
            </a:r>
          </a:p>
          <a:p>
            <a:r>
              <a:rPr lang="cs-CZ" b="1" dirty="0"/>
              <a:t>Genitive</a:t>
            </a:r>
            <a:r>
              <a:rPr lang="cs-CZ" dirty="0"/>
              <a:t> (Gen.) – </a:t>
            </a:r>
            <a:r>
              <a:rPr lang="cs-CZ" dirty="0" err="1"/>
              <a:t>functions</a:t>
            </a:r>
            <a:r>
              <a:rPr lang="cs-CZ" dirty="0"/>
              <a:t> as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preposition</a:t>
            </a:r>
            <a:r>
              <a:rPr lang="cs-CZ" dirty="0"/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possessive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, </a:t>
            </a:r>
            <a:r>
              <a:rPr lang="cs-CZ" dirty="0" err="1"/>
              <a:t>denotes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declension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noun</a:t>
            </a:r>
            <a:r>
              <a:rPr lang="cs-CZ" dirty="0"/>
              <a:t> (2nd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)</a:t>
            </a:r>
          </a:p>
          <a:p>
            <a:r>
              <a:rPr lang="cs-CZ" b="1" dirty="0" err="1"/>
              <a:t>Accusative</a:t>
            </a:r>
            <a:r>
              <a:rPr lang="cs-CZ" dirty="0"/>
              <a:t> (</a:t>
            </a:r>
            <a:r>
              <a:rPr lang="cs-CZ" dirty="0" err="1"/>
              <a:t>Acc</a:t>
            </a:r>
            <a:r>
              <a:rPr lang="cs-CZ" dirty="0"/>
              <a:t>.)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 smtClean="0"/>
              <a:t>, </a:t>
            </a:r>
            <a:r>
              <a:rPr lang="cs-CZ" dirty="0" err="1" smtClean="0"/>
              <a:t>motion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sth</a:t>
            </a:r>
            <a:r>
              <a:rPr lang="cs-CZ" dirty="0" smtClean="0"/>
              <a:t>,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prepositions</a:t>
            </a:r>
            <a:r>
              <a:rPr lang="cs-CZ" dirty="0" smtClean="0"/>
              <a:t> (ad</a:t>
            </a:r>
            <a:r>
              <a:rPr lang="cs-CZ" dirty="0"/>
              <a:t>, </a:t>
            </a:r>
            <a:r>
              <a:rPr lang="cs-CZ" dirty="0" err="1"/>
              <a:t>prope</a:t>
            </a:r>
            <a:r>
              <a:rPr lang="cs-CZ" dirty="0"/>
              <a:t>, </a:t>
            </a:r>
            <a:r>
              <a:rPr lang="cs-CZ" dirty="0" smtClean="0"/>
              <a:t>in, </a:t>
            </a:r>
            <a:r>
              <a:rPr lang="cs-CZ" dirty="0" err="1" smtClean="0"/>
              <a:t>propter</a:t>
            </a:r>
            <a:r>
              <a:rPr lang="cs-CZ" dirty="0" smtClean="0"/>
              <a:t>, post, ante,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/>
              <a:t>Ablative</a:t>
            </a:r>
            <a:r>
              <a:rPr lang="cs-CZ" dirty="0"/>
              <a:t> (</a:t>
            </a:r>
            <a:r>
              <a:rPr lang="cs-CZ" dirty="0" err="1"/>
              <a:t>Abl</a:t>
            </a:r>
            <a:r>
              <a:rPr lang="cs-CZ" dirty="0"/>
              <a:t>.) – </a:t>
            </a:r>
            <a:r>
              <a:rPr lang="cs-CZ" dirty="0" err="1"/>
              <a:t>expresses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sth</a:t>
            </a:r>
            <a:r>
              <a:rPr lang="cs-CZ" dirty="0"/>
              <a:t>,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prepositions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(e/ex</a:t>
            </a:r>
            <a:r>
              <a:rPr lang="cs-CZ" dirty="0"/>
              <a:t>, a/ab, de, sine, </a:t>
            </a:r>
            <a:r>
              <a:rPr lang="cs-CZ" dirty="0" err="1" smtClean="0"/>
              <a:t>cum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91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>
                <a:solidFill>
                  <a:srgbClr val="00B050"/>
                </a:solidFill>
              </a:rPr>
              <a:t>s</a:t>
            </a:r>
            <a:r>
              <a:rPr lang="cs-CZ" sz="1800" b="1" dirty="0" smtClean="0">
                <a:solidFill>
                  <a:srgbClr val="00B050"/>
                </a:solidFill>
              </a:rPr>
              <a:t>tat</a:t>
            </a:r>
            <a:r>
              <a:rPr lang="cs-CZ" sz="1800" b="1" dirty="0" smtClean="0">
                <a:solidFill>
                  <a:srgbClr val="FF0000"/>
                </a:solidFill>
              </a:rPr>
              <a:t>us</a:t>
            </a:r>
            <a:r>
              <a:rPr lang="cs-CZ" sz="1800" b="1" dirty="0" smtClean="0">
                <a:solidFill>
                  <a:srgbClr val="00B050"/>
                </a:solidFill>
              </a:rPr>
              <a:t> post </a:t>
            </a:r>
            <a:r>
              <a:rPr lang="cs-CZ" sz="1800" b="1" dirty="0" err="1" smtClean="0">
                <a:solidFill>
                  <a:srgbClr val="00B050"/>
                </a:solidFill>
              </a:rPr>
              <a:t>implantation</a:t>
            </a:r>
            <a:r>
              <a:rPr lang="cs-CZ" sz="1800" b="1" dirty="0" err="1" smtClean="0">
                <a:solidFill>
                  <a:srgbClr val="FF0000"/>
                </a:solidFill>
              </a:rPr>
              <a:t>em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osteoprothes</a:t>
            </a:r>
            <a:r>
              <a:rPr lang="cs-CZ" sz="1800" b="1" dirty="0" err="1" smtClean="0">
                <a:solidFill>
                  <a:srgbClr val="FF0000"/>
                </a:solidFill>
              </a:rPr>
              <a:t>eos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cox</a:t>
            </a:r>
            <a:r>
              <a:rPr lang="cs-CZ" sz="1800" b="1" dirty="0" err="1" smtClean="0">
                <a:solidFill>
                  <a:srgbClr val="FF0000"/>
                </a:solidFill>
              </a:rPr>
              <a:t>ae</a:t>
            </a:r>
            <a:r>
              <a:rPr lang="cs-CZ" sz="1800" b="1" dirty="0" smtClean="0">
                <a:solidFill>
                  <a:srgbClr val="00B050"/>
                </a:solidFill>
              </a:rPr>
              <a:t> sine </a:t>
            </a:r>
            <a:r>
              <a:rPr lang="cs-CZ" sz="1800" b="1" dirty="0" err="1" smtClean="0">
                <a:solidFill>
                  <a:srgbClr val="00B050"/>
                </a:solidFill>
              </a:rPr>
              <a:t>complication</a:t>
            </a:r>
            <a:r>
              <a:rPr lang="cs-CZ" sz="1800" b="1" dirty="0" err="1" smtClean="0">
                <a:solidFill>
                  <a:srgbClr val="FF0000"/>
                </a:solidFill>
              </a:rPr>
              <a:t>ibus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Nominative</a:t>
            </a:r>
            <a:r>
              <a:rPr lang="cs-CZ" sz="2000" dirty="0" smtClean="0"/>
              <a:t>: stat</a:t>
            </a:r>
            <a:r>
              <a:rPr lang="cs-CZ" sz="2000" dirty="0" smtClean="0">
                <a:solidFill>
                  <a:srgbClr val="FF0000"/>
                </a:solidFill>
              </a:rPr>
              <a:t>us </a:t>
            </a:r>
            <a:r>
              <a:rPr lang="cs-CZ" sz="2000" dirty="0" smtClean="0"/>
              <a:t>(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subject</a:t>
            </a:r>
            <a:r>
              <a:rPr lang="cs-CZ" sz="2000" b="1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phrase</a:t>
            </a:r>
            <a:r>
              <a:rPr lang="cs-CZ" sz="2000" dirty="0" smtClean="0"/>
              <a:t>, </a:t>
            </a:r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stands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Genitive</a:t>
            </a:r>
            <a:r>
              <a:rPr lang="cs-CZ" sz="2000" dirty="0" smtClean="0"/>
              <a:t>: </a:t>
            </a:r>
            <a:r>
              <a:rPr lang="cs-CZ" sz="2000" dirty="0" err="1" smtClean="0"/>
              <a:t>osteoprothes</a:t>
            </a:r>
            <a:r>
              <a:rPr lang="cs-CZ" sz="2000" dirty="0" err="1" smtClean="0">
                <a:solidFill>
                  <a:srgbClr val="FF0000"/>
                </a:solidFill>
              </a:rPr>
              <a:t>eos</a:t>
            </a:r>
            <a:r>
              <a:rPr lang="cs-CZ" sz="2000" dirty="0" smtClean="0"/>
              <a:t> (</a:t>
            </a:r>
            <a:r>
              <a:rPr lang="cs-CZ" sz="2000" dirty="0" err="1" smtClean="0"/>
              <a:t>implantation</a:t>
            </a:r>
            <a:r>
              <a:rPr lang="cs-CZ" sz="2000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u="sng" dirty="0" err="1" smtClean="0"/>
              <a:t>the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osteoprothesis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	 </a:t>
            </a:r>
            <a:r>
              <a:rPr lang="cs-CZ" sz="2000" dirty="0" smtClean="0"/>
              <a:t>   </a:t>
            </a:r>
            <a:r>
              <a:rPr lang="cs-CZ" sz="2000" dirty="0" err="1" smtClean="0"/>
              <a:t>cox</a:t>
            </a:r>
            <a:r>
              <a:rPr lang="cs-CZ" sz="2000" dirty="0" err="1" smtClean="0">
                <a:solidFill>
                  <a:srgbClr val="FF0000"/>
                </a:solidFill>
              </a:rPr>
              <a:t>ae</a:t>
            </a:r>
            <a:r>
              <a:rPr lang="cs-CZ" sz="2000" dirty="0" smtClean="0"/>
              <a:t> (</a:t>
            </a:r>
            <a:r>
              <a:rPr lang="cs-CZ" sz="2000" dirty="0" err="1" smtClean="0"/>
              <a:t>osteoprothesis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hip)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err="1" smtClean="0"/>
              <a:t>Accusative</a:t>
            </a:r>
            <a:r>
              <a:rPr lang="cs-CZ" sz="2000" dirty="0" smtClean="0"/>
              <a:t>: </a:t>
            </a:r>
            <a:r>
              <a:rPr lang="cs-CZ" sz="2000" dirty="0" err="1" smtClean="0"/>
              <a:t>implantation</a:t>
            </a:r>
            <a:r>
              <a:rPr lang="cs-CZ" sz="2000" dirty="0" err="1" smtClean="0">
                <a:solidFill>
                  <a:srgbClr val="FF0000"/>
                </a:solidFill>
              </a:rPr>
              <a:t>em</a:t>
            </a:r>
            <a:r>
              <a:rPr lang="cs-CZ" sz="2000" dirty="0" smtClean="0"/>
              <a:t> (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</a:t>
            </a:r>
            <a:r>
              <a:rPr lang="cs-CZ" sz="2000" dirty="0" smtClean="0"/>
              <a:t> </a:t>
            </a:r>
            <a:r>
              <a:rPr lang="cs-CZ" sz="2000" b="1" dirty="0" smtClean="0"/>
              <a:t>post</a:t>
            </a:r>
            <a:r>
              <a:rPr lang="cs-CZ" sz="20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i="1" dirty="0" smtClean="0"/>
              <a:t>Ablative</a:t>
            </a:r>
            <a:r>
              <a:rPr lang="cs-CZ" sz="2000" dirty="0" smtClean="0"/>
              <a:t>: </a:t>
            </a:r>
            <a:r>
              <a:rPr lang="cs-CZ" sz="2000" dirty="0" err="1" smtClean="0"/>
              <a:t>complication</a:t>
            </a:r>
            <a:r>
              <a:rPr lang="cs-CZ" sz="2000" dirty="0" err="1" smtClean="0">
                <a:solidFill>
                  <a:srgbClr val="FF0000"/>
                </a:solidFill>
              </a:rPr>
              <a:t>ibus</a:t>
            </a:r>
            <a:r>
              <a:rPr lang="cs-CZ" sz="2000" dirty="0" smtClean="0"/>
              <a:t> (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</a:t>
            </a:r>
            <a:r>
              <a:rPr lang="cs-CZ" sz="2000" dirty="0" smtClean="0"/>
              <a:t> </a:t>
            </a:r>
            <a:r>
              <a:rPr lang="cs-CZ" sz="2000" b="1" dirty="0" smtClean="0"/>
              <a:t>sine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3250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67CF2"/>
                </a:solidFill>
                <a:latin typeface="Cambria"/>
                <a:ea typeface="+mj-ea"/>
                <a:cs typeface="Cambria"/>
              </a:rPr>
              <a:t>What will you find in the dictionary?</a:t>
            </a:r>
            <a:endParaRPr lang="en-US" dirty="0">
              <a:solidFill>
                <a:srgbClr val="267CF2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000" y="1196752"/>
            <a:ext cx="2208808" cy="1635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English noun is presented only in its single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(nominative singular)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72200" y="965201"/>
            <a:ext cx="2149500" cy="186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mbria"/>
                <a:cs typeface="Cambria"/>
              </a:rPr>
              <a:t>Latin noun is presented in three forms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1813" y="2955925"/>
            <a:ext cx="5614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>
                <a:latin typeface="Cambria" panose="02040503050406030204" pitchFamily="18" charset="0"/>
              </a:rPr>
              <a:t>Muscle =        MUSCULUS,    I,          M.</a:t>
            </a:r>
          </a:p>
          <a:p>
            <a:pPr eaLnBrk="1" hangingPunct="1"/>
            <a:r>
              <a:rPr lang="en-US" altLang="cs-CZ" sz="2800">
                <a:latin typeface="Cambria" panose="02040503050406030204" pitchFamily="18" charset="0"/>
              </a:rPr>
              <a:t>Bone =             OS,                  OSSIS,  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19313" y="4546600"/>
            <a:ext cx="2414587" cy="1155700"/>
          </a:xfrm>
          <a:prstGeom prst="roundRect">
            <a:avLst/>
          </a:prstGeom>
          <a:noFill/>
          <a:ln>
            <a:solidFill>
              <a:srgbClr val="B100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Main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(full nominative)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1900" y="2955925"/>
            <a:ext cx="204470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1001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4" name="Straight Arrow Connector 13"/>
          <p:cNvCxnSpPr>
            <a:cxnSpLocks noChangeShapeType="1"/>
            <a:endCxn id="9" idx="0"/>
          </p:cNvCxnSpPr>
          <p:nvPr/>
        </p:nvCxnSpPr>
        <p:spPr bwMode="auto">
          <a:xfrm flipH="1">
            <a:off x="3327400" y="4060825"/>
            <a:ext cx="736600" cy="485775"/>
          </a:xfrm>
          <a:prstGeom prst="straightConnector1">
            <a:avLst/>
          </a:prstGeom>
          <a:noFill/>
          <a:ln w="25400">
            <a:solidFill>
              <a:srgbClr val="B1001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4659313" y="4559300"/>
            <a:ext cx="2414587" cy="1155700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Genitive ending/or even full Genitive form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839442" y="2976563"/>
            <a:ext cx="925513" cy="10810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5537200" y="4035425"/>
            <a:ext cx="584200" cy="5111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2"/>
          <p:cNvSpPr/>
          <p:nvPr/>
        </p:nvSpPr>
        <p:spPr>
          <a:xfrm>
            <a:off x="7200900" y="4584700"/>
            <a:ext cx="1765300" cy="1155700"/>
          </a:xfrm>
          <a:prstGeom prst="roundRect">
            <a:avLst/>
          </a:prstGeom>
          <a:noFill/>
          <a:ln>
            <a:solidFill>
              <a:srgbClr val="52C1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5295B"/>
                </a:solidFill>
                <a:latin typeface="Cambria"/>
                <a:cs typeface="Cambria"/>
              </a:rPr>
              <a:t>Gender abbreviation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881813" y="2976563"/>
            <a:ext cx="463550" cy="1082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2C17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332663" y="4035425"/>
            <a:ext cx="738187" cy="523875"/>
          </a:xfrm>
          <a:prstGeom prst="straightConnector1">
            <a:avLst/>
          </a:prstGeom>
          <a:noFill/>
          <a:ln w="25400">
            <a:solidFill>
              <a:srgbClr val="52C17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2425" y="5899150"/>
            <a:ext cx="8709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sz="1800" b="1">
                <a:solidFill>
                  <a:srgbClr val="B10010"/>
                </a:solidFill>
                <a:latin typeface="Cambria" panose="02040503050406030204" pitchFamily="18" charset="0"/>
              </a:rPr>
              <a:t>CAUTION! When learning new words ALL THREE FORMS are EQUALLY important </a:t>
            </a:r>
          </a:p>
          <a:p>
            <a:pPr eaLnBrk="1" hangingPunct="1"/>
            <a:r>
              <a:rPr lang="en-GB" altLang="cs-CZ" sz="1800" b="1">
                <a:solidFill>
                  <a:srgbClr val="B10010"/>
                </a:solidFill>
                <a:latin typeface="Cambria" panose="02040503050406030204" pitchFamily="18" charset="0"/>
              </a:rPr>
              <a:t>                      for the future ability to use the noun in the context.</a:t>
            </a:r>
          </a:p>
          <a:p>
            <a:pPr eaLnBrk="1" hangingPunct="1"/>
            <a:endParaRPr lang="en-US" altLang="cs-CZ" sz="180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2" grpId="0" animBg="1"/>
      <p:bldP spid="16" grpId="0" animBg="1"/>
      <p:bldP spid="17" grpId="0" animBg="1"/>
      <p:bldP spid="23" grpId="0" animBg="1"/>
      <p:bldP spid="24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Genitive ending = Declension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315595"/>
              </p:ext>
            </p:extLst>
          </p:nvPr>
        </p:nvGraphicFramePr>
        <p:xfrm>
          <a:off x="203200" y="1896977"/>
          <a:ext cx="8763000" cy="247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219200"/>
                <a:gridCol w="1612900"/>
                <a:gridCol w="1574800"/>
                <a:gridCol w="1485900"/>
                <a:gridCol w="1320800"/>
              </a:tblGrid>
              <a:tr h="3704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DECLENSION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st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2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nd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rd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5</a:t>
                      </a:r>
                      <a:r>
                        <a:rPr lang="en-US" sz="1800" baseline="30000" dirty="0" smtClean="0">
                          <a:latin typeface="Cambria"/>
                          <a:cs typeface="Cambria"/>
                        </a:rPr>
                        <a:t>th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  <a:tr h="6399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GENITIVE ENDING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baseline="0" dirty="0" smtClean="0">
                          <a:latin typeface="Cambria"/>
                          <a:cs typeface="Cambria"/>
                        </a:rPr>
                        <a:t> (-</a:t>
                      </a:r>
                      <a:r>
                        <a:rPr lang="en-US" sz="1800" baseline="0" dirty="0" err="1" smtClean="0"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baseline="0" dirty="0" smtClean="0">
                          <a:latin typeface="Cambria"/>
                          <a:cs typeface="Cambria"/>
                        </a:rPr>
                        <a:t>)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-(?)-is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-us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ei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  <a:tr h="146288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EXAMPLE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coxa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humerus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cranium, ii, n.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coccyx,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g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dens,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dentis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femur,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oris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n.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pelvis, is,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arcus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us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m.</a:t>
                      </a:r>
                    </a:p>
                    <a:p>
                      <a:r>
                        <a:rPr lang="en-US" sz="1800" dirty="0" smtClean="0">
                          <a:latin typeface="Cambria"/>
                          <a:cs typeface="Cambria"/>
                        </a:rPr>
                        <a:t>genu, us, n.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faci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es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en-US" sz="1800" dirty="0" err="1" smtClean="0">
                          <a:latin typeface="Cambria"/>
                          <a:cs typeface="Cambria"/>
                        </a:rPr>
                        <a:t>ei</a:t>
                      </a:r>
                      <a:r>
                        <a:rPr lang="en-US" sz="1800" dirty="0" smtClean="0">
                          <a:latin typeface="Cambria"/>
                          <a:cs typeface="Cambria"/>
                        </a:rPr>
                        <a:t>, f.</a:t>
                      </a:r>
                      <a:endParaRPr lang="en-US" sz="1800" dirty="0">
                        <a:latin typeface="Cambria"/>
                        <a:cs typeface="Cambria"/>
                      </a:endParaRPr>
                    </a:p>
                  </a:txBody>
                  <a:tcPr marT="45675" marB="45675"/>
                </a:tc>
              </a:tr>
            </a:tbl>
          </a:graphicData>
        </a:graphic>
      </p:graphicFrame>
      <p:sp>
        <p:nvSpPr>
          <p:cNvPr id="39968" name="TextBox 5"/>
          <p:cNvSpPr txBox="1">
            <a:spLocks noChangeArrowheads="1"/>
          </p:cNvSpPr>
          <p:nvPr/>
        </p:nvSpPr>
        <p:spPr bwMode="auto">
          <a:xfrm>
            <a:off x="215900" y="4370388"/>
            <a:ext cx="873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cs-CZ" b="1" dirty="0">
                <a:solidFill>
                  <a:srgbClr val="B10010"/>
                </a:solidFill>
                <a:latin typeface="Cambria" panose="02040503050406030204" pitchFamily="18" charset="0"/>
              </a:rPr>
              <a:t>Declensions are groups of nouns (or adjective) that use the same set of suffixes (=endings).</a:t>
            </a:r>
          </a:p>
          <a:p>
            <a:pPr eaLnBrk="1" hangingPunct="1"/>
            <a:endParaRPr lang="en-US" altLang="cs-CZ" dirty="0">
              <a:solidFill>
                <a:srgbClr val="B1001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Declension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b="1" dirty="0" smtClean="0">
                <a:solidFill>
                  <a:srgbClr val="00B050"/>
                </a:solidFill>
              </a:rPr>
              <a:t>= a </a:t>
            </a:r>
            <a:r>
              <a:rPr lang="cs-CZ" b="1" dirty="0" err="1" smtClean="0">
                <a:solidFill>
                  <a:srgbClr val="00B050"/>
                </a:solidFill>
              </a:rPr>
              <a:t>group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of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nouns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that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form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their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cases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the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same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way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endings</a:t>
            </a:r>
            <a:r>
              <a:rPr lang="cs-CZ" dirty="0" smtClean="0"/>
              <a:t>),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smtClean="0"/>
              <a:t>chart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/>
          </a:p>
          <a:p>
            <a:pPr marL="0" indent="0">
              <a:lnSpc>
                <a:spcPct val="170000"/>
              </a:lnSpc>
              <a:buNone/>
            </a:pP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belongs</a:t>
            </a:r>
            <a:r>
              <a:rPr lang="cs-CZ" dirty="0" smtClean="0"/>
              <a:t> to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5 </a:t>
            </a:r>
            <a:r>
              <a:rPr lang="cs-CZ" dirty="0" err="1" smtClean="0">
                <a:solidFill>
                  <a:srgbClr val="FF0000"/>
                </a:solidFill>
              </a:rPr>
              <a:t>declensions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nouns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tx1"/>
                </a:solidFill>
              </a:rPr>
              <a:t>stem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according</a:t>
            </a:r>
            <a:r>
              <a:rPr lang="cs-CZ" dirty="0" smtClean="0"/>
              <a:t> to Gen. </a:t>
            </a:r>
            <a:r>
              <a:rPr lang="cs-CZ" dirty="0" err="1"/>
              <a:t>p</a:t>
            </a:r>
            <a:r>
              <a:rPr lang="cs-CZ" dirty="0" err="1" smtClean="0"/>
              <a:t>lural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1st </a:t>
            </a:r>
            <a:r>
              <a:rPr lang="cs-CZ" dirty="0" err="1" smtClean="0"/>
              <a:t>declension</a:t>
            </a:r>
            <a:r>
              <a:rPr lang="cs-CZ" dirty="0" smtClean="0"/>
              <a:t> – a-</a:t>
            </a:r>
            <a:r>
              <a:rPr lang="cs-CZ" dirty="0" err="1" smtClean="0"/>
              <a:t>stems</a:t>
            </a:r>
            <a:r>
              <a:rPr lang="cs-CZ" dirty="0" smtClean="0"/>
              <a:t> – ven-</a:t>
            </a:r>
            <a:r>
              <a:rPr lang="cs-CZ" b="1" dirty="0" smtClean="0"/>
              <a:t>a</a:t>
            </a:r>
            <a:r>
              <a:rPr lang="cs-CZ" dirty="0" smtClean="0"/>
              <a:t>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2nd </a:t>
            </a:r>
            <a:r>
              <a:rPr lang="cs-CZ" dirty="0" err="1" smtClean="0"/>
              <a:t>declension</a:t>
            </a:r>
            <a:r>
              <a:rPr lang="cs-CZ" dirty="0" smtClean="0"/>
              <a:t> – o-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/>
              <a:t>nerv-o-rum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3rd </a:t>
            </a:r>
            <a:r>
              <a:rPr lang="cs-CZ" dirty="0" err="1" smtClean="0"/>
              <a:t>declension</a:t>
            </a:r>
            <a:endParaRPr lang="cs-CZ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i-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pelv</a:t>
            </a:r>
            <a:r>
              <a:rPr lang="cs-CZ" dirty="0" smtClean="0"/>
              <a:t>-</a:t>
            </a:r>
            <a:r>
              <a:rPr lang="cs-CZ" b="1" dirty="0" smtClean="0"/>
              <a:t>i</a:t>
            </a:r>
            <a:r>
              <a:rPr lang="cs-CZ" dirty="0" smtClean="0"/>
              <a:t>-um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err="1" smtClean="0"/>
              <a:t>consonant</a:t>
            </a:r>
            <a:r>
              <a:rPr lang="cs-CZ" dirty="0" smtClean="0"/>
              <a:t> 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dolo</a:t>
            </a:r>
            <a:r>
              <a:rPr lang="cs-CZ" dirty="0" smtClean="0"/>
              <a:t>-</a:t>
            </a:r>
            <a:r>
              <a:rPr lang="cs-CZ" b="1" dirty="0" smtClean="0"/>
              <a:t>r</a:t>
            </a:r>
            <a:r>
              <a:rPr lang="cs-CZ" dirty="0" smtClean="0"/>
              <a:t>-um, </a:t>
            </a:r>
            <a:r>
              <a:rPr lang="cs-CZ" dirty="0" err="1" smtClean="0"/>
              <a:t>pon</a:t>
            </a:r>
            <a:r>
              <a:rPr lang="cs-CZ" dirty="0" smtClean="0"/>
              <a:t>-</a:t>
            </a:r>
            <a:r>
              <a:rPr lang="cs-CZ" b="1" dirty="0" smtClean="0"/>
              <a:t>t</a:t>
            </a:r>
            <a:r>
              <a:rPr lang="cs-CZ" dirty="0" smtClean="0"/>
              <a:t>-um, </a:t>
            </a:r>
            <a:r>
              <a:rPr lang="cs-CZ" dirty="0" err="1" smtClean="0"/>
              <a:t>sectio</a:t>
            </a:r>
            <a:r>
              <a:rPr lang="cs-CZ" dirty="0" smtClean="0"/>
              <a:t>-</a:t>
            </a:r>
            <a:r>
              <a:rPr lang="cs-CZ" b="1" dirty="0" smtClean="0"/>
              <a:t>n</a:t>
            </a:r>
            <a:r>
              <a:rPr lang="cs-CZ" dirty="0" smtClean="0"/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4th </a:t>
            </a:r>
            <a:r>
              <a:rPr lang="cs-CZ" dirty="0" err="1" smtClean="0"/>
              <a:t>declesion</a:t>
            </a:r>
            <a:r>
              <a:rPr lang="cs-CZ" dirty="0" smtClean="0"/>
              <a:t> – u-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duct</a:t>
            </a:r>
            <a:r>
              <a:rPr lang="cs-CZ" dirty="0" smtClean="0"/>
              <a:t>-</a:t>
            </a:r>
            <a:r>
              <a:rPr lang="cs-CZ" b="1" dirty="0" smtClean="0"/>
              <a:t>u</a:t>
            </a:r>
            <a:r>
              <a:rPr lang="cs-CZ" dirty="0" smtClean="0"/>
              <a:t>-um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5th </a:t>
            </a:r>
            <a:r>
              <a:rPr lang="cs-CZ" dirty="0" err="1" smtClean="0"/>
              <a:t>declension</a:t>
            </a:r>
            <a:r>
              <a:rPr lang="cs-CZ" dirty="0" smtClean="0"/>
              <a:t> – e-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faci</a:t>
            </a:r>
            <a:r>
              <a:rPr lang="cs-CZ" dirty="0" smtClean="0"/>
              <a:t>-</a:t>
            </a:r>
            <a:r>
              <a:rPr lang="cs-CZ" b="1" dirty="0" smtClean="0"/>
              <a:t>e</a:t>
            </a:r>
            <a:r>
              <a:rPr lang="cs-CZ" dirty="0" smtClean="0"/>
              <a:t>-rum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Latin and Greek declensions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ea typeface="+mj-ea"/>
              <a:cs typeface="Cambria"/>
            </a:endParaRPr>
          </a:p>
        </p:txBody>
      </p:sp>
      <p:pic>
        <p:nvPicPr>
          <p:cNvPr id="40962" name="Picture 3" descr="ENDINGS 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25575"/>
            <a:ext cx="9144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Preparatory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7 </a:t>
            </a:r>
            <a:r>
              <a:rPr lang="cs-CZ" dirty="0" err="1" smtClean="0"/>
              <a:t>units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– </a:t>
            </a:r>
            <a:r>
              <a:rPr lang="cs-CZ" dirty="0" err="1" smtClean="0"/>
              <a:t>exercises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handbook (</a:t>
            </a:r>
            <a:r>
              <a:rPr lang="cs-CZ" dirty="0" err="1" smtClean="0"/>
              <a:t>Prucklová</a:t>
            </a:r>
            <a:r>
              <a:rPr lang="cs-CZ" dirty="0" smtClean="0"/>
              <a:t>, Severová – </a:t>
            </a:r>
            <a:r>
              <a:rPr lang="cs-CZ" dirty="0" err="1" smtClean="0"/>
              <a:t>Introduction</a:t>
            </a:r>
            <a:r>
              <a:rPr lang="cs-CZ" dirty="0" smtClean="0"/>
              <a:t> to Latin and </a:t>
            </a:r>
            <a:r>
              <a:rPr lang="cs-CZ" dirty="0" err="1" smtClean="0"/>
              <a:t>Greek</a:t>
            </a:r>
            <a:r>
              <a:rPr lang="cs-CZ" dirty="0" smtClean="0"/>
              <a:t> Terminology in </a:t>
            </a:r>
            <a:r>
              <a:rPr lang="cs-CZ" dirty="0" err="1" smtClean="0"/>
              <a:t>Medicine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Study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in IS 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Drill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IS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Study </a:t>
            </a:r>
            <a:r>
              <a:rPr lang="cs-CZ" dirty="0" err="1" smtClean="0"/>
              <a:t>literature</a:t>
            </a:r>
            <a:r>
              <a:rPr lang="cs-CZ" dirty="0" smtClean="0"/>
              <a:t> (</a:t>
            </a:r>
            <a:r>
              <a:rPr lang="cs-CZ" dirty="0" err="1" smtClean="0"/>
              <a:t>illustrated</a:t>
            </a:r>
            <a:r>
              <a:rPr lang="cs-CZ" dirty="0" smtClean="0"/>
              <a:t> </a:t>
            </a:r>
            <a:r>
              <a:rPr lang="cs-CZ" dirty="0" err="1" smtClean="0"/>
              <a:t>dictionaries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3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267CF2"/>
                </a:solidFill>
                <a:latin typeface="Cambria" panose="02040503050406030204" pitchFamily="18" charset="0"/>
              </a:rPr>
              <a:t>S</a:t>
            </a:r>
            <a:r>
              <a:rPr lang="en-US" altLang="cs-CZ" dirty="0" smtClean="0">
                <a:solidFill>
                  <a:srgbClr val="267CF2"/>
                </a:solidFill>
                <a:latin typeface="Cambria" panose="02040503050406030204" pitchFamily="18" charset="0"/>
              </a:rPr>
              <a:t>tem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= </a:t>
            </a:r>
            <a:r>
              <a:rPr lang="en-US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a form to which affixes (endings) can be attached</a:t>
            </a:r>
            <a:endParaRPr lang="cs-CZ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5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IT IS CRUCIAL TO KNOW THE STEM TO CREATE ALL OTHER CASES !!!</a:t>
            </a:r>
            <a:endParaRPr lang="en-US" altLang="cs-CZ" sz="25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500" b="1" dirty="0">
              <a:solidFill>
                <a:srgbClr val="B1001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2500" b="1" dirty="0" smtClean="0">
                <a:solidFill>
                  <a:srgbClr val="B10010"/>
                </a:solidFill>
                <a:latin typeface="Cambria" panose="02040503050406030204" pitchFamily="18" charset="0"/>
              </a:rPr>
              <a:t>In Latin we need to remove the genitive ending in order to gain the genitive 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3900" y="4165054"/>
            <a:ext cx="121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ven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1863" y="4178300"/>
            <a:ext cx="1698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humer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diamet-er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diametr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0" y="4178300"/>
            <a:ext cx="1593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dol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-or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dolor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corp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corpor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de-ns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dent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8363" y="4178300"/>
            <a:ext cx="1209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arc-us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arc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  <a:p>
            <a:pPr eaLnBrk="1" hangingPunct="1"/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gen-u</a:t>
            </a:r>
          </a:p>
          <a:p>
            <a:pPr eaLnBrk="1" hangingPunct="1"/>
            <a:r>
              <a:rPr lang="en-US" altLang="cs-CZ" sz="2800" dirty="0">
                <a:solidFill>
                  <a:srgbClr val="7030A0"/>
                </a:solidFill>
                <a:latin typeface="Cambria" panose="02040503050406030204" pitchFamily="18" charset="0"/>
              </a:rPr>
              <a:t>gen</a:t>
            </a:r>
            <a:r>
              <a:rPr lang="en-US" altLang="cs-CZ" sz="2800" dirty="0">
                <a:solidFill>
                  <a:srgbClr val="267CF2"/>
                </a:solidFill>
                <a:latin typeface="Cambria" panose="02040503050406030204" pitchFamily="18" charset="0"/>
              </a:rPr>
              <a:t>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400" y="4178300"/>
            <a:ext cx="1174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faci-es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cs-CZ" sz="2800" dirty="0" err="1">
                <a:solidFill>
                  <a:srgbClr val="7030A0"/>
                </a:solidFill>
                <a:latin typeface="Cambria" panose="02040503050406030204" pitchFamily="18" charset="0"/>
              </a:rPr>
              <a:t>faci</a:t>
            </a:r>
            <a:r>
              <a:rPr lang="en-US" altLang="cs-CZ" sz="2800" dirty="0" err="1">
                <a:solidFill>
                  <a:srgbClr val="267CF2"/>
                </a:solidFill>
                <a:latin typeface="Cambria" panose="02040503050406030204" pitchFamily="18" charset="0"/>
              </a:rPr>
              <a:t>-ei</a:t>
            </a:r>
            <a:endParaRPr lang="en-US" altLang="cs-CZ" sz="2800" dirty="0">
              <a:solidFill>
                <a:srgbClr val="267CF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= </a:t>
            </a:r>
            <a:r>
              <a:rPr lang="cs-CZ" sz="2800" b="1" dirty="0" err="1" smtClean="0">
                <a:solidFill>
                  <a:srgbClr val="00B050"/>
                </a:solidFill>
              </a:rPr>
              <a:t>words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that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give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new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information</a:t>
            </a:r>
            <a:r>
              <a:rPr lang="cs-CZ" sz="2800" b="1" dirty="0" smtClean="0">
                <a:solidFill>
                  <a:srgbClr val="00B050"/>
                </a:solidFill>
              </a:rPr>
              <a:t> on </a:t>
            </a:r>
            <a:r>
              <a:rPr lang="cs-CZ" sz="2800" b="1" dirty="0" err="1" smtClean="0">
                <a:solidFill>
                  <a:srgbClr val="00B050"/>
                </a:solidFill>
              </a:rPr>
              <a:t>nouns</a:t>
            </a:r>
            <a:r>
              <a:rPr lang="cs-CZ" sz="2800" b="1" dirty="0" smtClean="0">
                <a:solidFill>
                  <a:srgbClr val="00B050"/>
                </a:solidFill>
              </a:rPr>
              <a:t>, </a:t>
            </a:r>
            <a:r>
              <a:rPr lang="cs-CZ" sz="2800" b="1" dirty="0" err="1" smtClean="0">
                <a:solidFill>
                  <a:srgbClr val="00B050"/>
                </a:solidFill>
              </a:rPr>
              <a:t>modify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nouns</a:t>
            </a:r>
            <a:endParaRPr lang="cs-CZ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Adjectives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always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have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correspond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with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noun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which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belong</a:t>
            </a:r>
            <a:r>
              <a:rPr lang="cs-CZ" sz="2800" dirty="0" smtClean="0">
                <a:solidFill>
                  <a:srgbClr val="FF0000"/>
                </a:solidFill>
              </a:rPr>
              <a:t> in gender, </a:t>
            </a:r>
            <a:r>
              <a:rPr lang="cs-CZ" sz="2800" dirty="0" err="1" smtClean="0">
                <a:solidFill>
                  <a:srgbClr val="FF0000"/>
                </a:solidFill>
              </a:rPr>
              <a:t>number</a:t>
            </a:r>
            <a:r>
              <a:rPr lang="cs-CZ" sz="2800" dirty="0" smtClean="0">
                <a:solidFill>
                  <a:srgbClr val="FF0000"/>
                </a:solidFill>
              </a:rPr>
              <a:t> and case!!!!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err="1" smtClean="0"/>
              <a:t>fractur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ulnae</a:t>
            </a:r>
            <a:r>
              <a:rPr lang="cs-CZ" sz="2800" dirty="0" smtClean="0"/>
              <a:t> </a:t>
            </a:r>
            <a:r>
              <a:rPr lang="cs-CZ" sz="2800" dirty="0" err="1" smtClean="0"/>
              <a:t>dextrae</a:t>
            </a:r>
            <a:r>
              <a:rPr lang="cs-CZ" sz="2800" dirty="0" smtClean="0"/>
              <a:t> </a:t>
            </a:r>
            <a:r>
              <a:rPr lang="cs-CZ" sz="2800" dirty="0" err="1" smtClean="0"/>
              <a:t>complicat</a:t>
            </a:r>
            <a:r>
              <a:rPr lang="cs-CZ" sz="2800" b="1" dirty="0" err="1" smtClean="0"/>
              <a:t>a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 smtClean="0"/>
              <a:t>vertebr</a:t>
            </a:r>
            <a:r>
              <a:rPr lang="cs-CZ" sz="2800" b="1" dirty="0" err="1" smtClean="0"/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thoracic</a:t>
            </a:r>
            <a:r>
              <a:rPr lang="cs-CZ" sz="2800" b="1" dirty="0" err="1" smtClean="0"/>
              <a:t>ae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ad </a:t>
            </a:r>
            <a:r>
              <a:rPr lang="cs-CZ" sz="2800" dirty="0" err="1" smtClean="0"/>
              <a:t>lagoen</a:t>
            </a:r>
            <a:r>
              <a:rPr lang="cs-CZ" sz="2800" b="1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 err="1" smtClean="0"/>
              <a:t>fusc</a:t>
            </a:r>
            <a:r>
              <a:rPr lang="cs-CZ" sz="2800" b="1" dirty="0" err="1" smtClean="0"/>
              <a:t>am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err="1" smtClean="0"/>
              <a:t>cum</a:t>
            </a:r>
            <a:r>
              <a:rPr lang="cs-CZ" sz="2800" dirty="0" smtClean="0"/>
              <a:t> </a:t>
            </a:r>
            <a:r>
              <a:rPr lang="cs-CZ" sz="2800" dirty="0" err="1" smtClean="0"/>
              <a:t>anaemi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pernicios</a:t>
            </a:r>
            <a:r>
              <a:rPr lang="cs-CZ" sz="2800" b="1" dirty="0" err="1" smtClean="0"/>
              <a:t>a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  <a:p>
            <a:pPr marL="0" indent="0" algn="ctr">
              <a:buNone/>
            </a:pPr>
            <a:r>
              <a:rPr lang="cs-CZ" sz="2800" b="1" i="1" dirty="0" err="1" smtClean="0">
                <a:solidFill>
                  <a:schemeClr val="tx1"/>
                </a:solidFill>
              </a:rPr>
              <a:t>Why</a:t>
            </a:r>
            <a:r>
              <a:rPr lang="cs-CZ" sz="2800" b="1" i="1" dirty="0" smtClean="0">
                <a:solidFill>
                  <a:schemeClr val="tx1"/>
                </a:solidFill>
              </a:rPr>
              <a:t> do </a:t>
            </a:r>
            <a:r>
              <a:rPr lang="cs-CZ" sz="2800" b="1" i="1" dirty="0" err="1" smtClean="0">
                <a:solidFill>
                  <a:schemeClr val="tx1"/>
                </a:solidFill>
              </a:rPr>
              <a:t>you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think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this</a:t>
            </a:r>
            <a:r>
              <a:rPr lang="cs-CZ" sz="2800" b="1" i="1" dirty="0" smtClean="0">
                <a:solidFill>
                  <a:schemeClr val="tx1"/>
                </a:solidFill>
              </a:rPr>
              <a:t> </a:t>
            </a:r>
            <a:r>
              <a:rPr lang="cs-CZ" sz="2800" b="1" i="1" dirty="0" err="1" smtClean="0">
                <a:solidFill>
                  <a:schemeClr val="tx1"/>
                </a:solidFill>
              </a:rPr>
              <a:t>is</a:t>
            </a:r>
            <a:r>
              <a:rPr lang="cs-CZ" sz="2800" b="1" i="1" dirty="0" smtClean="0">
                <a:solidFill>
                  <a:schemeClr val="tx1"/>
                </a:solidFill>
              </a:rPr>
              <a:t> so?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accusative</a:t>
            </a:r>
            <a:endParaRPr lang="cs-CZ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ad</a:t>
            </a:r>
            <a:r>
              <a:rPr lang="cs-CZ" dirty="0" smtClean="0"/>
              <a:t> = </a:t>
            </a:r>
            <a:r>
              <a:rPr lang="cs-CZ" dirty="0" err="1" smtClean="0"/>
              <a:t>towards</a:t>
            </a:r>
            <a:r>
              <a:rPr lang="cs-CZ" dirty="0" smtClean="0"/>
              <a:t>, to – ad </a:t>
            </a:r>
            <a:r>
              <a:rPr lang="cs-CZ" dirty="0" err="1" smtClean="0"/>
              <a:t>cranium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a</a:t>
            </a:r>
            <a:r>
              <a:rPr lang="cs-CZ" b="1" dirty="0" smtClean="0"/>
              <a:t>nte</a:t>
            </a:r>
            <a:r>
              <a:rPr lang="cs-CZ" dirty="0" smtClean="0"/>
              <a:t> = </a:t>
            </a:r>
            <a:r>
              <a:rPr lang="cs-CZ" dirty="0" err="1" smtClean="0"/>
              <a:t>before</a:t>
            </a:r>
            <a:r>
              <a:rPr lang="cs-CZ" dirty="0" smtClean="0"/>
              <a:t> – ante </a:t>
            </a:r>
            <a:r>
              <a:rPr lang="cs-CZ" dirty="0" err="1" smtClean="0"/>
              <a:t>fracturam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ost</a:t>
            </a:r>
            <a:r>
              <a:rPr lang="cs-CZ" dirty="0" smtClean="0"/>
              <a:t> = </a:t>
            </a:r>
            <a:r>
              <a:rPr lang="cs-CZ" dirty="0" err="1" smtClean="0"/>
              <a:t>after</a:t>
            </a:r>
            <a:r>
              <a:rPr lang="cs-CZ" dirty="0" smtClean="0"/>
              <a:t> – post </a:t>
            </a:r>
            <a:r>
              <a:rPr lang="cs-CZ" dirty="0" err="1" smtClean="0"/>
              <a:t>operationem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er</a:t>
            </a:r>
            <a:r>
              <a:rPr lang="cs-CZ" dirty="0" smtClean="0"/>
              <a:t> = </a:t>
            </a:r>
            <a:r>
              <a:rPr lang="cs-CZ" dirty="0" err="1" smtClean="0"/>
              <a:t>through</a:t>
            </a:r>
            <a:r>
              <a:rPr lang="cs-CZ" dirty="0" smtClean="0"/>
              <a:t> – per </a:t>
            </a:r>
            <a:r>
              <a:rPr lang="cs-CZ" dirty="0" err="1" smtClean="0"/>
              <a:t>rectum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i</a:t>
            </a:r>
            <a:r>
              <a:rPr lang="cs-CZ" b="1" dirty="0" smtClean="0"/>
              <a:t>n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)= </a:t>
            </a:r>
            <a:r>
              <a:rPr lang="cs-CZ" dirty="0" err="1" smtClean="0"/>
              <a:t>towards</a:t>
            </a:r>
            <a:r>
              <a:rPr lang="cs-CZ" dirty="0" smtClean="0"/>
              <a:t>, </a:t>
            </a:r>
            <a:r>
              <a:rPr lang="cs-CZ" dirty="0" err="1" smtClean="0"/>
              <a:t>into</a:t>
            </a:r>
            <a:r>
              <a:rPr lang="cs-CZ" dirty="0" smtClean="0"/>
              <a:t> – in </a:t>
            </a:r>
            <a:r>
              <a:rPr lang="cs-CZ" dirty="0" err="1" smtClean="0"/>
              <a:t>lagoenam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rope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 = </a:t>
            </a:r>
            <a:r>
              <a:rPr lang="cs-CZ" dirty="0" err="1" smtClean="0"/>
              <a:t>near</a:t>
            </a:r>
            <a:r>
              <a:rPr lang="cs-CZ" dirty="0" smtClean="0"/>
              <a:t> to – </a:t>
            </a:r>
            <a:r>
              <a:rPr lang="cs-CZ" dirty="0" err="1" smtClean="0"/>
              <a:t>prope</a:t>
            </a:r>
            <a:r>
              <a:rPr lang="cs-CZ" dirty="0" smtClean="0"/>
              <a:t> </a:t>
            </a:r>
            <a:r>
              <a:rPr lang="cs-CZ" dirty="0" err="1" smtClean="0"/>
              <a:t>ulnam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ropter</a:t>
            </a:r>
            <a:r>
              <a:rPr lang="cs-CZ" dirty="0" smtClean="0"/>
              <a:t> =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</a:t>
            </a:r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anaemiam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ablative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e/ex</a:t>
            </a:r>
            <a:r>
              <a:rPr lang="cs-CZ" dirty="0" smtClean="0"/>
              <a:t> =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e </a:t>
            </a:r>
            <a:r>
              <a:rPr lang="cs-CZ" dirty="0" err="1" smtClean="0"/>
              <a:t>scatula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a/ab</a:t>
            </a:r>
            <a:r>
              <a:rPr lang="cs-CZ" dirty="0" smtClean="0"/>
              <a:t> = </a:t>
            </a:r>
            <a:r>
              <a:rPr lang="cs-CZ" dirty="0" err="1" smtClean="0"/>
              <a:t>from</a:t>
            </a:r>
            <a:r>
              <a:rPr lang="cs-CZ" dirty="0" smtClean="0"/>
              <a:t>, by  – a </a:t>
            </a:r>
            <a:r>
              <a:rPr lang="cs-CZ" dirty="0" err="1" smtClean="0"/>
              <a:t>medico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s</a:t>
            </a:r>
            <a:r>
              <a:rPr lang="cs-CZ" b="1" dirty="0" smtClean="0"/>
              <a:t>ine</a:t>
            </a:r>
            <a:r>
              <a:rPr lang="cs-CZ" dirty="0" smtClean="0"/>
              <a:t> = </a:t>
            </a:r>
            <a:r>
              <a:rPr lang="cs-CZ" dirty="0" err="1" smtClean="0"/>
              <a:t>without</a:t>
            </a:r>
            <a:r>
              <a:rPr lang="cs-CZ" dirty="0" smtClean="0"/>
              <a:t> – sine </a:t>
            </a:r>
            <a:r>
              <a:rPr lang="cs-CZ" dirty="0" err="1" smtClean="0"/>
              <a:t>insufficientia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c</a:t>
            </a:r>
            <a:r>
              <a:rPr lang="cs-CZ" b="1" dirty="0" err="1" smtClean="0"/>
              <a:t>um</a:t>
            </a:r>
            <a:r>
              <a:rPr lang="cs-CZ" dirty="0" smtClean="0"/>
              <a:t> = </a:t>
            </a:r>
            <a:r>
              <a:rPr lang="cs-CZ" dirty="0" err="1" smtClean="0"/>
              <a:t>with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digito</a:t>
            </a:r>
            <a:r>
              <a:rPr lang="cs-CZ" dirty="0" smtClean="0"/>
              <a:t> </a:t>
            </a:r>
            <a:r>
              <a:rPr lang="cs-CZ" dirty="0" err="1" smtClean="0"/>
              <a:t>medio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ro</a:t>
            </a:r>
            <a:r>
              <a:rPr lang="cs-CZ" dirty="0" smtClean="0"/>
              <a:t> =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pro </a:t>
            </a:r>
            <a:r>
              <a:rPr lang="cs-CZ" dirty="0" err="1" smtClean="0"/>
              <a:t>adulto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3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4525963"/>
          </a:xfrm>
        </p:spPr>
        <p:txBody>
          <a:bodyPr/>
          <a:lstStyle/>
          <a:p>
            <a:r>
              <a:rPr lang="cs-CZ" dirty="0" err="1" smtClean="0"/>
              <a:t>Assign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vocabulary</a:t>
            </a:r>
            <a:r>
              <a:rPr lang="cs-CZ" dirty="0" smtClean="0"/>
              <a:t> in Handout 1 to </a:t>
            </a:r>
            <a:r>
              <a:rPr lang="cs-CZ" dirty="0" err="1" smtClean="0"/>
              <a:t>their</a:t>
            </a:r>
            <a:r>
              <a:rPr lang="cs-CZ" dirty="0"/>
              <a:t>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chart</a:t>
            </a:r>
          </a:p>
          <a:p>
            <a:endParaRPr lang="cs-CZ" dirty="0"/>
          </a:p>
          <a:p>
            <a:r>
              <a:rPr lang="cs-CZ" dirty="0" err="1" smtClean="0"/>
              <a:t>Decide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stem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05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Latin/</a:t>
            </a:r>
            <a:r>
              <a:rPr lang="cs-CZ" dirty="0" err="1" smtClean="0"/>
              <a:t>Greek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universal</a:t>
            </a:r>
            <a:r>
              <a:rPr lang="cs-CZ" sz="2800" dirty="0" smtClean="0"/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precise</a:t>
            </a:r>
            <a:r>
              <a:rPr lang="cs-CZ" sz="2800" dirty="0" smtClean="0"/>
              <a:t> and </a:t>
            </a:r>
            <a:r>
              <a:rPr lang="cs-CZ" sz="2800" dirty="0" err="1" smtClean="0">
                <a:solidFill>
                  <a:srgbClr val="FF0000"/>
                </a:solidFill>
              </a:rPr>
              <a:t>flexible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err="1" smtClean="0"/>
              <a:t>Denote</a:t>
            </a:r>
            <a:r>
              <a:rPr lang="cs-CZ" sz="2800" dirty="0" smtClean="0"/>
              <a:t>:</a:t>
            </a:r>
          </a:p>
          <a:p>
            <a:pPr lvl="1"/>
            <a:r>
              <a:rPr lang="cs-CZ" sz="1800" dirty="0" err="1"/>
              <a:t>a</a:t>
            </a:r>
            <a:r>
              <a:rPr lang="cs-CZ" sz="1800" dirty="0" err="1" smtClean="0"/>
              <a:t>natomical</a:t>
            </a:r>
            <a:r>
              <a:rPr lang="cs-CZ" sz="1800" dirty="0" smtClean="0"/>
              <a:t> </a:t>
            </a:r>
            <a:r>
              <a:rPr lang="cs-CZ" sz="1800" dirty="0" err="1" smtClean="0"/>
              <a:t>structures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edicaments</a:t>
            </a:r>
            <a:endParaRPr lang="cs-CZ" sz="1800" dirty="0" smtClean="0"/>
          </a:p>
          <a:p>
            <a:pPr lvl="1"/>
            <a:r>
              <a:rPr lang="cs-CZ" sz="1800" dirty="0" err="1"/>
              <a:t>t</a:t>
            </a:r>
            <a:r>
              <a:rPr lang="cs-CZ" sz="1800" dirty="0" err="1" smtClean="0"/>
              <a:t>herapeutical</a:t>
            </a:r>
            <a:r>
              <a:rPr lang="cs-CZ" sz="1800" dirty="0" smtClean="0"/>
              <a:t> </a:t>
            </a:r>
            <a:r>
              <a:rPr lang="cs-CZ" sz="1800" dirty="0" err="1" smtClean="0"/>
              <a:t>methods</a:t>
            </a:r>
            <a:r>
              <a:rPr lang="cs-CZ" sz="1800" dirty="0" smtClean="0"/>
              <a:t>, </a:t>
            </a:r>
            <a:r>
              <a:rPr lang="cs-CZ" sz="1800" dirty="0" err="1" smtClean="0"/>
              <a:t>diagnoses</a:t>
            </a:r>
            <a:endParaRPr lang="cs-CZ" sz="1800" dirty="0" smtClean="0"/>
          </a:p>
          <a:p>
            <a:r>
              <a:rPr lang="cs-CZ" sz="2800" dirty="0" err="1" smtClean="0"/>
              <a:t>Used</a:t>
            </a:r>
            <a:r>
              <a:rPr lang="cs-CZ" sz="2800" dirty="0" smtClean="0"/>
              <a:t> in:</a:t>
            </a:r>
          </a:p>
          <a:p>
            <a:pPr lvl="1"/>
            <a:r>
              <a:rPr lang="cs-CZ" sz="1800" dirty="0" err="1"/>
              <a:t>c</a:t>
            </a:r>
            <a:r>
              <a:rPr lang="cs-CZ" sz="1800" dirty="0" err="1" smtClean="0"/>
              <a:t>linical</a:t>
            </a:r>
            <a:r>
              <a:rPr lang="cs-CZ" sz="1800" dirty="0" smtClean="0"/>
              <a:t> </a:t>
            </a:r>
            <a:r>
              <a:rPr lang="cs-CZ" sz="1800" dirty="0" err="1" smtClean="0"/>
              <a:t>diagnoses</a:t>
            </a:r>
            <a:endParaRPr lang="cs-CZ" sz="1800" dirty="0" smtClean="0"/>
          </a:p>
          <a:p>
            <a:pPr lvl="1"/>
            <a:r>
              <a:rPr lang="cs-CZ" sz="1800" dirty="0" err="1"/>
              <a:t>d</a:t>
            </a:r>
            <a:r>
              <a:rPr lang="cs-CZ" sz="1800" dirty="0" err="1" smtClean="0"/>
              <a:t>issection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edical</a:t>
            </a:r>
            <a:r>
              <a:rPr lang="cs-CZ" sz="1800" dirty="0" smtClean="0"/>
              <a:t> </a:t>
            </a:r>
            <a:r>
              <a:rPr lang="cs-CZ" sz="1800" dirty="0" err="1" smtClean="0"/>
              <a:t>prescriptions</a:t>
            </a:r>
            <a:endParaRPr lang="cs-CZ" sz="1800" dirty="0" smtClean="0"/>
          </a:p>
          <a:p>
            <a:pPr lvl="1"/>
            <a:r>
              <a:rPr lang="cs-CZ" sz="1800" dirty="0" err="1"/>
              <a:t>m</a:t>
            </a:r>
            <a:r>
              <a:rPr lang="cs-CZ" sz="1800" dirty="0" err="1" smtClean="0"/>
              <a:t>edical</a:t>
            </a:r>
            <a:r>
              <a:rPr lang="cs-CZ" sz="1800" dirty="0" smtClean="0"/>
              <a:t> </a:t>
            </a:r>
            <a:r>
              <a:rPr lang="cs-CZ" sz="1800" dirty="0" err="1" smtClean="0"/>
              <a:t>documentation</a:t>
            </a:r>
            <a:r>
              <a:rPr lang="cs-CZ" sz="1800" dirty="0" smtClean="0"/>
              <a:t> --- </a:t>
            </a:r>
            <a:r>
              <a:rPr lang="cs-CZ" sz="1800" dirty="0" err="1" smtClean="0"/>
              <a:t>communication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doctors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  <a:r>
              <a:rPr lang="cs-CZ" sz="1800" dirty="0" err="1" smtClean="0"/>
              <a:t>environments</a:t>
            </a:r>
            <a:r>
              <a:rPr lang="cs-CZ" sz="1800" dirty="0" smtClean="0"/>
              <a:t>/</a:t>
            </a:r>
            <a:r>
              <a:rPr lang="cs-CZ" sz="1800" dirty="0" err="1" smtClean="0"/>
              <a:t>countries</a:t>
            </a:r>
            <a:r>
              <a:rPr lang="cs-CZ" sz="1800" dirty="0" smtClean="0"/>
              <a:t>/</a:t>
            </a:r>
            <a:r>
              <a:rPr lang="cs-CZ" sz="1800" dirty="0" err="1" smtClean="0"/>
              <a:t>fields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study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/>
          </a:p>
        </p:txBody>
      </p:sp>
      <p:pic>
        <p:nvPicPr>
          <p:cNvPr id="17410" name="Picture 2" descr="http://pctuning.tyden.cz/ilustrace3/svobodova/ergonomie1/06_lebk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19875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Medicaments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err="1" smtClean="0"/>
              <a:t>Paxil</a:t>
            </a:r>
            <a:r>
              <a:rPr lang="cs-CZ" dirty="0" smtClean="0"/>
              <a:t>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antidepressant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anxiety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(Pax=</a:t>
            </a:r>
            <a:r>
              <a:rPr lang="cs-CZ" dirty="0" err="1" smtClean="0"/>
              <a:t>peace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Lunesta</a:t>
            </a:r>
            <a:r>
              <a:rPr lang="cs-CZ" dirty="0" smtClean="0"/>
              <a:t>: a </a:t>
            </a:r>
            <a:r>
              <a:rPr lang="cs-CZ" dirty="0" err="1" smtClean="0"/>
              <a:t>sleeping</a:t>
            </a:r>
            <a:r>
              <a:rPr lang="cs-CZ" dirty="0" smtClean="0"/>
              <a:t> </a:t>
            </a:r>
            <a:r>
              <a:rPr lang="cs-CZ" dirty="0" err="1" smtClean="0"/>
              <a:t>medication</a:t>
            </a:r>
            <a:r>
              <a:rPr lang="cs-CZ" dirty="0" smtClean="0"/>
              <a:t> (Luna=</a:t>
            </a:r>
            <a:r>
              <a:rPr lang="cs-CZ" dirty="0" err="1" smtClean="0"/>
              <a:t>moon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Viagra</a:t>
            </a:r>
            <a:r>
              <a:rPr lang="cs-CZ" dirty="0" smtClean="0"/>
              <a:t>: a </a:t>
            </a:r>
            <a:r>
              <a:rPr lang="cs-CZ" dirty="0" err="1" smtClean="0"/>
              <a:t>medication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erectile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(</a:t>
            </a:r>
            <a:r>
              <a:rPr lang="cs-CZ" dirty="0" err="1" smtClean="0"/>
              <a:t>Vi</a:t>
            </a:r>
            <a:r>
              <a:rPr lang="cs-CZ" dirty="0" smtClean="0"/>
              <a:t>[r]= man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Agra</a:t>
            </a:r>
            <a:r>
              <a:rPr lang="cs-CZ" dirty="0" smtClean="0"/>
              <a:t>=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farmed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fertile</a:t>
            </a:r>
            <a:r>
              <a:rPr lang="cs-CZ" dirty="0" smtClean="0"/>
              <a:t>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)</a:t>
            </a:r>
          </a:p>
          <a:p>
            <a:r>
              <a:rPr lang="en-US" dirty="0" err="1" smtClean="0"/>
              <a:t>Fosamax</a:t>
            </a:r>
            <a:r>
              <a:rPr lang="en-US" dirty="0" smtClean="0"/>
              <a:t>: a drug for osteoporosis, or bone thinning (Os=bone Max=great in Latin)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err="1" smtClean="0"/>
              <a:t>Diagnoses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2276872"/>
            <a:ext cx="81369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diagnose </a:t>
            </a:r>
            <a:r>
              <a:rPr lang="cs-CZ" dirty="0" err="1" smtClean="0"/>
              <a:t>codes</a:t>
            </a:r>
            <a:endParaRPr lang="cs-CZ" dirty="0"/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281"/>
          <a:stretch/>
        </p:blipFill>
        <p:spPr>
          <a:xfrm>
            <a:off x="457200" y="1772816"/>
            <a:ext cx="8229600" cy="43924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2636912"/>
            <a:ext cx="720080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ulnusScissum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458</TotalTime>
  <Words>1457</Words>
  <Application>Microsoft Office PowerPoint</Application>
  <PresentationFormat>Předvádění na obrazovce (4:3)</PresentationFormat>
  <Paragraphs>393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Cambria</vt:lpstr>
      <vt:lpstr>Century Gothic</vt:lpstr>
      <vt:lpstr>Courier New</vt:lpstr>
      <vt:lpstr>Palatino Linotype</vt:lpstr>
      <vt:lpstr>Wingdings</vt:lpstr>
      <vt:lpstr>Exekutivní</vt:lpstr>
      <vt:lpstr>Study instructions</vt:lpstr>
      <vt:lpstr>Demands</vt:lpstr>
      <vt:lpstr>Methods of teaching</vt:lpstr>
      <vt:lpstr>Why Latin/Greek?</vt:lpstr>
      <vt:lpstr>Anatomical structures</vt:lpstr>
      <vt:lpstr>Medicaments</vt:lpstr>
      <vt:lpstr>Diagnoses</vt:lpstr>
      <vt:lpstr>System of  diagnose codes</vt:lpstr>
      <vt:lpstr>Prezentace aplikace PowerPoint</vt:lpstr>
      <vt:lpstr>Medical prescriptions</vt:lpstr>
      <vt:lpstr>At the end of the course, you will be able to:</vt:lpstr>
      <vt:lpstr>Latin pronunciation</vt:lpstr>
      <vt:lpstr>Read aloud :</vt:lpstr>
      <vt:lpstr>Vowels</vt:lpstr>
      <vt:lpstr>Consonants I.</vt:lpstr>
      <vt:lpstr>Consonants II.</vt:lpstr>
      <vt:lpstr>Consonants III.</vt:lpstr>
      <vt:lpstr>Read aloud :</vt:lpstr>
      <vt:lpstr>Grammatical concepts of Latin</vt:lpstr>
      <vt:lpstr>Gender</vt:lpstr>
      <vt:lpstr>Number</vt:lpstr>
      <vt:lpstr>Case</vt:lpstr>
      <vt:lpstr>What happens if we swip the order of the words?</vt:lpstr>
      <vt:lpstr>How do cases work in medical terms?</vt:lpstr>
      <vt:lpstr>Prezentace aplikace PowerPoint</vt:lpstr>
      <vt:lpstr>What will you find in the dictionary?</vt:lpstr>
      <vt:lpstr>Genitive ending = Declension</vt:lpstr>
      <vt:lpstr>Declension</vt:lpstr>
      <vt:lpstr>Latin and Greek declensions</vt:lpstr>
      <vt:lpstr>Stem of a word</vt:lpstr>
      <vt:lpstr>Adjectives</vt:lpstr>
      <vt:lpstr>Prepositions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instructions</dc:title>
  <dc:creator>user</dc:creator>
  <cp:lastModifiedBy>Natália Gachallová</cp:lastModifiedBy>
  <cp:revision>46</cp:revision>
  <dcterms:modified xsi:type="dcterms:W3CDTF">2015-09-16T12:02:34Z</dcterms:modified>
</cp:coreProperties>
</file>