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2BCE-305B-45DF-8A14-1316898267F3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4040-A518-4C49-B313-FBA0D7932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79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obrázkoch</a:t>
            </a:r>
            <a:r>
              <a:rPr lang="en-US" dirty="0" smtClean="0"/>
              <a:t> je </a:t>
            </a:r>
            <a:r>
              <a:rPr lang="en-US" dirty="0" err="1" smtClean="0"/>
              <a:t>hlavica</a:t>
            </a:r>
            <a:r>
              <a:rPr lang="en-US" dirty="0" smtClean="0"/>
              <a:t>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dirty="0" err="1" smtClean="0"/>
              <a:t>kosti</a:t>
            </a:r>
            <a:r>
              <a:rPr lang="en-US" dirty="0" smtClean="0"/>
              <a:t>: </a:t>
            </a:r>
            <a:r>
              <a:rPr lang="en-US" dirty="0" err="1" smtClean="0"/>
              <a:t>úlohou</a:t>
            </a:r>
            <a:r>
              <a:rPr lang="en-US" dirty="0" smtClean="0"/>
              <a:t> </a:t>
            </a:r>
            <a:r>
              <a:rPr lang="en-US" dirty="0" err="1" smtClean="0"/>
              <a:t>študentov</a:t>
            </a:r>
            <a:r>
              <a:rPr lang="en-US" dirty="0" smtClean="0"/>
              <a:t> je </a:t>
            </a:r>
            <a:r>
              <a:rPr lang="en-US" dirty="0" err="1" smtClean="0"/>
              <a:t>preložiť</a:t>
            </a:r>
            <a:r>
              <a:rPr lang="en-US" dirty="0" smtClean="0"/>
              <a:t> anat. </a:t>
            </a:r>
            <a:r>
              <a:rPr lang="en-US" dirty="0" err="1" smtClean="0"/>
              <a:t>termíny</a:t>
            </a:r>
            <a:r>
              <a:rPr lang="en-US" dirty="0" smtClean="0"/>
              <a:t> do </a:t>
            </a:r>
            <a:r>
              <a:rPr lang="en-US" dirty="0" err="1" smtClean="0"/>
              <a:t>latinčiny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A. Caput costae, B. Caput humeri, C. caput fibulae, D. caput radii, E. caput </a:t>
            </a:r>
            <a:r>
              <a:rPr lang="en-US" dirty="0" err="1" smtClean="0"/>
              <a:t>femoris</a:t>
            </a:r>
            <a:r>
              <a:rPr lang="en-US" dirty="0" smtClean="0"/>
              <a:t>, F. caput </a:t>
            </a:r>
            <a:r>
              <a:rPr lang="en-US" dirty="0" err="1" smtClean="0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Prečítať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pokúsiť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preložiť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demonštrovať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skratky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záznam</a:t>
            </a:r>
            <a:r>
              <a:rPr lang="en-US" baseline="0" dirty="0" smtClean="0"/>
              <a:t> je z </a:t>
            </a:r>
            <a:r>
              <a:rPr lang="en-US" baseline="0" dirty="0" err="1" smtClean="0"/>
              <a:t>väzenského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zariadenia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poukazuje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pravdepodobne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silný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úder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tváre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neprimeraný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zákrok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väzenskej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polície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táto</a:t>
            </a:r>
            <a:r>
              <a:rPr lang="en-US" baseline="0" dirty="0" smtClean="0"/>
              <a:t> inf. Je pre </a:t>
            </a:r>
            <a:r>
              <a:rPr lang="en-US" baseline="0" dirty="0" err="1" smtClean="0"/>
              <a:t>zaujímavoať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nemusí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uvedené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04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28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25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82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78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071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28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84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0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21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56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75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9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5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95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801-C25B-47EB-80DC-C197B1A2F01A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37ACD2-0A88-4F18-86FC-29F08A3118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967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latin typeface="+mj-lt"/>
              </a:rPr>
              <a:t>What case expresses the state of dependency?</a:t>
            </a:r>
          </a:p>
          <a:p>
            <a:pPr>
              <a:lnSpc>
                <a:spcPct val="200000"/>
              </a:lnSpc>
            </a:pPr>
            <a:r>
              <a:rPr lang="en-US" b="1" dirty="0">
                <a:latin typeface="+mj-lt"/>
              </a:rPr>
              <a:t>How is it usually translated into English?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What cases are used with prepositions in medical terminology?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Are there any prepositions connected with two cases?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Which prepositions are connected with the ablative case?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7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01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5559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26" y="3537309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7082" y="415461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A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1291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B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6597" y="6000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6426" y="62494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D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245764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E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43853" y="357006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F</a:t>
            </a:r>
            <a:endParaRPr lang="en-US" sz="2800" dirty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7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2200894" y="305295"/>
            <a:ext cx="9143999" cy="61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Adjectives of the 1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2</a:t>
            </a:r>
            <a:r>
              <a:rPr lang="en-US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nd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declension, dictionary entry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b="1" dirty="0" smtClean="0">
                <a:solidFill>
                  <a:srgbClr val="267CF2"/>
                </a:solidFill>
                <a:latin typeface="+mj-lt"/>
              </a:rPr>
              <a:t> m.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 	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      </a:t>
            </a:r>
            <a:r>
              <a:rPr lang="en-US" b="1" dirty="0">
                <a:solidFill>
                  <a:srgbClr val="008000"/>
                </a:solidFill>
                <a:latin typeface="+mj-lt"/>
              </a:rPr>
              <a:t>n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 smtClean="0">
                <a:latin typeface="+mj-lt"/>
              </a:rPr>
              <a:t>coxa</a:t>
            </a:r>
            <a:r>
              <a:rPr lang="en-US" dirty="0" smtClean="0"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oculus		</a:t>
            </a:r>
            <a:r>
              <a:rPr lang="cs-CZ" dirty="0" smtClean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sulcus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rus			</a:t>
            </a:r>
            <a:r>
              <a:rPr lang="cs-CZ" dirty="0" smtClean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arcus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latin typeface="+mj-lt"/>
              </a:rPr>
              <a:t>b</a:t>
            </a:r>
            <a:r>
              <a:rPr lang="en-US" dirty="0" err="1" smtClean="0">
                <a:latin typeface="+mj-lt"/>
              </a:rPr>
              <a:t>ucca</a:t>
            </a:r>
            <a:r>
              <a:rPr lang="en-US" dirty="0" smtClean="0"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fibula			hallux		</a:t>
            </a:r>
            <a:r>
              <a:rPr lang="en-US" dirty="0" smtClean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dextra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+mj-lt"/>
              </a:rPr>
              <a:t>dextrum</a:t>
            </a:r>
            <a:endParaRPr lang="en-US" b="1" dirty="0" smtClean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		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f.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		    n.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(* liber, lib</a:t>
            </a:r>
            <a:r>
              <a:rPr lang="cs-CZ" b="1" dirty="0" smtClean="0">
                <a:solidFill>
                  <a:srgbClr val="92D050"/>
                </a:solidFill>
                <a:latin typeface="+mj-lt"/>
              </a:rPr>
              <a:t>e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ra, </a:t>
            </a:r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lib</a:t>
            </a:r>
            <a:r>
              <a:rPr lang="cs-CZ" b="1" dirty="0" err="1" smtClean="0">
                <a:solidFill>
                  <a:srgbClr val="92D050"/>
                </a:solidFill>
                <a:latin typeface="+mj-lt"/>
              </a:rPr>
              <a:t>e</a:t>
            </a:r>
            <a:r>
              <a:rPr lang="cs-CZ" b="1" dirty="0" err="1" smtClean="0">
                <a:solidFill>
                  <a:schemeClr val="tx1"/>
                </a:solidFill>
                <a:latin typeface="+mj-lt"/>
              </a:rPr>
              <a:t>rum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coxa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		cervix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oculus		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sulcus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crus			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arcus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bucca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		metatarsus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fibula			hallux	</a:t>
            </a:r>
          </a:p>
        </p:txBody>
      </p:sp>
    </p:spTree>
    <p:extLst>
      <p:ext uri="{BB962C8B-B14F-4D97-AF65-F5344CB8AC3E}">
        <p14:creationId xmlns:p14="http://schemas.microsoft.com/office/powerpoint/2010/main" val="27580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Agreed-attribute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What is the correct adjective for the noun in the triangle?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254832" y="3785917"/>
            <a:ext cx="2198415" cy="195078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</a:t>
            </a:r>
            <a:r>
              <a:rPr lang="en-US" sz="2400" dirty="0" err="1">
                <a:latin typeface="+mj-lt"/>
              </a:rPr>
              <a:t>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7645472" y="3843244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4849087" y="3347025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00522" y="331255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092" y="5863699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066" y="585215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8430" y="2896905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6993" y="2908452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6467" y="525217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5967" y="3346957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0360" y="5852154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9350" y="585215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1645" y="3566697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genu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69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292" t="9834" r="3456"/>
          <a:stretch/>
        </p:blipFill>
        <p:spPr>
          <a:xfrm>
            <a:off x="152400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2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Contusio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Contusio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Haematoma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l. dx.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</a:t>
            </a:r>
            <a:r>
              <a:rPr lang="en-US" sz="2400" i="1" dirty="0" err="1">
                <a:solidFill>
                  <a:schemeClr val="bg1"/>
                </a:solidFill>
              </a:rPr>
              <a:t>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Haematoma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et </a:t>
            </a:r>
            <a:r>
              <a:rPr lang="en-US" sz="2400" b="1" dirty="0" err="1">
                <a:solidFill>
                  <a:schemeClr val="tx1"/>
                </a:solidFill>
              </a:rPr>
              <a:t>arcus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14" y="596529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</TotalTime>
  <Words>218</Words>
  <Application>Microsoft Office PowerPoint</Application>
  <PresentationFormat>Širokoúhlá obrazovka</PresentationFormat>
  <Paragraphs>55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Stébla</vt:lpstr>
      <vt:lpstr>Questions</vt:lpstr>
      <vt:lpstr>Prezentace aplikace PowerPoint</vt:lpstr>
      <vt:lpstr>Prezentace aplikace PowerPoint</vt:lpstr>
      <vt:lpstr>Adjectives of the 1st and 2nd declension, dictionary entry</vt:lpstr>
      <vt:lpstr>Agreed-attribute What is the correct adjective for the noun in the triangle? 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</dc:title>
  <dc:creator>Natália Gachallová</dc:creator>
  <cp:lastModifiedBy>Natália Gachallová</cp:lastModifiedBy>
  <cp:revision>1</cp:revision>
  <dcterms:created xsi:type="dcterms:W3CDTF">2015-09-21T10:43:28Z</dcterms:created>
  <dcterms:modified xsi:type="dcterms:W3CDTF">2015-09-21T10:49:57Z</dcterms:modified>
</cp:coreProperties>
</file>