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Zaoblený obdélní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Nadpis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cs-CZ" smtClean="0"/>
              <a:t>Klepnutím lze upravit styl předlohy nadpisů.</a:t>
            </a:r>
            <a:endParaRPr kumimoji="0" lang="en-US"/>
          </a:p>
        </p:txBody>
      </p:sp>
      <p:sp>
        <p:nvSpPr>
          <p:cNvPr id="20" name="Podnadpi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19" name="Zástupný symbol pro datum 18"/>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11" name="Zástupný symbol pro číslo snímku 10"/>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02920" y="530352"/>
            <a:ext cx="8183880" cy="4187952"/>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533404"/>
            <a:ext cx="1981200" cy="5257799"/>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33400" y="533402"/>
            <a:ext cx="5943600" cy="5257801"/>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502920" y="530352"/>
            <a:ext cx="8183880" cy="4187952"/>
          </a:xfrm>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Zaoblený obdélní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Zaoblený obdélní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nchor="b"/>
          <a:lstStyle>
            <a:lvl1pPr>
              <a:defRPr b="1"/>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s jedním zakulaceným roh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18A2481B-5154-415F-B752-558547769AA3}" type="datetimeFigureOut">
              <a:rPr lang="cs-CZ" smtClean="0"/>
              <a:pPr/>
              <a:t>30.9.2015</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cs-CZ" smtClean="0"/>
              <a:t>Klepnutím na ikonu přidáte obrázek.</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Zaoblený obdélní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Zástupný symbol pro nadpi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cs-CZ" smtClean="0"/>
              <a:t>Klepnutím lze upravit styl předlohy nadpisů.</a:t>
            </a:r>
            <a:endParaRPr kumimoji="0" lang="en-US"/>
          </a:p>
        </p:txBody>
      </p:sp>
      <p:sp>
        <p:nvSpPr>
          <p:cNvPr id="4" name="Zástupný symbol pro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5" name="Zástupný symbol pro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A2481B-5154-415F-B752-558547769AA3}" type="datetimeFigureOut">
              <a:rPr lang="cs-CZ" smtClean="0"/>
              <a:pPr/>
              <a:t>30.9.2015</a:t>
            </a:fld>
            <a:endParaRPr lang="cs-CZ"/>
          </a:p>
        </p:txBody>
      </p:sp>
      <p:sp>
        <p:nvSpPr>
          <p:cNvPr id="18" name="Zástupný symbol pro zápatí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cs-CZ"/>
          </a:p>
        </p:txBody>
      </p:sp>
      <p:sp>
        <p:nvSpPr>
          <p:cNvPr id="5" name="Zástupný symbol pro číslo snímk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microsoft.com/office/2007/relationships/hdphoto" Target="../media/hdphoto15.wdp"/><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6" Type="http://schemas.microsoft.com/office/2007/relationships/hdphoto" Target="../media/hdphoto14.wdp"/><Relationship Id="rId5" Type="http://schemas.openxmlformats.org/officeDocument/2006/relationships/image" Target="../media/image14.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8" Type="http://schemas.openxmlformats.org/officeDocument/2006/relationships/image" Target="../media/image19.png"/><Relationship Id="rId17" Type="http://schemas.openxmlformats.org/officeDocument/2006/relationships/image" Target="../media/image18.png"/><Relationship Id="rId12" Type="http://schemas.microsoft.com/office/2007/relationships/hdphoto" Target="../media/hdphoto17.wdp"/><Relationship Id="rId2" Type="http://schemas.openxmlformats.org/officeDocument/2006/relationships/image" Target="../media/image17.png"/><Relationship Id="rId16" Type="http://schemas.microsoft.com/office/2007/relationships/hdphoto" Target="../media/hdphoto19.wdp"/><Relationship Id="rId20" Type="http://schemas.openxmlformats.org/officeDocument/2006/relationships/image" Target="../media/image20.png"/><Relationship Id="rId1" Type="http://schemas.openxmlformats.org/officeDocument/2006/relationships/slideLayout" Target="../slideLayouts/slideLayout6.xml"/><Relationship Id="rId19" Type="http://schemas.microsoft.com/office/2007/relationships/hdphoto" Target="../media/hdphoto20.wdp"/><Relationship Id="rId14" Type="http://schemas.microsoft.com/office/2007/relationships/hdphoto" Target="../media/hdphoto18.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01752" y="332656"/>
            <a:ext cx="8686800" cy="965792"/>
          </a:xfrm>
        </p:spPr>
        <p:txBody>
          <a:bodyPr/>
          <a:lstStyle/>
          <a:p>
            <a:pPr algn="ctr"/>
            <a:r>
              <a:rPr lang="cs-CZ" dirty="0" err="1" smtClean="0"/>
              <a:t>Questions</a:t>
            </a:r>
            <a:endParaRPr lang="cs-CZ" dirty="0"/>
          </a:p>
        </p:txBody>
      </p:sp>
      <p:sp>
        <p:nvSpPr>
          <p:cNvPr id="3" name="TextovéPole 2"/>
          <p:cNvSpPr txBox="1"/>
          <p:nvPr/>
        </p:nvSpPr>
        <p:spPr>
          <a:xfrm>
            <a:off x="539552" y="1412776"/>
            <a:ext cx="8136904" cy="4154984"/>
          </a:xfrm>
          <a:prstGeom prst="rect">
            <a:avLst/>
          </a:prstGeom>
          <a:noFill/>
        </p:spPr>
        <p:txBody>
          <a:bodyPr wrap="square" rtlCol="0">
            <a:spAutoFit/>
          </a:bodyPr>
          <a:lstStyle/>
          <a:p>
            <a:r>
              <a:rPr lang="cs-CZ" sz="2400" dirty="0" err="1" smtClean="0">
                <a:solidFill>
                  <a:srgbClr val="0070C0"/>
                </a:solidFill>
              </a:rPr>
              <a:t>What</a:t>
            </a:r>
            <a:r>
              <a:rPr lang="cs-CZ" sz="2400" dirty="0" smtClean="0">
                <a:solidFill>
                  <a:srgbClr val="0070C0"/>
                </a:solidFill>
              </a:rPr>
              <a:t> </a:t>
            </a:r>
            <a:r>
              <a:rPr lang="cs-CZ" sz="2400" dirty="0" err="1" smtClean="0">
                <a:solidFill>
                  <a:srgbClr val="0070C0"/>
                </a:solidFill>
              </a:rPr>
              <a:t>is</a:t>
            </a:r>
            <a:r>
              <a:rPr lang="cs-CZ" sz="2400" dirty="0" smtClean="0">
                <a:solidFill>
                  <a:srgbClr val="0070C0"/>
                </a:solidFill>
              </a:rPr>
              <a:t> </a:t>
            </a:r>
            <a:r>
              <a:rPr lang="cs-CZ" sz="2400" dirty="0" err="1" smtClean="0">
                <a:solidFill>
                  <a:srgbClr val="0070C0"/>
                </a:solidFill>
              </a:rPr>
              <a:t>the</a:t>
            </a:r>
            <a:r>
              <a:rPr lang="cs-CZ" sz="2400" dirty="0" smtClean="0">
                <a:solidFill>
                  <a:srgbClr val="0070C0"/>
                </a:solidFill>
              </a:rPr>
              <a:t> </a:t>
            </a:r>
            <a:r>
              <a:rPr lang="cs-CZ" sz="2400" dirty="0" err="1" smtClean="0">
                <a:solidFill>
                  <a:srgbClr val="0070C0"/>
                </a:solidFill>
              </a:rPr>
              <a:t>form</a:t>
            </a:r>
            <a:r>
              <a:rPr lang="cs-CZ" sz="2400" dirty="0" smtClean="0">
                <a:solidFill>
                  <a:srgbClr val="0070C0"/>
                </a:solidFill>
              </a:rPr>
              <a:t> </a:t>
            </a:r>
            <a:r>
              <a:rPr lang="cs-CZ" sz="2400" dirty="0" err="1" smtClean="0">
                <a:solidFill>
                  <a:srgbClr val="0070C0"/>
                </a:solidFill>
              </a:rPr>
              <a:t>of</a:t>
            </a:r>
            <a:r>
              <a:rPr lang="cs-CZ" sz="2400" dirty="0" smtClean="0">
                <a:solidFill>
                  <a:srgbClr val="0070C0"/>
                </a:solidFill>
              </a:rPr>
              <a:t> </a:t>
            </a:r>
            <a:r>
              <a:rPr lang="cs-CZ" sz="2400" dirty="0" err="1" smtClean="0">
                <a:solidFill>
                  <a:srgbClr val="0070C0"/>
                </a:solidFill>
              </a:rPr>
              <a:t>an</a:t>
            </a:r>
            <a:r>
              <a:rPr lang="cs-CZ" sz="2400" dirty="0" smtClean="0">
                <a:solidFill>
                  <a:srgbClr val="0070C0"/>
                </a:solidFill>
              </a:rPr>
              <a:t> </a:t>
            </a:r>
            <a:r>
              <a:rPr lang="cs-CZ" sz="2400" dirty="0" err="1" smtClean="0">
                <a:solidFill>
                  <a:srgbClr val="0070C0"/>
                </a:solidFill>
              </a:rPr>
              <a:t>adjective</a:t>
            </a:r>
            <a:r>
              <a:rPr lang="cs-CZ" sz="2400" dirty="0" smtClean="0">
                <a:solidFill>
                  <a:srgbClr val="0070C0"/>
                </a:solidFill>
              </a:rPr>
              <a:t> put to a </a:t>
            </a:r>
            <a:r>
              <a:rPr lang="cs-CZ" sz="2400" dirty="0" err="1" smtClean="0">
                <a:solidFill>
                  <a:srgbClr val="0070C0"/>
                </a:solidFill>
              </a:rPr>
              <a:t>noun</a:t>
            </a:r>
            <a:r>
              <a:rPr lang="cs-CZ" sz="2400" dirty="0" smtClean="0">
                <a:solidFill>
                  <a:srgbClr val="0070C0"/>
                </a:solidFill>
              </a:rPr>
              <a:t> </a:t>
            </a:r>
            <a:r>
              <a:rPr lang="cs-CZ" sz="2400" dirty="0" err="1" smtClean="0">
                <a:solidFill>
                  <a:srgbClr val="0070C0"/>
                </a:solidFill>
              </a:rPr>
              <a:t>dependent</a:t>
            </a:r>
            <a:r>
              <a:rPr lang="cs-CZ" sz="2400" dirty="0" smtClean="0">
                <a:solidFill>
                  <a:srgbClr val="0070C0"/>
                </a:solidFill>
              </a:rPr>
              <a:t> on?</a:t>
            </a:r>
          </a:p>
          <a:p>
            <a:endParaRPr lang="cs-CZ" sz="2400" dirty="0" smtClean="0">
              <a:solidFill>
                <a:srgbClr val="0070C0"/>
              </a:solidFill>
            </a:endParaRPr>
          </a:p>
          <a:p>
            <a:r>
              <a:rPr lang="cs-CZ" sz="2400" dirty="0" err="1" smtClean="0">
                <a:solidFill>
                  <a:srgbClr val="0070C0"/>
                </a:solidFill>
              </a:rPr>
              <a:t>What</a:t>
            </a:r>
            <a:r>
              <a:rPr lang="cs-CZ" sz="2400" dirty="0" smtClean="0">
                <a:solidFill>
                  <a:srgbClr val="0070C0"/>
                </a:solidFill>
              </a:rPr>
              <a:t> are </a:t>
            </a:r>
            <a:r>
              <a:rPr lang="cs-CZ" sz="2400" dirty="0" err="1" smtClean="0">
                <a:solidFill>
                  <a:srgbClr val="0070C0"/>
                </a:solidFill>
              </a:rPr>
              <a:t>the</a:t>
            </a:r>
            <a:r>
              <a:rPr lang="cs-CZ" sz="2400" dirty="0" smtClean="0">
                <a:solidFill>
                  <a:srgbClr val="0070C0"/>
                </a:solidFill>
              </a:rPr>
              <a:t> </a:t>
            </a:r>
            <a:r>
              <a:rPr lang="cs-CZ" sz="2400" dirty="0" err="1" smtClean="0">
                <a:solidFill>
                  <a:srgbClr val="0070C0"/>
                </a:solidFill>
              </a:rPr>
              <a:t>endings</a:t>
            </a:r>
            <a:r>
              <a:rPr lang="cs-CZ" sz="2400" dirty="0" smtClean="0">
                <a:solidFill>
                  <a:srgbClr val="0070C0"/>
                </a:solidFill>
              </a:rPr>
              <a:t> </a:t>
            </a:r>
            <a:r>
              <a:rPr lang="cs-CZ" sz="2400" dirty="0" err="1" smtClean="0">
                <a:solidFill>
                  <a:srgbClr val="0070C0"/>
                </a:solidFill>
              </a:rPr>
              <a:t>of</a:t>
            </a:r>
            <a:r>
              <a:rPr lang="cs-CZ" sz="2400" dirty="0" smtClean="0">
                <a:solidFill>
                  <a:srgbClr val="0070C0"/>
                </a:solidFill>
              </a:rPr>
              <a:t> </a:t>
            </a:r>
            <a:r>
              <a:rPr lang="cs-CZ" sz="2400" dirty="0" err="1" smtClean="0">
                <a:solidFill>
                  <a:srgbClr val="0070C0"/>
                </a:solidFill>
              </a:rPr>
              <a:t>the</a:t>
            </a:r>
            <a:r>
              <a:rPr lang="cs-CZ" sz="2400" dirty="0" smtClean="0">
                <a:solidFill>
                  <a:srgbClr val="0070C0"/>
                </a:solidFill>
              </a:rPr>
              <a:t> </a:t>
            </a:r>
            <a:r>
              <a:rPr lang="cs-CZ" sz="2400" dirty="0" err="1" smtClean="0">
                <a:solidFill>
                  <a:srgbClr val="0070C0"/>
                </a:solidFill>
              </a:rPr>
              <a:t>adjectives</a:t>
            </a:r>
            <a:r>
              <a:rPr lang="cs-CZ" sz="2400" dirty="0" smtClean="0">
                <a:solidFill>
                  <a:srgbClr val="0070C0"/>
                </a:solidFill>
              </a:rPr>
              <a:t>?</a:t>
            </a:r>
          </a:p>
          <a:p>
            <a:endParaRPr lang="cs-CZ" sz="2400" dirty="0" smtClean="0">
              <a:solidFill>
                <a:srgbClr val="0070C0"/>
              </a:solidFill>
            </a:endParaRPr>
          </a:p>
          <a:p>
            <a:r>
              <a:rPr lang="cs-CZ" sz="2400" dirty="0" err="1" smtClean="0">
                <a:solidFill>
                  <a:srgbClr val="0070C0"/>
                </a:solidFill>
              </a:rPr>
              <a:t>How</a:t>
            </a:r>
            <a:r>
              <a:rPr lang="cs-CZ" sz="2400" dirty="0" smtClean="0">
                <a:solidFill>
                  <a:srgbClr val="0070C0"/>
                </a:solidFill>
              </a:rPr>
              <a:t> do </a:t>
            </a:r>
            <a:r>
              <a:rPr lang="cs-CZ" sz="2400" dirty="0" err="1" smtClean="0">
                <a:solidFill>
                  <a:srgbClr val="0070C0"/>
                </a:solidFill>
              </a:rPr>
              <a:t>we</a:t>
            </a:r>
            <a:r>
              <a:rPr lang="cs-CZ" sz="2400" dirty="0" smtClean="0">
                <a:solidFill>
                  <a:srgbClr val="0070C0"/>
                </a:solidFill>
              </a:rPr>
              <a:t> </a:t>
            </a:r>
            <a:r>
              <a:rPr lang="cs-CZ" sz="2400" dirty="0" err="1" smtClean="0">
                <a:solidFill>
                  <a:srgbClr val="0070C0"/>
                </a:solidFill>
              </a:rPr>
              <a:t>decline</a:t>
            </a:r>
            <a:r>
              <a:rPr lang="cs-CZ" sz="2400" dirty="0" smtClean="0">
                <a:solidFill>
                  <a:srgbClr val="0070C0"/>
                </a:solidFill>
              </a:rPr>
              <a:t> </a:t>
            </a:r>
            <a:r>
              <a:rPr lang="cs-CZ" sz="2400" dirty="0" err="1" smtClean="0">
                <a:solidFill>
                  <a:srgbClr val="0070C0"/>
                </a:solidFill>
              </a:rPr>
              <a:t>the</a:t>
            </a:r>
            <a:r>
              <a:rPr lang="cs-CZ" sz="2400" dirty="0" smtClean="0">
                <a:solidFill>
                  <a:srgbClr val="0070C0"/>
                </a:solidFill>
              </a:rPr>
              <a:t> </a:t>
            </a:r>
            <a:r>
              <a:rPr lang="cs-CZ" sz="2400" dirty="0" err="1" smtClean="0">
                <a:solidFill>
                  <a:srgbClr val="0070C0"/>
                </a:solidFill>
              </a:rPr>
              <a:t>adjectives</a:t>
            </a:r>
            <a:r>
              <a:rPr lang="cs-CZ" sz="2400" dirty="0" smtClean="0">
                <a:solidFill>
                  <a:srgbClr val="0070C0"/>
                </a:solidFill>
              </a:rPr>
              <a:t> </a:t>
            </a:r>
            <a:r>
              <a:rPr lang="cs-CZ" sz="2400" dirty="0" err="1" smtClean="0">
                <a:solidFill>
                  <a:srgbClr val="0070C0"/>
                </a:solidFill>
              </a:rPr>
              <a:t>like</a:t>
            </a:r>
            <a:r>
              <a:rPr lang="cs-CZ" sz="2400" dirty="0" smtClean="0">
                <a:solidFill>
                  <a:srgbClr val="0070C0"/>
                </a:solidFill>
              </a:rPr>
              <a:t> </a:t>
            </a:r>
            <a:r>
              <a:rPr lang="cs-CZ" sz="2400" dirty="0" err="1" smtClean="0">
                <a:solidFill>
                  <a:srgbClr val="0070C0"/>
                </a:solidFill>
              </a:rPr>
              <a:t>e.g</a:t>
            </a:r>
            <a:r>
              <a:rPr lang="cs-CZ" sz="2400" dirty="0" smtClean="0">
                <a:solidFill>
                  <a:srgbClr val="0070C0"/>
                </a:solidFill>
              </a:rPr>
              <a:t> </a:t>
            </a:r>
            <a:r>
              <a:rPr lang="cs-CZ" sz="2400" i="1" dirty="0" err="1" smtClean="0">
                <a:solidFill>
                  <a:srgbClr val="0070C0"/>
                </a:solidFill>
              </a:rPr>
              <a:t>magnus</a:t>
            </a:r>
            <a:r>
              <a:rPr lang="cs-CZ" sz="2400" i="1" dirty="0" smtClean="0">
                <a:solidFill>
                  <a:srgbClr val="0070C0"/>
                </a:solidFill>
              </a:rPr>
              <a:t>, a, um </a:t>
            </a:r>
            <a:r>
              <a:rPr lang="cs-CZ" sz="2400" dirty="0" smtClean="0">
                <a:solidFill>
                  <a:srgbClr val="0070C0"/>
                </a:solidFill>
              </a:rPr>
              <a:t>(</a:t>
            </a:r>
            <a:r>
              <a:rPr lang="cs-CZ" sz="2400" i="1" dirty="0" smtClean="0">
                <a:solidFill>
                  <a:srgbClr val="0070C0"/>
                </a:solidFill>
              </a:rPr>
              <a:t>liber, </a:t>
            </a:r>
            <a:r>
              <a:rPr lang="cs-CZ" sz="2400" i="1" dirty="0" err="1" smtClean="0">
                <a:solidFill>
                  <a:srgbClr val="0070C0"/>
                </a:solidFill>
              </a:rPr>
              <a:t>era</a:t>
            </a:r>
            <a:r>
              <a:rPr lang="cs-CZ" sz="2400" i="1" dirty="0" smtClean="0">
                <a:solidFill>
                  <a:srgbClr val="0070C0"/>
                </a:solidFill>
              </a:rPr>
              <a:t>, </a:t>
            </a:r>
            <a:r>
              <a:rPr lang="cs-CZ" sz="2400" i="1" dirty="0" err="1" smtClean="0">
                <a:solidFill>
                  <a:srgbClr val="0070C0"/>
                </a:solidFill>
              </a:rPr>
              <a:t>erum</a:t>
            </a:r>
            <a:r>
              <a:rPr lang="cs-CZ" sz="2400" dirty="0" smtClean="0">
                <a:solidFill>
                  <a:srgbClr val="0070C0"/>
                </a:solidFill>
              </a:rPr>
              <a:t>)?</a:t>
            </a:r>
          </a:p>
          <a:p>
            <a:endParaRPr lang="cs-CZ" sz="2400" dirty="0" smtClean="0">
              <a:solidFill>
                <a:srgbClr val="0070C0"/>
              </a:solidFill>
            </a:endParaRPr>
          </a:p>
          <a:p>
            <a:r>
              <a:rPr lang="cs-CZ" sz="2400" dirty="0" err="1" smtClean="0">
                <a:solidFill>
                  <a:srgbClr val="0070C0"/>
                </a:solidFill>
              </a:rPr>
              <a:t>What</a:t>
            </a:r>
            <a:r>
              <a:rPr lang="cs-CZ" sz="2400" dirty="0" smtClean="0">
                <a:solidFill>
                  <a:srgbClr val="0070C0"/>
                </a:solidFill>
              </a:rPr>
              <a:t> </a:t>
            </a:r>
            <a:r>
              <a:rPr lang="cs-CZ" sz="2400" dirty="0" err="1" smtClean="0">
                <a:solidFill>
                  <a:srgbClr val="0070C0"/>
                </a:solidFill>
              </a:rPr>
              <a:t>prepositions</a:t>
            </a:r>
            <a:r>
              <a:rPr lang="cs-CZ" sz="2400" dirty="0" smtClean="0">
                <a:solidFill>
                  <a:srgbClr val="0070C0"/>
                </a:solidFill>
              </a:rPr>
              <a:t> are </a:t>
            </a:r>
            <a:r>
              <a:rPr lang="cs-CZ" sz="2400" dirty="0" err="1" smtClean="0">
                <a:solidFill>
                  <a:srgbClr val="0070C0"/>
                </a:solidFill>
              </a:rPr>
              <a:t>used</a:t>
            </a:r>
            <a:r>
              <a:rPr lang="cs-CZ" sz="2400" dirty="0" smtClean="0">
                <a:solidFill>
                  <a:srgbClr val="0070C0"/>
                </a:solidFill>
              </a:rPr>
              <a:t> </a:t>
            </a:r>
            <a:r>
              <a:rPr lang="cs-CZ" sz="2400" dirty="0" err="1" smtClean="0">
                <a:solidFill>
                  <a:srgbClr val="0070C0"/>
                </a:solidFill>
              </a:rPr>
              <a:t>with</a:t>
            </a:r>
            <a:r>
              <a:rPr lang="cs-CZ" sz="2400" dirty="0" smtClean="0">
                <a:solidFill>
                  <a:srgbClr val="0070C0"/>
                </a:solidFill>
              </a:rPr>
              <a:t> </a:t>
            </a:r>
            <a:r>
              <a:rPr lang="cs-CZ" sz="2400" dirty="0" err="1" smtClean="0">
                <a:solidFill>
                  <a:srgbClr val="0070C0"/>
                </a:solidFill>
              </a:rPr>
              <a:t>Accusative</a:t>
            </a:r>
            <a:endParaRPr lang="cs-CZ" sz="2400" dirty="0" smtClean="0">
              <a:solidFill>
                <a:srgbClr val="0070C0"/>
              </a:solidFill>
            </a:endParaRPr>
          </a:p>
          <a:p>
            <a:r>
              <a:rPr lang="cs-CZ" sz="2400" dirty="0" smtClean="0">
                <a:solidFill>
                  <a:srgbClr val="0070C0"/>
                </a:solidFill>
              </a:rPr>
              <a:t>	</a:t>
            </a:r>
            <a:r>
              <a:rPr lang="cs-CZ" sz="2400" dirty="0" smtClean="0">
                <a:solidFill>
                  <a:srgbClr val="0070C0"/>
                </a:solidFill>
              </a:rPr>
              <a:t>		        	        	     Ablative</a:t>
            </a:r>
          </a:p>
          <a:p>
            <a:r>
              <a:rPr lang="cs-CZ" sz="2400" dirty="0" smtClean="0">
                <a:solidFill>
                  <a:srgbClr val="0070C0"/>
                </a:solidFill>
              </a:rPr>
              <a:t>	</a:t>
            </a:r>
            <a:r>
              <a:rPr lang="cs-CZ" sz="2400" dirty="0" smtClean="0">
                <a:solidFill>
                  <a:srgbClr val="0070C0"/>
                </a:solidFill>
              </a:rPr>
              <a:t>		                      </a:t>
            </a:r>
            <a:r>
              <a:rPr lang="cs-CZ" sz="2400" dirty="0" err="1" smtClean="0">
                <a:solidFill>
                  <a:srgbClr val="0070C0"/>
                </a:solidFill>
              </a:rPr>
              <a:t>both</a:t>
            </a:r>
            <a:r>
              <a:rPr lang="cs-CZ" sz="2400" dirty="0" smtClean="0">
                <a:solidFill>
                  <a:srgbClr val="0070C0"/>
                </a:solidFill>
              </a:rPr>
              <a:t>? </a:t>
            </a:r>
            <a:endParaRPr lang="cs-CZ" sz="24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Ribs</a:t>
            </a:r>
            <a:endParaRPr lang="cs-CZ" dirty="0"/>
          </a:p>
        </p:txBody>
      </p:sp>
      <p:pic>
        <p:nvPicPr>
          <p:cNvPr id="3" name="Content Placeholder 3" descr="COSTAE.jpg"/>
          <p:cNvPicPr>
            <a:picLocks noChangeAspect="1"/>
          </p:cNvPicPr>
          <p:nvPr/>
        </p:nvPicPr>
        <p:blipFill>
          <a:blip r:embed="rId2" cstate="print">
            <a:extLst>
              <a:ext uri="{28A0092B-C50C-407E-A947-70E740481C1C}">
                <a14:useLocalDpi xmlns:a14="http://schemas.microsoft.com/office/drawing/2010/main" xmlns="" val="0"/>
              </a:ext>
            </a:extLst>
          </a:blip>
          <a:srcRect l="-36624" r="-36624"/>
          <a:stretch>
            <a:fillRect/>
          </a:stretch>
        </p:blipFill>
        <p:spPr>
          <a:xfrm>
            <a:off x="251520" y="476672"/>
            <a:ext cx="7962993" cy="48752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Vertebras</a:t>
            </a:r>
            <a:endParaRPr lang="cs-CZ" dirty="0"/>
          </a:p>
        </p:txBody>
      </p:sp>
      <p:pic>
        <p:nvPicPr>
          <p:cNvPr id="31746" name="Picture 2" descr="http://www.kidport.com/reflib/science/humanbody/skeletalsystem/images/VertColumnLateral.jpg"/>
          <p:cNvPicPr>
            <a:picLocks noChangeAspect="1" noChangeArrowheads="1"/>
          </p:cNvPicPr>
          <p:nvPr/>
        </p:nvPicPr>
        <p:blipFill>
          <a:blip r:embed="rId2" cstate="print"/>
          <a:srcRect/>
          <a:stretch>
            <a:fillRect/>
          </a:stretch>
        </p:blipFill>
        <p:spPr bwMode="auto">
          <a:xfrm>
            <a:off x="1187624" y="620688"/>
            <a:ext cx="2847975" cy="3981450"/>
          </a:xfrm>
          <a:prstGeom prst="rect">
            <a:avLst/>
          </a:prstGeom>
          <a:noFill/>
        </p:spPr>
      </p:pic>
      <p:pic>
        <p:nvPicPr>
          <p:cNvPr id="31748" name="Picture 4" descr="Thoracic Vertebrae - (T1 thru T12)     The 12 segments of the vertebral column between the cervical and the lumbar vertebrae, giving attachment to the ribs and forming part of the posterior wall of the thorax. Symbols T1–T12.: "/>
          <p:cNvPicPr>
            <a:picLocks noChangeAspect="1" noChangeArrowheads="1"/>
          </p:cNvPicPr>
          <p:nvPr/>
        </p:nvPicPr>
        <p:blipFill>
          <a:blip r:embed="rId3" cstate="print"/>
          <a:srcRect/>
          <a:stretch>
            <a:fillRect/>
          </a:stretch>
        </p:blipFill>
        <p:spPr bwMode="auto">
          <a:xfrm>
            <a:off x="4788024" y="764704"/>
            <a:ext cx="3249827" cy="4608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Teeth</a:t>
            </a:r>
            <a:endParaRPr lang="cs-CZ" dirty="0"/>
          </a:p>
        </p:txBody>
      </p:sp>
      <p:pic>
        <p:nvPicPr>
          <p:cNvPr id="36866" name="Picture 2" descr="https://www.nlm.nih.gov/medlineplus/ency/images/ency/fullsize/9445.jpg"/>
          <p:cNvPicPr>
            <a:picLocks noChangeAspect="1" noChangeArrowheads="1"/>
          </p:cNvPicPr>
          <p:nvPr/>
        </p:nvPicPr>
        <p:blipFill>
          <a:blip r:embed="rId2" cstate="print"/>
          <a:srcRect/>
          <a:stretch>
            <a:fillRect/>
          </a:stretch>
        </p:blipFill>
        <p:spPr bwMode="auto">
          <a:xfrm>
            <a:off x="1403648" y="692696"/>
            <a:ext cx="5400600" cy="432048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Fingers</a:t>
            </a:r>
            <a:endParaRPr lang="cs-CZ" dirty="0"/>
          </a:p>
        </p:txBody>
      </p:sp>
      <p:pic>
        <p:nvPicPr>
          <p:cNvPr id="37890" name="Picture 2" descr="http://noelhenley.com/noelhenley-new2/wp-content/uploads/2010/08/hand-surface.jpg"/>
          <p:cNvPicPr>
            <a:picLocks noChangeAspect="1" noChangeArrowheads="1"/>
          </p:cNvPicPr>
          <p:nvPr/>
        </p:nvPicPr>
        <p:blipFill>
          <a:blip r:embed="rId2" cstate="print"/>
          <a:srcRect/>
          <a:stretch>
            <a:fillRect/>
          </a:stretch>
        </p:blipFill>
        <p:spPr bwMode="auto">
          <a:xfrm>
            <a:off x="2123728" y="620688"/>
            <a:ext cx="4229100" cy="4533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2nd </a:t>
            </a:r>
            <a:r>
              <a:rPr lang="cs-CZ" dirty="0" err="1" smtClean="0"/>
              <a:t>declension</a:t>
            </a:r>
            <a:endParaRPr lang="cs-CZ" dirty="0"/>
          </a:p>
        </p:txBody>
      </p:sp>
      <p:pic>
        <p:nvPicPr>
          <p:cNvPr id="3" name="Content Placeholder 3" descr="2 dekl.png"/>
          <p:cNvPicPr>
            <a:picLocks noChangeAspect="1"/>
          </p:cNvPicPr>
          <p:nvPr/>
        </p:nvPicPr>
        <p:blipFill>
          <a:blip r:embed="rId2" cstate="print">
            <a:extLst>
              <a:ext uri="{28A0092B-C50C-407E-A947-70E740481C1C}">
                <a14:useLocalDpi xmlns:a14="http://schemas.microsoft.com/office/drawing/2010/main" xmlns="" val="0"/>
              </a:ext>
            </a:extLst>
          </a:blip>
          <a:srcRect l="-129988" r="-129988"/>
          <a:stretch>
            <a:fillRect/>
          </a:stretch>
        </p:blipFill>
        <p:spPr>
          <a:xfrm>
            <a:off x="-2700808" y="548680"/>
            <a:ext cx="9001000" cy="4752528"/>
          </a:xfrm>
          <a:prstGeom prst="rect">
            <a:avLst/>
          </a:prstGeom>
        </p:spPr>
      </p:pic>
      <p:sp>
        <p:nvSpPr>
          <p:cNvPr id="4" name="TextovéPole 3"/>
          <p:cNvSpPr txBox="1"/>
          <p:nvPr/>
        </p:nvSpPr>
        <p:spPr>
          <a:xfrm>
            <a:off x="3491880" y="764704"/>
            <a:ext cx="4824536" cy="4247317"/>
          </a:xfrm>
          <a:prstGeom prst="rect">
            <a:avLst/>
          </a:prstGeom>
          <a:noFill/>
        </p:spPr>
        <p:txBody>
          <a:bodyPr wrap="square" rtlCol="0">
            <a:spAutoFit/>
          </a:bodyPr>
          <a:lstStyle/>
          <a:p>
            <a:r>
              <a:rPr lang="en-US" dirty="0" smtClean="0"/>
              <a:t>Gen. </a:t>
            </a:r>
            <a:r>
              <a:rPr lang="en-US" dirty="0" err="1" smtClean="0"/>
              <a:t>sg</a:t>
            </a:r>
            <a:r>
              <a:rPr lang="en-US" dirty="0" smtClean="0"/>
              <a:t>. </a:t>
            </a:r>
            <a:r>
              <a:rPr lang="en-US" dirty="0" smtClean="0">
                <a:solidFill>
                  <a:srgbClr val="FF0000"/>
                </a:solidFill>
              </a:rPr>
              <a:t>–I</a:t>
            </a:r>
          </a:p>
          <a:p>
            <a:r>
              <a:rPr lang="en-US" dirty="0" smtClean="0"/>
              <a:t>Gender </a:t>
            </a:r>
            <a:r>
              <a:rPr lang="en-US" dirty="0" smtClean="0">
                <a:solidFill>
                  <a:srgbClr val="FF0000"/>
                </a:solidFill>
              </a:rPr>
              <a:t>M</a:t>
            </a:r>
            <a:r>
              <a:rPr lang="en-US" dirty="0" smtClean="0"/>
              <a:t> (F)/</a:t>
            </a:r>
            <a:r>
              <a:rPr lang="en-US" dirty="0" smtClean="0">
                <a:solidFill>
                  <a:srgbClr val="FF0000"/>
                </a:solidFill>
              </a:rPr>
              <a:t>N</a:t>
            </a:r>
            <a:r>
              <a:rPr lang="en-US" dirty="0" smtClean="0"/>
              <a:t>  </a:t>
            </a:r>
          </a:p>
          <a:p>
            <a:r>
              <a:rPr lang="en-US" dirty="0" smtClean="0">
                <a:solidFill>
                  <a:srgbClr val="267CF2"/>
                </a:solidFill>
              </a:rPr>
              <a:t>Nouns of the female gender in this declension are exceptions</a:t>
            </a:r>
            <a:endParaRPr lang="cs-CZ" dirty="0" smtClean="0">
              <a:solidFill>
                <a:srgbClr val="267CF2"/>
              </a:solidFill>
            </a:endParaRPr>
          </a:p>
          <a:p>
            <a:endParaRPr lang="cs-CZ" dirty="0" smtClean="0"/>
          </a:p>
          <a:p>
            <a:endParaRPr lang="cs-CZ" dirty="0" smtClean="0"/>
          </a:p>
          <a:p>
            <a:r>
              <a:rPr lang="en-US" dirty="0" smtClean="0"/>
              <a:t>Nom. </a:t>
            </a:r>
            <a:r>
              <a:rPr lang="en-US" dirty="0" err="1" smtClean="0"/>
              <a:t>sg</a:t>
            </a:r>
            <a:r>
              <a:rPr lang="en-US" dirty="0" smtClean="0"/>
              <a:t>. –US/-ER/-OS</a:t>
            </a:r>
          </a:p>
          <a:p>
            <a:r>
              <a:rPr lang="en-US" dirty="0" smtClean="0"/>
              <a:t>Gender M (F)</a:t>
            </a:r>
            <a:endParaRPr lang="cs-CZ" dirty="0" smtClean="0"/>
          </a:p>
          <a:p>
            <a:endParaRPr lang="cs-CZ" dirty="0" smtClean="0"/>
          </a:p>
          <a:p>
            <a:r>
              <a:rPr lang="en-US" dirty="0" smtClean="0"/>
              <a:t>Nom. </a:t>
            </a:r>
            <a:r>
              <a:rPr lang="en-US" dirty="0" err="1" smtClean="0"/>
              <a:t>sg</a:t>
            </a:r>
            <a:r>
              <a:rPr lang="en-US" dirty="0" smtClean="0"/>
              <a:t>. –UM/-ON</a:t>
            </a:r>
          </a:p>
          <a:p>
            <a:r>
              <a:rPr lang="en-US" dirty="0" smtClean="0"/>
              <a:t>Gender N</a:t>
            </a:r>
          </a:p>
          <a:p>
            <a:endParaRPr lang="cs-CZ" dirty="0" smtClean="0"/>
          </a:p>
          <a:p>
            <a:endParaRPr lang="cs-CZ" dirty="0" smtClean="0"/>
          </a:p>
          <a:p>
            <a:endParaRPr lang="en-US" dirty="0" smtClean="0"/>
          </a:p>
          <a:p>
            <a:endParaRPr lang="cs-CZ" dirty="0"/>
          </a:p>
        </p:txBody>
      </p:sp>
      <p:sp>
        <p:nvSpPr>
          <p:cNvPr id="5" name="Pravá jednoduchá závorka 4"/>
          <p:cNvSpPr/>
          <p:nvPr/>
        </p:nvSpPr>
        <p:spPr>
          <a:xfrm rot="16200000">
            <a:off x="1115616" y="476672"/>
            <a:ext cx="144016" cy="720080"/>
          </a:xfrm>
          <a:prstGeom prst="rightBracket">
            <a:avLst/>
          </a:prstGeom>
          <a:ln w="571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jednoduchá závorka 5"/>
          <p:cNvSpPr/>
          <p:nvPr/>
        </p:nvSpPr>
        <p:spPr>
          <a:xfrm rot="16200000">
            <a:off x="2339752" y="476672"/>
            <a:ext cx="135632" cy="711696"/>
          </a:xfrm>
          <a:prstGeom prst="rightBracket">
            <a:avLst/>
          </a:prstGeom>
          <a:ln w="5715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11560" y="476672"/>
            <a:ext cx="2664296" cy="338554"/>
          </a:xfrm>
          <a:prstGeom prst="rect">
            <a:avLst/>
          </a:prstGeom>
          <a:noFill/>
        </p:spPr>
        <p:txBody>
          <a:bodyPr wrap="square" rtlCol="0">
            <a:spAutoFit/>
          </a:bodyPr>
          <a:lstStyle/>
          <a:p>
            <a:r>
              <a:rPr lang="cs-CZ" sz="1600" dirty="0" smtClean="0">
                <a:solidFill>
                  <a:srgbClr val="FF0000"/>
                </a:solidFill>
              </a:rPr>
              <a:t>  Latin           </a:t>
            </a:r>
            <a:r>
              <a:rPr lang="cs-CZ" sz="1600" dirty="0" err="1" smtClean="0">
                <a:solidFill>
                  <a:srgbClr val="FF0000"/>
                </a:solidFill>
              </a:rPr>
              <a:t>Greek</a:t>
            </a:r>
            <a:endParaRPr lang="cs-CZ" sz="1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a:t>
            </a:r>
            <a:r>
              <a:rPr lang="cs-CZ" dirty="0" err="1" smtClean="0"/>
              <a:t>nternal</a:t>
            </a:r>
            <a:r>
              <a:rPr lang="cs-CZ" dirty="0" smtClean="0"/>
              <a:t> </a:t>
            </a:r>
            <a:r>
              <a:rPr lang="cs-CZ" dirty="0" err="1" smtClean="0"/>
              <a:t>thoracic</a:t>
            </a:r>
            <a:r>
              <a:rPr lang="cs-CZ" dirty="0" smtClean="0"/>
              <a:t> </a:t>
            </a:r>
            <a:r>
              <a:rPr lang="cs-CZ" dirty="0" err="1" smtClean="0"/>
              <a:t>artery</a:t>
            </a:r>
            <a:r>
              <a:rPr lang="cs-CZ" dirty="0" smtClean="0"/>
              <a:t>?</a:t>
            </a:r>
            <a:endParaRPr lang="cs-CZ" dirty="0"/>
          </a:p>
        </p:txBody>
      </p:sp>
      <p:pic>
        <p:nvPicPr>
          <p:cNvPr id="1026" name="Picture 2" descr="http://drkamaldeep.files.wordpress.com/2011/05/image_thumb4.png?w=809&amp;h=722"/>
          <p:cNvPicPr>
            <a:picLocks noChangeAspect="1" noChangeArrowheads="1"/>
          </p:cNvPicPr>
          <p:nvPr/>
        </p:nvPicPr>
        <p:blipFill>
          <a:blip r:embed="rId2" cstate="print"/>
          <a:srcRect/>
          <a:stretch>
            <a:fillRect/>
          </a:stretch>
        </p:blipFill>
        <p:spPr bwMode="auto">
          <a:xfrm>
            <a:off x="3203848" y="548680"/>
            <a:ext cx="5328592" cy="4756036"/>
          </a:xfrm>
          <a:prstGeom prst="rect">
            <a:avLst/>
          </a:prstGeom>
          <a:noFill/>
        </p:spPr>
      </p:pic>
      <p:sp>
        <p:nvSpPr>
          <p:cNvPr id="4" name="Šipka doleva a nahoru 3"/>
          <p:cNvSpPr/>
          <p:nvPr/>
        </p:nvSpPr>
        <p:spPr>
          <a:xfrm>
            <a:off x="6372200" y="2852936"/>
            <a:ext cx="432048" cy="360040"/>
          </a:xfrm>
          <a:prstGeom prst="leftUpArrow">
            <a:avLst>
              <a:gd name="adj1" fmla="val 2002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869160"/>
            <a:ext cx="8183880" cy="1167990"/>
          </a:xfrm>
        </p:spPr>
        <p:txBody>
          <a:bodyPr>
            <a:normAutofit fontScale="90000"/>
          </a:bodyPr>
          <a:lstStyle/>
          <a:p>
            <a:r>
              <a:rPr lang="cs-CZ" dirty="0" err="1" smtClean="0"/>
              <a:t>e</a:t>
            </a:r>
            <a:r>
              <a:rPr lang="cs-CZ" dirty="0" err="1" smtClean="0"/>
              <a:t>xternal</a:t>
            </a:r>
            <a:r>
              <a:rPr lang="cs-CZ" dirty="0" smtClean="0"/>
              <a:t> </a:t>
            </a:r>
            <a:r>
              <a:rPr lang="cs-CZ" dirty="0" err="1" smtClean="0"/>
              <a:t>iliac</a:t>
            </a:r>
            <a:r>
              <a:rPr lang="cs-CZ" dirty="0" smtClean="0"/>
              <a:t> </a:t>
            </a:r>
            <a:r>
              <a:rPr lang="cs-CZ" dirty="0" err="1" smtClean="0"/>
              <a:t>artery</a:t>
            </a:r>
            <a:r>
              <a:rPr lang="cs-CZ" dirty="0" smtClean="0"/>
              <a:t>?                 </a:t>
            </a:r>
            <a:r>
              <a:rPr lang="cs-CZ" dirty="0" smtClean="0"/>
              <a:t>a</a:t>
            </a:r>
            <a:r>
              <a:rPr lang="cs-CZ" dirty="0" smtClean="0"/>
              <a:t>rch </a:t>
            </a:r>
            <a:r>
              <a:rPr lang="cs-CZ" dirty="0" err="1" smtClean="0"/>
              <a:t>of</a:t>
            </a:r>
            <a:r>
              <a:rPr lang="cs-CZ" dirty="0" smtClean="0"/>
              <a:t> aorta?</a:t>
            </a:r>
            <a:endParaRPr lang="cs-CZ" dirty="0"/>
          </a:p>
        </p:txBody>
      </p:sp>
      <p:pic>
        <p:nvPicPr>
          <p:cNvPr id="3" name="Picture 4"/>
          <p:cNvPicPr>
            <a:picLocks noChangeAspect="1"/>
          </p:cNvPicPr>
          <p:nvPr/>
        </p:nvPicPr>
        <p:blipFill rotWithShape="1">
          <a:blip r:embed="rId2" cstate="print">
            <a:extLst>
              <a:ext uri="{BEBA8EAE-BF5A-486C-A8C5-ECC9F3942E4B}">
                <a14:imgProps xmlns:a14="http://schemas.microsoft.com/office/drawing/2010/main" xmlns="">
                  <a14:imgLayer r:embed="rId6">
                    <a14:imgEffect>
                      <a14:backgroundRemoval t="10000" b="90000" l="26993" r="74293"/>
                    </a14:imgEffect>
                  </a14:imgLayer>
                </a14:imgProps>
              </a:ext>
            </a:extLst>
          </a:blip>
          <a:srcRect l="21080" r="19795"/>
          <a:stretch/>
        </p:blipFill>
        <p:spPr>
          <a:xfrm>
            <a:off x="5004048" y="764704"/>
            <a:ext cx="3096344" cy="4153655"/>
          </a:xfrm>
          <a:prstGeom prst="rect">
            <a:avLst/>
          </a:prstGeom>
        </p:spPr>
      </p:pic>
      <p:sp>
        <p:nvSpPr>
          <p:cNvPr id="4" name="Šipka doleva 3"/>
          <p:cNvSpPr/>
          <p:nvPr/>
        </p:nvSpPr>
        <p:spPr>
          <a:xfrm>
            <a:off x="7236296" y="2636912"/>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7650" name="Picture 2" descr="http://cghmc.adam.com/graphics/images/en/1056.jpg"/>
          <p:cNvPicPr>
            <a:picLocks noChangeAspect="1" noChangeArrowheads="1"/>
          </p:cNvPicPr>
          <p:nvPr/>
        </p:nvPicPr>
        <p:blipFill>
          <a:blip r:embed="rId7" cstate="print"/>
          <a:srcRect/>
          <a:stretch>
            <a:fillRect/>
          </a:stretch>
        </p:blipFill>
        <p:spPr bwMode="auto">
          <a:xfrm>
            <a:off x="1043608" y="1196752"/>
            <a:ext cx="3810000" cy="3048001"/>
          </a:xfrm>
          <a:prstGeom prst="rect">
            <a:avLst/>
          </a:prstGeom>
          <a:noFill/>
        </p:spPr>
      </p:pic>
      <p:sp>
        <p:nvSpPr>
          <p:cNvPr id="6" name="Šipka doleva 5"/>
          <p:cNvSpPr/>
          <p:nvPr/>
        </p:nvSpPr>
        <p:spPr>
          <a:xfrm>
            <a:off x="3419872" y="1844824"/>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985590"/>
            <a:ext cx="8640960" cy="1051560"/>
          </a:xfrm>
        </p:spPr>
        <p:txBody>
          <a:bodyPr>
            <a:normAutofit fontScale="90000"/>
          </a:bodyPr>
          <a:lstStyle/>
          <a:p>
            <a:r>
              <a:rPr lang="cs-CZ" dirty="0" err="1" smtClean="0"/>
              <a:t>a</a:t>
            </a:r>
            <a:r>
              <a:rPr lang="cs-CZ" dirty="0" err="1" smtClean="0"/>
              <a:t>perture</a:t>
            </a:r>
            <a:r>
              <a:rPr lang="cs-CZ" dirty="0" smtClean="0"/>
              <a:t> </a:t>
            </a:r>
            <a:r>
              <a:rPr lang="cs-CZ" dirty="0" err="1" smtClean="0"/>
              <a:t>of</a:t>
            </a:r>
            <a:r>
              <a:rPr lang="cs-CZ" dirty="0" smtClean="0"/>
              <a:t> </a:t>
            </a:r>
            <a:r>
              <a:rPr lang="cs-CZ" dirty="0" err="1" smtClean="0"/>
              <a:t>pelvis</a:t>
            </a:r>
            <a:r>
              <a:rPr lang="cs-CZ" dirty="0" smtClean="0"/>
              <a:t>?    </a:t>
            </a:r>
            <a:r>
              <a:rPr lang="cs-CZ" dirty="0" err="1" smtClean="0"/>
              <a:t>m</a:t>
            </a:r>
            <a:r>
              <a:rPr lang="cs-CZ" dirty="0" err="1" smtClean="0"/>
              <a:t>edial</a:t>
            </a:r>
            <a:r>
              <a:rPr lang="cs-CZ" dirty="0" smtClean="0"/>
              <a:t> </a:t>
            </a:r>
            <a:r>
              <a:rPr lang="cs-CZ" dirty="0" err="1" smtClean="0"/>
              <a:t>rhaphe</a:t>
            </a:r>
            <a:r>
              <a:rPr lang="cs-CZ" dirty="0" smtClean="0"/>
              <a:t>?</a:t>
            </a:r>
            <a:r>
              <a:rPr lang="cs-CZ" dirty="0" smtClean="0"/>
              <a:t/>
            </a:r>
            <a:br>
              <a:rPr lang="cs-CZ" dirty="0" smtClean="0"/>
            </a:br>
            <a:r>
              <a:rPr lang="cs-CZ" dirty="0" err="1" smtClean="0"/>
              <a:t>t</a:t>
            </a:r>
            <a:r>
              <a:rPr lang="cs-CZ" dirty="0" err="1" smtClean="0"/>
              <a:t>horacic</a:t>
            </a:r>
            <a:r>
              <a:rPr lang="cs-CZ" dirty="0" smtClean="0"/>
              <a:t> </a:t>
            </a:r>
            <a:r>
              <a:rPr lang="cs-CZ" dirty="0" err="1" smtClean="0"/>
              <a:t>aperture</a:t>
            </a:r>
            <a:r>
              <a:rPr lang="cs-CZ" dirty="0" smtClean="0"/>
              <a:t>?</a:t>
            </a:r>
            <a:endParaRPr lang="cs-CZ" dirty="0"/>
          </a:p>
        </p:txBody>
      </p:sp>
      <p:pic>
        <p:nvPicPr>
          <p:cNvPr id="3" name="Picture 7"/>
          <p:cNvPicPr>
            <a:picLocks noChangeAspect="1"/>
          </p:cNvPicPr>
          <p:nvPr/>
        </p:nvPicPr>
        <p:blipFill rotWithShape="1">
          <a:blip r:embed="rId2" cstate="print">
            <a:extLst>
              <a:ext uri="{BEBA8EAE-BF5A-486C-A8C5-ECC9F3942E4B}">
                <a14:imgProps xmlns:a14="http://schemas.microsoft.com/office/drawing/2010/main" xmlns="">
                  <a14:imgLayer r:embed="rId5">
                    <a14:imgEffect>
                      <a14:backgroundRemoval t="9655" b="89655" l="17759" r="81724"/>
                    </a14:imgEffect>
                  </a14:imgLayer>
                </a14:imgProps>
              </a:ext>
            </a:extLst>
          </a:blip>
          <a:srcRect l="15951" r="16769"/>
          <a:stretch/>
        </p:blipFill>
        <p:spPr>
          <a:xfrm>
            <a:off x="539552" y="260648"/>
            <a:ext cx="2769757" cy="3087563"/>
          </a:xfrm>
          <a:prstGeom prst="rect">
            <a:avLst/>
          </a:prstGeom>
        </p:spPr>
      </p:pic>
      <p:sp>
        <p:nvSpPr>
          <p:cNvPr id="4" name="Šipka nahoru 3"/>
          <p:cNvSpPr/>
          <p:nvPr/>
        </p:nvSpPr>
        <p:spPr>
          <a:xfrm>
            <a:off x="2051720" y="2060848"/>
            <a:ext cx="216024" cy="100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8"/>
          <p:cNvPicPr>
            <a:picLocks noChangeAspect="1"/>
          </p:cNvPicPr>
          <p:nvPr/>
        </p:nvPicPr>
        <p:blipFill>
          <a:blip r:embed="rId6" cstate="print">
            <a:extLst>
              <a:ext uri="{BEBA8EAE-BF5A-486C-A8C5-ECC9F3942E4B}">
                <a14:imgProps xmlns:a14="http://schemas.microsoft.com/office/drawing/2010/main" xmlns="">
                  <a14:imgLayer r:embed="rId7">
                    <a14:imgEffect>
                      <a14:backgroundRemoval t="3774" b="96226" l="3158" r="95263"/>
                    </a14:imgEffect>
                  </a14:imgLayer>
                </a14:imgProps>
              </a:ext>
            </a:extLst>
          </a:blip>
          <a:stretch>
            <a:fillRect/>
          </a:stretch>
        </p:blipFill>
        <p:spPr>
          <a:xfrm>
            <a:off x="2987824" y="1340768"/>
            <a:ext cx="2250639" cy="3139049"/>
          </a:xfrm>
          <a:prstGeom prst="rect">
            <a:avLst/>
          </a:prstGeom>
          <a:noFill/>
          <a:ln>
            <a:noFill/>
          </a:ln>
        </p:spPr>
      </p:pic>
      <p:sp>
        <p:nvSpPr>
          <p:cNvPr id="6" name="Šipka nahoru 5"/>
          <p:cNvSpPr/>
          <p:nvPr/>
        </p:nvSpPr>
        <p:spPr>
          <a:xfrm>
            <a:off x="3707904" y="3717032"/>
            <a:ext cx="144016"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p:cNvPicPr>
            <a:picLocks noChangeAspect="1"/>
          </p:cNvPicPr>
          <p:nvPr/>
        </p:nvPicPr>
        <p:blipFill>
          <a:blip r:embed="rId8" cstate="print">
            <a:extLst>
              <a:ext uri="{BEBA8EAE-BF5A-486C-A8C5-ECC9F3942E4B}">
                <a14:imgProps xmlns:a14="http://schemas.microsoft.com/office/drawing/2010/main" xmlns="">
                  <a14:imgLayer r:embed="rId3">
                    <a14:imgEffect>
                      <a14:backgroundRemoval t="778" b="98054" l="2041" r="97449"/>
                    </a14:imgEffect>
                  </a14:imgLayer>
                </a14:imgProps>
              </a:ext>
            </a:extLst>
          </a:blip>
          <a:stretch>
            <a:fillRect/>
          </a:stretch>
        </p:blipFill>
        <p:spPr>
          <a:xfrm>
            <a:off x="5580112" y="620688"/>
            <a:ext cx="2489200" cy="3263900"/>
          </a:xfrm>
          <a:prstGeom prst="rect">
            <a:avLst/>
          </a:prstGeom>
        </p:spPr>
      </p:pic>
      <p:sp>
        <p:nvSpPr>
          <p:cNvPr id="8" name="Šipka doleva 7"/>
          <p:cNvSpPr/>
          <p:nvPr/>
        </p:nvSpPr>
        <p:spPr>
          <a:xfrm>
            <a:off x="6948264" y="2636912"/>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i</a:t>
            </a:r>
            <a:r>
              <a:rPr lang="cs-CZ" dirty="0" err="1" smtClean="0"/>
              <a:t>liac</a:t>
            </a:r>
            <a:r>
              <a:rPr lang="cs-CZ" dirty="0" smtClean="0"/>
              <a:t> </a:t>
            </a:r>
            <a:r>
              <a:rPr lang="cs-CZ" dirty="0" err="1" smtClean="0"/>
              <a:t>crest</a:t>
            </a:r>
            <a:r>
              <a:rPr lang="cs-CZ" dirty="0" smtClean="0"/>
              <a:t>?</a:t>
            </a:r>
            <a:br>
              <a:rPr lang="cs-CZ" dirty="0" smtClean="0"/>
            </a:br>
            <a:r>
              <a:rPr lang="cs-CZ" dirty="0" err="1" smtClean="0"/>
              <a:t>r</a:t>
            </a:r>
            <a:r>
              <a:rPr lang="cs-CZ" dirty="0" err="1" smtClean="0"/>
              <a:t>idges</a:t>
            </a:r>
            <a:r>
              <a:rPr lang="cs-CZ" dirty="0" smtClean="0"/>
              <a:t> </a:t>
            </a:r>
            <a:r>
              <a:rPr lang="cs-CZ" dirty="0" err="1" smtClean="0"/>
              <a:t>of</a:t>
            </a:r>
            <a:r>
              <a:rPr lang="cs-CZ" dirty="0" smtClean="0"/>
              <a:t> skin (</a:t>
            </a:r>
            <a:r>
              <a:rPr lang="cs-CZ" dirty="0" err="1" smtClean="0"/>
              <a:t>dermal</a:t>
            </a:r>
            <a:r>
              <a:rPr lang="cs-CZ" dirty="0" smtClean="0"/>
              <a:t> </a:t>
            </a:r>
            <a:r>
              <a:rPr lang="cs-CZ" dirty="0" err="1" smtClean="0"/>
              <a:t>ridges</a:t>
            </a:r>
            <a:r>
              <a:rPr lang="cs-CZ" dirty="0" smtClean="0"/>
              <a:t>)?</a:t>
            </a:r>
            <a:br>
              <a:rPr lang="cs-CZ" dirty="0" smtClean="0"/>
            </a:br>
            <a:r>
              <a:rPr lang="cs-CZ" dirty="0" err="1" smtClean="0"/>
              <a:t>pubic</a:t>
            </a:r>
            <a:r>
              <a:rPr lang="cs-CZ" dirty="0" smtClean="0"/>
              <a:t> </a:t>
            </a:r>
            <a:r>
              <a:rPr lang="cs-CZ" dirty="0" err="1" smtClean="0"/>
              <a:t>crest</a:t>
            </a:r>
            <a:r>
              <a:rPr lang="cs-CZ" dirty="0" smtClean="0"/>
              <a:t>?</a:t>
            </a:r>
            <a:endParaRPr lang="cs-CZ" dirty="0"/>
          </a:p>
        </p:txBody>
      </p:sp>
      <p:pic>
        <p:nvPicPr>
          <p:cNvPr id="3" name="Picture 5"/>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250" b="99625" l="716" r="98748"/>
                    </a14:imgEffect>
                  </a14:imgLayer>
                </a14:imgProps>
              </a:ext>
            </a:extLst>
          </a:blip>
          <a:stretch>
            <a:fillRect/>
          </a:stretch>
        </p:blipFill>
        <p:spPr>
          <a:xfrm>
            <a:off x="539552" y="620688"/>
            <a:ext cx="2512205" cy="3595284"/>
          </a:xfrm>
          <a:prstGeom prst="rect">
            <a:avLst/>
          </a:prstGeom>
        </p:spPr>
      </p:pic>
      <p:pic>
        <p:nvPicPr>
          <p:cNvPr id="28674" name="Picture 2" descr="http://www.likar.info/pictures/wiki/1164.jpg"/>
          <p:cNvPicPr>
            <a:picLocks noChangeAspect="1" noChangeArrowheads="1"/>
          </p:cNvPicPr>
          <p:nvPr/>
        </p:nvPicPr>
        <p:blipFill>
          <a:blip r:embed="rId4" cstate="print"/>
          <a:srcRect/>
          <a:stretch>
            <a:fillRect/>
          </a:stretch>
        </p:blipFill>
        <p:spPr bwMode="auto">
          <a:xfrm>
            <a:off x="3419872" y="764704"/>
            <a:ext cx="2076450" cy="3324226"/>
          </a:xfrm>
          <a:prstGeom prst="rect">
            <a:avLst/>
          </a:prstGeom>
          <a:noFill/>
        </p:spPr>
      </p:pic>
      <p:pic>
        <p:nvPicPr>
          <p:cNvPr id="28676" name="Picture 4" descr="https://encrypted-tbn2.gstatic.com/images?q=tbn:ANd9GcRYIR78BbaslaEVU96zHwZsXYyKTkOKXvC3B_AbbYNcxWuKeJhg"/>
          <p:cNvPicPr>
            <a:picLocks noChangeAspect="1" noChangeArrowheads="1"/>
          </p:cNvPicPr>
          <p:nvPr/>
        </p:nvPicPr>
        <p:blipFill>
          <a:blip r:embed="rId5" cstate="print"/>
          <a:srcRect/>
          <a:stretch>
            <a:fillRect/>
          </a:stretch>
        </p:blipFill>
        <p:spPr bwMode="auto">
          <a:xfrm>
            <a:off x="5580112" y="1052736"/>
            <a:ext cx="2851800" cy="2304256"/>
          </a:xfrm>
          <a:prstGeom prst="rect">
            <a:avLst/>
          </a:prstGeom>
          <a:noFill/>
        </p:spPr>
      </p:pic>
      <p:sp>
        <p:nvSpPr>
          <p:cNvPr id="7" name="Šipka nahoru 6"/>
          <p:cNvSpPr/>
          <p:nvPr/>
        </p:nvSpPr>
        <p:spPr>
          <a:xfrm>
            <a:off x="6588224" y="2708920"/>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eva 7"/>
          <p:cNvSpPr/>
          <p:nvPr/>
        </p:nvSpPr>
        <p:spPr>
          <a:xfrm>
            <a:off x="2411760" y="836712"/>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o</a:t>
            </a:r>
            <a:r>
              <a:rPr lang="cs-CZ" dirty="0" err="1" smtClean="0"/>
              <a:t>blique</a:t>
            </a:r>
            <a:r>
              <a:rPr lang="cs-CZ" dirty="0" smtClean="0"/>
              <a:t> line </a:t>
            </a:r>
            <a:r>
              <a:rPr lang="cs-CZ" dirty="0" err="1" smtClean="0"/>
              <a:t>of</a:t>
            </a:r>
            <a:r>
              <a:rPr lang="cs-CZ" dirty="0" smtClean="0"/>
              <a:t> </a:t>
            </a:r>
            <a:r>
              <a:rPr lang="cs-CZ" dirty="0" err="1" smtClean="0"/>
              <a:t>lower</a:t>
            </a:r>
            <a:r>
              <a:rPr lang="cs-CZ" dirty="0" smtClean="0"/>
              <a:t> jaw?</a:t>
            </a:r>
            <a:br>
              <a:rPr lang="cs-CZ" dirty="0" smtClean="0"/>
            </a:br>
            <a:r>
              <a:rPr lang="cs-CZ" dirty="0" err="1" smtClean="0"/>
              <a:t>w</a:t>
            </a:r>
            <a:r>
              <a:rPr lang="cs-CZ" dirty="0" err="1" smtClean="0"/>
              <a:t>hite</a:t>
            </a:r>
            <a:r>
              <a:rPr lang="cs-CZ" dirty="0" smtClean="0"/>
              <a:t> line?</a:t>
            </a:r>
            <a:endParaRPr lang="cs-CZ" dirty="0"/>
          </a:p>
        </p:txBody>
      </p:sp>
      <p:pic>
        <p:nvPicPr>
          <p:cNvPr id="3" name="Picture 6"/>
          <p:cNvPicPr>
            <a:picLocks noChangeAspect="1"/>
          </p:cNvPicPr>
          <p:nvPr/>
        </p:nvPicPr>
        <p:blipFill>
          <a:blip r:embed="rId2" cstate="print">
            <a:extLst>
              <a:ext uri="{BEBA8EAE-BF5A-486C-A8C5-ECC9F3942E4B}">
                <a14:imgProps xmlns:a14="http://schemas.microsoft.com/office/drawing/2010/main" xmlns="">
                  <a14:imgLayer r:embed="rId3">
                    <a14:imgEffect>
                      <a14:backgroundRemoval t="2241" b="98459" l="2625" r="97625"/>
                    </a14:imgEffect>
                  </a14:imgLayer>
                </a14:imgProps>
              </a:ext>
            </a:extLst>
          </a:blip>
          <a:stretch>
            <a:fillRect/>
          </a:stretch>
        </p:blipFill>
        <p:spPr>
          <a:xfrm>
            <a:off x="611560" y="476672"/>
            <a:ext cx="3549974" cy="3168352"/>
          </a:xfrm>
          <a:prstGeom prst="rect">
            <a:avLst/>
          </a:prstGeom>
        </p:spPr>
      </p:pic>
      <p:pic>
        <p:nvPicPr>
          <p:cNvPr id="30722" name="Picture 2" descr="http://1.bp.blogspot.com/-LUrO04S0onE/Ur2nW12ACYI/AAAAAAAAAFM/KJVmd7Xdo6M/s1600/rectus_abdominis1350860163108.jpg"/>
          <p:cNvPicPr>
            <a:picLocks noChangeAspect="1" noChangeArrowheads="1"/>
          </p:cNvPicPr>
          <p:nvPr/>
        </p:nvPicPr>
        <p:blipFill>
          <a:blip r:embed="rId4" cstate="print"/>
          <a:srcRect/>
          <a:stretch>
            <a:fillRect/>
          </a:stretch>
        </p:blipFill>
        <p:spPr bwMode="auto">
          <a:xfrm>
            <a:off x="4211960" y="1916832"/>
            <a:ext cx="4140055" cy="3096344"/>
          </a:xfrm>
          <a:prstGeom prst="rect">
            <a:avLst/>
          </a:prstGeom>
          <a:noFill/>
        </p:spPr>
      </p:pic>
      <p:sp>
        <p:nvSpPr>
          <p:cNvPr id="5" name="Šipka nahoru 4"/>
          <p:cNvSpPr/>
          <p:nvPr/>
        </p:nvSpPr>
        <p:spPr>
          <a:xfrm>
            <a:off x="2627784" y="2852936"/>
            <a:ext cx="216024"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5220072" y="3501008"/>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509120"/>
            <a:ext cx="8183880" cy="1528030"/>
          </a:xfrm>
        </p:spPr>
        <p:txBody>
          <a:bodyPr>
            <a:normAutofit/>
          </a:bodyPr>
          <a:lstStyle/>
          <a:p>
            <a:r>
              <a:rPr lang="cs-CZ" sz="2800" dirty="0" err="1" smtClean="0"/>
              <a:t>r</a:t>
            </a:r>
            <a:r>
              <a:rPr lang="cs-CZ" sz="2800" dirty="0" err="1" smtClean="0"/>
              <a:t>ight</a:t>
            </a:r>
            <a:r>
              <a:rPr lang="cs-CZ" sz="2800" dirty="0" smtClean="0"/>
              <a:t> </a:t>
            </a:r>
            <a:r>
              <a:rPr lang="cs-CZ" sz="2800" dirty="0" err="1" smtClean="0"/>
              <a:t>tibial</a:t>
            </a:r>
            <a:r>
              <a:rPr lang="cs-CZ" sz="2800" dirty="0" smtClean="0"/>
              <a:t> bone?    </a:t>
            </a:r>
            <a:r>
              <a:rPr lang="cs-CZ" sz="2800" dirty="0" err="1" smtClean="0"/>
              <a:t>r</a:t>
            </a:r>
            <a:r>
              <a:rPr lang="cs-CZ" sz="2800" dirty="0" err="1" smtClean="0"/>
              <a:t>ight</a:t>
            </a:r>
            <a:r>
              <a:rPr lang="cs-CZ" sz="2800" dirty="0" smtClean="0"/>
              <a:t> </a:t>
            </a:r>
            <a:r>
              <a:rPr lang="cs-CZ" sz="2800" dirty="0" err="1" smtClean="0"/>
              <a:t>collar</a:t>
            </a:r>
            <a:r>
              <a:rPr lang="cs-CZ" sz="2800" dirty="0" smtClean="0"/>
              <a:t> bone?</a:t>
            </a:r>
            <a:br>
              <a:rPr lang="cs-CZ" sz="2800" dirty="0" smtClean="0"/>
            </a:br>
            <a:r>
              <a:rPr lang="cs-CZ" sz="2800" dirty="0" err="1" smtClean="0"/>
              <a:t>t</a:t>
            </a:r>
            <a:r>
              <a:rPr lang="cs-CZ" sz="2800" dirty="0" err="1" smtClean="0"/>
              <a:t>rue</a:t>
            </a:r>
            <a:r>
              <a:rPr lang="cs-CZ" sz="2800" dirty="0" smtClean="0"/>
              <a:t> </a:t>
            </a:r>
            <a:r>
              <a:rPr lang="cs-CZ" sz="2800" dirty="0" err="1" smtClean="0"/>
              <a:t>ribs</a:t>
            </a:r>
            <a:r>
              <a:rPr lang="cs-CZ" sz="2800" dirty="0" smtClean="0"/>
              <a:t>?                 </a:t>
            </a:r>
            <a:r>
              <a:rPr lang="cs-CZ" sz="2800" dirty="0" err="1" smtClean="0"/>
              <a:t>left</a:t>
            </a:r>
            <a:r>
              <a:rPr lang="cs-CZ" sz="2800" dirty="0" smtClean="0"/>
              <a:t> </a:t>
            </a:r>
            <a:r>
              <a:rPr lang="cs-CZ" sz="2800" dirty="0" err="1" smtClean="0"/>
              <a:t>ulnar</a:t>
            </a:r>
            <a:r>
              <a:rPr lang="cs-CZ" sz="2800" dirty="0" smtClean="0"/>
              <a:t> bone?</a:t>
            </a:r>
            <a:br>
              <a:rPr lang="cs-CZ" sz="2800" dirty="0" smtClean="0"/>
            </a:br>
            <a:endParaRPr lang="cs-CZ" sz="2800" dirty="0"/>
          </a:p>
        </p:txBody>
      </p:sp>
      <p:pic>
        <p:nvPicPr>
          <p:cNvPr id="3" name="Picture 1"/>
          <p:cNvPicPr>
            <a:picLocks noChangeAspect="1"/>
          </p:cNvPicPr>
          <p:nvPr/>
        </p:nvPicPr>
        <p:blipFill rotWithShape="1">
          <a:blip r:embed="rId2" cstate="print">
            <a:extLst>
              <a:ext uri="{BEBA8EAE-BF5A-486C-A8C5-ECC9F3942E4B}">
                <a14:imgProps xmlns:a14="http://schemas.microsoft.com/office/drawing/2010/main" xmlns="">
                  <a14:imgLayer r:embed="rId4">
                    <a14:imgEffect>
                      <a14:backgroundRemoval t="4000" b="96444" l="9778" r="89778"/>
                    </a14:imgEffect>
                  </a14:imgLayer>
                </a14:imgProps>
              </a:ext>
            </a:extLst>
          </a:blip>
          <a:srcRect l="28911" r="30095"/>
          <a:stretch/>
        </p:blipFill>
        <p:spPr>
          <a:xfrm>
            <a:off x="292975" y="1238721"/>
            <a:ext cx="1171395" cy="2857500"/>
          </a:xfrm>
          <a:prstGeom prst="rect">
            <a:avLst/>
          </a:prstGeom>
        </p:spPr>
      </p:pic>
      <p:pic>
        <p:nvPicPr>
          <p:cNvPr id="4" name="Picture 2"/>
          <p:cNvPicPr>
            <a:picLocks noChangeAspect="1"/>
          </p:cNvPicPr>
          <p:nvPr/>
        </p:nvPicPr>
        <p:blipFill>
          <a:blip r:embed="rId5" cstate="print">
            <a:extLst>
              <a:ext uri="{BEBA8EAE-BF5A-486C-A8C5-ECC9F3942E4B}">
                <a14:imgProps xmlns:a14="http://schemas.microsoft.com/office/drawing/2010/main" xmlns="">
                  <a14:imgLayer r:embed="rId6">
                    <a14:imgEffect>
                      <a14:backgroundRemoval t="410" b="93852" l="6311" r="96602"/>
                    </a14:imgEffect>
                  </a14:imgLayer>
                </a14:imgProps>
              </a:ext>
            </a:extLst>
          </a:blip>
          <a:stretch>
            <a:fillRect/>
          </a:stretch>
        </p:blipFill>
        <p:spPr>
          <a:xfrm>
            <a:off x="1891335" y="1392506"/>
            <a:ext cx="2240157" cy="2653390"/>
          </a:xfrm>
          <a:prstGeom prst="rect">
            <a:avLst/>
          </a:prstGeom>
        </p:spPr>
      </p:pic>
      <p:pic>
        <p:nvPicPr>
          <p:cNvPr id="5" name="Picture 4"/>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92672" l="459" r="97706"/>
                    </a14:imgEffect>
                  </a14:imgLayer>
                </a14:imgProps>
              </a:ext>
            </a:extLst>
          </a:blip>
          <a:stretch>
            <a:fillRect/>
          </a:stretch>
        </p:blipFill>
        <p:spPr>
          <a:xfrm>
            <a:off x="4850490" y="1617266"/>
            <a:ext cx="2180224" cy="2320238"/>
          </a:xfrm>
          <a:prstGeom prst="rect">
            <a:avLst/>
          </a:prstGeom>
        </p:spPr>
      </p:pic>
      <p:pic>
        <p:nvPicPr>
          <p:cNvPr id="6" name="Picture 6"/>
          <p:cNvPicPr>
            <a:picLocks noChangeAspect="1"/>
          </p:cNvPicPr>
          <p:nvPr/>
        </p:nvPicPr>
        <p:blipFill rotWithShape="1">
          <a:blip r:embed="rId9" cstate="print">
            <a:extLst>
              <a:ext uri="{BEBA8EAE-BF5A-486C-A8C5-ECC9F3942E4B}">
                <a14:imgProps xmlns:a14="http://schemas.microsoft.com/office/drawing/2010/main" xmlns="">
                  <a14:imgLayer r:embed="rId10">
                    <a14:imgEffect>
                      <a14:backgroundRemoval t="0" b="96935" l="2591" r="34197"/>
                    </a14:imgEffect>
                  </a14:imgLayer>
                </a14:imgProps>
              </a:ext>
            </a:extLst>
          </a:blip>
          <a:srcRect/>
          <a:stretch/>
        </p:blipFill>
        <p:spPr>
          <a:xfrm>
            <a:off x="7618029" y="1418529"/>
            <a:ext cx="1862690" cy="2518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789040"/>
            <a:ext cx="8183880" cy="2232248"/>
          </a:xfrm>
        </p:spPr>
        <p:txBody>
          <a:bodyPr>
            <a:normAutofit fontScale="90000"/>
          </a:bodyPr>
          <a:lstStyle/>
          <a:p>
            <a:r>
              <a:rPr lang="cs-CZ" dirty="0" err="1" smtClean="0"/>
              <a:t>l</a:t>
            </a:r>
            <a:r>
              <a:rPr lang="cs-CZ" dirty="0" err="1" smtClean="0"/>
              <a:t>eft</a:t>
            </a:r>
            <a:r>
              <a:rPr lang="cs-CZ" dirty="0" smtClean="0"/>
              <a:t> </a:t>
            </a:r>
            <a:r>
              <a:rPr lang="cs-CZ" dirty="0" err="1" smtClean="0"/>
              <a:t>lower</a:t>
            </a:r>
            <a:r>
              <a:rPr lang="cs-CZ" dirty="0" smtClean="0"/>
              <a:t> jaw?</a:t>
            </a:r>
            <a:br>
              <a:rPr lang="cs-CZ" dirty="0" smtClean="0"/>
            </a:br>
            <a:r>
              <a:rPr lang="cs-CZ" dirty="0" err="1" smtClean="0"/>
              <a:t>right</a:t>
            </a:r>
            <a:r>
              <a:rPr lang="cs-CZ" dirty="0" smtClean="0"/>
              <a:t> fibula?</a:t>
            </a:r>
            <a:br>
              <a:rPr lang="cs-CZ" dirty="0" smtClean="0"/>
            </a:br>
            <a:r>
              <a:rPr lang="cs-CZ" dirty="0" err="1" smtClean="0"/>
              <a:t>s</a:t>
            </a:r>
            <a:r>
              <a:rPr lang="cs-CZ" dirty="0" err="1" smtClean="0"/>
              <a:t>pine</a:t>
            </a:r>
            <a:r>
              <a:rPr lang="cs-CZ" dirty="0" smtClean="0"/>
              <a:t> </a:t>
            </a:r>
            <a:r>
              <a:rPr lang="cs-CZ" dirty="0" err="1" smtClean="0"/>
              <a:t>of</a:t>
            </a:r>
            <a:r>
              <a:rPr lang="cs-CZ" dirty="0" smtClean="0"/>
              <a:t> </a:t>
            </a:r>
            <a:r>
              <a:rPr lang="cs-CZ" dirty="0" err="1" smtClean="0"/>
              <a:t>right</a:t>
            </a:r>
            <a:r>
              <a:rPr lang="cs-CZ" dirty="0" smtClean="0"/>
              <a:t> </a:t>
            </a:r>
            <a:r>
              <a:rPr lang="cs-CZ" dirty="0" err="1" smtClean="0"/>
              <a:t>shoulder</a:t>
            </a:r>
            <a:r>
              <a:rPr lang="cs-CZ" dirty="0" smtClean="0"/>
              <a:t> </a:t>
            </a:r>
            <a:r>
              <a:rPr lang="cs-CZ" dirty="0" err="1" smtClean="0"/>
              <a:t>blade</a:t>
            </a:r>
            <a:r>
              <a:rPr lang="cs-CZ" dirty="0" smtClean="0"/>
              <a:t>?</a:t>
            </a:r>
            <a:br>
              <a:rPr lang="cs-CZ" dirty="0" smtClean="0"/>
            </a:br>
            <a:r>
              <a:rPr lang="cs-CZ" dirty="0" err="1" smtClean="0"/>
              <a:t>t</a:t>
            </a:r>
            <a:r>
              <a:rPr lang="cs-CZ" dirty="0" err="1" smtClean="0"/>
              <a:t>horacic</a:t>
            </a:r>
            <a:r>
              <a:rPr lang="cs-CZ" dirty="0" smtClean="0"/>
              <a:t> </a:t>
            </a:r>
            <a:r>
              <a:rPr lang="cs-CZ" dirty="0" err="1" smtClean="0"/>
              <a:t>vertebras</a:t>
            </a:r>
            <a:r>
              <a:rPr lang="cs-CZ" dirty="0" smtClean="0"/>
              <a:t>?</a:t>
            </a:r>
            <a:endParaRPr lang="cs-CZ" dirty="0"/>
          </a:p>
        </p:txBody>
      </p:sp>
      <p:pic>
        <p:nvPicPr>
          <p:cNvPr id="3" name="Picture 10"/>
          <p:cNvPicPr>
            <a:picLocks noChangeAspect="1"/>
          </p:cNvPicPr>
          <p:nvPr/>
        </p:nvPicPr>
        <p:blipFill>
          <a:blip r:embed="rId2" cstate="print">
            <a:extLst>
              <a:ext uri="{BEBA8EAE-BF5A-486C-A8C5-ECC9F3942E4B}">
                <a14:imgProps xmlns:a14="http://schemas.microsoft.com/office/drawing/2010/main" xmlns="">
                  <a14:imgLayer r:embed="rId16">
                    <a14:imgEffect>
                      <a14:backgroundRemoval t="2667" b="96889" l="4000" r="95556"/>
                    </a14:imgEffect>
                  </a14:imgLayer>
                </a14:imgProps>
              </a:ext>
            </a:extLst>
          </a:blip>
          <a:stretch>
            <a:fillRect/>
          </a:stretch>
        </p:blipFill>
        <p:spPr>
          <a:xfrm>
            <a:off x="467544" y="1196752"/>
            <a:ext cx="2425654" cy="2425654"/>
          </a:xfrm>
          <a:prstGeom prst="rect">
            <a:avLst/>
          </a:prstGeom>
        </p:spPr>
      </p:pic>
      <p:pic>
        <p:nvPicPr>
          <p:cNvPr id="4" name="Picture 9"/>
          <p:cNvPicPr>
            <a:picLocks noChangeAspect="1"/>
          </p:cNvPicPr>
          <p:nvPr/>
        </p:nvPicPr>
        <p:blipFill rotWithShape="1">
          <a:blip r:embed="rId17" cstate="print">
            <a:extLst>
              <a:ext uri="{BEBA8EAE-BF5A-486C-A8C5-ECC9F3942E4B}">
                <a14:imgProps xmlns:a14="http://schemas.microsoft.com/office/drawing/2010/main" xmlns="">
                  <a14:imgLayer r:embed="rId14">
                    <a14:imgEffect>
                      <a14:backgroundRemoval t="3556" b="97333" l="9778" r="89778"/>
                    </a14:imgEffect>
                  </a14:imgLayer>
                </a14:imgProps>
              </a:ext>
            </a:extLst>
          </a:blip>
          <a:srcRect l="37196" r="36332"/>
          <a:stretch/>
        </p:blipFill>
        <p:spPr>
          <a:xfrm>
            <a:off x="2915816" y="1124744"/>
            <a:ext cx="756451" cy="2857496"/>
          </a:xfrm>
          <a:prstGeom prst="rect">
            <a:avLst/>
          </a:prstGeom>
        </p:spPr>
      </p:pic>
      <p:pic>
        <p:nvPicPr>
          <p:cNvPr id="5" name="Picture 19"/>
          <p:cNvPicPr>
            <a:picLocks noChangeAspect="1"/>
          </p:cNvPicPr>
          <p:nvPr/>
        </p:nvPicPr>
        <p:blipFill>
          <a:blip r:embed="rId18" cstate="print">
            <a:extLst>
              <a:ext uri="{BEBA8EAE-BF5A-486C-A8C5-ECC9F3942E4B}">
                <a14:imgProps xmlns:a14="http://schemas.microsoft.com/office/drawing/2010/main" xmlns="">
                  <a14:imgLayer r:embed="rId19">
                    <a14:imgEffect>
                      <a14:backgroundRemoval t="0" b="97143" l="417" r="99583"/>
                    </a14:imgEffect>
                  </a14:imgLayer>
                </a14:imgProps>
              </a:ext>
            </a:extLst>
          </a:blip>
          <a:stretch>
            <a:fillRect/>
          </a:stretch>
        </p:blipFill>
        <p:spPr>
          <a:xfrm>
            <a:off x="3779912" y="1412776"/>
            <a:ext cx="2621280" cy="2293620"/>
          </a:xfrm>
          <a:prstGeom prst="rect">
            <a:avLst/>
          </a:prstGeom>
        </p:spPr>
      </p:pic>
      <p:pic>
        <p:nvPicPr>
          <p:cNvPr id="6" name="Picture 8"/>
          <p:cNvPicPr>
            <a:picLocks noChangeAspect="1"/>
          </p:cNvPicPr>
          <p:nvPr/>
        </p:nvPicPr>
        <p:blipFill>
          <a:blip r:embed="rId20" cstate="print">
            <a:extLst>
              <a:ext uri="{BEBA8EAE-BF5A-486C-A8C5-ECC9F3942E4B}">
                <a14:imgProps xmlns:a14="http://schemas.microsoft.com/office/drawing/2010/main" xmlns="">
                  <a14:imgLayer r:embed="rId12">
                    <a14:imgEffect>
                      <a14:backgroundRemoval t="0" b="95337" l="1205" r="98193"/>
                    </a14:imgEffect>
                  </a14:imgLayer>
                </a14:imgProps>
              </a:ext>
            </a:extLst>
          </a:blip>
          <a:stretch>
            <a:fillRect/>
          </a:stretch>
        </p:blipFill>
        <p:spPr>
          <a:xfrm>
            <a:off x="6588224" y="1196752"/>
            <a:ext cx="2274692" cy="26446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Ordinal</a:t>
            </a:r>
            <a:r>
              <a:rPr lang="cs-CZ" dirty="0" smtClean="0"/>
              <a:t> </a:t>
            </a:r>
            <a:r>
              <a:rPr lang="cs-CZ" dirty="0" err="1" smtClean="0"/>
              <a:t>numbers</a:t>
            </a:r>
            <a:endParaRPr lang="cs-CZ" dirty="0"/>
          </a:p>
        </p:txBody>
      </p:sp>
      <p:sp>
        <p:nvSpPr>
          <p:cNvPr id="3" name="Obdélník 2"/>
          <p:cNvSpPr/>
          <p:nvPr/>
        </p:nvSpPr>
        <p:spPr>
          <a:xfrm>
            <a:off x="2286000" y="1412777"/>
            <a:ext cx="5382344" cy="3456383"/>
          </a:xfrm>
          <a:prstGeom prst="rect">
            <a:avLst/>
          </a:prstGeom>
        </p:spPr>
        <p:txBody>
          <a:bodyPr wrap="square" numCol="2">
            <a:spAutoFit/>
          </a:bodyPr>
          <a:lstStyle/>
          <a:p>
            <a:pPr>
              <a:lnSpc>
                <a:spcPct val="150000"/>
              </a:lnSpc>
            </a:pPr>
            <a:r>
              <a:rPr lang="en-US" sz="2000" dirty="0" smtClean="0"/>
              <a:t>primus, a, um</a:t>
            </a:r>
          </a:p>
          <a:p>
            <a:pPr>
              <a:lnSpc>
                <a:spcPct val="150000"/>
              </a:lnSpc>
            </a:pPr>
            <a:r>
              <a:rPr lang="en-US" sz="2000" dirty="0" err="1" smtClean="0">
                <a:solidFill>
                  <a:srgbClr val="267CF2"/>
                </a:solidFill>
              </a:rPr>
              <a:t>secundus</a:t>
            </a:r>
            <a:r>
              <a:rPr lang="en-US" sz="2000" dirty="0" smtClean="0">
                <a:solidFill>
                  <a:srgbClr val="267CF2"/>
                </a:solidFill>
              </a:rPr>
              <a:t>, a, um</a:t>
            </a:r>
          </a:p>
          <a:p>
            <a:pPr>
              <a:lnSpc>
                <a:spcPct val="150000"/>
              </a:lnSpc>
            </a:pPr>
            <a:r>
              <a:rPr lang="en-US" sz="2000" dirty="0" err="1" smtClean="0"/>
              <a:t>tertius</a:t>
            </a:r>
            <a:r>
              <a:rPr lang="en-US" sz="2000" dirty="0" smtClean="0"/>
              <a:t>, a, um</a:t>
            </a:r>
          </a:p>
          <a:p>
            <a:pPr>
              <a:lnSpc>
                <a:spcPct val="150000"/>
              </a:lnSpc>
            </a:pPr>
            <a:r>
              <a:rPr lang="en-US" sz="2000" dirty="0" err="1" smtClean="0">
                <a:solidFill>
                  <a:srgbClr val="267CF2"/>
                </a:solidFill>
              </a:rPr>
              <a:t>quartus</a:t>
            </a:r>
            <a:r>
              <a:rPr lang="en-US" sz="2000" dirty="0" smtClean="0">
                <a:solidFill>
                  <a:srgbClr val="267CF2"/>
                </a:solidFill>
              </a:rPr>
              <a:t>, a, um</a:t>
            </a:r>
          </a:p>
          <a:p>
            <a:pPr>
              <a:lnSpc>
                <a:spcPct val="150000"/>
              </a:lnSpc>
            </a:pPr>
            <a:r>
              <a:rPr lang="en-US" sz="2000" dirty="0" err="1" smtClean="0"/>
              <a:t>quintus</a:t>
            </a:r>
            <a:r>
              <a:rPr lang="en-US" sz="2000" dirty="0" smtClean="0"/>
              <a:t>, a, um</a:t>
            </a:r>
          </a:p>
          <a:p>
            <a:pPr>
              <a:lnSpc>
                <a:spcPct val="150000"/>
              </a:lnSpc>
            </a:pPr>
            <a:r>
              <a:rPr lang="en-US" sz="2000" dirty="0" err="1" smtClean="0">
                <a:solidFill>
                  <a:srgbClr val="267CF2"/>
                </a:solidFill>
              </a:rPr>
              <a:t>sextus</a:t>
            </a:r>
            <a:r>
              <a:rPr lang="en-US" sz="2000" dirty="0" smtClean="0">
                <a:solidFill>
                  <a:srgbClr val="267CF2"/>
                </a:solidFill>
              </a:rPr>
              <a:t>, a, um</a:t>
            </a:r>
          </a:p>
          <a:p>
            <a:pPr>
              <a:lnSpc>
                <a:spcPct val="150000"/>
              </a:lnSpc>
            </a:pPr>
            <a:endParaRPr lang="cs-CZ" sz="2000" dirty="0" smtClean="0"/>
          </a:p>
          <a:p>
            <a:pPr>
              <a:lnSpc>
                <a:spcPct val="150000"/>
              </a:lnSpc>
            </a:pPr>
            <a:r>
              <a:rPr lang="en-US" sz="2000" dirty="0" err="1" smtClean="0"/>
              <a:t>septimus</a:t>
            </a:r>
            <a:r>
              <a:rPr lang="en-US" sz="2000" dirty="0" smtClean="0"/>
              <a:t>, a, um</a:t>
            </a:r>
          </a:p>
          <a:p>
            <a:pPr>
              <a:lnSpc>
                <a:spcPct val="150000"/>
              </a:lnSpc>
            </a:pPr>
            <a:r>
              <a:rPr lang="en-US" sz="2000" dirty="0" err="1" smtClean="0">
                <a:solidFill>
                  <a:srgbClr val="267CF2"/>
                </a:solidFill>
              </a:rPr>
              <a:t>octavus</a:t>
            </a:r>
            <a:r>
              <a:rPr lang="en-US" sz="2000" dirty="0" smtClean="0">
                <a:solidFill>
                  <a:srgbClr val="267CF2"/>
                </a:solidFill>
              </a:rPr>
              <a:t>, a, um</a:t>
            </a:r>
          </a:p>
          <a:p>
            <a:pPr>
              <a:lnSpc>
                <a:spcPct val="150000"/>
              </a:lnSpc>
            </a:pPr>
            <a:r>
              <a:rPr lang="en-US" sz="2000" dirty="0" err="1" smtClean="0"/>
              <a:t>nonus</a:t>
            </a:r>
            <a:r>
              <a:rPr lang="en-US" sz="2000" dirty="0" smtClean="0"/>
              <a:t>, a, um</a:t>
            </a:r>
          </a:p>
          <a:p>
            <a:pPr>
              <a:lnSpc>
                <a:spcPct val="150000"/>
              </a:lnSpc>
            </a:pPr>
            <a:r>
              <a:rPr lang="en-US" sz="2000" dirty="0" err="1" smtClean="0">
                <a:solidFill>
                  <a:srgbClr val="267CF2"/>
                </a:solidFill>
              </a:rPr>
              <a:t>decimus</a:t>
            </a:r>
            <a:r>
              <a:rPr lang="en-US" sz="2000" dirty="0" smtClean="0">
                <a:solidFill>
                  <a:srgbClr val="267CF2"/>
                </a:solidFill>
              </a:rPr>
              <a:t>, a, um</a:t>
            </a:r>
          </a:p>
          <a:p>
            <a:pPr>
              <a:lnSpc>
                <a:spcPct val="150000"/>
              </a:lnSpc>
            </a:pPr>
            <a:r>
              <a:rPr lang="en-US" sz="2000" dirty="0" err="1" smtClean="0"/>
              <a:t>undecimus</a:t>
            </a:r>
            <a:r>
              <a:rPr lang="en-US" sz="2000" dirty="0" smtClean="0"/>
              <a:t>, a, um</a:t>
            </a:r>
          </a:p>
          <a:p>
            <a:pPr>
              <a:lnSpc>
                <a:spcPct val="150000"/>
              </a:lnSpc>
            </a:pPr>
            <a:r>
              <a:rPr lang="en-US" sz="2000" dirty="0" err="1" smtClean="0">
                <a:solidFill>
                  <a:srgbClr val="267CF2"/>
                </a:solidFill>
              </a:rPr>
              <a:t>duodecimus</a:t>
            </a:r>
            <a:r>
              <a:rPr lang="en-US" sz="2000" dirty="0" smtClean="0">
                <a:solidFill>
                  <a:srgbClr val="267CF2"/>
                </a:solidFill>
              </a:rPr>
              <a:t>, a, um</a:t>
            </a:r>
            <a:endParaRPr lang="en-US" sz="2000" dirty="0">
              <a:solidFill>
                <a:srgbClr val="267CF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49</TotalTime>
  <Words>207</Words>
  <Application>Microsoft Office PowerPoint</Application>
  <PresentationFormat>Předvádění na obrazovce (4:3)</PresentationFormat>
  <Paragraphs>49</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Aspekt</vt:lpstr>
      <vt:lpstr>Questions</vt:lpstr>
      <vt:lpstr>internal thoracic artery?</vt:lpstr>
      <vt:lpstr>external iliac artery?                 arch of aorta?</vt:lpstr>
      <vt:lpstr>aperture of pelvis?    medial rhaphe? thoracic aperture?</vt:lpstr>
      <vt:lpstr>iliac crest? ridges of skin (dermal ridges)? pubic crest?</vt:lpstr>
      <vt:lpstr>oblique line of lower jaw? white line?</vt:lpstr>
      <vt:lpstr>right tibial bone?    right collar bone? true ribs?                 left ulnar bone? </vt:lpstr>
      <vt:lpstr>left lower jaw? right fibula? spine of right shoulder blade? thoracic vertebras?</vt:lpstr>
      <vt:lpstr>Ordinal numbers</vt:lpstr>
      <vt:lpstr>Ribs</vt:lpstr>
      <vt:lpstr>Vertebras</vt:lpstr>
      <vt:lpstr>Teeth</vt:lpstr>
      <vt:lpstr>Fingers</vt:lpstr>
      <vt:lpstr>2nd declension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Gachallová Natália</dc:creator>
  <cp:lastModifiedBy>Gachallová Natália</cp:lastModifiedBy>
  <cp:revision>7</cp:revision>
  <dcterms:created xsi:type="dcterms:W3CDTF">2015-09-30T09:55:29Z</dcterms:created>
  <dcterms:modified xsi:type="dcterms:W3CDTF">2015-09-30T10:49:37Z</dcterms:modified>
</cp:coreProperties>
</file>