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82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84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733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003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00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476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27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4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2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9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58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88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58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5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80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97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BFF08-84CF-4693-A154-4E77428DC41D}" type="datetimeFigureOut">
              <a:rPr lang="cs-CZ" smtClean="0"/>
              <a:t>29.10.2015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A6AB3A-4809-4F40-8E94-19084FD6B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15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3rd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</a:t>
            </a:r>
            <a:r>
              <a:rPr lang="cs-CZ" dirty="0" err="1" smtClean="0"/>
              <a:t>onsonant</a:t>
            </a:r>
            <a:r>
              <a:rPr lang="cs-CZ" dirty="0" smtClean="0"/>
              <a:t> + i-</a:t>
            </a:r>
            <a:r>
              <a:rPr lang="cs-CZ" dirty="0" err="1" smtClean="0"/>
              <a:t>stems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05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endParaRPr lang="cs-CZ" dirty="0"/>
          </a:p>
        </p:txBody>
      </p:sp>
      <p:pic>
        <p:nvPicPr>
          <p:cNvPr id="4" name="Picture 8" descr="KOncovky do prezentácií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045" y="1413506"/>
            <a:ext cx="8891212" cy="491604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683335" y="1698171"/>
            <a:ext cx="605641" cy="38713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738753" y="3201142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738753" y="2912158"/>
            <a:ext cx="522514" cy="46601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7738753" y="4385334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55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declined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b="1" i="1" dirty="0" smtClean="0"/>
              <a:t>dosis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3787" y="2133600"/>
            <a:ext cx="10150825" cy="4623460"/>
          </a:xfrm>
        </p:spPr>
        <p:txBody>
          <a:bodyPr>
            <a:normAutofit fontScale="92500" lnSpcReduction="20000"/>
          </a:bodyPr>
          <a:lstStyle/>
          <a:p>
            <a:pPr marL="342900" lvl="1" indent="-342900"/>
            <a:r>
              <a:rPr lang="cs-CZ" sz="2400" b="1" dirty="0" err="1">
                <a:solidFill>
                  <a:srgbClr val="00B050"/>
                </a:solidFill>
              </a:rPr>
              <a:t>f</a:t>
            </a:r>
            <a:r>
              <a:rPr lang="cs-CZ" sz="2400" b="1" dirty="0" err="1" smtClean="0">
                <a:solidFill>
                  <a:srgbClr val="00B050"/>
                </a:solidFill>
              </a:rPr>
              <a:t>eminine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 smtClean="0"/>
              <a:t>nouns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Greek</a:t>
            </a:r>
            <a:r>
              <a:rPr lang="cs-CZ" sz="2400" dirty="0" smtClean="0"/>
              <a:t> </a:t>
            </a:r>
            <a:r>
              <a:rPr lang="cs-CZ" sz="2400" dirty="0" err="1" smtClean="0"/>
              <a:t>origin</a:t>
            </a:r>
            <a:r>
              <a:rPr lang="cs-CZ" sz="2400" dirty="0"/>
              <a:t> </a:t>
            </a:r>
            <a:r>
              <a:rPr lang="cs-CZ" sz="2400" dirty="0" err="1" smtClean="0"/>
              <a:t>ending</a:t>
            </a:r>
            <a:r>
              <a:rPr lang="cs-CZ" sz="2400" dirty="0" smtClean="0"/>
              <a:t> in </a:t>
            </a:r>
            <a:r>
              <a:rPr lang="cs-CZ" sz="2400" b="1" dirty="0" smtClean="0">
                <a:solidFill>
                  <a:srgbClr val="FF0000"/>
                </a:solidFill>
              </a:rPr>
              <a:t>–sis</a:t>
            </a:r>
            <a:r>
              <a:rPr lang="cs-CZ" sz="2400" dirty="0" smtClean="0"/>
              <a:t>, </a:t>
            </a:r>
            <a:r>
              <a:rPr lang="cs-CZ" sz="2400" b="1" dirty="0" smtClean="0">
                <a:solidFill>
                  <a:srgbClr val="FF0000"/>
                </a:solidFill>
              </a:rPr>
              <a:t>-</a:t>
            </a:r>
            <a:r>
              <a:rPr lang="cs-CZ" sz="2400" b="1" dirty="0" err="1" smtClean="0">
                <a:solidFill>
                  <a:srgbClr val="FF0000"/>
                </a:solidFill>
              </a:rPr>
              <a:t>xis</a:t>
            </a:r>
            <a:r>
              <a:rPr lang="cs-CZ" sz="2400" dirty="0" smtClean="0"/>
              <a:t>,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–</a:t>
            </a:r>
            <a:r>
              <a:rPr lang="cs-CZ" sz="2400" b="1" dirty="0" err="1" smtClean="0">
                <a:solidFill>
                  <a:srgbClr val="FF0000"/>
                </a:solidFill>
              </a:rPr>
              <a:t>osis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342900" lvl="1" indent="-342900"/>
            <a:endParaRPr lang="cs-CZ" sz="2400" b="1" i="1" dirty="0">
              <a:solidFill>
                <a:srgbClr val="FF0000"/>
              </a:solidFill>
            </a:endParaRPr>
          </a:p>
          <a:p>
            <a:pPr marL="0" lvl="1" indent="0" algn="ctr">
              <a:buNone/>
            </a:pPr>
            <a:r>
              <a:rPr lang="cs-CZ" sz="2800" i="1" dirty="0" smtClean="0">
                <a:solidFill>
                  <a:schemeClr val="tx1"/>
                </a:solidFill>
              </a:rPr>
              <a:t>*in </a:t>
            </a:r>
            <a:r>
              <a:rPr lang="cs-CZ" sz="2800" i="1" dirty="0" err="1">
                <a:solidFill>
                  <a:schemeClr val="tx1"/>
                </a:solidFill>
              </a:rPr>
              <a:t>the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dictionary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you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can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identify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them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according</a:t>
            </a:r>
            <a:r>
              <a:rPr lang="cs-CZ" sz="2800" i="1" dirty="0">
                <a:solidFill>
                  <a:schemeClr val="tx1"/>
                </a:solidFill>
              </a:rPr>
              <a:t> to </a:t>
            </a:r>
            <a:r>
              <a:rPr lang="cs-CZ" sz="2800" i="1" dirty="0" err="1">
                <a:solidFill>
                  <a:schemeClr val="tx1"/>
                </a:solidFill>
              </a:rPr>
              <a:t>the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>
                <a:solidFill>
                  <a:srgbClr val="00B050"/>
                </a:solidFill>
              </a:rPr>
              <a:t>double Genitive </a:t>
            </a:r>
            <a:r>
              <a:rPr lang="cs-CZ" sz="2800" i="1" dirty="0" err="1">
                <a:solidFill>
                  <a:srgbClr val="00B050"/>
                </a:solidFill>
              </a:rPr>
              <a:t>ending</a:t>
            </a:r>
            <a:r>
              <a:rPr lang="cs-CZ" sz="2800" i="1" dirty="0">
                <a:solidFill>
                  <a:srgbClr val="00B050"/>
                </a:solidFill>
              </a:rPr>
              <a:t> </a:t>
            </a:r>
            <a:r>
              <a:rPr lang="cs-CZ" sz="2800" b="1" i="1" dirty="0">
                <a:solidFill>
                  <a:schemeClr val="tx1"/>
                </a:solidFill>
              </a:rPr>
              <a:t>–</a:t>
            </a:r>
            <a:r>
              <a:rPr lang="cs-CZ" sz="2800" b="1" i="1" dirty="0" err="1">
                <a:solidFill>
                  <a:schemeClr val="tx1"/>
                </a:solidFill>
              </a:rPr>
              <a:t>is</a:t>
            </a:r>
            <a:r>
              <a:rPr lang="cs-CZ" sz="2800" b="1" i="1" dirty="0">
                <a:solidFill>
                  <a:schemeClr val="tx1"/>
                </a:solidFill>
              </a:rPr>
              <a:t>/-</a:t>
            </a:r>
            <a:r>
              <a:rPr lang="cs-CZ" sz="2800" b="1" i="1" dirty="0" err="1">
                <a:solidFill>
                  <a:schemeClr val="tx1"/>
                </a:solidFill>
              </a:rPr>
              <a:t>eos</a:t>
            </a:r>
            <a:endParaRPr lang="cs-CZ" sz="2400" b="1" i="1" dirty="0">
              <a:solidFill>
                <a:srgbClr val="FF0000"/>
              </a:solidFill>
            </a:endParaRPr>
          </a:p>
          <a:p>
            <a:endParaRPr lang="cs-CZ" sz="2600" b="1" dirty="0" smtClean="0">
              <a:solidFill>
                <a:srgbClr val="FF0000"/>
              </a:solidFill>
            </a:endParaRPr>
          </a:p>
          <a:p>
            <a:r>
              <a:rPr lang="cs-CZ" sz="2600" dirty="0" err="1">
                <a:solidFill>
                  <a:schemeClr val="tx1"/>
                </a:solidFill>
              </a:rPr>
              <a:t>s</a:t>
            </a:r>
            <a:r>
              <a:rPr lang="cs-CZ" sz="2600" dirty="0" err="1" smtClean="0">
                <a:solidFill>
                  <a:schemeClr val="tx1"/>
                </a:solidFill>
              </a:rPr>
              <a:t>ome</a:t>
            </a:r>
            <a:r>
              <a:rPr lang="cs-CZ" sz="2600" dirty="0" smtClean="0">
                <a:solidFill>
                  <a:schemeClr val="tx1"/>
                </a:solidFill>
              </a:rPr>
              <a:t> Latin </a:t>
            </a:r>
            <a:r>
              <a:rPr lang="cs-CZ" sz="2600" dirty="0" err="1" smtClean="0">
                <a:solidFill>
                  <a:schemeClr val="tx1"/>
                </a:solidFill>
              </a:rPr>
              <a:t>nouns</a:t>
            </a:r>
            <a:r>
              <a:rPr lang="cs-CZ" sz="26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f</a:t>
            </a:r>
            <a:r>
              <a:rPr lang="cs-CZ" sz="2300" i="1" dirty="0" err="1" smtClean="0">
                <a:solidFill>
                  <a:srgbClr val="FF0000"/>
                </a:solidFill>
              </a:rPr>
              <a:t>ebris</a:t>
            </a:r>
            <a:r>
              <a:rPr lang="cs-CZ" sz="2300" i="1" dirty="0" smtClean="0">
                <a:solidFill>
                  <a:srgbClr val="FF0000"/>
                </a:solidFill>
              </a:rPr>
              <a:t>, </a:t>
            </a:r>
            <a:r>
              <a:rPr lang="cs-CZ" sz="2300" i="1" dirty="0" err="1" smtClean="0">
                <a:solidFill>
                  <a:srgbClr val="FF0000"/>
                </a:solidFill>
              </a:rPr>
              <a:t>is</a:t>
            </a:r>
            <a:r>
              <a:rPr lang="cs-CZ" sz="2300" i="1" dirty="0" smtClean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s</a:t>
            </a:r>
            <a:r>
              <a:rPr lang="cs-CZ" sz="2300" i="1" dirty="0" err="1" smtClean="0">
                <a:solidFill>
                  <a:srgbClr val="FF0000"/>
                </a:solidFill>
              </a:rPr>
              <a:t>itis</a:t>
            </a:r>
            <a:r>
              <a:rPr lang="cs-CZ" sz="2300" i="1" dirty="0" smtClean="0">
                <a:solidFill>
                  <a:srgbClr val="FF0000"/>
                </a:solidFill>
              </a:rPr>
              <a:t>, </a:t>
            </a:r>
            <a:r>
              <a:rPr lang="cs-CZ" sz="2300" i="1" dirty="0" err="1" smtClean="0">
                <a:solidFill>
                  <a:srgbClr val="FF0000"/>
                </a:solidFill>
              </a:rPr>
              <a:t>is</a:t>
            </a:r>
            <a:r>
              <a:rPr lang="cs-CZ" sz="2300" i="1" dirty="0" smtClean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t</a:t>
            </a:r>
            <a:r>
              <a:rPr lang="cs-CZ" sz="2300" i="1" dirty="0" err="1" smtClean="0">
                <a:solidFill>
                  <a:srgbClr val="FF0000"/>
                </a:solidFill>
              </a:rPr>
              <a:t>ussis</a:t>
            </a:r>
            <a:r>
              <a:rPr lang="cs-CZ" sz="2300" i="1" dirty="0" smtClean="0">
                <a:solidFill>
                  <a:srgbClr val="FF0000"/>
                </a:solidFill>
              </a:rPr>
              <a:t>, </a:t>
            </a:r>
            <a:r>
              <a:rPr lang="cs-CZ" sz="2300" i="1" dirty="0" err="1" smtClean="0">
                <a:solidFill>
                  <a:srgbClr val="FF0000"/>
                </a:solidFill>
              </a:rPr>
              <a:t>is</a:t>
            </a:r>
            <a:r>
              <a:rPr lang="cs-CZ" sz="2300" i="1" dirty="0" smtClean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p</a:t>
            </a:r>
            <a:r>
              <a:rPr lang="cs-CZ" sz="2300" i="1" dirty="0" err="1" smtClean="0">
                <a:solidFill>
                  <a:srgbClr val="FF0000"/>
                </a:solidFill>
              </a:rPr>
              <a:t>ertussis</a:t>
            </a:r>
            <a:r>
              <a:rPr lang="cs-CZ" sz="2300" i="1" dirty="0" smtClean="0">
                <a:solidFill>
                  <a:srgbClr val="FF0000"/>
                </a:solidFill>
              </a:rPr>
              <a:t>, </a:t>
            </a:r>
            <a:r>
              <a:rPr lang="cs-CZ" sz="2300" i="1" dirty="0" err="1" smtClean="0">
                <a:solidFill>
                  <a:srgbClr val="FF0000"/>
                </a:solidFill>
              </a:rPr>
              <a:t>is</a:t>
            </a:r>
            <a:r>
              <a:rPr lang="cs-CZ" sz="2300" i="1" dirty="0" smtClean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t</a:t>
            </a:r>
            <a:r>
              <a:rPr lang="cs-CZ" sz="2300" i="1" dirty="0" err="1" smtClean="0">
                <a:solidFill>
                  <a:srgbClr val="FF0000"/>
                </a:solidFill>
              </a:rPr>
              <a:t>uberculosis</a:t>
            </a:r>
            <a:r>
              <a:rPr lang="cs-CZ" sz="2300" i="1" dirty="0" smtClean="0">
                <a:solidFill>
                  <a:srgbClr val="FF0000"/>
                </a:solidFill>
              </a:rPr>
              <a:t>, </a:t>
            </a:r>
            <a:r>
              <a:rPr lang="cs-CZ" sz="2300" i="1" dirty="0" err="1" smtClean="0">
                <a:solidFill>
                  <a:srgbClr val="FF0000"/>
                </a:solidFill>
              </a:rPr>
              <a:t>is</a:t>
            </a:r>
            <a:r>
              <a:rPr lang="cs-CZ" sz="2300" i="1" dirty="0" smtClean="0">
                <a:solidFill>
                  <a:srgbClr val="FF0000"/>
                </a:solidFill>
              </a:rPr>
              <a:t>, f.</a:t>
            </a:r>
            <a:endParaRPr lang="cs-CZ" sz="2300" dirty="0" smtClean="0">
              <a:solidFill>
                <a:schemeClr val="tx1"/>
              </a:solidFill>
            </a:endParaRPr>
          </a:p>
          <a:p>
            <a:pPr lvl="1"/>
            <a:endParaRPr lang="cs-CZ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7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3rd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All</a:t>
            </a:r>
            <a:r>
              <a:rPr lang="cs-CZ" sz="2800" b="1" i="1" dirty="0">
                <a:solidFill>
                  <a:srgbClr val="1782BF"/>
                </a:solidFill>
                <a:latin typeface="Cambria"/>
                <a:cs typeface="Cambria"/>
              </a:rPr>
              <a:t> 3 </a:t>
            </a:r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genders</a:t>
            </a:r>
            <a:r>
              <a:rPr lang="cs-CZ" sz="2800" b="1" i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cs-CZ" sz="2800" dirty="0">
                <a:latin typeface="Cambria"/>
                <a:cs typeface="Cambria"/>
              </a:rPr>
              <a:t>are </a:t>
            </a:r>
            <a:r>
              <a:rPr lang="cs-CZ" sz="2800" dirty="0" err="1">
                <a:latin typeface="Cambria"/>
                <a:cs typeface="Cambria"/>
              </a:rPr>
              <a:t>included</a:t>
            </a:r>
            <a:r>
              <a:rPr lang="cs-CZ" sz="2800" dirty="0">
                <a:latin typeface="Cambria"/>
                <a:cs typeface="Cambria"/>
              </a:rPr>
              <a:t> (</a:t>
            </a:r>
            <a:r>
              <a:rPr lang="cs-CZ" sz="2800" dirty="0" err="1">
                <a:latin typeface="Cambria"/>
                <a:cs typeface="Cambria"/>
              </a:rPr>
              <a:t>cortex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b="1" dirty="0">
                <a:solidFill>
                  <a:srgbClr val="1782BF"/>
                </a:solidFill>
                <a:latin typeface="Cambria"/>
                <a:cs typeface="Cambria"/>
              </a:rPr>
              <a:t>m.</a:t>
            </a:r>
            <a:r>
              <a:rPr lang="cs-CZ" sz="2800" dirty="0">
                <a:latin typeface="Cambria"/>
                <a:cs typeface="Cambria"/>
              </a:rPr>
              <a:t>, radix </a:t>
            </a:r>
            <a:r>
              <a:rPr lang="cs-CZ" sz="2800" b="1" dirty="0">
                <a:solidFill>
                  <a:srgbClr val="FF0000"/>
                </a:solidFill>
                <a:latin typeface="Cambria"/>
                <a:cs typeface="Cambria"/>
              </a:rPr>
              <a:t>f.</a:t>
            </a:r>
            <a:r>
              <a:rPr lang="cs-CZ" sz="2800" dirty="0">
                <a:latin typeface="Cambria"/>
                <a:cs typeface="Cambria"/>
              </a:rPr>
              <a:t>, femur</a:t>
            </a:r>
            <a:r>
              <a:rPr lang="cs-CZ" sz="2800" b="1" dirty="0">
                <a:latin typeface="Cambria"/>
                <a:cs typeface="Cambria"/>
              </a:rPr>
              <a:t> </a:t>
            </a:r>
            <a:r>
              <a:rPr lang="cs-CZ" sz="2800" b="1" dirty="0">
                <a:solidFill>
                  <a:srgbClr val="00B050"/>
                </a:solidFill>
                <a:latin typeface="Cambria"/>
                <a:cs typeface="Cambria"/>
              </a:rPr>
              <a:t>n.</a:t>
            </a:r>
            <a:r>
              <a:rPr lang="cs-CZ" sz="2800" dirty="0">
                <a:latin typeface="Cambria"/>
                <a:cs typeface="Cambria"/>
              </a:rPr>
              <a:t>)</a:t>
            </a:r>
          </a:p>
          <a:p>
            <a:pPr>
              <a:buNone/>
            </a:pPr>
            <a:endParaRPr lang="cs-CZ" sz="1100" dirty="0">
              <a:latin typeface="Cambria"/>
              <a:cs typeface="Cambria"/>
            </a:endParaRPr>
          </a:p>
          <a:p>
            <a:r>
              <a:rPr lang="cs-CZ" sz="2800" b="1" i="1" dirty="0" err="1" smtClean="0">
                <a:solidFill>
                  <a:srgbClr val="1782BF"/>
                </a:solidFill>
                <a:latin typeface="Cambria"/>
                <a:cs typeface="Cambria"/>
              </a:rPr>
              <a:t>Nom</a:t>
            </a:r>
            <a:r>
              <a:rPr lang="cs-CZ" sz="2800" b="1" i="1" dirty="0" smtClean="0">
                <a:solidFill>
                  <a:srgbClr val="1782BF"/>
                </a:solidFill>
                <a:latin typeface="Cambria"/>
                <a:cs typeface="Cambria"/>
              </a:rPr>
              <a:t>. </a:t>
            </a:r>
            <a:r>
              <a:rPr lang="cs-CZ" sz="2800" b="1" i="1" dirty="0" err="1" smtClean="0">
                <a:solidFill>
                  <a:srgbClr val="1782BF"/>
                </a:solidFill>
                <a:latin typeface="Cambria"/>
                <a:cs typeface="Cambria"/>
              </a:rPr>
              <a:t>Sg</a:t>
            </a:r>
            <a:r>
              <a:rPr lang="cs-CZ" sz="2800" b="1" i="1" dirty="0" smtClean="0">
                <a:solidFill>
                  <a:srgbClr val="1782BF"/>
                </a:solidFill>
                <a:latin typeface="Cambria"/>
                <a:cs typeface="Cambria"/>
              </a:rPr>
              <a:t>. – </a:t>
            </a:r>
            <a:r>
              <a:rPr lang="cs-CZ" sz="2800" b="1" i="1" dirty="0" err="1" smtClean="0">
                <a:solidFill>
                  <a:srgbClr val="1782BF"/>
                </a:solidFill>
                <a:latin typeface="Cambria"/>
                <a:cs typeface="Cambria"/>
              </a:rPr>
              <a:t>various</a:t>
            </a:r>
            <a:r>
              <a:rPr lang="cs-CZ" sz="2800" b="1" i="1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endings</a:t>
            </a:r>
            <a:r>
              <a:rPr lang="cs-CZ" sz="2800" i="1" dirty="0">
                <a:latin typeface="Cambria"/>
                <a:cs typeface="Cambria"/>
              </a:rPr>
              <a:t> </a:t>
            </a:r>
            <a:r>
              <a:rPr lang="cs-CZ" sz="2800" dirty="0" smtClean="0">
                <a:latin typeface="Cambria"/>
                <a:cs typeface="Cambria"/>
              </a:rPr>
              <a:t>(</a:t>
            </a:r>
            <a:r>
              <a:rPr lang="cs-CZ" sz="2800" dirty="0" err="1" smtClean="0">
                <a:latin typeface="Cambria"/>
                <a:cs typeface="Cambria"/>
              </a:rPr>
              <a:t>sangu</a:t>
            </a:r>
            <a:r>
              <a:rPr lang="cs-CZ" sz="2800" u="sng" dirty="0" err="1" smtClean="0">
                <a:latin typeface="Cambria"/>
                <a:cs typeface="Cambria"/>
              </a:rPr>
              <a:t>is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excis</a:t>
            </a:r>
            <a:r>
              <a:rPr lang="cs-CZ" sz="2800" u="sng" dirty="0" err="1">
                <a:latin typeface="Cambria"/>
                <a:cs typeface="Cambria"/>
              </a:rPr>
              <a:t>io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abduct</a:t>
            </a:r>
            <a:r>
              <a:rPr lang="cs-CZ" sz="2800" u="sng" dirty="0" err="1">
                <a:latin typeface="Cambria"/>
                <a:cs typeface="Cambria"/>
              </a:rPr>
              <a:t>or</a:t>
            </a:r>
            <a:r>
              <a:rPr lang="cs-CZ" sz="2800" dirty="0">
                <a:latin typeface="Cambria"/>
                <a:cs typeface="Cambria"/>
              </a:rPr>
              <a:t>, ret</a:t>
            </a:r>
            <a:r>
              <a:rPr lang="cs-CZ" sz="2800" u="sng" dirty="0">
                <a:latin typeface="Cambria"/>
                <a:cs typeface="Cambria"/>
              </a:rPr>
              <a:t>e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lat</a:t>
            </a:r>
            <a:r>
              <a:rPr lang="cs-CZ" sz="2800" u="sng" dirty="0" err="1">
                <a:latin typeface="Cambria"/>
                <a:cs typeface="Cambria"/>
              </a:rPr>
              <a:t>us</a:t>
            </a:r>
            <a:r>
              <a:rPr lang="cs-CZ" sz="2800" dirty="0">
                <a:latin typeface="Cambria"/>
                <a:cs typeface="Cambria"/>
              </a:rPr>
              <a:t>, fem</a:t>
            </a:r>
            <a:r>
              <a:rPr lang="cs-CZ" sz="2800" u="sng" dirty="0">
                <a:latin typeface="Cambria"/>
                <a:cs typeface="Cambria"/>
              </a:rPr>
              <a:t>ur</a:t>
            </a:r>
            <a:r>
              <a:rPr lang="cs-CZ" sz="2800" dirty="0">
                <a:latin typeface="Cambria"/>
                <a:cs typeface="Cambria"/>
              </a:rPr>
              <a:t>, abdo</a:t>
            </a:r>
            <a:r>
              <a:rPr lang="cs-CZ" sz="2800" u="sng" dirty="0">
                <a:latin typeface="Cambria"/>
                <a:cs typeface="Cambria"/>
              </a:rPr>
              <a:t>men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cavit</a:t>
            </a:r>
            <a:r>
              <a:rPr lang="cs-CZ" sz="2800" u="sng" dirty="0" err="1">
                <a:latin typeface="Cambria"/>
                <a:cs typeface="Cambria"/>
              </a:rPr>
              <a:t>as</a:t>
            </a:r>
            <a:r>
              <a:rPr lang="cs-CZ" sz="2800" dirty="0">
                <a:latin typeface="Cambria"/>
                <a:cs typeface="Cambria"/>
              </a:rPr>
              <a:t>)</a:t>
            </a:r>
          </a:p>
          <a:p>
            <a:pPr lvl="1"/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Nominative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form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is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not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interconnected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with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the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400" dirty="0" smtClean="0">
                <a:solidFill>
                  <a:srgbClr val="00B050"/>
                </a:solidFill>
                <a:latin typeface="Cambria"/>
                <a:cs typeface="Cambria"/>
              </a:rPr>
              <a:t>gender</a:t>
            </a:r>
            <a:r>
              <a:rPr lang="cs-CZ" sz="2400" b="1" dirty="0" smtClean="0">
                <a:solidFill>
                  <a:srgbClr val="00B050"/>
                </a:solidFill>
                <a:latin typeface="Cambria"/>
                <a:cs typeface="Cambria"/>
              </a:rPr>
              <a:t>!!!</a:t>
            </a:r>
            <a:endParaRPr lang="cs-CZ" sz="2400" dirty="0">
              <a:solidFill>
                <a:srgbClr val="00B050"/>
              </a:solidFill>
              <a:latin typeface="Cambria"/>
              <a:cs typeface="Cambria"/>
            </a:endParaRPr>
          </a:p>
          <a:p>
            <a:r>
              <a:rPr lang="cs-CZ" sz="2800" dirty="0" err="1">
                <a:solidFill>
                  <a:schemeClr val="tx1"/>
                </a:solidFill>
                <a:latin typeface="Cambria"/>
                <a:cs typeface="Cambria"/>
              </a:rPr>
              <a:t>Two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/>
                <a:cs typeface="Cambria"/>
              </a:rPr>
              <a:t>main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/>
                <a:cs typeface="Cambria"/>
              </a:rPr>
              <a:t>groups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:</a:t>
            </a:r>
            <a:r>
              <a:rPr lang="cs-CZ" sz="2800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</a:p>
          <a:p>
            <a:pPr lvl="1"/>
            <a:r>
              <a:rPr lang="cs-CZ" sz="2400" dirty="0">
                <a:latin typeface="Cambria"/>
                <a:cs typeface="Cambria"/>
              </a:rPr>
              <a:t>nominative and genitive stem </a:t>
            </a:r>
            <a:r>
              <a:rPr lang="cs-CZ" sz="2400" dirty="0" err="1">
                <a:latin typeface="Cambria"/>
                <a:cs typeface="Cambria"/>
              </a:rPr>
              <a:t>differs</a:t>
            </a:r>
            <a:r>
              <a:rPr lang="cs-CZ" sz="2400" dirty="0">
                <a:latin typeface="Cambria"/>
                <a:cs typeface="Cambria"/>
              </a:rPr>
              <a:t> (genitive </a:t>
            </a:r>
            <a:r>
              <a:rPr lang="cs-CZ" sz="2400" dirty="0" err="1">
                <a:latin typeface="Cambria"/>
                <a:cs typeface="Cambria"/>
              </a:rPr>
              <a:t>is</a:t>
            </a: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longer</a:t>
            </a: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than</a:t>
            </a:r>
            <a:r>
              <a:rPr lang="cs-CZ" sz="2400" dirty="0">
                <a:latin typeface="Cambria"/>
                <a:cs typeface="Cambria"/>
              </a:rPr>
              <a:t> nominative)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Consonant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stems</a:t>
            </a:r>
            <a:endParaRPr lang="cs-CZ" sz="2400" b="1" i="1" dirty="0">
              <a:solidFill>
                <a:srgbClr val="1782BF"/>
              </a:solidFill>
              <a:latin typeface="Cambria"/>
              <a:cs typeface="Cambria"/>
            </a:endParaRPr>
          </a:p>
          <a:p>
            <a:pPr lvl="1"/>
            <a:r>
              <a:rPr lang="cs-CZ" sz="2400" dirty="0">
                <a:latin typeface="Cambria"/>
                <a:cs typeface="Cambria"/>
              </a:rPr>
              <a:t>nominative and genitive stem </a:t>
            </a:r>
            <a:r>
              <a:rPr lang="cs-CZ" sz="2400" dirty="0" err="1">
                <a:latin typeface="Cambria"/>
                <a:cs typeface="Cambria"/>
              </a:rPr>
              <a:t>remains</a:t>
            </a: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unchanged</a:t>
            </a:r>
            <a:r>
              <a:rPr lang="cs-CZ" sz="2400" dirty="0">
                <a:latin typeface="Cambria"/>
                <a:cs typeface="Cambria"/>
              </a:rPr>
              <a:t> (genitive has </a:t>
            </a:r>
            <a:r>
              <a:rPr lang="cs-CZ" sz="2400" dirty="0" err="1">
                <a:latin typeface="Cambria"/>
                <a:cs typeface="Cambria"/>
              </a:rPr>
              <a:t>same</a:t>
            </a: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number</a:t>
            </a: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of</a:t>
            </a: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syllables</a:t>
            </a:r>
            <a:r>
              <a:rPr lang="cs-CZ" sz="2400" dirty="0">
                <a:latin typeface="Cambria"/>
                <a:cs typeface="Cambria"/>
              </a:rPr>
              <a:t> as nominative) 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I-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stems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 +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exceptions</a:t>
            </a:r>
            <a:endParaRPr lang="cs-CZ" sz="2400" b="1" i="1" dirty="0">
              <a:solidFill>
                <a:srgbClr val="1782BF"/>
              </a:solidFill>
              <a:latin typeface="Cambria"/>
              <a:cs typeface="Cambr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85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Consonant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ambria"/>
                <a:cs typeface="Cambria"/>
              </a:rPr>
              <a:t>stem </a:t>
            </a:r>
            <a:r>
              <a:rPr lang="cs-CZ" sz="2400" dirty="0">
                <a:solidFill>
                  <a:srgbClr val="FF0000"/>
                </a:solidFill>
                <a:latin typeface="Cambria"/>
                <a:cs typeface="Cambria"/>
              </a:rPr>
              <a:t>in gen. </a:t>
            </a:r>
            <a:r>
              <a:rPr lang="cs-CZ" sz="2400" dirty="0" err="1">
                <a:solidFill>
                  <a:srgbClr val="FF0000"/>
                </a:solidFill>
                <a:latin typeface="Cambria"/>
                <a:cs typeface="Cambria"/>
              </a:rPr>
              <a:t>sg</a:t>
            </a:r>
            <a:r>
              <a:rPr lang="cs-CZ" sz="2400" dirty="0">
                <a:solidFill>
                  <a:srgbClr val="FF0000"/>
                </a:solidFill>
                <a:latin typeface="Cambria"/>
                <a:cs typeface="Cambria"/>
              </a:rPr>
              <a:t>. and </a:t>
            </a:r>
            <a:r>
              <a:rPr lang="cs-CZ" sz="2400" dirty="0" err="1">
                <a:solidFill>
                  <a:srgbClr val="FF0000"/>
                </a:solidFill>
                <a:latin typeface="Cambria"/>
                <a:cs typeface="Cambria"/>
              </a:rPr>
              <a:t>nom</a:t>
            </a:r>
            <a:r>
              <a:rPr lang="cs-CZ" sz="24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mbria"/>
                <a:cs typeface="Cambria"/>
              </a:rPr>
              <a:t>sg</a:t>
            </a:r>
            <a:r>
              <a:rPr lang="cs-CZ" sz="2400" dirty="0">
                <a:solidFill>
                  <a:srgbClr val="FF0000"/>
                </a:solidFill>
                <a:latin typeface="Cambria"/>
                <a:cs typeface="Cambria"/>
              </a:rPr>
              <a:t>. </a:t>
            </a:r>
            <a:r>
              <a:rPr lang="cs-CZ" sz="2400" dirty="0" err="1">
                <a:solidFill>
                  <a:srgbClr val="FF0000"/>
                </a:solidFill>
                <a:latin typeface="Cambria"/>
                <a:cs typeface="Cambria"/>
              </a:rPr>
              <a:t>usually</a:t>
            </a:r>
            <a:r>
              <a:rPr lang="cs-CZ" sz="24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Cambria"/>
                <a:cs typeface="Cambria"/>
              </a:rPr>
              <a:t>differs</a:t>
            </a:r>
            <a:r>
              <a:rPr lang="cs-CZ" sz="24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cs-CZ" sz="2400" dirty="0">
                <a:latin typeface="Cambria"/>
                <a:cs typeface="Cambria"/>
              </a:rPr>
              <a:t>(</a:t>
            </a:r>
            <a:r>
              <a:rPr lang="cs-CZ" sz="2400" b="1" dirty="0" err="1">
                <a:latin typeface="Cambria"/>
                <a:cs typeface="Cambria"/>
              </a:rPr>
              <a:t>pulm</a:t>
            </a:r>
            <a:r>
              <a:rPr lang="cs-CZ" sz="2400" dirty="0">
                <a:latin typeface="Cambria"/>
                <a:cs typeface="Cambria"/>
              </a:rPr>
              <a:t>-o//</a:t>
            </a:r>
            <a:r>
              <a:rPr lang="cs-CZ" sz="2400" b="1" dirty="0" err="1">
                <a:latin typeface="Cambria"/>
                <a:cs typeface="Cambria"/>
              </a:rPr>
              <a:t>pulmon</a:t>
            </a:r>
            <a:r>
              <a:rPr lang="cs-CZ" sz="2400" dirty="0" err="1">
                <a:latin typeface="Cambria"/>
                <a:cs typeface="Cambria"/>
              </a:rPr>
              <a:t>-is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b="1" dirty="0" err="1">
                <a:latin typeface="Cambria"/>
                <a:cs typeface="Cambria"/>
              </a:rPr>
              <a:t>fem</a:t>
            </a:r>
            <a:r>
              <a:rPr lang="cs-CZ" sz="2400" dirty="0" err="1">
                <a:latin typeface="Cambria"/>
                <a:cs typeface="Cambria"/>
              </a:rPr>
              <a:t>-ur</a:t>
            </a:r>
            <a:r>
              <a:rPr lang="cs-CZ" sz="2400" dirty="0">
                <a:latin typeface="Cambria"/>
                <a:cs typeface="Cambria"/>
              </a:rPr>
              <a:t>//</a:t>
            </a:r>
            <a:r>
              <a:rPr lang="cs-CZ" sz="2400" b="1" dirty="0" err="1">
                <a:latin typeface="Cambria"/>
                <a:cs typeface="Cambria"/>
              </a:rPr>
              <a:t>femor</a:t>
            </a:r>
            <a:r>
              <a:rPr lang="cs-CZ" sz="2400" dirty="0" err="1">
                <a:latin typeface="Cambria"/>
                <a:cs typeface="Cambria"/>
              </a:rPr>
              <a:t>-is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b="1" dirty="0">
                <a:latin typeface="Cambria"/>
                <a:cs typeface="Cambria"/>
              </a:rPr>
              <a:t>rad</a:t>
            </a:r>
            <a:r>
              <a:rPr lang="cs-CZ" sz="2400" dirty="0">
                <a:latin typeface="Cambria"/>
                <a:cs typeface="Cambria"/>
              </a:rPr>
              <a:t>-</a:t>
            </a:r>
            <a:r>
              <a:rPr lang="cs-CZ" sz="2400" dirty="0" err="1">
                <a:latin typeface="Cambria"/>
                <a:cs typeface="Cambria"/>
              </a:rPr>
              <a:t>ix</a:t>
            </a:r>
            <a:r>
              <a:rPr lang="cs-CZ" sz="2400" dirty="0">
                <a:latin typeface="Cambria"/>
                <a:cs typeface="Cambria"/>
              </a:rPr>
              <a:t>//</a:t>
            </a:r>
            <a:r>
              <a:rPr lang="cs-CZ" sz="2400" b="1" dirty="0" err="1">
                <a:latin typeface="Cambria"/>
                <a:cs typeface="Cambria"/>
              </a:rPr>
              <a:t>radic</a:t>
            </a:r>
            <a:r>
              <a:rPr lang="cs-CZ" sz="2400" dirty="0" err="1">
                <a:latin typeface="Cambria"/>
                <a:cs typeface="Cambria"/>
              </a:rPr>
              <a:t>-is</a:t>
            </a:r>
            <a:r>
              <a:rPr lang="cs-CZ" sz="2400" dirty="0">
                <a:latin typeface="Cambria"/>
                <a:cs typeface="Cambria"/>
              </a:rPr>
              <a:t>)</a:t>
            </a:r>
          </a:p>
          <a:p>
            <a:endParaRPr lang="cs-CZ" sz="1050" dirty="0">
              <a:latin typeface="Cambria"/>
              <a:cs typeface="Cambria"/>
            </a:endParaRPr>
          </a:p>
          <a:p>
            <a:r>
              <a:rPr lang="cs-CZ" sz="2400" dirty="0" err="1" smtClean="0">
                <a:latin typeface="Cambria"/>
                <a:cs typeface="Cambria"/>
              </a:rPr>
              <a:t>for</a:t>
            </a:r>
            <a:r>
              <a:rPr lang="cs-CZ" sz="2400" dirty="0" smtClean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the</a:t>
            </a:r>
            <a:r>
              <a:rPr lang="cs-CZ" sz="2400" dirty="0">
                <a:latin typeface="Cambria"/>
                <a:cs typeface="Cambria"/>
              </a:rPr>
              <a:t> proper </a:t>
            </a:r>
            <a:r>
              <a:rPr lang="cs-CZ" sz="2400" dirty="0" err="1">
                <a:latin typeface="Cambria"/>
                <a:cs typeface="Cambria"/>
              </a:rPr>
              <a:t>inflection</a:t>
            </a:r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 smtClean="0">
                <a:latin typeface="Cambria"/>
                <a:cs typeface="Cambria"/>
              </a:rPr>
              <a:t>it</a:t>
            </a:r>
            <a:r>
              <a:rPr lang="cs-CZ" sz="2400" dirty="0" smtClean="0">
                <a:latin typeface="Cambria"/>
                <a:cs typeface="Cambria"/>
              </a:rPr>
              <a:t> </a:t>
            </a:r>
            <a:r>
              <a:rPr lang="cs-CZ" sz="2400" dirty="0" err="1" smtClean="0">
                <a:latin typeface="Cambria"/>
                <a:cs typeface="Cambria"/>
              </a:rPr>
              <a:t>is</a:t>
            </a:r>
            <a:r>
              <a:rPr lang="cs-CZ" sz="2400" dirty="0" smtClean="0">
                <a:latin typeface="Cambria"/>
                <a:cs typeface="Cambria"/>
              </a:rPr>
              <a:t>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necessary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to </a:t>
            </a:r>
            <a:r>
              <a:rPr lang="cs-CZ" sz="2400" dirty="0" err="1" smtClean="0">
                <a:solidFill>
                  <a:srgbClr val="00B050"/>
                </a:solidFill>
                <a:latin typeface="Cambria"/>
                <a:cs typeface="Cambria"/>
              </a:rPr>
              <a:t>know</a:t>
            </a:r>
            <a:r>
              <a:rPr lang="cs-CZ" sz="2400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  <a:latin typeface="Cambria"/>
                <a:cs typeface="Cambria"/>
              </a:rPr>
              <a:t>the</a:t>
            </a:r>
            <a:r>
              <a:rPr lang="cs-CZ" sz="2400" dirty="0" smtClean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genitive </a:t>
            </a:r>
            <a:r>
              <a:rPr lang="cs-CZ" sz="2400" dirty="0" err="1" smtClean="0">
                <a:solidFill>
                  <a:srgbClr val="00B050"/>
                </a:solidFill>
                <a:latin typeface="Cambria"/>
                <a:cs typeface="Cambria"/>
              </a:rPr>
              <a:t>form</a:t>
            </a:r>
            <a:endParaRPr lang="cs-CZ" sz="2400" b="1" dirty="0">
              <a:solidFill>
                <a:srgbClr val="00B050"/>
              </a:solidFill>
              <a:latin typeface="Cambria"/>
              <a:cs typeface="Cambria"/>
            </a:endParaRPr>
          </a:p>
          <a:p>
            <a:pPr>
              <a:buNone/>
            </a:pPr>
            <a:r>
              <a:rPr lang="cs-CZ" b="1" dirty="0">
                <a:latin typeface="Cambria"/>
                <a:cs typeface="Cambria"/>
              </a:rPr>
              <a:t>	</a:t>
            </a:r>
            <a:endParaRPr lang="cs-CZ" dirty="0">
              <a:latin typeface="Cambria"/>
              <a:cs typeface="Cambria"/>
            </a:endParaRPr>
          </a:p>
          <a:p>
            <a:pPr>
              <a:buNone/>
            </a:pPr>
            <a:r>
              <a:rPr lang="cs-CZ" sz="3000" dirty="0" smtClean="0">
                <a:latin typeface="Cambria"/>
                <a:cs typeface="Cambria"/>
              </a:rPr>
              <a:t>1</a:t>
            </a:r>
            <a:r>
              <a:rPr lang="cs-CZ" sz="3000" dirty="0">
                <a:latin typeface="Cambria"/>
                <a:cs typeface="Cambria"/>
              </a:rPr>
              <a:t>. </a:t>
            </a:r>
            <a:r>
              <a:rPr lang="cs-CZ" sz="3000" i="1" dirty="0" err="1">
                <a:latin typeface="Cambria"/>
                <a:cs typeface="Cambria"/>
              </a:rPr>
              <a:t>pulm</a:t>
            </a:r>
            <a:r>
              <a:rPr lang="cs-CZ" sz="3000" dirty="0">
                <a:latin typeface="Cambria"/>
                <a:cs typeface="Cambria"/>
              </a:rPr>
              <a:t>-o </a:t>
            </a:r>
          </a:p>
          <a:p>
            <a:pPr>
              <a:buNone/>
            </a:pPr>
            <a:r>
              <a:rPr lang="cs-CZ" sz="3000" dirty="0">
                <a:latin typeface="Cambria"/>
                <a:cs typeface="Cambria"/>
              </a:rPr>
              <a:t>2.</a:t>
            </a:r>
            <a:r>
              <a:rPr lang="cs-CZ" sz="3000" b="1" dirty="0">
                <a:latin typeface="Cambria"/>
                <a:cs typeface="Cambria"/>
              </a:rPr>
              <a:t> </a:t>
            </a:r>
            <a:r>
              <a:rPr lang="cs-CZ" sz="3000" b="1" dirty="0" err="1">
                <a:latin typeface="Cambria"/>
                <a:cs typeface="Cambria"/>
              </a:rPr>
              <a:t>pulmon-</a:t>
            </a:r>
            <a:r>
              <a:rPr lang="cs-CZ" sz="3000" dirty="0" err="1">
                <a:latin typeface="Cambria"/>
                <a:cs typeface="Cambria"/>
              </a:rPr>
              <a:t>is</a:t>
            </a:r>
            <a:r>
              <a:rPr lang="cs-CZ" sz="3000" dirty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3000" dirty="0">
                <a:latin typeface="Cambria"/>
                <a:cs typeface="Cambria"/>
              </a:rPr>
              <a:t>4.</a:t>
            </a:r>
            <a:r>
              <a:rPr lang="cs-CZ" sz="3000" b="1" dirty="0">
                <a:latin typeface="Cambria"/>
                <a:cs typeface="Cambria"/>
              </a:rPr>
              <a:t> </a:t>
            </a:r>
            <a:r>
              <a:rPr lang="cs-CZ" sz="3000" b="1" dirty="0" err="1">
                <a:latin typeface="Cambria"/>
                <a:cs typeface="Cambria"/>
              </a:rPr>
              <a:t>pulmon-</a:t>
            </a:r>
            <a:r>
              <a:rPr lang="cs-CZ" sz="3000" dirty="0" err="1">
                <a:latin typeface="Cambria"/>
                <a:cs typeface="Cambria"/>
              </a:rPr>
              <a:t>em</a:t>
            </a:r>
            <a:r>
              <a:rPr lang="cs-CZ" sz="3000" dirty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3000" dirty="0">
                <a:latin typeface="Cambria"/>
                <a:cs typeface="Cambria"/>
              </a:rPr>
              <a:t>6.</a:t>
            </a:r>
            <a:r>
              <a:rPr lang="cs-CZ" sz="3000" b="1" dirty="0">
                <a:latin typeface="Cambria"/>
                <a:cs typeface="Cambria"/>
              </a:rPr>
              <a:t> </a:t>
            </a:r>
            <a:r>
              <a:rPr lang="cs-CZ" sz="3000" b="1" dirty="0" err="1">
                <a:latin typeface="Cambria"/>
                <a:cs typeface="Cambria"/>
              </a:rPr>
              <a:t>pulmon</a:t>
            </a:r>
            <a:r>
              <a:rPr lang="cs-CZ" sz="3000" b="1" dirty="0">
                <a:latin typeface="Cambria"/>
                <a:cs typeface="Cambria"/>
              </a:rPr>
              <a:t>-</a:t>
            </a:r>
            <a:r>
              <a:rPr lang="cs-CZ" sz="3000" dirty="0">
                <a:latin typeface="Cambria"/>
                <a:cs typeface="Cambria"/>
              </a:rPr>
              <a:t>e</a:t>
            </a:r>
          </a:p>
          <a:p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6560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Paradigms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consonant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endParaRPr lang="cs-CZ" dirty="0"/>
          </a:p>
        </p:txBody>
      </p:sp>
      <p:pic>
        <p:nvPicPr>
          <p:cNvPr id="4" name="Picture 8" descr="KOncovky do prezentácií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922" y="1458211"/>
            <a:ext cx="9089570" cy="502571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151418" y="1781299"/>
            <a:ext cx="1128156" cy="46670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2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i-</a:t>
            </a:r>
            <a:r>
              <a:rPr lang="cs-CZ" dirty="0" err="1" smtClean="0"/>
              <a:t>stems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s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tem in </a:t>
            </a:r>
            <a:r>
              <a:rPr lang="cs-CZ" sz="2200" dirty="0" err="1">
                <a:solidFill>
                  <a:srgbClr val="FF0000"/>
                </a:solidFill>
                <a:latin typeface="Cambria" panose="02040503050406030204" pitchFamily="18" charset="0"/>
              </a:rPr>
              <a:t>n</a:t>
            </a:r>
            <a:r>
              <a:rPr lang="cs-CZ" sz="2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om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</a:t>
            </a:r>
            <a:r>
              <a:rPr lang="cs-CZ" sz="2200" dirty="0" err="1">
                <a:solidFill>
                  <a:srgbClr val="FF0000"/>
                </a:solidFill>
                <a:latin typeface="Cambria" panose="02040503050406030204" pitchFamily="18" charset="0"/>
              </a:rPr>
              <a:t>s</a:t>
            </a:r>
            <a:r>
              <a:rPr lang="cs-CZ" sz="2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g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and gen. </a:t>
            </a:r>
            <a:r>
              <a:rPr lang="cs-CZ" sz="2200" dirty="0" err="1">
                <a:solidFill>
                  <a:srgbClr val="FF0000"/>
                </a:solidFill>
                <a:latin typeface="Cambria" panose="02040503050406030204" pitchFamily="18" charset="0"/>
              </a:rPr>
              <a:t>s</a:t>
            </a:r>
            <a:r>
              <a:rPr lang="cs-CZ" sz="2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g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</a:t>
            </a:r>
            <a:r>
              <a:rPr lang="cs-CZ" sz="2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does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not </a:t>
            </a:r>
            <a:r>
              <a:rPr lang="cs-CZ" sz="2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differ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cs-CZ" sz="22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pelv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-is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//</a:t>
            </a:r>
            <a:r>
              <a:rPr lang="cs-CZ" sz="22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pelv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-is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cs-CZ" sz="22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canal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-is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//</a:t>
            </a:r>
            <a:r>
              <a:rPr lang="cs-CZ" sz="22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canal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-is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,    </a:t>
            </a:r>
            <a:r>
              <a:rPr lang="cs-CZ" sz="2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ret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-e// </a:t>
            </a:r>
            <a:r>
              <a:rPr lang="cs-CZ" sz="2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ret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-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is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  <a:r>
              <a:rPr lang="cs-CZ" sz="22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dos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-is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//</a:t>
            </a:r>
            <a:r>
              <a:rPr lang="cs-CZ" sz="2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dos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is)</a:t>
            </a:r>
            <a:endParaRPr lang="cs-CZ" sz="22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5496" y="4022411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1. </a:t>
            </a:r>
            <a:r>
              <a:rPr lang="cs-CZ" sz="2800" i="1" dirty="0" err="1" smtClean="0">
                <a:latin typeface="Cambria"/>
                <a:cs typeface="Cambria"/>
              </a:rPr>
              <a:t>cut</a:t>
            </a:r>
            <a:r>
              <a:rPr lang="cs-CZ" sz="2800" dirty="0" err="1" smtClean="0">
                <a:latin typeface="Cambria"/>
                <a:cs typeface="Cambria"/>
              </a:rPr>
              <a:t>-is</a:t>
            </a:r>
            <a:r>
              <a:rPr lang="cs-CZ" sz="28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2.</a:t>
            </a:r>
            <a:r>
              <a:rPr lang="cs-CZ" sz="2800" b="1" dirty="0" smtClean="0">
                <a:latin typeface="Cambria"/>
                <a:cs typeface="Cambria"/>
              </a:rPr>
              <a:t> </a:t>
            </a:r>
            <a:r>
              <a:rPr lang="cs-CZ" sz="2800" b="1" dirty="0" err="1" smtClean="0">
                <a:latin typeface="Cambria"/>
                <a:cs typeface="Cambria"/>
              </a:rPr>
              <a:t>cut-</a:t>
            </a:r>
            <a:r>
              <a:rPr lang="cs-CZ" sz="2800" dirty="0" err="1" smtClean="0">
                <a:latin typeface="Cambria"/>
                <a:cs typeface="Cambria"/>
              </a:rPr>
              <a:t>is</a:t>
            </a:r>
            <a:r>
              <a:rPr lang="cs-CZ" sz="28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4.</a:t>
            </a:r>
            <a:r>
              <a:rPr lang="cs-CZ" sz="2800" b="1" dirty="0" smtClean="0">
                <a:latin typeface="Cambria"/>
                <a:cs typeface="Cambria"/>
              </a:rPr>
              <a:t> </a:t>
            </a:r>
            <a:r>
              <a:rPr lang="cs-CZ" sz="2800" b="1" dirty="0" err="1" smtClean="0">
                <a:latin typeface="Cambria"/>
                <a:cs typeface="Cambria"/>
              </a:rPr>
              <a:t>cut-</a:t>
            </a:r>
            <a:r>
              <a:rPr lang="cs-CZ" sz="2800" dirty="0" err="1" smtClean="0">
                <a:latin typeface="Cambria"/>
                <a:cs typeface="Cambria"/>
              </a:rPr>
              <a:t>em</a:t>
            </a:r>
            <a:r>
              <a:rPr lang="cs-CZ" sz="2800" dirty="0" smtClean="0">
                <a:latin typeface="Cambria"/>
                <a:cs typeface="Cambria"/>
              </a:rPr>
              <a:t> </a:t>
            </a:r>
          </a:p>
          <a:p>
            <a:pPr>
              <a:buNone/>
            </a:pPr>
            <a:r>
              <a:rPr lang="cs-CZ" sz="2800" dirty="0" smtClean="0">
                <a:latin typeface="Cambria"/>
                <a:cs typeface="Cambria"/>
              </a:rPr>
              <a:t>6.</a:t>
            </a:r>
            <a:r>
              <a:rPr lang="cs-CZ" sz="2800" b="1" dirty="0" smtClean="0">
                <a:latin typeface="Cambria"/>
                <a:cs typeface="Cambria"/>
              </a:rPr>
              <a:t> </a:t>
            </a:r>
            <a:r>
              <a:rPr lang="cs-CZ" sz="2800" b="1" dirty="0" err="1" smtClean="0">
                <a:latin typeface="Cambria"/>
                <a:cs typeface="Cambria"/>
              </a:rPr>
              <a:t>cut</a:t>
            </a:r>
            <a:r>
              <a:rPr lang="cs-CZ" sz="2800" b="1" dirty="0" smtClean="0">
                <a:latin typeface="Cambria"/>
                <a:cs typeface="Cambria"/>
              </a:rPr>
              <a:t>-</a:t>
            </a:r>
            <a:r>
              <a:rPr lang="cs-CZ" sz="2800" dirty="0" smtClean="0">
                <a:latin typeface="Cambria"/>
                <a:cs typeface="Cambria"/>
              </a:rPr>
              <a:t>e</a:t>
            </a:r>
            <a:endParaRPr lang="cs-CZ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216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Paradigms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i-</a:t>
            </a:r>
            <a:r>
              <a:rPr lang="cs-CZ" dirty="0" err="1" smtClean="0"/>
              <a:t>stems</a:t>
            </a:r>
            <a:endParaRPr lang="cs-CZ" dirty="0"/>
          </a:p>
        </p:txBody>
      </p:sp>
      <p:pic>
        <p:nvPicPr>
          <p:cNvPr id="4" name="Picture 8" descr="KOncovky do prezentácií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16" y="1409861"/>
            <a:ext cx="9134062" cy="505031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089569" y="1733797"/>
            <a:ext cx="605641" cy="38713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358249" y="1733797"/>
            <a:ext cx="605641" cy="38713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0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8187" y="624110"/>
            <a:ext cx="9236425" cy="1280890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Difference</a:t>
            </a:r>
            <a:r>
              <a:rPr lang="cs-CZ" sz="3200" dirty="0" smtClean="0"/>
              <a:t> </a:t>
            </a:r>
            <a:r>
              <a:rPr lang="cs-CZ" sz="3200" dirty="0" err="1" smtClean="0"/>
              <a:t>between</a:t>
            </a:r>
            <a:r>
              <a:rPr lang="cs-CZ" sz="3200" dirty="0" smtClean="0"/>
              <a:t> </a:t>
            </a:r>
            <a:r>
              <a:rPr lang="cs-CZ" sz="3200" dirty="0" err="1" smtClean="0"/>
              <a:t>consonant</a:t>
            </a:r>
            <a:r>
              <a:rPr lang="cs-CZ" sz="3200" dirty="0" smtClean="0"/>
              <a:t> and i-</a:t>
            </a:r>
            <a:r>
              <a:rPr lang="cs-CZ" sz="3200" dirty="0" err="1" smtClean="0"/>
              <a:t>stems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pic>
        <p:nvPicPr>
          <p:cNvPr id="4" name="Picture 8" descr="KOncovky do prezentácií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663" y="1425506"/>
            <a:ext cx="9650534" cy="533587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6886399" y="4643252"/>
            <a:ext cx="522514" cy="4631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501936" y="4649190"/>
            <a:ext cx="522514" cy="4631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8811579" y="4649190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9515925" y="4637314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8811579" y="3785354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515925" y="3820980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7485373" y="3820980"/>
            <a:ext cx="522514" cy="4631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886399" y="3820980"/>
            <a:ext cx="522514" cy="4631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65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are </a:t>
            </a:r>
            <a:r>
              <a:rPr lang="cs-CZ" dirty="0" err="1" smtClean="0"/>
              <a:t>declined</a:t>
            </a:r>
            <a:r>
              <a:rPr lang="cs-CZ" dirty="0" smtClean="0"/>
              <a:t> as </a:t>
            </a:r>
            <a:r>
              <a:rPr lang="cs-CZ" b="1" i="1" dirty="0" smtClean="0"/>
              <a:t>pelvis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2133600"/>
            <a:ext cx="9309863" cy="377762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sz="2400" dirty="0" err="1" smtClean="0"/>
              <a:t>masculine</a:t>
            </a:r>
            <a:r>
              <a:rPr lang="cs-CZ" sz="2400" dirty="0" smtClean="0"/>
              <a:t> and </a:t>
            </a:r>
            <a:r>
              <a:rPr lang="cs-CZ" sz="2400" dirty="0" err="1" smtClean="0"/>
              <a:t>feminine</a:t>
            </a:r>
            <a:r>
              <a:rPr lang="cs-CZ" sz="2400" dirty="0" smtClean="0"/>
              <a:t> </a:t>
            </a:r>
            <a:r>
              <a:rPr lang="cs-CZ" sz="2400" dirty="0" err="1" smtClean="0"/>
              <a:t>nouns</a:t>
            </a:r>
            <a:r>
              <a:rPr lang="cs-CZ" sz="2400" dirty="0" smtClean="0"/>
              <a:t>…</a:t>
            </a:r>
          </a:p>
          <a:p>
            <a:pPr marL="0" lvl="1" indent="0">
              <a:buNone/>
            </a:pPr>
            <a:endParaRPr lang="cs-CZ" sz="2400" dirty="0" smtClean="0"/>
          </a:p>
          <a:p>
            <a:pPr marL="342900" lvl="1" indent="-342900"/>
            <a:r>
              <a:rPr lang="cs-CZ" sz="2400" dirty="0" err="1" smtClean="0"/>
              <a:t>which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the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same</a:t>
            </a:r>
            <a:r>
              <a:rPr lang="cs-CZ" sz="2400" dirty="0" smtClean="0">
                <a:solidFill>
                  <a:srgbClr val="00B050"/>
                </a:solidFill>
              </a:rPr>
              <a:t> nominative and genitive </a:t>
            </a:r>
            <a:r>
              <a:rPr lang="cs-CZ" sz="2400" dirty="0" err="1" smtClean="0">
                <a:solidFill>
                  <a:srgbClr val="00B050"/>
                </a:solidFill>
              </a:rPr>
              <a:t>forms</a:t>
            </a:r>
            <a:r>
              <a:rPr lang="cs-CZ" sz="2400" dirty="0" smtClean="0"/>
              <a:t>:</a:t>
            </a:r>
          </a:p>
          <a:p>
            <a:pPr marL="742950" lvl="2" indent="-342900"/>
            <a:r>
              <a:rPr lang="cs-CZ" sz="2000" dirty="0" err="1" smtClean="0"/>
              <a:t>cutis</a:t>
            </a:r>
            <a:r>
              <a:rPr lang="cs-CZ" sz="2000" dirty="0" smtClean="0"/>
              <a:t>, </a:t>
            </a:r>
            <a:r>
              <a:rPr lang="cs-CZ" sz="2000" dirty="0" err="1" smtClean="0"/>
              <a:t>is</a:t>
            </a:r>
            <a:r>
              <a:rPr lang="cs-CZ" sz="2000" dirty="0" smtClean="0"/>
              <a:t>, f.; </a:t>
            </a:r>
            <a:r>
              <a:rPr lang="cs-CZ" sz="2000" dirty="0" err="1" smtClean="0"/>
              <a:t>canalis</a:t>
            </a:r>
            <a:r>
              <a:rPr lang="cs-CZ" sz="2000" dirty="0" smtClean="0"/>
              <a:t>, </a:t>
            </a:r>
            <a:r>
              <a:rPr lang="cs-CZ" sz="2000" dirty="0" err="1" smtClean="0"/>
              <a:t>is</a:t>
            </a:r>
            <a:r>
              <a:rPr lang="cs-CZ" sz="2000" dirty="0" smtClean="0"/>
              <a:t>, m.; </a:t>
            </a:r>
            <a:r>
              <a:rPr lang="cs-CZ" sz="2000" dirty="0" err="1" smtClean="0"/>
              <a:t>auris</a:t>
            </a:r>
            <a:r>
              <a:rPr lang="cs-CZ" sz="2000" dirty="0" smtClean="0"/>
              <a:t>, </a:t>
            </a:r>
            <a:r>
              <a:rPr lang="cs-CZ" sz="2000" dirty="0" err="1" smtClean="0"/>
              <a:t>is</a:t>
            </a:r>
            <a:r>
              <a:rPr lang="cs-CZ" sz="2000" dirty="0" smtClean="0"/>
              <a:t>, f.; </a:t>
            </a:r>
            <a:r>
              <a:rPr lang="cs-CZ" sz="2000" dirty="0" err="1" smtClean="0"/>
              <a:t>cystis</a:t>
            </a:r>
            <a:r>
              <a:rPr lang="cs-CZ" sz="2000" dirty="0" smtClean="0"/>
              <a:t>, </a:t>
            </a:r>
            <a:r>
              <a:rPr lang="cs-CZ" sz="2000" dirty="0" err="1" smtClean="0"/>
              <a:t>is</a:t>
            </a:r>
            <a:r>
              <a:rPr lang="cs-CZ" sz="2000" dirty="0" smtClean="0"/>
              <a:t>, f.; axis, </a:t>
            </a:r>
            <a:r>
              <a:rPr lang="cs-CZ" sz="2000" dirty="0" err="1" smtClean="0"/>
              <a:t>is</a:t>
            </a:r>
            <a:r>
              <a:rPr lang="cs-CZ" sz="2000" dirty="0" smtClean="0"/>
              <a:t>, f.</a:t>
            </a:r>
          </a:p>
          <a:p>
            <a:pPr marL="742950" lvl="2" indent="-342900"/>
            <a:endParaRPr lang="cs-CZ" sz="2400" dirty="0" smtClean="0"/>
          </a:p>
          <a:p>
            <a:r>
              <a:rPr lang="cs-CZ" sz="2400" dirty="0" err="1"/>
              <a:t>w</a:t>
            </a:r>
            <a:r>
              <a:rPr lang="cs-CZ" sz="2400" dirty="0" err="1" smtClean="0"/>
              <a:t>hose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genitive stem </a:t>
            </a:r>
            <a:r>
              <a:rPr lang="cs-CZ" sz="2400" dirty="0" err="1" smtClean="0">
                <a:solidFill>
                  <a:srgbClr val="00B050"/>
                </a:solidFill>
              </a:rPr>
              <a:t>ends</a:t>
            </a:r>
            <a:r>
              <a:rPr lang="cs-CZ" sz="2400" dirty="0" smtClean="0">
                <a:solidFill>
                  <a:srgbClr val="00B050"/>
                </a:solidFill>
              </a:rPr>
              <a:t> in </a:t>
            </a:r>
            <a:r>
              <a:rPr lang="cs-CZ" sz="2400" dirty="0" err="1" smtClean="0">
                <a:solidFill>
                  <a:srgbClr val="00B050"/>
                </a:solidFill>
              </a:rPr>
              <a:t>two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</a:rPr>
              <a:t>consonants</a:t>
            </a:r>
            <a:endParaRPr lang="cs-CZ" sz="2400" dirty="0" smtClean="0">
              <a:solidFill>
                <a:srgbClr val="00B050"/>
              </a:solidFill>
            </a:endParaRPr>
          </a:p>
          <a:p>
            <a:pPr lvl="1"/>
            <a:r>
              <a:rPr lang="cs-CZ" sz="2000" dirty="0" err="1"/>
              <a:t>d</a:t>
            </a:r>
            <a:r>
              <a:rPr lang="cs-CZ" sz="2000" dirty="0" err="1" smtClean="0"/>
              <a:t>ens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nt</a:t>
            </a:r>
            <a:r>
              <a:rPr lang="cs-CZ" sz="2000" dirty="0" err="1" smtClean="0"/>
              <a:t>is</a:t>
            </a:r>
            <a:r>
              <a:rPr lang="cs-CZ" sz="2000" dirty="0" smtClean="0"/>
              <a:t>, m.; </a:t>
            </a:r>
            <a:r>
              <a:rPr lang="cs-CZ" sz="2000" dirty="0" err="1" smtClean="0"/>
              <a:t>pars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rt</a:t>
            </a:r>
            <a:r>
              <a:rPr lang="cs-CZ" sz="2000" dirty="0" err="1" smtClean="0"/>
              <a:t>is</a:t>
            </a:r>
            <a:r>
              <a:rPr lang="cs-CZ" sz="2000" dirty="0" smtClean="0"/>
              <a:t>, f.; pons, </a:t>
            </a:r>
            <a:r>
              <a:rPr lang="cs-CZ" sz="2000" dirty="0" err="1" smtClean="0">
                <a:solidFill>
                  <a:srgbClr val="FF0000"/>
                </a:solidFill>
              </a:rPr>
              <a:t>nt</a:t>
            </a:r>
            <a:r>
              <a:rPr lang="cs-CZ" sz="2000" dirty="0" err="1" smtClean="0"/>
              <a:t>is</a:t>
            </a:r>
            <a:r>
              <a:rPr lang="cs-CZ" sz="2000" dirty="0" smtClean="0"/>
              <a:t>, m.; mens, </a:t>
            </a:r>
            <a:r>
              <a:rPr lang="cs-CZ" sz="2000" dirty="0" err="1" smtClean="0">
                <a:solidFill>
                  <a:srgbClr val="FF0000"/>
                </a:solidFill>
              </a:rPr>
              <a:t>nt</a:t>
            </a:r>
            <a:r>
              <a:rPr lang="cs-CZ" sz="2000" dirty="0" err="1" smtClean="0"/>
              <a:t>is</a:t>
            </a:r>
            <a:r>
              <a:rPr lang="cs-CZ" sz="2000" dirty="0" smtClean="0"/>
              <a:t>, f.; </a:t>
            </a:r>
            <a:r>
              <a:rPr lang="cs-CZ" sz="2000" dirty="0" err="1" smtClean="0"/>
              <a:t>lens</a:t>
            </a:r>
            <a:r>
              <a:rPr lang="cs-CZ" sz="2000" dirty="0" smtClean="0"/>
              <a:t>, </a:t>
            </a:r>
            <a:r>
              <a:rPr lang="cs-CZ" sz="2000" dirty="0" err="1" smtClean="0">
                <a:solidFill>
                  <a:srgbClr val="FF0000"/>
                </a:solidFill>
              </a:rPr>
              <a:t>nt</a:t>
            </a:r>
            <a:r>
              <a:rPr lang="cs-CZ" sz="2000" dirty="0" err="1" smtClean="0"/>
              <a:t>is</a:t>
            </a:r>
            <a:r>
              <a:rPr lang="cs-CZ" sz="2000" dirty="0" smtClean="0"/>
              <a:t>, f.</a:t>
            </a:r>
          </a:p>
        </p:txBody>
      </p:sp>
    </p:spTree>
    <p:extLst>
      <p:ext uri="{BB962C8B-B14F-4D97-AF65-F5344CB8AC3E}">
        <p14:creationId xmlns:p14="http://schemas.microsoft.com/office/powerpoint/2010/main" val="388844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declined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b="1" i="1" dirty="0" smtClean="0"/>
              <a:t>rete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neuters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>
                <a:solidFill>
                  <a:srgbClr val="00B050"/>
                </a:solidFill>
              </a:rPr>
              <a:t>a</a:t>
            </a:r>
            <a:r>
              <a:rPr lang="cs-CZ" b="1" dirty="0" smtClean="0">
                <a:solidFill>
                  <a:srgbClr val="00B050"/>
                </a:solidFill>
              </a:rPr>
              <a:t>nimal, </a:t>
            </a:r>
            <a:r>
              <a:rPr lang="cs-CZ" b="1" dirty="0" err="1" smtClean="0">
                <a:solidFill>
                  <a:srgbClr val="00B050"/>
                </a:solidFill>
              </a:rPr>
              <a:t>alis</a:t>
            </a:r>
            <a:r>
              <a:rPr lang="cs-CZ" b="1" dirty="0" smtClean="0">
                <a:solidFill>
                  <a:srgbClr val="00B050"/>
                </a:solidFill>
              </a:rPr>
              <a:t>, n.</a:t>
            </a:r>
          </a:p>
          <a:p>
            <a:r>
              <a:rPr lang="cs-CZ" b="1" dirty="0" err="1">
                <a:solidFill>
                  <a:srgbClr val="00B050"/>
                </a:solidFill>
              </a:rPr>
              <a:t>c</a:t>
            </a:r>
            <a:r>
              <a:rPr lang="cs-CZ" b="1" dirty="0" err="1" smtClean="0">
                <a:solidFill>
                  <a:srgbClr val="00B050"/>
                </a:solidFill>
              </a:rPr>
              <a:t>alcar</a:t>
            </a:r>
            <a:r>
              <a:rPr lang="cs-CZ" b="1" dirty="0" smtClean="0">
                <a:solidFill>
                  <a:srgbClr val="00B050"/>
                </a:solidFill>
              </a:rPr>
              <a:t>, </a:t>
            </a:r>
            <a:r>
              <a:rPr lang="cs-CZ" b="1" dirty="0" err="1" smtClean="0">
                <a:solidFill>
                  <a:srgbClr val="00B050"/>
                </a:solidFill>
              </a:rPr>
              <a:t>aris</a:t>
            </a:r>
            <a:r>
              <a:rPr lang="cs-CZ" b="1" dirty="0" smtClean="0">
                <a:solidFill>
                  <a:srgbClr val="00B050"/>
                </a:solidFill>
              </a:rPr>
              <a:t>, n.</a:t>
            </a:r>
          </a:p>
          <a:p>
            <a:r>
              <a:rPr lang="cs-CZ" b="1" dirty="0" err="1">
                <a:solidFill>
                  <a:srgbClr val="00B050"/>
                </a:solidFill>
              </a:rPr>
              <a:t>c</a:t>
            </a:r>
            <a:r>
              <a:rPr lang="cs-CZ" b="1" dirty="0" err="1" smtClean="0">
                <a:solidFill>
                  <a:srgbClr val="00B050"/>
                </a:solidFill>
              </a:rPr>
              <a:t>ochlear</a:t>
            </a:r>
            <a:r>
              <a:rPr lang="cs-CZ" b="1" dirty="0" smtClean="0">
                <a:solidFill>
                  <a:srgbClr val="00B050"/>
                </a:solidFill>
              </a:rPr>
              <a:t>, </a:t>
            </a:r>
            <a:r>
              <a:rPr lang="cs-CZ" b="1" dirty="0" err="1" smtClean="0">
                <a:solidFill>
                  <a:srgbClr val="00B050"/>
                </a:solidFill>
              </a:rPr>
              <a:t>aris</a:t>
            </a:r>
            <a:r>
              <a:rPr lang="cs-CZ" b="1" dirty="0" smtClean="0">
                <a:solidFill>
                  <a:srgbClr val="00B050"/>
                </a:solidFill>
              </a:rPr>
              <a:t>, n.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53431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387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Cambria</vt:lpstr>
      <vt:lpstr>Century Gothic</vt:lpstr>
      <vt:lpstr>Wingdings 3</vt:lpstr>
      <vt:lpstr>Stébla</vt:lpstr>
      <vt:lpstr>3rd declension</vt:lpstr>
      <vt:lpstr>Specific features of the 3rd declension</vt:lpstr>
      <vt:lpstr>Consonant stems</vt:lpstr>
      <vt:lpstr>Paradigms of consonant stems</vt:lpstr>
      <vt:lpstr>i-stems </vt:lpstr>
      <vt:lpstr>Paradigms of i-stems</vt:lpstr>
      <vt:lpstr>Difference between consonant and i-stems?</vt:lpstr>
      <vt:lpstr>What nouns are declined as pelvis?</vt:lpstr>
      <vt:lpstr>Nouns declined like rete?</vt:lpstr>
      <vt:lpstr>Words of Greek origin</vt:lpstr>
      <vt:lpstr>Nouns declined like dosis?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declension</dc:title>
  <dc:creator>Natália Gachallová</dc:creator>
  <cp:lastModifiedBy>Natália Gachallová</cp:lastModifiedBy>
  <cp:revision>7</cp:revision>
  <dcterms:created xsi:type="dcterms:W3CDTF">2015-10-29T14:40:39Z</dcterms:created>
  <dcterms:modified xsi:type="dcterms:W3CDTF">2015-10-29T15:27:30Z</dcterms:modified>
</cp:coreProperties>
</file>