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9" r:id="rId9"/>
    <p:sldId id="264" r:id="rId10"/>
    <p:sldId id="262" r:id="rId11"/>
    <p:sldId id="276" r:id="rId12"/>
    <p:sldId id="270" r:id="rId13"/>
    <p:sldId id="271" r:id="rId14"/>
    <p:sldId id="272" r:id="rId15"/>
    <p:sldId id="275" r:id="rId16"/>
    <p:sldId id="265" r:id="rId17"/>
    <p:sldId id="274" r:id="rId18"/>
    <p:sldId id="273" r:id="rId19"/>
    <p:sldId id="267" r:id="rId20"/>
    <p:sldId id="26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7434FA90-8297-4564-95D2-F65D7E46B363}">
          <p14:sldIdLst>
            <p14:sldId id="256"/>
            <p14:sldId id="257"/>
            <p14:sldId id="258"/>
            <p14:sldId id="261"/>
            <p14:sldId id="259"/>
            <p14:sldId id="260"/>
            <p14:sldId id="263"/>
            <p14:sldId id="264"/>
            <p14:sldId id="262"/>
            <p14:sldId id="265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ECA"/>
    <a:srgbClr val="5AC3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8BAD2-C456-4CFF-9E9C-A9156AB22A5D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F4FA-C072-4681-BB2A-E476B86381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96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F4FA-C072-4681-BB2A-E476B863814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Genu </a:t>
            </a:r>
            <a:r>
              <a:rPr lang="cs-CZ" dirty="0" err="1" smtClean="0"/>
              <a:t>valgum</a:t>
            </a:r>
            <a:r>
              <a:rPr lang="cs-CZ" dirty="0" smtClean="0"/>
              <a:t>, genu </a:t>
            </a:r>
            <a:r>
              <a:rPr lang="cs-CZ" dirty="0" err="1" smtClean="0"/>
              <a:t>varum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F4FA-C072-4681-BB2A-E476B863814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466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Meatus</a:t>
            </a:r>
            <a:r>
              <a:rPr lang="cs-CZ" dirty="0" smtClean="0"/>
              <a:t> </a:t>
            </a:r>
            <a:r>
              <a:rPr lang="cs-CZ" dirty="0" err="1" smtClean="0"/>
              <a:t>acusticus</a:t>
            </a:r>
            <a:r>
              <a:rPr lang="cs-CZ" dirty="0" smtClean="0"/>
              <a:t> </a:t>
            </a:r>
            <a:r>
              <a:rPr lang="cs-CZ" dirty="0" err="1" smtClean="0"/>
              <a:t>externus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F4FA-C072-4681-BB2A-E476B863814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409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523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746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6482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968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31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8126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860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39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935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004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3342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781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4020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8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262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223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ED66-4768-42BB-8058-176BB815E1B1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E3B76A-B865-4623-B49F-BDA72EB31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744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4th and 5th </a:t>
            </a:r>
            <a:r>
              <a:rPr lang="cs-CZ" dirty="0" err="1" smtClean="0"/>
              <a:t>declension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931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9011" y="783648"/>
            <a:ext cx="9897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B050"/>
                </a:solidFill>
              </a:rPr>
              <a:t>Sensus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humani</a:t>
            </a:r>
            <a:r>
              <a:rPr lang="cs-CZ" sz="3200" dirty="0" smtClean="0">
                <a:solidFill>
                  <a:srgbClr val="00B050"/>
                </a:solidFill>
              </a:rPr>
              <a:t>:</a:t>
            </a:r>
          </a:p>
          <a:p>
            <a:endParaRPr lang="cs-CZ" sz="3200" dirty="0" smtClean="0"/>
          </a:p>
          <a:p>
            <a:r>
              <a:rPr lang="cs-CZ" sz="3200" i="1" dirty="0" err="1"/>
              <a:t>v</a:t>
            </a:r>
            <a:r>
              <a:rPr lang="cs-CZ" sz="3200" i="1" dirty="0" err="1" smtClean="0"/>
              <a:t>isus</a:t>
            </a:r>
            <a:r>
              <a:rPr lang="cs-CZ" sz="3200" i="1" dirty="0" smtClean="0"/>
              <a:t> ~ </a:t>
            </a:r>
            <a:r>
              <a:rPr lang="cs-CZ" sz="3200" i="1" dirty="0" err="1" smtClean="0"/>
              <a:t>auditus</a:t>
            </a:r>
            <a:r>
              <a:rPr lang="cs-CZ" sz="3200" i="1" dirty="0" smtClean="0"/>
              <a:t> ~ </a:t>
            </a:r>
            <a:r>
              <a:rPr lang="cs-CZ" sz="3200" i="1" dirty="0" err="1" smtClean="0"/>
              <a:t>olfactus</a:t>
            </a:r>
            <a:r>
              <a:rPr lang="cs-CZ" sz="3200" i="1" dirty="0" smtClean="0"/>
              <a:t> ~ </a:t>
            </a:r>
            <a:r>
              <a:rPr lang="cs-CZ" sz="3200" i="1" dirty="0" err="1" smtClean="0"/>
              <a:t>tactus</a:t>
            </a:r>
            <a:r>
              <a:rPr lang="cs-CZ" sz="3200" i="1" dirty="0" smtClean="0"/>
              <a:t> ~  </a:t>
            </a:r>
            <a:r>
              <a:rPr lang="cs-CZ" sz="3200" i="1" dirty="0" err="1" smtClean="0"/>
              <a:t>gustus</a:t>
            </a:r>
            <a:endParaRPr lang="cs-CZ" sz="3200" i="1" dirty="0"/>
          </a:p>
        </p:txBody>
      </p:sp>
      <p:pic>
        <p:nvPicPr>
          <p:cNvPr id="1026" name="Picture 2" descr="http://www.allthetests.com/quiz25/picture/pic_121235913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39" y="2543484"/>
            <a:ext cx="2956593" cy="196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VuvpzALAjjWfkALt8SAKHT_Gok7DbxIItbSGzkUP7oOR5j3EJKGNAJ9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34" y="4620587"/>
            <a:ext cx="3046066" cy="1713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.smedata.sk/blogidnes/article/5/35/358165/358165_clanok_foto_4.jpg?r=05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7" y="471637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sskolnikaplice.cz/files/zaci/web9/web2010/machack/files/hmat1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27" y="3507205"/>
            <a:ext cx="2134341" cy="2623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nscribe.org/wp-content/uploads/2014/03/Sour-tas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72" y="2455209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33534" y="229464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40732" y="462058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10059" y="462058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77825" y="35470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561639" y="249895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7274" y="773723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B050"/>
                </a:solidFill>
              </a:rPr>
              <a:t>Pulsus</a:t>
            </a:r>
            <a:r>
              <a:rPr lang="cs-CZ" sz="3200" dirty="0" smtClean="0">
                <a:solidFill>
                  <a:srgbClr val="00B050"/>
                </a:solidFill>
              </a:rPr>
              <a:t>…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97611" y="1913206"/>
            <a:ext cx="99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/>
              <a:t>parvus</a:t>
            </a:r>
            <a:r>
              <a:rPr lang="cs-CZ" sz="2400" i="1" dirty="0" smtClean="0"/>
              <a:t>  	  </a:t>
            </a:r>
            <a:r>
              <a:rPr lang="cs-CZ" sz="2400" i="1" dirty="0" err="1" smtClean="0"/>
              <a:t>tardus</a:t>
            </a:r>
            <a:r>
              <a:rPr lang="cs-CZ" sz="2400" i="1" dirty="0" smtClean="0"/>
              <a:t>   	celer     	</a:t>
            </a:r>
            <a:r>
              <a:rPr lang="cs-CZ" sz="2400" i="1" dirty="0" err="1" smtClean="0"/>
              <a:t>bigeminus</a:t>
            </a:r>
            <a:endParaRPr lang="cs-CZ" sz="2400" i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59" y="4686961"/>
            <a:ext cx="6541476" cy="16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127" y="2950187"/>
            <a:ext cx="7205427" cy="13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3883" y="759655"/>
            <a:ext cx="8257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Habitus</a:t>
            </a:r>
            <a:r>
              <a:rPr lang="cs-CZ" sz="3200" dirty="0" smtClean="0"/>
              <a:t>…</a:t>
            </a:r>
          </a:p>
          <a:p>
            <a:r>
              <a:rPr lang="cs-CZ" sz="3200" dirty="0" smtClean="0"/>
              <a:t>	</a:t>
            </a:r>
            <a:r>
              <a:rPr lang="cs-CZ" sz="2400" dirty="0" smtClean="0"/>
              <a:t>= a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body type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constitution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person; </a:t>
            </a:r>
            <a:r>
              <a:rPr lang="cs-CZ" sz="2400" dirty="0" err="1" smtClean="0"/>
              <a:t>posture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body</a:t>
            </a:r>
            <a:r>
              <a:rPr lang="cs-CZ" sz="1400" dirty="0" smtClean="0"/>
              <a:t> </a:t>
            </a:r>
            <a:endParaRPr lang="cs-CZ" dirty="0"/>
          </a:p>
        </p:txBody>
      </p:sp>
      <p:pic>
        <p:nvPicPr>
          <p:cNvPr id="1026" name="Picture 2" descr="http://www.purposegames.com/images/games/background/134/134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369" y="2308760"/>
            <a:ext cx="4050666" cy="318266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700997" y="4670474"/>
            <a:ext cx="445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a)	          b)	            c)	d)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63840" y="2532185"/>
            <a:ext cx="3910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	</a:t>
            </a:r>
            <a:r>
              <a:rPr lang="cs-CZ" dirty="0" err="1" smtClean="0">
                <a:solidFill>
                  <a:srgbClr val="C00000"/>
                </a:solidFill>
              </a:rPr>
              <a:t>hypersthenicus</a:t>
            </a:r>
            <a:r>
              <a:rPr lang="cs-CZ" dirty="0" smtClean="0">
                <a:solidFill>
                  <a:srgbClr val="C00000"/>
                </a:solidFill>
              </a:rPr>
              <a:t>		</a:t>
            </a:r>
          </a:p>
          <a:p>
            <a:endParaRPr lang="cs-CZ" dirty="0" smtClean="0"/>
          </a:p>
          <a:p>
            <a:r>
              <a:rPr lang="cs-CZ" dirty="0" smtClean="0"/>
              <a:t>B	</a:t>
            </a:r>
            <a:r>
              <a:rPr lang="cs-CZ" dirty="0" err="1" smtClean="0">
                <a:solidFill>
                  <a:srgbClr val="C00000"/>
                </a:solidFill>
              </a:rPr>
              <a:t>sthenicus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C	</a:t>
            </a:r>
            <a:r>
              <a:rPr lang="cs-CZ" dirty="0" err="1" smtClean="0">
                <a:solidFill>
                  <a:srgbClr val="C00000"/>
                </a:solidFill>
              </a:rPr>
              <a:t>hyposthenicus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D	</a:t>
            </a:r>
            <a:r>
              <a:rPr lang="cs-CZ" dirty="0" err="1" smtClean="0">
                <a:solidFill>
                  <a:srgbClr val="C00000"/>
                </a:solidFill>
              </a:rPr>
              <a:t>asthenicus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35705" y="5064368"/>
            <a:ext cx="398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*</a:t>
            </a:r>
            <a:r>
              <a:rPr lang="cs-CZ" b="1" dirty="0" err="1" smtClean="0"/>
              <a:t>Gr</a:t>
            </a:r>
            <a:r>
              <a:rPr lang="cs-CZ" b="1" dirty="0" smtClean="0"/>
              <a:t>.</a:t>
            </a:r>
            <a:r>
              <a:rPr lang="cs-CZ" b="1" i="1" dirty="0" smtClean="0"/>
              <a:t> </a:t>
            </a:r>
            <a:r>
              <a:rPr lang="cs-CZ" b="1" i="1" dirty="0" err="1" smtClean="0"/>
              <a:t>sthenos</a:t>
            </a:r>
            <a:r>
              <a:rPr lang="cs-CZ" b="1" i="1" dirty="0" smtClean="0"/>
              <a:t> </a:t>
            </a:r>
            <a:r>
              <a:rPr lang="cs-CZ" b="1" dirty="0" smtClean="0"/>
              <a:t>= </a:t>
            </a:r>
            <a:r>
              <a:rPr lang="cs-CZ" b="1" dirty="0" err="1" smtClean="0"/>
              <a:t>strength</a:t>
            </a:r>
            <a:endParaRPr lang="cs-CZ" b="1" dirty="0" smtClean="0"/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endParaRPr lang="cs-CZ" b="1" i="1" dirty="0" smtClean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53883" y="5936566"/>
            <a:ext cx="710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Which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of</a:t>
            </a:r>
            <a:r>
              <a:rPr lang="cs-CZ" b="1" i="1" dirty="0" smtClean="0">
                <a:solidFill>
                  <a:srgbClr val="00B050"/>
                </a:solidFill>
              </a:rPr>
              <a:t> these </a:t>
            </a:r>
            <a:r>
              <a:rPr lang="cs-CZ" b="1" i="1" dirty="0" err="1" smtClean="0">
                <a:solidFill>
                  <a:srgbClr val="00B050"/>
                </a:solidFill>
              </a:rPr>
              <a:t>is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average</a:t>
            </a:r>
            <a:r>
              <a:rPr lang="cs-CZ" b="1" i="1" dirty="0" smtClean="0">
                <a:solidFill>
                  <a:srgbClr val="00B050"/>
                </a:solidFill>
              </a:rPr>
              <a:t>/</a:t>
            </a:r>
            <a:r>
              <a:rPr lang="cs-CZ" b="1" i="1" dirty="0" err="1" smtClean="0">
                <a:solidFill>
                  <a:srgbClr val="00B050"/>
                </a:solidFill>
              </a:rPr>
              <a:t>normal</a:t>
            </a:r>
            <a:r>
              <a:rPr lang="cs-CZ" b="1" i="1" dirty="0" smtClean="0">
                <a:solidFill>
                  <a:srgbClr val="00B050"/>
                </a:solidFill>
              </a:rPr>
              <a:t>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5748" y="773723"/>
            <a:ext cx="595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B050"/>
                </a:solidFill>
              </a:rPr>
              <a:t>Morsus</a:t>
            </a:r>
            <a:r>
              <a:rPr lang="cs-CZ" sz="3200" dirty="0" smtClean="0"/>
              <a:t>…</a:t>
            </a:r>
            <a:endParaRPr lang="cs-CZ" sz="3200" dirty="0"/>
          </a:p>
        </p:txBody>
      </p:sp>
      <p:pic>
        <p:nvPicPr>
          <p:cNvPr id="35842" name="Picture 2" descr="https://encrypted-tbn3.gstatic.com/images?q=tbn:ANd9GcSJFb3gSmDvhcqJjHkUTlCXmVAh_nl-i9MfCz5A8Jg0Np-D0o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185" y="838517"/>
            <a:ext cx="1866900" cy="245745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659989" y="4543865"/>
            <a:ext cx="8117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m. </a:t>
            </a:r>
            <a:r>
              <a:rPr lang="cs-CZ" b="1" i="1" dirty="0" err="1" smtClean="0"/>
              <a:t>canis</a:t>
            </a:r>
            <a:endParaRPr lang="cs-CZ" b="1" i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i="1" dirty="0" smtClean="0"/>
              <a:t>*m. </a:t>
            </a:r>
            <a:r>
              <a:rPr lang="cs-CZ" b="1" i="1" dirty="0" err="1" smtClean="0"/>
              <a:t>diaboli</a:t>
            </a:r>
            <a:r>
              <a:rPr lang="cs-CZ" b="1" i="1" dirty="0" smtClean="0"/>
              <a:t> </a:t>
            </a:r>
            <a:r>
              <a:rPr lang="cs-CZ" dirty="0" smtClean="0"/>
              <a:t>	1. a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treat</a:t>
            </a:r>
            <a:r>
              <a:rPr lang="cs-CZ" dirty="0" smtClean="0"/>
              <a:t> </a:t>
            </a:r>
            <a:r>
              <a:rPr lang="cs-CZ" dirty="0" err="1" smtClean="0"/>
              <a:t>scabies</a:t>
            </a:r>
            <a:endParaRPr lang="cs-CZ" dirty="0" smtClean="0"/>
          </a:p>
          <a:p>
            <a:r>
              <a:rPr lang="cs-CZ" dirty="0" smtClean="0"/>
              <a:t>	               2.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fimbriated</a:t>
            </a:r>
            <a:r>
              <a:rPr lang="cs-CZ" dirty="0" smtClean="0"/>
              <a:t> </a:t>
            </a:r>
            <a:r>
              <a:rPr lang="cs-CZ" dirty="0" err="1" smtClean="0"/>
              <a:t>distal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Fallopian</a:t>
            </a:r>
            <a:r>
              <a:rPr lang="cs-CZ" dirty="0" smtClean="0"/>
              <a:t> tube, 			</a:t>
            </a:r>
            <a:r>
              <a:rPr lang="cs-CZ" dirty="0" err="1" smtClean="0"/>
              <a:t>infundibulum</a:t>
            </a:r>
            <a:endParaRPr lang="cs-CZ" dirty="0"/>
          </a:p>
        </p:txBody>
      </p:sp>
      <p:pic>
        <p:nvPicPr>
          <p:cNvPr id="35846" name="Picture 6" descr="http://www.melakafertility.com/female_reproductive_files/ant-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8586" y="1364567"/>
            <a:ext cx="3463414" cy="20203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639" y="1615232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036234" y="3784209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Create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diagnoses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according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pictures</a:t>
            </a:r>
            <a:r>
              <a:rPr lang="cs-CZ" b="1" i="1" dirty="0" smtClean="0">
                <a:solidFill>
                  <a:srgbClr val="00B050"/>
                </a:solidFill>
              </a:rPr>
              <a:t>!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6898" y="1519311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m. </a:t>
            </a:r>
            <a:r>
              <a:rPr lang="cs-CZ" b="1" i="1" dirty="0" err="1" smtClean="0"/>
              <a:t>serpentis</a:t>
            </a:r>
            <a:endParaRPr lang="cs-CZ" b="1" i="1" dirty="0"/>
          </a:p>
        </p:txBody>
      </p:sp>
      <p:pic>
        <p:nvPicPr>
          <p:cNvPr id="35848" name="Picture 8" descr="http://www.herbal-supplement-resource.com/wp-content/uploads/2014/01/devilsbit_scabious_succisa_pratensis_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9249" y="3512420"/>
            <a:ext cx="2372751" cy="334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7274" y="703385"/>
            <a:ext cx="96223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B050"/>
                </a:solidFill>
              </a:rPr>
              <a:t>Scabies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 (Lat. </a:t>
            </a:r>
            <a:r>
              <a:rPr lang="cs-CZ" dirty="0" err="1" smtClean="0"/>
              <a:t>scabere</a:t>
            </a:r>
            <a:r>
              <a:rPr lang="cs-CZ" dirty="0" smtClean="0"/>
              <a:t> = to </a:t>
            </a:r>
            <a:r>
              <a:rPr lang="cs-CZ" dirty="0" err="1" smtClean="0"/>
              <a:t>scratch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= a </a:t>
            </a:r>
            <a:r>
              <a:rPr lang="cs-CZ" dirty="0" err="1" smtClean="0"/>
              <a:t>contagious</a:t>
            </a:r>
            <a:r>
              <a:rPr lang="cs-CZ" dirty="0" smtClean="0"/>
              <a:t> skin 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a </a:t>
            </a:r>
            <a:r>
              <a:rPr lang="cs-CZ" dirty="0" err="1" smtClean="0"/>
              <a:t>tiny</a:t>
            </a:r>
            <a:r>
              <a:rPr lang="cs-CZ" dirty="0" smtClean="0"/>
              <a:t> </a:t>
            </a:r>
            <a:r>
              <a:rPr lang="cs-CZ" dirty="0" err="1" smtClean="0"/>
              <a:t>mite</a:t>
            </a:r>
            <a:r>
              <a:rPr lang="cs-CZ" dirty="0" smtClean="0"/>
              <a:t> (</a:t>
            </a:r>
            <a:r>
              <a:rPr lang="cs-CZ" dirty="0" err="1" smtClean="0"/>
              <a:t>Sarcoptes</a:t>
            </a:r>
            <a:r>
              <a:rPr lang="cs-CZ" dirty="0" smtClean="0"/>
              <a:t> </a:t>
            </a:r>
            <a:r>
              <a:rPr lang="cs-CZ" dirty="0" err="1" smtClean="0"/>
              <a:t>scabiei</a:t>
            </a:r>
            <a:r>
              <a:rPr lang="cs-CZ" dirty="0" smtClean="0"/>
              <a:t>) </a:t>
            </a:r>
            <a:r>
              <a:rPr lang="cs-CZ" dirty="0" err="1" smtClean="0"/>
              <a:t>laying</a:t>
            </a:r>
            <a:r>
              <a:rPr lang="cs-CZ" dirty="0" smtClean="0"/>
              <a:t> </a:t>
            </a:r>
            <a:r>
              <a:rPr lang="cs-CZ" dirty="0" err="1" smtClean="0"/>
              <a:t>eggs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skin,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characteristic</a:t>
            </a:r>
            <a:r>
              <a:rPr lang="cs-CZ" dirty="0" smtClean="0"/>
              <a:t> </a:t>
            </a:r>
            <a:r>
              <a:rPr lang="cs-CZ" b="1" dirty="0" err="1" smtClean="0"/>
              <a:t>itching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reaction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feces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mite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22831" y="3094892"/>
            <a:ext cx="500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>
                <a:solidFill>
                  <a:srgbClr val="C00000"/>
                </a:solidFill>
              </a:rPr>
              <a:t>grey</a:t>
            </a:r>
            <a:r>
              <a:rPr lang="cs-CZ" sz="2400" i="1" dirty="0" smtClean="0">
                <a:solidFill>
                  <a:srgbClr val="C00000"/>
                </a:solidFill>
              </a:rPr>
              <a:t> </a:t>
            </a:r>
            <a:r>
              <a:rPr lang="cs-CZ" sz="2400" i="1" dirty="0" err="1" smtClean="0">
                <a:solidFill>
                  <a:srgbClr val="C00000"/>
                </a:solidFill>
              </a:rPr>
              <a:t>ointment</a:t>
            </a:r>
            <a:r>
              <a:rPr lang="cs-CZ" sz="2400" i="1" dirty="0" smtClean="0">
                <a:solidFill>
                  <a:srgbClr val="C00000"/>
                </a:solidFill>
              </a:rPr>
              <a:t> </a:t>
            </a:r>
            <a:r>
              <a:rPr lang="cs-CZ" sz="2400" i="1" dirty="0" err="1" smtClean="0">
                <a:solidFill>
                  <a:srgbClr val="C00000"/>
                </a:solidFill>
              </a:rPr>
              <a:t>against</a:t>
            </a:r>
            <a:r>
              <a:rPr lang="cs-CZ" sz="2400" i="1" dirty="0" smtClean="0">
                <a:solidFill>
                  <a:srgbClr val="C00000"/>
                </a:solidFill>
              </a:rPr>
              <a:t> </a:t>
            </a:r>
            <a:r>
              <a:rPr lang="cs-CZ" sz="2400" i="1" dirty="0" err="1" smtClean="0">
                <a:solidFill>
                  <a:srgbClr val="C00000"/>
                </a:solidFill>
              </a:rPr>
              <a:t>scabies</a:t>
            </a:r>
            <a:r>
              <a:rPr lang="cs-CZ" sz="2400" i="1" dirty="0" smtClean="0">
                <a:solidFill>
                  <a:srgbClr val="C00000"/>
                </a:solidFill>
              </a:rPr>
              <a:t>?</a:t>
            </a:r>
            <a:endParaRPr lang="cs-CZ" sz="2400" i="1" dirty="0">
              <a:solidFill>
                <a:srgbClr val="C00000"/>
              </a:solidFill>
            </a:endParaRPr>
          </a:p>
        </p:txBody>
      </p:sp>
      <p:pic>
        <p:nvPicPr>
          <p:cNvPr id="37892" name="Picture 4" descr="http://www.women-info.com/en/wp-content/uploads/2014/07/scabies-3-25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400" y="2660071"/>
            <a:ext cx="3234737" cy="3775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56935" y="731520"/>
            <a:ext cx="103350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Rabies</a:t>
            </a:r>
          </a:p>
          <a:p>
            <a:r>
              <a:rPr lang="cs-CZ" sz="2000" dirty="0" smtClean="0"/>
              <a:t>=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viral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 (a virus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family</a:t>
            </a:r>
            <a:r>
              <a:rPr lang="cs-CZ" sz="2000" dirty="0" smtClean="0"/>
              <a:t> </a:t>
            </a:r>
            <a:r>
              <a:rPr lang="cs-CZ" sz="2000" i="1" dirty="0" err="1" smtClean="0"/>
              <a:t>Rhabdoviridae</a:t>
            </a:r>
            <a:r>
              <a:rPr lang="cs-CZ" sz="2000" dirty="0" smtClean="0"/>
              <a:t>)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</a:t>
            </a:r>
            <a:r>
              <a:rPr lang="cs-CZ" sz="2000" dirty="0" err="1" smtClean="0"/>
              <a:t>nervous</a:t>
            </a:r>
            <a:r>
              <a:rPr lang="cs-CZ" sz="2000" dirty="0" smtClean="0"/>
              <a:t> </a:t>
            </a:r>
            <a:r>
              <a:rPr lang="cs-CZ" sz="2000" dirty="0" err="1" smtClean="0"/>
              <a:t>system</a:t>
            </a:r>
            <a:r>
              <a:rPr lang="cs-CZ" sz="2000" dirty="0" smtClean="0"/>
              <a:t> </a:t>
            </a:r>
            <a:r>
              <a:rPr lang="cs-CZ" sz="2000" dirty="0" err="1" smtClean="0"/>
              <a:t>transmitted</a:t>
            </a:r>
            <a:r>
              <a:rPr lang="cs-CZ" sz="2000" dirty="0" smtClean="0"/>
              <a:t> </a:t>
            </a:r>
            <a:r>
              <a:rPr lang="cs-CZ" sz="2000" dirty="0" err="1" smtClean="0"/>
              <a:t>through</a:t>
            </a:r>
            <a:r>
              <a:rPr lang="cs-CZ" sz="2000" dirty="0" smtClean="0"/>
              <a:t> </a:t>
            </a:r>
            <a:r>
              <a:rPr lang="cs-CZ" sz="2000" dirty="0" err="1" smtClean="0"/>
              <a:t>saliva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bite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infected</a:t>
            </a:r>
            <a:r>
              <a:rPr lang="cs-CZ" sz="2000" dirty="0" smtClean="0"/>
              <a:t> </a:t>
            </a:r>
            <a:r>
              <a:rPr lang="cs-CZ" sz="2000" dirty="0" err="1" smtClean="0"/>
              <a:t>animal</a:t>
            </a:r>
            <a:r>
              <a:rPr lang="cs-CZ" sz="2000" dirty="0" smtClean="0"/>
              <a:t>,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b="1" i="1" dirty="0" err="1" smtClean="0"/>
              <a:t>hydrophobia</a:t>
            </a:r>
            <a:r>
              <a:rPr lang="cs-CZ" sz="2000" dirty="0" smtClean="0"/>
              <a:t>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typical</a:t>
            </a:r>
            <a:r>
              <a:rPr lang="cs-CZ" sz="2000" dirty="0" smtClean="0"/>
              <a:t> symptom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;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symptoms</a:t>
            </a:r>
            <a:r>
              <a:rPr lang="cs-CZ" sz="2000" dirty="0" smtClean="0"/>
              <a:t> </a:t>
            </a:r>
            <a:r>
              <a:rPr lang="cs-CZ" sz="2000" dirty="0" err="1" smtClean="0"/>
              <a:t>include</a:t>
            </a:r>
            <a:r>
              <a:rPr lang="cs-CZ" sz="2000" dirty="0" smtClean="0"/>
              <a:t> </a:t>
            </a:r>
            <a:r>
              <a:rPr lang="cs-CZ" sz="2000" i="1" dirty="0" err="1" smtClean="0"/>
              <a:t>extreme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thirst</a:t>
            </a:r>
            <a:r>
              <a:rPr lang="cs-CZ" sz="2000" dirty="0" smtClean="0"/>
              <a:t>, </a:t>
            </a:r>
            <a:r>
              <a:rPr lang="cs-CZ" sz="2000" dirty="0" err="1" smtClean="0"/>
              <a:t>fever</a:t>
            </a:r>
            <a:r>
              <a:rPr lang="cs-CZ" sz="2000" dirty="0" smtClean="0"/>
              <a:t>, </a:t>
            </a:r>
            <a:r>
              <a:rPr lang="cs-CZ" sz="2000" dirty="0" err="1" smtClean="0"/>
              <a:t>depression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confusion</a:t>
            </a:r>
            <a:r>
              <a:rPr lang="cs-CZ" sz="2000" dirty="0" smtClean="0"/>
              <a:t>, </a:t>
            </a:r>
            <a:r>
              <a:rPr lang="cs-CZ" sz="2000" dirty="0" err="1" smtClean="0"/>
              <a:t>hard</a:t>
            </a:r>
            <a:r>
              <a:rPr lang="cs-CZ" sz="2000" dirty="0" smtClean="0"/>
              <a:t> </a:t>
            </a:r>
            <a:r>
              <a:rPr lang="cs-CZ" sz="2000" dirty="0" err="1" smtClean="0"/>
              <a:t>swallowing</a:t>
            </a:r>
            <a:r>
              <a:rPr lang="cs-CZ" sz="2000" dirty="0" smtClean="0"/>
              <a:t>, </a:t>
            </a:r>
            <a:r>
              <a:rPr lang="cs-CZ" sz="2000" dirty="0" err="1" smtClean="0"/>
              <a:t>muscle</a:t>
            </a:r>
            <a:r>
              <a:rPr lang="cs-CZ" sz="2000" dirty="0" smtClean="0"/>
              <a:t> </a:t>
            </a:r>
            <a:r>
              <a:rPr lang="cs-CZ" sz="2000" dirty="0" err="1" smtClean="0"/>
              <a:t>spasms</a:t>
            </a:r>
            <a:r>
              <a:rPr lang="cs-CZ" sz="2000" dirty="0" smtClean="0"/>
              <a:t>, sensitivity to </a:t>
            </a:r>
            <a:r>
              <a:rPr lang="cs-CZ" sz="2000" dirty="0" err="1" smtClean="0"/>
              <a:t>touch</a:t>
            </a:r>
            <a:r>
              <a:rPr lang="cs-CZ" sz="2000" dirty="0" smtClean="0"/>
              <a:t>, </a:t>
            </a:r>
            <a:r>
              <a:rPr lang="cs-CZ" sz="2000" dirty="0" err="1" smtClean="0"/>
              <a:t>light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loud </a:t>
            </a:r>
            <a:r>
              <a:rPr lang="cs-CZ" sz="2000" dirty="0" err="1" smtClean="0"/>
              <a:t>noise</a:t>
            </a:r>
            <a:r>
              <a:rPr lang="cs-CZ" sz="2000" dirty="0" smtClean="0"/>
              <a:t>; </a:t>
            </a:r>
            <a:r>
              <a:rPr lang="cs-CZ" sz="2000" dirty="0" err="1" smtClean="0"/>
              <a:t>if</a:t>
            </a:r>
            <a:r>
              <a:rPr lang="cs-CZ" sz="2000" dirty="0" smtClean="0"/>
              <a:t> not </a:t>
            </a:r>
            <a:r>
              <a:rPr lang="cs-CZ" sz="2000" dirty="0" err="1" smtClean="0"/>
              <a:t>prevented</a:t>
            </a:r>
            <a:r>
              <a:rPr lang="cs-CZ" sz="2000" dirty="0" smtClean="0"/>
              <a:t>,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</a:t>
            </a:r>
            <a:r>
              <a:rPr lang="cs-CZ" sz="2000" dirty="0" err="1" smtClean="0"/>
              <a:t>always</a:t>
            </a:r>
            <a:r>
              <a:rPr lang="cs-CZ" sz="2000" dirty="0" smtClean="0"/>
              <a:t> </a:t>
            </a:r>
            <a:r>
              <a:rPr lang="cs-CZ" sz="2000" i="1" dirty="0" err="1" smtClean="0"/>
              <a:t>fatal</a:t>
            </a:r>
            <a:endParaRPr lang="cs-CZ" sz="1200" i="1" dirty="0"/>
          </a:p>
        </p:txBody>
      </p:sp>
      <p:pic>
        <p:nvPicPr>
          <p:cNvPr id="39938" name="Picture 2" descr="https://s3-eu-west-1.amazonaws.com/bowwowtimes/wp-content/uploads/2015/04/rab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877" y="3074426"/>
            <a:ext cx="4065001" cy="2130621"/>
          </a:xfrm>
          <a:prstGeom prst="rect">
            <a:avLst/>
          </a:prstGeom>
          <a:noFill/>
        </p:spPr>
      </p:pic>
      <p:pic>
        <p:nvPicPr>
          <p:cNvPr id="39940" name="Picture 4" descr="http://cdn.timesofisrael.com/uploads/2014/09/shutterstock_201433343-e1410091725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581" y="3225971"/>
            <a:ext cx="3216963" cy="18102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49305" y="5528603"/>
            <a:ext cx="821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C00000"/>
                </a:solidFill>
              </a:rPr>
              <a:t>death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due</a:t>
            </a:r>
            <a:r>
              <a:rPr lang="cs-CZ" sz="2400" dirty="0" smtClean="0">
                <a:solidFill>
                  <a:srgbClr val="C00000"/>
                </a:solidFill>
              </a:rPr>
              <a:t> to rabies </a:t>
            </a:r>
            <a:r>
              <a:rPr lang="cs-CZ" sz="2400" dirty="0" err="1" smtClean="0">
                <a:solidFill>
                  <a:srgbClr val="C00000"/>
                </a:solidFill>
              </a:rPr>
              <a:t>after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bite </a:t>
            </a:r>
            <a:r>
              <a:rPr lang="cs-CZ" sz="2400" dirty="0" err="1" smtClean="0">
                <a:solidFill>
                  <a:srgbClr val="C00000"/>
                </a:solidFill>
              </a:rPr>
              <a:t>of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an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animal</a:t>
            </a:r>
            <a:r>
              <a:rPr lang="cs-CZ" sz="2400" dirty="0" smtClean="0">
                <a:solidFill>
                  <a:srgbClr val="C00000"/>
                </a:solidFill>
              </a:rPr>
              <a:t>?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523828" y="3235569"/>
            <a:ext cx="216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r. </a:t>
            </a:r>
            <a:r>
              <a:rPr lang="cs-CZ" sz="2400" i="1" dirty="0" err="1" smtClean="0">
                <a:solidFill>
                  <a:srgbClr val="00B050"/>
                </a:solidFill>
              </a:rPr>
              <a:t>s</a:t>
            </a:r>
            <a:r>
              <a:rPr lang="cs-CZ" sz="2400" i="1" dirty="0" err="1" smtClean="0">
                <a:solidFill>
                  <a:srgbClr val="00B050"/>
                </a:solidFill>
              </a:rPr>
              <a:t>ilvatica</a:t>
            </a:r>
            <a:endParaRPr lang="cs-CZ" i="1" dirty="0" smtClean="0">
              <a:solidFill>
                <a:srgbClr val="00B05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r. </a:t>
            </a:r>
            <a:r>
              <a:rPr lang="cs-CZ" sz="2400" i="1" dirty="0" err="1" smtClean="0">
                <a:solidFill>
                  <a:srgbClr val="00B050"/>
                </a:solidFill>
              </a:rPr>
              <a:t>domestica</a:t>
            </a:r>
            <a:endParaRPr lang="cs-CZ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7979" y="850232"/>
            <a:ext cx="8967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00B050"/>
                </a:solidFill>
              </a:rPr>
              <a:t>valgus</a:t>
            </a:r>
            <a:endParaRPr lang="cs-CZ" sz="3200" b="1" i="1" dirty="0" smtClean="0">
              <a:solidFill>
                <a:srgbClr val="00B050"/>
              </a:solidFill>
            </a:endParaRPr>
          </a:p>
          <a:p>
            <a:r>
              <a:rPr lang="cs-CZ" sz="3200" b="1" i="1" dirty="0" smtClean="0">
                <a:solidFill>
                  <a:srgbClr val="00B050"/>
                </a:solidFill>
              </a:rPr>
              <a:t>     x</a:t>
            </a:r>
          </a:p>
          <a:p>
            <a:r>
              <a:rPr lang="cs-CZ" sz="3200" b="1" i="1" dirty="0" err="1" smtClean="0">
                <a:solidFill>
                  <a:srgbClr val="00B050"/>
                </a:solidFill>
              </a:rPr>
              <a:t>varus</a:t>
            </a:r>
            <a:endParaRPr lang="cs-CZ" sz="3200" b="1" i="1" dirty="0" smtClean="0">
              <a:solidFill>
                <a:srgbClr val="00B050"/>
              </a:solidFill>
            </a:endParaRP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2050" name="Picture 2" descr="http://murtagh.fhost.com.au/html/practice_tips/picspt/9780070158986_001_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7" y="958444"/>
            <a:ext cx="5304157" cy="351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58462" y="5373858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C00000"/>
                </a:solidFill>
              </a:rPr>
              <a:t>state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after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operation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of</a:t>
            </a:r>
            <a:r>
              <a:rPr lang="cs-CZ" sz="2400" dirty="0" smtClean="0">
                <a:solidFill>
                  <a:srgbClr val="C00000"/>
                </a:solidFill>
              </a:rPr>
              <a:t> a </a:t>
            </a:r>
            <a:r>
              <a:rPr lang="cs-CZ" sz="2400" dirty="0" err="1" smtClean="0">
                <a:solidFill>
                  <a:srgbClr val="C00000"/>
                </a:solidFill>
              </a:rPr>
              <a:t>toe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twisted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inwards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of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left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foot</a:t>
            </a:r>
            <a:r>
              <a:rPr lang="cs-CZ" sz="2400" dirty="0" smtClean="0">
                <a:solidFill>
                  <a:srgbClr val="C00000"/>
                </a:solidFill>
              </a:rPr>
              <a:t>?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68948" y="4670474"/>
            <a:ext cx="488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??				??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medicalinfo.info/wp-content/uploads/2015/08/hallux_valgus_prae_ab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50" y="2625114"/>
            <a:ext cx="3086100" cy="244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7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69477" y="844062"/>
            <a:ext cx="727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in </a:t>
            </a:r>
            <a:r>
              <a:rPr lang="cs-CZ" sz="3200" dirty="0" err="1" smtClean="0">
                <a:solidFill>
                  <a:srgbClr val="00B050"/>
                </a:solidFill>
              </a:rPr>
              <a:t>situ</a:t>
            </a:r>
            <a:r>
              <a:rPr lang="cs-CZ" sz="3200" dirty="0" smtClean="0">
                <a:solidFill>
                  <a:srgbClr val="00B050"/>
                </a:solidFill>
              </a:rPr>
              <a:t>…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08627" y="1856935"/>
            <a:ext cx="96223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morbus</a:t>
            </a:r>
            <a:r>
              <a:rPr lang="cs-CZ" i="1" dirty="0" smtClean="0"/>
              <a:t> </a:t>
            </a:r>
            <a:r>
              <a:rPr lang="cs-CZ" i="1" dirty="0" err="1" smtClean="0"/>
              <a:t>ischemicus</a:t>
            </a:r>
            <a:r>
              <a:rPr lang="cs-CZ" i="1" dirty="0" smtClean="0"/>
              <a:t> </a:t>
            </a:r>
            <a:r>
              <a:rPr lang="cs-CZ" i="1" dirty="0" err="1" smtClean="0"/>
              <a:t>cordis</a:t>
            </a:r>
            <a:r>
              <a:rPr lang="cs-CZ" i="1" dirty="0" smtClean="0"/>
              <a:t>, </a:t>
            </a:r>
            <a:r>
              <a:rPr lang="cs-CZ" i="1" dirty="0" err="1" smtClean="0"/>
              <a:t>cardiostimulator</a:t>
            </a:r>
            <a:r>
              <a:rPr lang="cs-CZ" i="1" dirty="0" smtClean="0"/>
              <a:t> </a:t>
            </a:r>
            <a:r>
              <a:rPr lang="cs-CZ" b="1" i="1" dirty="0" smtClean="0"/>
              <a:t>in </a:t>
            </a:r>
            <a:r>
              <a:rPr lang="cs-CZ" b="1" i="1" dirty="0" err="1" smtClean="0"/>
              <a:t>situ</a:t>
            </a:r>
            <a:endParaRPr lang="cs-CZ" b="1" i="1" dirty="0" smtClean="0"/>
          </a:p>
          <a:p>
            <a:endParaRPr lang="cs-CZ" dirty="0" smtClean="0"/>
          </a:p>
          <a:p>
            <a:r>
              <a:rPr lang="cs-CZ" i="1" dirty="0" smtClean="0"/>
              <a:t>tumor </a:t>
            </a:r>
            <a:r>
              <a:rPr lang="cs-CZ" i="1" dirty="0" err="1" smtClean="0"/>
              <a:t>mammae</a:t>
            </a:r>
            <a:r>
              <a:rPr lang="cs-CZ" i="1" dirty="0" smtClean="0"/>
              <a:t> l. sin., </a:t>
            </a:r>
            <a:r>
              <a:rPr lang="cs-CZ" i="1" dirty="0" err="1" smtClean="0"/>
              <a:t>implantatus</a:t>
            </a:r>
            <a:r>
              <a:rPr lang="cs-CZ" dirty="0" smtClean="0"/>
              <a:t> </a:t>
            </a:r>
            <a:r>
              <a:rPr lang="cs-CZ" b="1" i="1" dirty="0" smtClean="0"/>
              <a:t>in </a:t>
            </a:r>
            <a:r>
              <a:rPr lang="cs-CZ" b="1" i="1" dirty="0" err="1" smtClean="0"/>
              <a:t>situ</a:t>
            </a:r>
            <a:endParaRPr lang="cs-CZ" b="1" i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i="1" dirty="0" err="1" smtClean="0">
                <a:solidFill>
                  <a:srgbClr val="C00000"/>
                </a:solidFill>
              </a:rPr>
              <a:t>tear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wound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of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the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head</a:t>
            </a:r>
            <a:r>
              <a:rPr lang="cs-CZ" i="1" dirty="0" smtClean="0">
                <a:solidFill>
                  <a:srgbClr val="C00000"/>
                </a:solidFill>
              </a:rPr>
              <a:t>, a </a:t>
            </a:r>
            <a:r>
              <a:rPr lang="cs-CZ" i="1" dirty="0" err="1" smtClean="0">
                <a:solidFill>
                  <a:srgbClr val="C00000"/>
                </a:solidFill>
              </a:rPr>
              <a:t>foreign</a:t>
            </a:r>
            <a:r>
              <a:rPr lang="cs-CZ" i="1" dirty="0" smtClean="0">
                <a:solidFill>
                  <a:srgbClr val="C00000"/>
                </a:solidFill>
              </a:rPr>
              <a:t> body </a:t>
            </a:r>
            <a:r>
              <a:rPr lang="cs-CZ" b="1" i="1" dirty="0" smtClean="0">
                <a:solidFill>
                  <a:srgbClr val="C00000"/>
                </a:solidFill>
              </a:rPr>
              <a:t>in </a:t>
            </a:r>
            <a:r>
              <a:rPr lang="cs-CZ" b="1" i="1" dirty="0" err="1" smtClean="0">
                <a:solidFill>
                  <a:srgbClr val="C00000"/>
                </a:solidFill>
              </a:rPr>
              <a:t>the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place</a:t>
            </a:r>
            <a:r>
              <a:rPr lang="cs-CZ" i="1" dirty="0" smtClean="0">
                <a:solidFill>
                  <a:srgbClr val="C00000"/>
                </a:solidFill>
              </a:rPr>
              <a:t> (</a:t>
            </a:r>
            <a:r>
              <a:rPr lang="cs-CZ" i="1" dirty="0" err="1" smtClean="0">
                <a:solidFill>
                  <a:srgbClr val="C00000"/>
                </a:solidFill>
              </a:rPr>
              <a:t>of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the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wound</a:t>
            </a:r>
            <a:r>
              <a:rPr lang="cs-CZ" i="1" dirty="0" smtClean="0">
                <a:solidFill>
                  <a:srgbClr val="C00000"/>
                </a:solidFill>
              </a:rPr>
              <a:t>)?</a:t>
            </a:r>
          </a:p>
          <a:p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i="1" dirty="0" err="1" smtClean="0">
                <a:solidFill>
                  <a:srgbClr val="C00000"/>
                </a:solidFill>
              </a:rPr>
              <a:t>cancer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of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the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small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intestine</a:t>
            </a:r>
            <a:r>
              <a:rPr lang="cs-CZ" i="1" dirty="0" smtClean="0">
                <a:solidFill>
                  <a:srgbClr val="C00000"/>
                </a:solidFill>
              </a:rPr>
              <a:t>, </a:t>
            </a:r>
            <a:r>
              <a:rPr lang="cs-CZ" i="1" dirty="0" err="1" smtClean="0">
                <a:solidFill>
                  <a:srgbClr val="C00000"/>
                </a:solidFill>
              </a:rPr>
              <a:t>carcinoma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smtClean="0">
                <a:solidFill>
                  <a:srgbClr val="C00000"/>
                </a:solidFill>
              </a:rPr>
              <a:t>in </a:t>
            </a:r>
            <a:r>
              <a:rPr lang="cs-CZ" b="1" i="1" dirty="0" err="1" smtClean="0">
                <a:solidFill>
                  <a:srgbClr val="C00000"/>
                </a:solidFill>
              </a:rPr>
              <a:t>its</a:t>
            </a:r>
            <a:r>
              <a:rPr lang="cs-CZ" b="1" i="1" dirty="0" smtClean="0">
                <a:solidFill>
                  <a:srgbClr val="C00000"/>
                </a:solidFill>
              </a:rPr>
              <a:t> (</a:t>
            </a:r>
            <a:r>
              <a:rPr lang="cs-CZ" b="1" i="1" dirty="0" err="1" smtClean="0">
                <a:solidFill>
                  <a:srgbClr val="C00000"/>
                </a:solidFill>
              </a:rPr>
              <a:t>original</a:t>
            </a:r>
            <a:r>
              <a:rPr lang="cs-CZ" b="1" i="1" dirty="0" smtClean="0">
                <a:solidFill>
                  <a:srgbClr val="C00000"/>
                </a:solidFill>
              </a:rPr>
              <a:t>) </a:t>
            </a:r>
            <a:r>
              <a:rPr lang="cs-CZ" b="1" i="1" dirty="0" err="1" smtClean="0">
                <a:solidFill>
                  <a:srgbClr val="C00000"/>
                </a:solidFill>
              </a:rPr>
              <a:t>place</a:t>
            </a:r>
            <a:r>
              <a:rPr lang="cs-CZ" i="1" dirty="0" smtClean="0">
                <a:solidFill>
                  <a:srgbClr val="C00000"/>
                </a:solidFill>
              </a:rPr>
              <a:t>?</a:t>
            </a:r>
          </a:p>
          <a:p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i="1" dirty="0" smtClean="0">
                <a:solidFill>
                  <a:srgbClr val="C00000"/>
                </a:solidFill>
              </a:rPr>
              <a:t>			x</a:t>
            </a:r>
          </a:p>
          <a:p>
            <a:r>
              <a:rPr lang="cs-CZ" i="1" dirty="0" err="1" smtClean="0">
                <a:solidFill>
                  <a:srgbClr val="C00000"/>
                </a:solidFill>
              </a:rPr>
              <a:t>metastases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of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the</a:t>
            </a:r>
            <a:r>
              <a:rPr lang="cs-CZ" i="1" dirty="0" smtClean="0">
                <a:solidFill>
                  <a:srgbClr val="C00000"/>
                </a:solidFill>
              </a:rPr>
              <a:t> tumor </a:t>
            </a:r>
            <a:r>
              <a:rPr lang="cs-CZ" i="1" dirty="0" err="1" smtClean="0">
                <a:solidFill>
                  <a:srgbClr val="C00000"/>
                </a:solidFill>
              </a:rPr>
              <a:t>towards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the</a:t>
            </a:r>
            <a:r>
              <a:rPr lang="cs-CZ" i="1" dirty="0" smtClean="0">
                <a:solidFill>
                  <a:srgbClr val="C00000"/>
                </a:solidFill>
              </a:rPr>
              <a:t> liver?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00px-Gray1170_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730" y="1989997"/>
            <a:ext cx="3183628" cy="24131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41342" y="675249"/>
            <a:ext cx="488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Plexus…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93169" y="1392702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uterine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venous</a:t>
            </a:r>
            <a:r>
              <a:rPr lang="cs-CZ" sz="2000" dirty="0" smtClean="0">
                <a:solidFill>
                  <a:srgbClr val="C00000"/>
                </a:solidFill>
              </a:rPr>
              <a:t> network?</a:t>
            </a:r>
            <a:endParaRPr lang="cs-CZ" sz="2000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www.buzzle.com/img/articleImages/560729-426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811" y="1941343"/>
            <a:ext cx="3608631" cy="36086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643532" y="5866228"/>
            <a:ext cx="893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deep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lymphatic</a:t>
            </a:r>
            <a:r>
              <a:rPr lang="cs-CZ" sz="2000" dirty="0" smtClean="0">
                <a:solidFill>
                  <a:srgbClr val="C00000"/>
                </a:solidFill>
              </a:rPr>
              <a:t> network?</a:t>
            </a:r>
          </a:p>
          <a:p>
            <a:r>
              <a:rPr lang="cs-CZ" sz="2000" dirty="0" err="1" smtClean="0">
                <a:solidFill>
                  <a:srgbClr val="C00000"/>
                </a:solidFill>
              </a:rPr>
              <a:t>state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after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the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excision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of</a:t>
            </a:r>
            <a:r>
              <a:rPr lang="cs-CZ" sz="2000" dirty="0" smtClean="0">
                <a:solidFill>
                  <a:srgbClr val="C00000"/>
                </a:solidFill>
              </a:rPr>
              <a:t> a </a:t>
            </a:r>
            <a:r>
              <a:rPr lang="cs-CZ" sz="2000" dirty="0" err="1" smtClean="0">
                <a:solidFill>
                  <a:srgbClr val="C00000"/>
                </a:solidFill>
              </a:rPr>
              <a:t>lymphatic</a:t>
            </a:r>
            <a:r>
              <a:rPr lang="cs-CZ" sz="2000" dirty="0" smtClean="0">
                <a:solidFill>
                  <a:srgbClr val="C00000"/>
                </a:solidFill>
              </a:rPr>
              <a:t> node </a:t>
            </a:r>
            <a:r>
              <a:rPr lang="cs-CZ" sz="2000" dirty="0" err="1" smtClean="0">
                <a:solidFill>
                  <a:srgbClr val="C00000"/>
                </a:solidFill>
              </a:rPr>
              <a:t>due</a:t>
            </a:r>
            <a:r>
              <a:rPr lang="cs-CZ" sz="2000" dirty="0" smtClean="0">
                <a:solidFill>
                  <a:srgbClr val="C00000"/>
                </a:solidFill>
              </a:rPr>
              <a:t> to </a:t>
            </a:r>
            <a:r>
              <a:rPr lang="cs-CZ" sz="2000" dirty="0" err="1" smtClean="0">
                <a:solidFill>
                  <a:srgbClr val="C00000"/>
                </a:solidFill>
              </a:rPr>
              <a:t>carcinoma</a:t>
            </a:r>
            <a:r>
              <a:rPr lang="cs-CZ" sz="2000" dirty="0" smtClean="0">
                <a:solidFill>
                  <a:srgbClr val="C00000"/>
                </a:solidFill>
              </a:rPr>
              <a:t>?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7768" y="472787"/>
            <a:ext cx="962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Meatus</a:t>
            </a:r>
            <a:r>
              <a:rPr lang="cs-CZ" sz="3200" dirty="0" smtClean="0"/>
              <a:t>…</a:t>
            </a:r>
          </a:p>
          <a:p>
            <a:r>
              <a:rPr lang="cs-CZ" sz="2000" dirty="0" smtClean="0"/>
              <a:t>=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opening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passage</a:t>
            </a:r>
            <a:r>
              <a:rPr lang="cs-CZ" sz="2000" dirty="0" smtClean="0"/>
              <a:t>, </a:t>
            </a:r>
            <a:r>
              <a:rPr lang="cs-CZ" sz="2000" dirty="0" err="1" smtClean="0"/>
              <a:t>esp</a:t>
            </a:r>
            <a:r>
              <a:rPr lang="cs-CZ" sz="2000" dirty="0" smtClean="0"/>
              <a:t>.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leading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body </a:t>
            </a:r>
            <a:r>
              <a:rPr lang="cs-CZ" sz="2000" dirty="0" err="1" smtClean="0"/>
              <a:t>surface</a:t>
            </a:r>
            <a:r>
              <a:rPr lang="cs-CZ" sz="2000" dirty="0" smtClean="0"/>
              <a:t>, </a:t>
            </a:r>
            <a:r>
              <a:rPr lang="cs-CZ" sz="2000" dirty="0" err="1" smtClean="0"/>
              <a:t>external</a:t>
            </a:r>
            <a:r>
              <a:rPr lang="cs-CZ" sz="2000" dirty="0" smtClean="0"/>
              <a:t> </a:t>
            </a:r>
            <a:r>
              <a:rPr lang="cs-CZ" sz="2000" dirty="0" err="1" smtClean="0"/>
              <a:t>opening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 </a:t>
            </a:r>
            <a:r>
              <a:rPr lang="cs-CZ" sz="2000" dirty="0" err="1" smtClean="0"/>
              <a:t>canal</a:t>
            </a:r>
            <a:endParaRPr lang="cs-CZ" sz="2000" dirty="0"/>
          </a:p>
        </p:txBody>
      </p:sp>
      <p:pic>
        <p:nvPicPr>
          <p:cNvPr id="3076" name="Picture 4" descr="https://classconnection.s3.amazonaws.com/181/flashcards/305181/jpg/external_auditory_meatus1352940441219-142DDEEB955243717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85" y="3051843"/>
            <a:ext cx="3575927" cy="3188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32246" y="1768277"/>
            <a:ext cx="43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B050"/>
                </a:solidFill>
              </a:rPr>
              <a:t>m</a:t>
            </a:r>
            <a:r>
              <a:rPr lang="cs-CZ" sz="2400" dirty="0" err="1" smtClean="0">
                <a:solidFill>
                  <a:srgbClr val="00B050"/>
                </a:solidFill>
              </a:rPr>
              <a:t>edial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meatus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of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the</a:t>
            </a:r>
            <a:r>
              <a:rPr lang="cs-CZ" sz="2400" dirty="0" smtClean="0">
                <a:solidFill>
                  <a:srgbClr val="00B050"/>
                </a:solidFill>
              </a:rPr>
              <a:t> nose?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9046" y="5540697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00B050"/>
                </a:solidFill>
              </a:rPr>
              <a:t>n</a:t>
            </a:r>
            <a:r>
              <a:rPr lang="cs-CZ" sz="2400" dirty="0" err="1" smtClean="0">
                <a:solidFill>
                  <a:srgbClr val="00B050"/>
                </a:solidFill>
              </a:rPr>
              <a:t>asopharyngeal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meatus</a:t>
            </a:r>
            <a:r>
              <a:rPr lang="cs-CZ" sz="2400" dirty="0" smtClean="0">
                <a:solidFill>
                  <a:srgbClr val="00B050"/>
                </a:solidFill>
              </a:rPr>
              <a:t>?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2695" y="6240378"/>
            <a:ext cx="470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solidFill>
                  <a:srgbClr val="FF0000"/>
                </a:solidFill>
              </a:rPr>
              <a:t>e</a:t>
            </a:r>
            <a:r>
              <a:rPr lang="cs-CZ" sz="2400" i="1" dirty="0" err="1" smtClean="0">
                <a:solidFill>
                  <a:srgbClr val="FF0000"/>
                </a:solidFill>
              </a:rPr>
              <a:t>xternal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acoustic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meatus</a:t>
            </a:r>
            <a:r>
              <a:rPr lang="cs-CZ" sz="2400" i="1" dirty="0" smtClean="0">
                <a:solidFill>
                  <a:srgbClr val="FF0000"/>
                </a:solidFill>
              </a:rPr>
              <a:t>?</a:t>
            </a:r>
            <a:endParaRPr lang="cs-CZ" sz="2400" i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://www.uni-mainz.de/FB/Medizin/Anatomie/makro1/nas0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3" y="2528006"/>
            <a:ext cx="2686050" cy="271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4283242" y="2358189"/>
            <a:ext cx="1238751" cy="1122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283242" y="4180890"/>
            <a:ext cx="449411" cy="1359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8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09010" y="978568"/>
            <a:ext cx="99942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What</a:t>
            </a:r>
            <a:r>
              <a:rPr lang="cs-CZ" sz="3200" dirty="0" smtClean="0"/>
              <a:t> are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typical</a:t>
            </a:r>
            <a:r>
              <a:rPr lang="cs-CZ" sz="3200" dirty="0" smtClean="0"/>
              <a:t> </a:t>
            </a:r>
            <a:r>
              <a:rPr lang="cs-CZ" sz="3200" dirty="0" err="1" smtClean="0"/>
              <a:t>features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4th/5th </a:t>
            </a:r>
            <a:r>
              <a:rPr lang="cs-CZ" sz="3200" dirty="0" err="1" smtClean="0"/>
              <a:t>declension</a:t>
            </a:r>
            <a:r>
              <a:rPr lang="cs-CZ" sz="3200" dirty="0" smtClean="0"/>
              <a:t>?</a:t>
            </a:r>
          </a:p>
          <a:p>
            <a:endParaRPr lang="cs-CZ" sz="3200" dirty="0"/>
          </a:p>
          <a:p>
            <a:r>
              <a:rPr lang="cs-CZ" sz="3200" dirty="0" smtClean="0"/>
              <a:t>Are </a:t>
            </a:r>
            <a:r>
              <a:rPr lang="cs-CZ" sz="3200" dirty="0" err="1" smtClean="0"/>
              <a:t>there</a:t>
            </a:r>
            <a:r>
              <a:rPr lang="cs-CZ" sz="3200" dirty="0" smtClean="0"/>
              <a:t> </a:t>
            </a:r>
            <a:r>
              <a:rPr lang="cs-CZ" sz="3200" dirty="0" err="1" smtClean="0"/>
              <a:t>any</a:t>
            </a:r>
            <a:r>
              <a:rPr lang="cs-CZ" sz="3200" dirty="0" smtClean="0"/>
              <a:t> </a:t>
            </a:r>
            <a:r>
              <a:rPr lang="cs-CZ" sz="3200" dirty="0" err="1" smtClean="0"/>
              <a:t>similarities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declensions</a:t>
            </a:r>
            <a:r>
              <a:rPr lang="cs-CZ" sz="3200" dirty="0" smtClean="0"/>
              <a:t>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already</a:t>
            </a:r>
            <a:r>
              <a:rPr lang="cs-CZ" sz="3200" dirty="0" smtClean="0"/>
              <a:t> </a:t>
            </a:r>
            <a:r>
              <a:rPr lang="cs-CZ" sz="3200" dirty="0" err="1" smtClean="0"/>
              <a:t>know</a:t>
            </a:r>
            <a:r>
              <a:rPr lang="cs-CZ" sz="3200" dirty="0" smtClean="0"/>
              <a:t>?</a:t>
            </a:r>
          </a:p>
          <a:p>
            <a:endParaRPr lang="cs-CZ" sz="3200" dirty="0"/>
          </a:p>
          <a:p>
            <a:r>
              <a:rPr lang="cs-CZ" sz="3200" dirty="0" err="1" smtClean="0"/>
              <a:t>What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gender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nouns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4th/5th </a:t>
            </a:r>
            <a:r>
              <a:rPr lang="cs-CZ" sz="3200" dirty="0" err="1" smtClean="0"/>
              <a:t>declension</a:t>
            </a:r>
            <a:r>
              <a:rPr lang="cs-CZ" sz="3200" dirty="0" smtClean="0"/>
              <a:t>?</a:t>
            </a: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962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7769" y="978569"/>
            <a:ext cx="89675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Status… </a:t>
            </a:r>
          </a:p>
          <a:p>
            <a:endParaRPr lang="cs-CZ" sz="3200" dirty="0"/>
          </a:p>
          <a:p>
            <a:r>
              <a:rPr lang="cs-CZ" sz="3200" dirty="0"/>
              <a:t>p</a:t>
            </a:r>
            <a:r>
              <a:rPr lang="cs-CZ" sz="3200" dirty="0" smtClean="0"/>
              <a:t>ost </a:t>
            </a:r>
            <a:r>
              <a:rPr lang="cs-CZ" sz="3200" dirty="0" err="1" smtClean="0"/>
              <a:t>operationem</a:t>
            </a:r>
            <a:r>
              <a:rPr lang="cs-CZ" sz="3200" dirty="0" smtClean="0"/>
              <a:t> ---&gt;</a:t>
            </a:r>
          </a:p>
          <a:p>
            <a:r>
              <a:rPr lang="cs-CZ" sz="3200" dirty="0" err="1"/>
              <a:t>p</a:t>
            </a:r>
            <a:r>
              <a:rPr lang="cs-CZ" sz="3200" dirty="0" err="1" smtClean="0"/>
              <a:t>ropter</a:t>
            </a:r>
            <a:r>
              <a:rPr lang="cs-CZ" sz="3200" dirty="0" smtClean="0"/>
              <a:t> </a:t>
            </a:r>
            <a:r>
              <a:rPr lang="cs-CZ" sz="3200" dirty="0" err="1" smtClean="0"/>
              <a:t>asthma</a:t>
            </a:r>
            <a:r>
              <a:rPr lang="cs-CZ" sz="3200" dirty="0" smtClean="0"/>
              <a:t>  </a:t>
            </a:r>
            <a:r>
              <a:rPr lang="cs-CZ" sz="2800" dirty="0" smtClean="0"/>
              <a:t>---&gt;</a:t>
            </a:r>
          </a:p>
          <a:p>
            <a:r>
              <a:rPr lang="cs-CZ" sz="3200" dirty="0" err="1"/>
              <a:t>p</a:t>
            </a:r>
            <a:r>
              <a:rPr lang="cs-CZ" sz="3200" dirty="0" err="1" smtClean="0"/>
              <a:t>ropter</a:t>
            </a:r>
            <a:r>
              <a:rPr lang="cs-CZ" sz="3200" dirty="0" smtClean="0"/>
              <a:t> </a:t>
            </a:r>
            <a:r>
              <a:rPr lang="cs-CZ" sz="3200" dirty="0" err="1" smtClean="0"/>
              <a:t>epilepsiam</a:t>
            </a:r>
            <a:r>
              <a:rPr lang="cs-CZ" sz="3200" dirty="0" smtClean="0"/>
              <a:t> ---&gt;</a:t>
            </a:r>
          </a:p>
          <a:p>
            <a:endParaRPr lang="cs-CZ" sz="3200" dirty="0"/>
          </a:p>
          <a:p>
            <a:r>
              <a:rPr lang="cs-CZ" sz="3200" dirty="0" smtClean="0"/>
              <a:t>	</a:t>
            </a:r>
            <a:r>
              <a:rPr lang="cs-CZ" sz="3200" i="1" dirty="0" smtClean="0">
                <a:solidFill>
                  <a:srgbClr val="00B050"/>
                </a:solidFill>
              </a:rPr>
              <a:t>-</a:t>
            </a:r>
            <a:r>
              <a:rPr lang="cs-CZ" sz="3200" i="1" dirty="0" err="1" smtClean="0">
                <a:solidFill>
                  <a:srgbClr val="00B050"/>
                </a:solidFill>
              </a:rPr>
              <a:t>ivus</a:t>
            </a:r>
            <a:r>
              <a:rPr lang="cs-CZ" sz="3200" i="1" dirty="0" smtClean="0">
                <a:solidFill>
                  <a:srgbClr val="00B050"/>
                </a:solidFill>
              </a:rPr>
              <a:t> </a:t>
            </a:r>
            <a:r>
              <a:rPr lang="cs-CZ" sz="3200" dirty="0" smtClean="0"/>
              <a:t>				</a:t>
            </a:r>
            <a:r>
              <a:rPr lang="cs-CZ" sz="3200" i="1" dirty="0" smtClean="0">
                <a:solidFill>
                  <a:srgbClr val="00B050"/>
                </a:solidFill>
              </a:rPr>
              <a:t>-</a:t>
            </a:r>
            <a:r>
              <a:rPr lang="cs-CZ" sz="3200" i="1" dirty="0" err="1" smtClean="0">
                <a:solidFill>
                  <a:srgbClr val="00B050"/>
                </a:solidFill>
              </a:rPr>
              <a:t>icus</a:t>
            </a:r>
            <a:endParaRPr lang="cs-CZ" sz="3200" i="1" dirty="0" smtClean="0">
              <a:solidFill>
                <a:srgbClr val="00B050"/>
              </a:solidFill>
            </a:endParaRPr>
          </a:p>
          <a:p>
            <a:endParaRPr lang="cs-CZ" sz="32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2914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7401315"/>
              </p:ext>
            </p:extLst>
          </p:nvPr>
        </p:nvGraphicFramePr>
        <p:xfrm>
          <a:off x="2630903" y="1216969"/>
          <a:ext cx="8823159" cy="467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587"/>
                <a:gridCol w="3593131"/>
                <a:gridCol w="2454441"/>
              </a:tblGrid>
              <a:tr h="1155341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cs-CZ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cs-CZ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55341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Genitive?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800" i="1" dirty="0" err="1" smtClean="0">
                          <a:solidFill>
                            <a:srgbClr val="FF0000"/>
                          </a:solidFill>
                        </a:rPr>
                        <a:t>us</a:t>
                      </a:r>
                      <a:endParaRPr lang="cs-CZ" sz="28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800" i="1" dirty="0" err="1" smtClean="0">
                          <a:solidFill>
                            <a:srgbClr val="FF0000"/>
                          </a:solidFill>
                        </a:rPr>
                        <a:t>ei</a:t>
                      </a:r>
                      <a:endParaRPr lang="cs-CZ" sz="28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7990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Gender?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masculine</a:t>
                      </a:r>
                      <a:r>
                        <a:rPr lang="cs-CZ" sz="2800" dirty="0" smtClean="0"/>
                        <a:t>(</a:t>
                      </a:r>
                      <a:r>
                        <a:rPr lang="cs-CZ" sz="2800" dirty="0" err="1" smtClean="0"/>
                        <a:t>mostly</a:t>
                      </a:r>
                      <a:r>
                        <a:rPr lang="cs-CZ" sz="2800" dirty="0" smtClean="0"/>
                        <a:t>)</a:t>
                      </a:r>
                    </a:p>
                    <a:p>
                      <a:r>
                        <a:rPr lang="cs-CZ" sz="2800" dirty="0" err="1" smtClean="0"/>
                        <a:t>neutral</a:t>
                      </a:r>
                      <a:r>
                        <a:rPr lang="cs-CZ" sz="2800" dirty="0" smtClean="0"/>
                        <a:t> (2)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feminine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</a:tr>
              <a:tr h="1179900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Common</a:t>
                      </a:r>
                      <a:r>
                        <a:rPr lang="cs-CZ" sz="2800" dirty="0" smtClean="0"/>
                        <a:t> </a:t>
                      </a:r>
                      <a:r>
                        <a:rPr lang="cs-CZ" sz="2800" dirty="0" err="1" smtClean="0"/>
                        <a:t>points</a:t>
                      </a:r>
                      <a:r>
                        <a:rPr lang="cs-CZ" sz="2800" dirty="0" smtClean="0"/>
                        <a:t>?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?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?</a:t>
                      </a:r>
                      <a:endParaRPr lang="cs-CZ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20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81727" y="1058779"/>
            <a:ext cx="92562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/>
              <a:t>Special</a:t>
            </a:r>
            <a:r>
              <a:rPr lang="cs-CZ" sz="3200" b="1" i="1" dirty="0" smtClean="0"/>
              <a:t> notes</a:t>
            </a:r>
          </a:p>
          <a:p>
            <a:endParaRPr lang="cs-CZ" sz="3200" dirty="0"/>
          </a:p>
          <a:p>
            <a:r>
              <a:rPr lang="cs-CZ" sz="3200" dirty="0" err="1" smtClean="0"/>
              <a:t>artus</a:t>
            </a:r>
            <a:r>
              <a:rPr lang="cs-CZ" sz="3200" dirty="0" smtClean="0"/>
              <a:t>, </a:t>
            </a:r>
            <a:r>
              <a:rPr lang="cs-CZ" sz="3200" dirty="0" err="1" smtClean="0"/>
              <a:t>us</a:t>
            </a:r>
            <a:r>
              <a:rPr lang="cs-CZ" sz="3200" dirty="0" smtClean="0"/>
              <a:t>, m. 		</a:t>
            </a:r>
            <a:r>
              <a:rPr lang="cs-CZ" sz="3200" i="1" dirty="0" err="1" smtClean="0">
                <a:solidFill>
                  <a:srgbClr val="C00000"/>
                </a:solidFill>
              </a:rPr>
              <a:t>Abl</a:t>
            </a:r>
            <a:r>
              <a:rPr lang="cs-CZ" sz="3200" i="1" dirty="0" smtClean="0">
                <a:solidFill>
                  <a:srgbClr val="C00000"/>
                </a:solidFill>
              </a:rPr>
              <a:t>. </a:t>
            </a:r>
            <a:r>
              <a:rPr lang="cs-CZ" sz="3200" i="1" dirty="0" err="1" smtClean="0">
                <a:solidFill>
                  <a:srgbClr val="C00000"/>
                </a:solidFill>
              </a:rPr>
              <a:t>Pl</a:t>
            </a:r>
            <a:r>
              <a:rPr lang="cs-CZ" sz="3200" i="1" dirty="0" smtClean="0">
                <a:solidFill>
                  <a:srgbClr val="C00000"/>
                </a:solidFill>
              </a:rPr>
              <a:t>.	</a:t>
            </a:r>
            <a:r>
              <a:rPr lang="cs-CZ" sz="3200" dirty="0" smtClean="0"/>
              <a:t>	</a:t>
            </a:r>
            <a:r>
              <a:rPr lang="cs-CZ" sz="3200" dirty="0" err="1" smtClean="0"/>
              <a:t>art</a:t>
            </a:r>
            <a:r>
              <a:rPr lang="cs-CZ" sz="3200" dirty="0" err="1" smtClean="0">
                <a:solidFill>
                  <a:srgbClr val="00B050"/>
                </a:solidFill>
              </a:rPr>
              <a:t>u</a:t>
            </a:r>
            <a:r>
              <a:rPr lang="cs-CZ" sz="3200" dirty="0" err="1" smtClean="0"/>
              <a:t>bus</a:t>
            </a:r>
            <a:endParaRPr lang="cs-CZ" sz="3200" dirty="0" smtClean="0"/>
          </a:p>
          <a:p>
            <a:r>
              <a:rPr lang="cs-CZ" sz="3200" dirty="0" err="1"/>
              <a:t>a</a:t>
            </a:r>
            <a:r>
              <a:rPr lang="cs-CZ" sz="3200" dirty="0" err="1" smtClean="0"/>
              <a:t>rcus</a:t>
            </a:r>
            <a:r>
              <a:rPr lang="cs-CZ" sz="3200" dirty="0" smtClean="0"/>
              <a:t>, </a:t>
            </a:r>
            <a:r>
              <a:rPr lang="cs-CZ" sz="3200" dirty="0" err="1" smtClean="0"/>
              <a:t>us</a:t>
            </a:r>
            <a:r>
              <a:rPr lang="cs-CZ" sz="3200" dirty="0" smtClean="0"/>
              <a:t>, m. 					</a:t>
            </a:r>
            <a:r>
              <a:rPr lang="cs-CZ" sz="3200" dirty="0" err="1"/>
              <a:t>a</a:t>
            </a:r>
            <a:r>
              <a:rPr lang="cs-CZ" sz="3200" dirty="0" err="1" smtClean="0"/>
              <a:t>rc</a:t>
            </a:r>
            <a:r>
              <a:rPr lang="cs-CZ" sz="3200" dirty="0" err="1" smtClean="0">
                <a:solidFill>
                  <a:srgbClr val="00B050"/>
                </a:solidFill>
              </a:rPr>
              <a:t>u</a:t>
            </a:r>
            <a:r>
              <a:rPr lang="cs-CZ" sz="3200" dirty="0" err="1" smtClean="0"/>
              <a:t>bus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err="1"/>
              <a:t>m</a:t>
            </a:r>
            <a:r>
              <a:rPr lang="cs-CZ" sz="3200" dirty="0" err="1" smtClean="0"/>
              <a:t>anus</a:t>
            </a:r>
            <a:r>
              <a:rPr lang="cs-CZ" sz="3200" dirty="0" smtClean="0"/>
              <a:t>, </a:t>
            </a:r>
            <a:r>
              <a:rPr lang="cs-CZ" sz="3200" dirty="0" err="1" smtClean="0"/>
              <a:t>us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rgbClr val="00B050"/>
                </a:solidFill>
              </a:rPr>
              <a:t>f.</a:t>
            </a:r>
            <a:endParaRPr lang="cs-CZ" sz="3200" dirty="0" smtClean="0"/>
          </a:p>
          <a:p>
            <a:r>
              <a:rPr lang="cs-CZ" sz="3200" dirty="0" err="1"/>
              <a:t>a</a:t>
            </a:r>
            <a:r>
              <a:rPr lang="cs-CZ" sz="3200" dirty="0" err="1" smtClean="0"/>
              <a:t>cus</a:t>
            </a:r>
            <a:r>
              <a:rPr lang="cs-CZ" sz="3200" dirty="0" smtClean="0"/>
              <a:t>, </a:t>
            </a:r>
            <a:r>
              <a:rPr lang="cs-CZ" sz="3200" dirty="0" err="1" smtClean="0"/>
              <a:t>us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rgbClr val="00B050"/>
                </a:solidFill>
              </a:rPr>
              <a:t>f.</a:t>
            </a:r>
          </a:p>
          <a:p>
            <a:endParaRPr lang="cs-CZ" sz="3200" dirty="0">
              <a:solidFill>
                <a:srgbClr val="00B050"/>
              </a:solidFill>
            </a:endParaRPr>
          </a:p>
          <a:p>
            <a:r>
              <a:rPr lang="cs-CZ" sz="3200" dirty="0"/>
              <a:t>s</a:t>
            </a:r>
            <a:r>
              <a:rPr lang="cs-CZ" sz="3200" dirty="0" smtClean="0"/>
              <a:t>pecies, </a:t>
            </a:r>
            <a:r>
              <a:rPr lang="cs-CZ" sz="3200" dirty="0" err="1" smtClean="0">
                <a:solidFill>
                  <a:srgbClr val="00B050"/>
                </a:solidFill>
              </a:rPr>
              <a:t>erum</a:t>
            </a:r>
            <a:r>
              <a:rPr lang="cs-CZ" sz="3200" dirty="0" smtClean="0"/>
              <a:t>, f.</a:t>
            </a:r>
          </a:p>
          <a:p>
            <a:endParaRPr lang="cs-CZ" sz="3200" dirty="0">
              <a:solidFill>
                <a:srgbClr val="00B050"/>
              </a:solidFill>
            </a:endParaRP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381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19" y="572923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249767" y="1335772"/>
            <a:ext cx="1551050" cy="42190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9368590" y="5185877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784661" y="5162503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341696" y="5185877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9249767" y="3096126"/>
            <a:ext cx="433137" cy="445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4277184" y="3096126"/>
            <a:ext cx="399560" cy="445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7505219" y="3888415"/>
            <a:ext cx="433137" cy="4454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6391786" y="3888416"/>
            <a:ext cx="383047" cy="4454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8206534" y="3895176"/>
            <a:ext cx="387527" cy="4454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0260890" y="3888416"/>
            <a:ext cx="433137" cy="4454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8160470" y="5162501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537888" y="5162501"/>
            <a:ext cx="399560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925535" y="5185876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8757218" y="5185876"/>
            <a:ext cx="433137" cy="4331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5335345" y="3096125"/>
            <a:ext cx="399560" cy="445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10307928" y="3096125"/>
            <a:ext cx="415132" cy="4454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7553654" y="3108422"/>
            <a:ext cx="415132" cy="4454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390611" y="3072593"/>
            <a:ext cx="464346" cy="4454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7347" y="673768"/>
            <a:ext cx="970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How</a:t>
            </a:r>
            <a:r>
              <a:rPr lang="cs-CZ" sz="3200" dirty="0" smtClean="0"/>
              <a:t> </a:t>
            </a:r>
            <a:r>
              <a:rPr lang="cs-CZ" sz="3200" dirty="0" err="1" smtClean="0"/>
              <a:t>can</a:t>
            </a:r>
            <a:r>
              <a:rPr lang="cs-CZ" sz="3200" dirty="0" smtClean="0"/>
              <a:t>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decline</a:t>
            </a:r>
            <a:r>
              <a:rPr lang="cs-CZ" sz="3200" dirty="0" smtClean="0"/>
              <a:t> </a:t>
            </a:r>
            <a:r>
              <a:rPr lang="cs-CZ" sz="3200" dirty="0" err="1" smtClean="0"/>
              <a:t>nouns</a:t>
            </a:r>
            <a:r>
              <a:rPr lang="cs-CZ" sz="3200" dirty="0" smtClean="0"/>
              <a:t> </a:t>
            </a:r>
            <a:r>
              <a:rPr lang="cs-CZ" sz="3200" dirty="0" err="1" smtClean="0"/>
              <a:t>ending</a:t>
            </a:r>
            <a:r>
              <a:rPr lang="cs-CZ" sz="3200" dirty="0" smtClean="0"/>
              <a:t> in </a:t>
            </a:r>
            <a:r>
              <a:rPr lang="cs-CZ" sz="3200" dirty="0" smtClean="0">
                <a:solidFill>
                  <a:srgbClr val="00B050"/>
                </a:solidFill>
              </a:rPr>
              <a:t>–</a:t>
            </a:r>
            <a:r>
              <a:rPr lang="cs-CZ" sz="3200" dirty="0" err="1" smtClean="0">
                <a:solidFill>
                  <a:srgbClr val="00B050"/>
                </a:solidFill>
              </a:rPr>
              <a:t>us</a:t>
            </a:r>
            <a:r>
              <a:rPr lang="cs-CZ" sz="3200" dirty="0" smtClean="0"/>
              <a:t>?</a:t>
            </a:r>
          </a:p>
          <a:p>
            <a:endParaRPr lang="cs-CZ" sz="3200" dirty="0"/>
          </a:p>
          <a:p>
            <a:r>
              <a:rPr lang="cs-CZ" sz="3200" dirty="0" err="1" smtClean="0"/>
              <a:t>Decide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declension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following</a:t>
            </a:r>
            <a:r>
              <a:rPr lang="cs-CZ" sz="3200" dirty="0" smtClean="0"/>
              <a:t> </a:t>
            </a:r>
            <a:r>
              <a:rPr lang="cs-CZ" sz="3200" dirty="0" err="1" smtClean="0"/>
              <a:t>nouns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37347" y="3416968"/>
            <a:ext cx="26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ulcus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79368" y="4700337"/>
            <a:ext cx="450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infarctus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24926" y="2871537"/>
            <a:ext cx="484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longus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81137" y="5197642"/>
            <a:ext cx="295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nasus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91789" y="4138863"/>
            <a:ext cx="235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morbus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51032" y="3416968"/>
            <a:ext cx="316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fetus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32884" y="5823284"/>
            <a:ext cx="333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vulnus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00675" y="3609474"/>
            <a:ext cx="279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uterus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095874" y="5694947"/>
            <a:ext cx="279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crus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91916" y="5823284"/>
            <a:ext cx="2582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sinus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81200" y="5334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canalis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= a </a:t>
            </a:r>
            <a:r>
              <a:rPr lang="cs-CZ" dirty="0" err="1"/>
              <a:t>narrow</a:t>
            </a:r>
            <a:r>
              <a:rPr lang="cs-CZ" dirty="0"/>
              <a:t> </a:t>
            </a:r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canal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ductus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= a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-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walls</a:t>
            </a:r>
            <a:r>
              <a:rPr lang="cs-CZ" dirty="0"/>
              <a:t>, </a:t>
            </a:r>
            <a:r>
              <a:rPr lang="cs-CZ" dirty="0" err="1"/>
              <a:t>esp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excretion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secretion</a:t>
            </a:r>
            <a:endParaRPr lang="cs-CZ" dirty="0"/>
          </a:p>
        </p:txBody>
      </p:sp>
      <p:pic>
        <p:nvPicPr>
          <p:cNvPr id="23556" name="Picture 4" descr="https://classconnection.s3.amazonaws.com/181/flashcards/305181/jpg/basalis_int_opt_canal-142DE1F8077645E8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4191000" cy="4688238"/>
          </a:xfrm>
          <a:prstGeom prst="rect">
            <a:avLst/>
          </a:prstGeom>
          <a:noFill/>
        </p:spPr>
      </p:pic>
      <p:pic>
        <p:nvPicPr>
          <p:cNvPr id="23558" name="Picture 6" descr="https://my.clevelandclinic.org/ccf/media/Images/HIC/LIVER2.GIF?la=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24" y="1828800"/>
            <a:ext cx="4718177" cy="28194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91200" y="59436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>
                <a:solidFill>
                  <a:srgbClr val="00B050"/>
                </a:solidFill>
              </a:rPr>
              <a:t>optic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canal</a:t>
            </a:r>
            <a:r>
              <a:rPr lang="cs-CZ" b="1" i="1" dirty="0">
                <a:solidFill>
                  <a:srgbClr val="00B050"/>
                </a:solidFill>
              </a:rPr>
              <a:t> 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818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>
                <a:solidFill>
                  <a:srgbClr val="00B050"/>
                </a:solidFill>
              </a:rPr>
              <a:t>bile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duct</a:t>
            </a:r>
            <a:r>
              <a:rPr lang="cs-CZ" b="1" i="1" dirty="0">
                <a:solidFill>
                  <a:srgbClr val="00B050"/>
                </a:solidFill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13272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00887" y="7705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sinus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=  a </a:t>
            </a:r>
            <a:r>
              <a:rPr lang="cs-CZ" dirty="0" err="1" smtClean="0"/>
              <a:t>cavity</a:t>
            </a:r>
            <a:r>
              <a:rPr lang="cs-CZ" dirty="0" smtClean="0"/>
              <a:t> in bone, </a:t>
            </a:r>
            <a:r>
              <a:rPr lang="cs-CZ" dirty="0" err="1" smtClean="0"/>
              <a:t>esp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pair </a:t>
            </a:r>
            <a:r>
              <a:rPr lang="cs-CZ" dirty="0" err="1" smtClean="0"/>
              <a:t>cavities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facial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skull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5258" y="408432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1 </a:t>
            </a:r>
            <a:r>
              <a:rPr lang="cs-CZ" i="1" dirty="0" err="1"/>
              <a:t>frontal</a:t>
            </a:r>
            <a:r>
              <a:rPr lang="cs-CZ" i="1" dirty="0"/>
              <a:t> </a:t>
            </a:r>
            <a:r>
              <a:rPr lang="cs-CZ" i="1" dirty="0" err="1"/>
              <a:t>sinuses</a:t>
            </a:r>
            <a:endParaRPr lang="cs-CZ" i="1" dirty="0"/>
          </a:p>
          <a:p>
            <a:r>
              <a:rPr lang="cs-CZ" i="1" dirty="0"/>
              <a:t>2 </a:t>
            </a:r>
            <a:r>
              <a:rPr lang="cs-CZ" i="1" dirty="0" err="1"/>
              <a:t>ethmoid</a:t>
            </a:r>
            <a:r>
              <a:rPr lang="cs-CZ" i="1" dirty="0"/>
              <a:t> </a:t>
            </a:r>
            <a:r>
              <a:rPr lang="cs-CZ" i="1" dirty="0" err="1"/>
              <a:t>sinuses</a:t>
            </a:r>
            <a:endParaRPr lang="cs-CZ" i="1" dirty="0"/>
          </a:p>
          <a:p>
            <a:r>
              <a:rPr lang="cs-CZ" i="1" dirty="0"/>
              <a:t>3 </a:t>
            </a:r>
            <a:r>
              <a:rPr lang="cs-CZ" i="1" dirty="0" err="1"/>
              <a:t>sphenoid</a:t>
            </a:r>
            <a:r>
              <a:rPr lang="cs-CZ" i="1" dirty="0"/>
              <a:t> sinus</a:t>
            </a:r>
          </a:p>
          <a:p>
            <a:r>
              <a:rPr lang="cs-CZ" i="1" dirty="0"/>
              <a:t>4 </a:t>
            </a:r>
            <a:r>
              <a:rPr lang="cs-CZ" i="1" dirty="0" err="1"/>
              <a:t>maxillary</a:t>
            </a:r>
            <a:r>
              <a:rPr lang="cs-CZ" i="1" dirty="0"/>
              <a:t> </a:t>
            </a:r>
            <a:r>
              <a:rPr lang="cs-CZ" i="1" dirty="0" err="1"/>
              <a:t>sinuses</a:t>
            </a:r>
            <a:endParaRPr lang="cs-CZ" i="1" dirty="0"/>
          </a:p>
        </p:txBody>
      </p:sp>
      <p:pic>
        <p:nvPicPr>
          <p:cNvPr id="4" name="Picture 2" descr="http://upload.wikimedia.org/wikipedia/commons/thumb/e/e8/Paranasal_sinuses_numbers.svg/400px-Paranasal_sinuses_numb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60" y="1739877"/>
            <a:ext cx="3810000" cy="2114550"/>
          </a:xfrm>
          <a:prstGeom prst="rect">
            <a:avLst/>
          </a:prstGeom>
          <a:noFill/>
        </p:spPr>
      </p:pic>
      <p:pic>
        <p:nvPicPr>
          <p:cNvPr id="1026" name="Picture 2" descr="http://c0018279.cdn1.cloudfiles.rackspacecloud.com/c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227" y="1111348"/>
            <a:ext cx="3403551" cy="523623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7526215" y="2152357"/>
            <a:ext cx="2377441" cy="534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528603" y="1688123"/>
            <a:ext cx="247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transverse</a:t>
            </a:r>
            <a:r>
              <a:rPr lang="cs-CZ" b="1" i="1" dirty="0" smtClean="0">
                <a:solidFill>
                  <a:srgbClr val="00B050"/>
                </a:solidFill>
              </a:rPr>
              <a:t> sinus </a:t>
            </a:r>
            <a:r>
              <a:rPr lang="cs-CZ" b="1" i="1" dirty="0" err="1" smtClean="0">
                <a:solidFill>
                  <a:srgbClr val="00B050"/>
                </a:solidFill>
              </a:rPr>
              <a:t>of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pericardium</a:t>
            </a:r>
            <a:r>
              <a:rPr lang="cs-CZ" b="1" i="1" dirty="0" smtClean="0">
                <a:solidFill>
                  <a:srgbClr val="00B050"/>
                </a:solidFill>
              </a:rPr>
              <a:t>?</a:t>
            </a:r>
            <a:endParaRPr lang="cs-CZ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28800" y="2286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cavitas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= a </a:t>
            </a:r>
            <a:r>
              <a:rPr lang="cs-CZ" dirty="0" err="1"/>
              <a:t>cavity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body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C00000"/>
                </a:solidFill>
              </a:rPr>
              <a:t>caverna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= a </a:t>
            </a:r>
            <a:r>
              <a:rPr lang="cs-CZ" dirty="0" err="1"/>
              <a:t>cavity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many </a:t>
            </a:r>
            <a:r>
              <a:rPr lang="cs-CZ" dirty="0" err="1"/>
              <a:t>interconnected</a:t>
            </a:r>
            <a:r>
              <a:rPr lang="cs-CZ" dirty="0"/>
              <a:t> </a:t>
            </a:r>
            <a:r>
              <a:rPr lang="cs-CZ" dirty="0" err="1"/>
              <a:t>chambers</a:t>
            </a:r>
            <a:r>
              <a:rPr lang="cs-CZ" dirty="0"/>
              <a:t>; a </a:t>
            </a:r>
            <a:r>
              <a:rPr lang="cs-CZ" dirty="0" err="1"/>
              <a:t>pathological</a:t>
            </a:r>
            <a:r>
              <a:rPr lang="cs-CZ" dirty="0"/>
              <a:t> </a:t>
            </a:r>
            <a:r>
              <a:rPr lang="cs-CZ" dirty="0" err="1" smtClean="0"/>
              <a:t>cavity</a:t>
            </a:r>
            <a:r>
              <a:rPr lang="cs-CZ" dirty="0" smtClean="0"/>
              <a:t> </a:t>
            </a:r>
            <a:r>
              <a:rPr lang="cs-CZ" dirty="0" err="1"/>
              <a:t>caused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cavernae</a:t>
            </a:r>
            <a:r>
              <a:rPr lang="cs-CZ" i="1" dirty="0"/>
              <a:t> </a:t>
            </a:r>
            <a:r>
              <a:rPr lang="cs-CZ" i="1" dirty="0" err="1"/>
              <a:t>tuberculosae</a:t>
            </a:r>
            <a:endParaRPr lang="cs-CZ" i="1" dirty="0"/>
          </a:p>
          <a:p>
            <a:r>
              <a:rPr lang="cs-CZ" dirty="0"/>
              <a:t> </a:t>
            </a:r>
          </a:p>
        </p:txBody>
      </p:sp>
      <p:pic>
        <p:nvPicPr>
          <p:cNvPr id="24580" name="Picture 4" descr="http://img.tfd.com/mk/C/X2604-C-2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50" y="2273104"/>
            <a:ext cx="4165168" cy="3276600"/>
          </a:xfrm>
          <a:prstGeom prst="rect">
            <a:avLst/>
          </a:prstGeom>
          <a:noFill/>
        </p:spPr>
      </p:pic>
      <p:pic>
        <p:nvPicPr>
          <p:cNvPr id="24582" name="Picture 6" descr="http://gsdl.bvs.sld.cu/greenstone/collect/clnicos/index/assoc/HASHcd81.dir/cap16_fig16.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2169" y="3035378"/>
            <a:ext cx="2895600" cy="2387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8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552</Words>
  <Application>Microsoft Office PowerPoint</Application>
  <PresentationFormat>Vlastní</PresentationFormat>
  <Paragraphs>138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Stébla</vt:lpstr>
      <vt:lpstr>4th and 5th declension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and 5th declension</dc:title>
  <dc:creator>Natália Gachallová</dc:creator>
  <cp:lastModifiedBy>user</cp:lastModifiedBy>
  <cp:revision>23</cp:revision>
  <dcterms:created xsi:type="dcterms:W3CDTF">2015-11-19T14:42:34Z</dcterms:created>
  <dcterms:modified xsi:type="dcterms:W3CDTF">2015-11-21T13:56:27Z</dcterms:modified>
</cp:coreProperties>
</file>