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10/24/2015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10/24/2015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Ajectives</a:t>
            </a:r>
            <a:r>
              <a:rPr lang="cs-CZ" dirty="0" smtClean="0"/>
              <a:t> and </a:t>
            </a:r>
            <a:r>
              <a:rPr lang="cs-CZ" dirty="0" err="1" smtClean="0"/>
              <a:t>nouns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Latin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03920" cy="525658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dirty="0" smtClean="0"/>
              <a:t>big </a:t>
            </a:r>
            <a:r>
              <a:rPr lang="cs-CZ" dirty="0" err="1" smtClean="0"/>
              <a:t>muscle</a:t>
            </a:r>
            <a:endParaRPr lang="cs-CZ" dirty="0" smtClean="0"/>
          </a:p>
          <a:p>
            <a:pPr lvl="1"/>
            <a:r>
              <a:rPr lang="cs-CZ" dirty="0" err="1" smtClean="0"/>
              <a:t>musculus</a:t>
            </a:r>
            <a:r>
              <a:rPr lang="cs-CZ" dirty="0" smtClean="0"/>
              <a:t> </a:t>
            </a:r>
            <a:r>
              <a:rPr lang="cs-CZ" dirty="0" err="1" smtClean="0"/>
              <a:t>magnus</a:t>
            </a:r>
            <a:endParaRPr lang="cs-CZ" dirty="0" smtClean="0"/>
          </a:p>
          <a:p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endParaRPr lang="cs-CZ" dirty="0" smtClean="0"/>
          </a:p>
          <a:p>
            <a:pPr lvl="1"/>
            <a:r>
              <a:rPr lang="cs-CZ" dirty="0" err="1" smtClean="0"/>
              <a:t>musculus</a:t>
            </a:r>
            <a:r>
              <a:rPr lang="cs-CZ" dirty="0" smtClean="0"/>
              <a:t> </a:t>
            </a:r>
            <a:r>
              <a:rPr lang="cs-CZ" dirty="0" err="1" smtClean="0"/>
              <a:t>dors</a:t>
            </a:r>
            <a:r>
              <a:rPr lang="cs-CZ" dirty="0" err="1" smtClean="0">
                <a:solidFill>
                  <a:srgbClr val="00B050"/>
                </a:solidFill>
              </a:rPr>
              <a:t>i</a:t>
            </a:r>
            <a:r>
              <a:rPr lang="cs-CZ" dirty="0" smtClean="0">
                <a:solidFill>
                  <a:srgbClr val="00B050"/>
                </a:solidFill>
              </a:rPr>
              <a:t> – </a:t>
            </a:r>
            <a:r>
              <a:rPr lang="cs-CZ" dirty="0" err="1" smtClean="0">
                <a:solidFill>
                  <a:srgbClr val="00B050"/>
                </a:solidFill>
              </a:rPr>
              <a:t>state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dependency</a:t>
            </a:r>
            <a:r>
              <a:rPr lang="cs-CZ" dirty="0" smtClean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 smtClean="0"/>
              <a:t>big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endParaRPr lang="cs-CZ" dirty="0" smtClean="0"/>
          </a:p>
          <a:p>
            <a:pPr lvl="1"/>
            <a:r>
              <a:rPr lang="cs-CZ" dirty="0" err="1" smtClean="0"/>
              <a:t>musculus</a:t>
            </a:r>
            <a:r>
              <a:rPr lang="cs-CZ" dirty="0" smtClean="0"/>
              <a:t> </a:t>
            </a:r>
            <a:r>
              <a:rPr lang="cs-CZ" dirty="0" err="1" smtClean="0"/>
              <a:t>magnus</a:t>
            </a:r>
            <a:r>
              <a:rPr lang="cs-CZ" dirty="0" smtClean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 smtClean="0"/>
              <a:t>big </a:t>
            </a:r>
            <a:r>
              <a:rPr lang="cs-CZ" dirty="0" err="1" smtClean="0"/>
              <a:t>muscles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endParaRPr lang="cs-CZ" dirty="0" smtClean="0"/>
          </a:p>
          <a:p>
            <a:pPr lvl="1"/>
            <a:r>
              <a:rPr lang="cs-CZ" dirty="0" err="1" smtClean="0"/>
              <a:t>muscul</a:t>
            </a:r>
            <a:r>
              <a:rPr lang="cs-CZ" dirty="0" err="1" smtClean="0">
                <a:solidFill>
                  <a:schemeClr val="accent6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 err="1" smtClean="0"/>
              <a:t>magn</a:t>
            </a:r>
            <a:r>
              <a:rPr lang="cs-CZ" dirty="0" err="1" smtClean="0">
                <a:solidFill>
                  <a:schemeClr val="accent6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</a:t>
            </a:r>
            <a:r>
              <a:rPr lang="cs-CZ" dirty="0" smtClean="0">
                <a:solidFill>
                  <a:srgbClr val="00B050"/>
                </a:solidFill>
              </a:rPr>
              <a:t>case</a:t>
            </a:r>
          </a:p>
          <a:p>
            <a:pPr marL="274320" lvl="1" indent="0">
              <a:buNone/>
            </a:pPr>
            <a:r>
              <a:rPr lang="cs-CZ" dirty="0">
                <a:solidFill>
                  <a:schemeClr val="accent6"/>
                </a:solidFill>
              </a:rPr>
              <a:t>	</a:t>
            </a:r>
            <a:r>
              <a:rPr lang="cs-CZ" dirty="0" smtClean="0">
                <a:solidFill>
                  <a:schemeClr val="accent6"/>
                </a:solidFill>
              </a:rPr>
              <a:t>-&gt; </a:t>
            </a:r>
            <a:r>
              <a:rPr lang="cs-CZ" dirty="0" err="1" smtClean="0">
                <a:solidFill>
                  <a:schemeClr val="accent6"/>
                </a:solidFill>
              </a:rPr>
              <a:t>noun</a:t>
            </a:r>
            <a:r>
              <a:rPr lang="cs-CZ" dirty="0" smtClean="0">
                <a:solidFill>
                  <a:schemeClr val="accent6"/>
                </a:solidFill>
              </a:rPr>
              <a:t> and </a:t>
            </a:r>
            <a:r>
              <a:rPr lang="cs-CZ" dirty="0" err="1" smtClean="0">
                <a:solidFill>
                  <a:schemeClr val="accent6"/>
                </a:solidFill>
              </a:rPr>
              <a:t>adjective</a:t>
            </a:r>
            <a:r>
              <a:rPr lang="cs-CZ" dirty="0" smtClean="0">
                <a:solidFill>
                  <a:schemeClr val="accent6"/>
                </a:solidFill>
              </a:rPr>
              <a:t> in </a:t>
            </a:r>
            <a:r>
              <a:rPr lang="cs-CZ" dirty="0" err="1" smtClean="0">
                <a:solidFill>
                  <a:schemeClr val="accent6"/>
                </a:solidFill>
              </a:rPr>
              <a:t>plural</a:t>
            </a:r>
            <a:endParaRPr lang="cs-CZ" dirty="0" smtClean="0">
              <a:solidFill>
                <a:schemeClr val="accent6"/>
              </a:solidFill>
            </a:endParaRPr>
          </a:p>
          <a:p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finger</a:t>
            </a:r>
            <a:endParaRPr lang="cs-CZ" dirty="0" smtClean="0"/>
          </a:p>
          <a:p>
            <a:pPr lvl="1"/>
            <a:r>
              <a:rPr lang="cs-CZ" dirty="0" err="1" smtClean="0"/>
              <a:t>musculus</a:t>
            </a:r>
            <a:r>
              <a:rPr lang="cs-CZ" dirty="0" smtClean="0"/>
              <a:t> </a:t>
            </a:r>
            <a:r>
              <a:rPr lang="cs-CZ" dirty="0" err="1" smtClean="0"/>
              <a:t>digit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 err="1" smtClean="0"/>
              <a:t>muscles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fingers</a:t>
            </a:r>
            <a:endParaRPr lang="cs-CZ" dirty="0" smtClean="0"/>
          </a:p>
          <a:p>
            <a:pPr lvl="1"/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digit</a:t>
            </a:r>
            <a:r>
              <a:rPr lang="cs-CZ" dirty="0" err="1" smtClean="0">
                <a:solidFill>
                  <a:srgbClr val="00B050"/>
                </a:solidFill>
              </a:rPr>
              <a:t>orum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>
                <a:solidFill>
                  <a:srgbClr val="00B050"/>
                </a:solidFill>
              </a:rPr>
              <a:t>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</a:t>
            </a:r>
            <a:r>
              <a:rPr lang="cs-CZ" dirty="0" err="1" smtClean="0">
                <a:solidFill>
                  <a:srgbClr val="00B050"/>
                </a:solidFill>
              </a:rPr>
              <a:t>plural</a:t>
            </a:r>
            <a:r>
              <a:rPr lang="cs-CZ" dirty="0" smtClean="0">
                <a:solidFill>
                  <a:srgbClr val="00B050"/>
                </a:solidFill>
              </a:rPr>
              <a:t> genitive </a:t>
            </a:r>
            <a:r>
              <a:rPr lang="cs-CZ" dirty="0">
                <a:solidFill>
                  <a:srgbClr val="00B050"/>
                </a:solidFill>
              </a:rPr>
              <a:t>case</a:t>
            </a:r>
          </a:p>
        </p:txBody>
      </p:sp>
    </p:spTree>
    <p:extLst>
      <p:ext uri="{BB962C8B-B14F-4D97-AF65-F5344CB8AC3E}">
        <p14:creationId xmlns:p14="http://schemas.microsoft.com/office/powerpoint/2010/main" val="335352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412776"/>
            <a:ext cx="4005361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uterus                 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ligamentum </a:t>
            </a:r>
          </a:p>
          <a:p>
            <a:pPr algn="r"/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latus, a, 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latin typeface="+mj-lt"/>
              </a:rPr>
              <a:t>ligamentum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latum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uteri</a:t>
            </a:r>
            <a:endParaRPr lang="cs-CZ" sz="2400" dirty="0" smtClean="0">
              <a:latin typeface="+mj-lt"/>
            </a:endParaRPr>
          </a:p>
          <a:p>
            <a:r>
              <a:rPr lang="cs-CZ" sz="2400" dirty="0" err="1" smtClean="0">
                <a:latin typeface="+mj-lt"/>
              </a:rPr>
              <a:t>wide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ligament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of</a:t>
            </a:r>
            <a:r>
              <a:rPr lang="cs-CZ" sz="2400" dirty="0" smtClean="0">
                <a:latin typeface="+mj-lt"/>
              </a:rPr>
              <a:t> uterus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0032" y="1412776"/>
            <a:ext cx="4104456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cerebrum     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transversus, a, um</a:t>
            </a: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fissura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fissura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transversa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cerebri</a:t>
            </a:r>
            <a:endParaRPr lang="cs-CZ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transverse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fissure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400" dirty="0" smtClean="0">
                <a:solidFill>
                  <a:schemeClr val="bg1"/>
                </a:solidFill>
                <a:latin typeface="+mj-lt"/>
              </a:rPr>
              <a:t> brain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61538"/>
            <a:ext cx="4176464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antebrachium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membrana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interosseus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membrana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interossea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antebrachii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interosseous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membrane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forearm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060312"/>
            <a:ext cx="4104456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anomalia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bulbus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congenitus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oculus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anomalia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bulbi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oculi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congenita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hereditary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anomaly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eye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bulb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19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530362"/>
            <a:ext cx="4176464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tunica	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vesica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mucosus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, a, um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felleus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cs-CZ" sz="2400" dirty="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smtClean="0">
                <a:latin typeface="+mj-lt"/>
              </a:rPr>
              <a:t>tunica </a:t>
            </a:r>
            <a:r>
              <a:rPr lang="cs-CZ" sz="2000" dirty="0" err="1" smtClean="0">
                <a:latin typeface="+mj-lt"/>
              </a:rPr>
              <a:t>mucosa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vesicae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felleae</a:t>
            </a:r>
            <a:endParaRPr lang="cs-CZ" sz="20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mucous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membrane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of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gall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blader</a:t>
            </a:r>
            <a:endParaRPr lang="cs-CZ" sz="20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87700" y="150269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dirty="0">
                <a:solidFill>
                  <a:schemeClr val="tx1"/>
                </a:solidFill>
              </a:rPr>
              <a:t>plica (pl.)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transversus</a:t>
            </a:r>
            <a:r>
              <a:rPr lang="en-US" sz="2400" dirty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rectum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endParaRPr lang="cs-CZ" sz="24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400" dirty="0" err="1" smtClean="0">
                <a:solidFill>
                  <a:schemeClr val="bg1"/>
                </a:solidFill>
              </a:rPr>
              <a:t>plicae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</a:rPr>
              <a:t>transversae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</a:rPr>
              <a:t>recti</a:t>
            </a:r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err="1" smtClean="0">
                <a:solidFill>
                  <a:schemeClr val="bg1"/>
                </a:solidFill>
              </a:rPr>
              <a:t>transverse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</a:rPr>
              <a:t>folds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</a:rPr>
              <a:t>of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</a:rPr>
              <a:t>rectum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61538"/>
            <a:ext cx="4608512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apertura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ventriculus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quartus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  <a:p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medianus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apertura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ventriculi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quarti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mediana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median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opening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fourth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ventricle</a:t>
            </a:r>
            <a:endParaRPr lang="en-US" sz="2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061538"/>
            <a:ext cx="4119823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</a:rPr>
              <a:t>sinister, a, um</a:t>
            </a:r>
          </a:p>
          <a:p>
            <a:pPr algn="r"/>
            <a:r>
              <a:rPr lang="en-US" sz="2400" dirty="0" err="1" smtClean="0">
                <a:solidFill>
                  <a:schemeClr val="tx1"/>
                </a:solidFill>
              </a:rPr>
              <a:t>thyroideus</a:t>
            </a:r>
            <a:r>
              <a:rPr lang="en-US" sz="2400" dirty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lobus</a:t>
            </a:r>
            <a:r>
              <a:rPr lang="en-US" sz="2400" dirty="0" smtClean="0">
                <a:solidFill>
                  <a:schemeClr val="tx1"/>
                </a:solidFill>
              </a:rPr>
              <a:t>        </a:t>
            </a:r>
            <a:r>
              <a:rPr lang="en-US" sz="2400" dirty="0" err="1" smtClean="0">
                <a:solidFill>
                  <a:schemeClr val="tx1"/>
                </a:solidFill>
              </a:rPr>
              <a:t>glandula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endParaRPr lang="cs-CZ" sz="20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000" dirty="0" err="1" smtClean="0">
                <a:solidFill>
                  <a:schemeClr val="bg1"/>
                </a:solidFill>
              </a:rPr>
              <a:t>lobus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</a:rPr>
              <a:t>glandulae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</a:rPr>
              <a:t>thyroideae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</a:rPr>
              <a:t>sinister</a:t>
            </a:r>
            <a:endParaRPr lang="cs-CZ" sz="2000" dirty="0" smtClean="0">
              <a:solidFill>
                <a:schemeClr val="bg1"/>
              </a:solidFill>
            </a:endParaRPr>
          </a:p>
          <a:p>
            <a:r>
              <a:rPr lang="cs-CZ" sz="2000" dirty="0" err="1" smtClean="0">
                <a:solidFill>
                  <a:schemeClr val="bg1"/>
                </a:solidFill>
              </a:rPr>
              <a:t>left</a:t>
            </a:r>
            <a:r>
              <a:rPr lang="cs-CZ" sz="2000" dirty="0" smtClean="0">
                <a:solidFill>
                  <a:schemeClr val="bg1"/>
                </a:solidFill>
              </a:rPr>
              <a:t> lobe </a:t>
            </a:r>
            <a:r>
              <a:rPr lang="cs-CZ" sz="2000" dirty="0" err="1" smtClean="0">
                <a:solidFill>
                  <a:schemeClr val="bg1"/>
                </a:solidFill>
              </a:rPr>
              <a:t>of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</a:rPr>
              <a:t>thyroid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</a:rPr>
              <a:t>gland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7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,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smtClean="0">
                <a:solidFill>
                  <a:srgbClr val="C00000"/>
                </a:solidFill>
              </a:rPr>
              <a:t>GENDER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gender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morbus</a:t>
            </a:r>
            <a:r>
              <a:rPr lang="cs-CZ" dirty="0" smtClean="0"/>
              <a:t>, i, m.</a:t>
            </a:r>
          </a:p>
          <a:p>
            <a:r>
              <a:rPr lang="cs-CZ" dirty="0" err="1" smtClean="0"/>
              <a:t>periculosus</a:t>
            </a:r>
            <a:r>
              <a:rPr lang="cs-CZ" dirty="0" smtClean="0"/>
              <a:t>, 	a, 	um</a:t>
            </a:r>
            <a:endParaRPr lang="cs-CZ" dirty="0"/>
          </a:p>
        </p:txBody>
      </p:sp>
      <p:sp>
        <p:nvSpPr>
          <p:cNvPr id="4" name="Isosceles Triangle 3"/>
          <p:cNvSpPr/>
          <p:nvPr/>
        </p:nvSpPr>
        <p:spPr>
          <a:xfrm>
            <a:off x="5508104" y="3527185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5846757" y="3053824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periculosus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6933313" y="5604967"/>
            <a:ext cx="182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periculosum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4729686" y="5621401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periculosa</a:t>
            </a:r>
            <a:endParaRPr lang="en-US" sz="2400" dirty="0">
              <a:latin typeface="+mj-lt"/>
            </a:endParaRPr>
          </a:p>
        </p:txBody>
      </p:sp>
      <p:sp>
        <p:nvSpPr>
          <p:cNvPr id="8" name="Oval 2"/>
          <p:cNvSpPr/>
          <p:nvPr/>
        </p:nvSpPr>
        <p:spPr>
          <a:xfrm>
            <a:off x="5681205" y="2930633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/>
          <p:cNvSpPr txBox="1"/>
          <p:nvPr/>
        </p:nvSpPr>
        <p:spPr>
          <a:xfrm>
            <a:off x="6095007" y="4797081"/>
            <a:ext cx="120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morbus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456" y="44739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masculine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68110" y="445040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feminine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23928" y="44739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neutral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1047544" y="4221088"/>
            <a:ext cx="284096" cy="3600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818150" y="4237180"/>
            <a:ext cx="284096" cy="31688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424048" y="4237180"/>
            <a:ext cx="0" cy="28803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0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70" y="188640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99592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411760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5816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98218" y="609049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gender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use,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decline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paradigm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9672" y="25147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periculosus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8239" y="2484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periculosa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31840" y="251475"/>
            <a:ext cx="31683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periculosum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8" idx="2"/>
            <a:endCxn id="3" idx="0"/>
          </p:cNvCxnSpPr>
          <p:nvPr/>
        </p:nvCxnSpPr>
        <p:spPr>
          <a:xfrm>
            <a:off x="990327" y="617788"/>
            <a:ext cx="161293" cy="3629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473385" y="588718"/>
            <a:ext cx="161293" cy="3629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endCxn id="5" idx="0"/>
          </p:cNvCxnSpPr>
          <p:nvPr/>
        </p:nvCxnSpPr>
        <p:spPr>
          <a:xfrm flipH="1">
            <a:off x="3167844" y="588718"/>
            <a:ext cx="252028" cy="39201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899592" y="1556792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382650" y="1565176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943425" y="1556792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880840" y="5832460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2384341" y="5837883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2926646" y="5843071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35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  <p:bldP spid="8" grpId="0"/>
      <p:bldP spid="9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572000"/>
          </a:xfrm>
        </p:spPr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GENDER</a:t>
            </a:r>
            <a:r>
              <a:rPr lang="cs-CZ" dirty="0" smtClean="0"/>
              <a:t>,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CASE </a:t>
            </a:r>
            <a:r>
              <a:rPr lang="cs-CZ" dirty="0" smtClean="0"/>
              <a:t>and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NUMBER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err="1" smtClean="0"/>
              <a:t>dangerous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r>
              <a:rPr lang="cs-CZ" dirty="0" smtClean="0"/>
              <a:t> -&gt; </a:t>
            </a:r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periculosus</a:t>
            </a:r>
            <a:endParaRPr lang="cs-CZ" dirty="0" smtClean="0"/>
          </a:p>
          <a:p>
            <a:r>
              <a:rPr lang="cs-CZ" dirty="0" smtClean="0"/>
              <a:t>cause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r>
              <a:rPr lang="cs-CZ" dirty="0" smtClean="0"/>
              <a:t> -&gt;causa </a:t>
            </a:r>
            <a:r>
              <a:rPr lang="cs-CZ" dirty="0" err="1" smtClean="0"/>
              <a:t>morb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 err="1" smtClean="0"/>
              <a:t>periculos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r>
              <a:rPr lang="cs-CZ" dirty="0" smtClean="0"/>
              <a:t> -&gt; post </a:t>
            </a:r>
            <a:r>
              <a:rPr lang="cs-CZ" dirty="0" err="1" smtClean="0"/>
              <a:t>morb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dirty="0" smtClean="0"/>
              <a:t> </a:t>
            </a:r>
            <a:r>
              <a:rPr lang="cs-CZ" dirty="0" err="1" smtClean="0"/>
              <a:t>periculos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r>
              <a:rPr lang="cs-CZ" dirty="0" smtClean="0"/>
              <a:t> -&gt;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morb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 err="1" smtClean="0"/>
              <a:t>periculos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0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278216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adjective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does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not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to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same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endings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as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noun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it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has to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be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same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GENDER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/>
              <a:t>CASE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cs-CZ" dirty="0" smtClean="0"/>
              <a:t>NUMBER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!</a:t>
            </a:r>
          </a:p>
          <a:p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 smtClean="0"/>
              <a:t>periodus</a:t>
            </a:r>
            <a:r>
              <a:rPr lang="cs-CZ" dirty="0" smtClean="0"/>
              <a:t>, i, f.</a:t>
            </a:r>
          </a:p>
          <a:p>
            <a:pPr lvl="1"/>
            <a:r>
              <a:rPr lang="cs-CZ" sz="2400" dirty="0" smtClean="0"/>
              <a:t>-&gt;</a:t>
            </a:r>
            <a:r>
              <a:rPr lang="cs-CZ" sz="2400" dirty="0" err="1" smtClean="0"/>
              <a:t>periodus</a:t>
            </a:r>
            <a:r>
              <a:rPr lang="cs-CZ" sz="2400" dirty="0" smtClean="0"/>
              <a:t> longa</a:t>
            </a:r>
          </a:p>
          <a:p>
            <a:pPr lvl="1"/>
            <a:endParaRPr lang="cs-CZ" sz="2400" dirty="0"/>
          </a:p>
          <a:p>
            <a:r>
              <a:rPr lang="cs-CZ" sz="2900" dirty="0" err="1" smtClean="0"/>
              <a:t>after</a:t>
            </a:r>
            <a:r>
              <a:rPr lang="cs-CZ" sz="2900" dirty="0" smtClean="0"/>
              <a:t> a long period</a:t>
            </a:r>
          </a:p>
          <a:p>
            <a:pPr lvl="1"/>
            <a:r>
              <a:rPr lang="cs-CZ" sz="2400" dirty="0" smtClean="0"/>
              <a:t>post </a:t>
            </a:r>
            <a:r>
              <a:rPr lang="cs-CZ" sz="2400" dirty="0" err="1" smtClean="0"/>
              <a:t>period</a:t>
            </a:r>
            <a:r>
              <a:rPr lang="cs-CZ" sz="2400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sz="2400" dirty="0" smtClean="0"/>
              <a:t> </a:t>
            </a:r>
            <a:r>
              <a:rPr lang="cs-CZ" sz="2400" dirty="0" err="1" smtClean="0"/>
              <a:t>long</a:t>
            </a:r>
            <a:r>
              <a:rPr lang="cs-CZ" sz="2400" dirty="0" err="1" smtClean="0">
                <a:solidFill>
                  <a:schemeClr val="accent3">
                    <a:lumMod val="75000"/>
                  </a:schemeClr>
                </a:solidFill>
              </a:rPr>
              <a:t>am</a:t>
            </a: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Isosceles Triangle 4"/>
          <p:cNvSpPr/>
          <p:nvPr/>
        </p:nvSpPr>
        <p:spPr>
          <a:xfrm>
            <a:off x="5692063" y="2955668"/>
            <a:ext cx="268809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 smtClean="0">
                <a:latin typeface="+mj-lt"/>
              </a:rPr>
              <a:t>period</a:t>
            </a:r>
            <a:r>
              <a:rPr lang="cs-CZ" sz="2300" dirty="0" smtClean="0">
                <a:latin typeface="+mj-lt"/>
              </a:rPr>
              <a:t>u</a:t>
            </a:r>
            <a:r>
              <a:rPr lang="en-US" sz="2300" dirty="0" smtClean="0">
                <a:latin typeface="+mj-lt"/>
              </a:rPr>
              <a:t>s</a:t>
            </a:r>
            <a:endParaRPr lang="en-US" sz="2300" dirty="0">
              <a:latin typeface="+mj-lt"/>
            </a:endParaRPr>
          </a:p>
        </p:txBody>
      </p:sp>
      <p:sp>
        <p:nvSpPr>
          <p:cNvPr id="5" name="TextBox 12"/>
          <p:cNvSpPr txBox="1"/>
          <p:nvPr/>
        </p:nvSpPr>
        <p:spPr>
          <a:xfrm>
            <a:off x="6507284" y="2494003"/>
            <a:ext cx="1057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5084823" y="4964578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longa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14"/>
          <p:cNvSpPr txBox="1"/>
          <p:nvPr/>
        </p:nvSpPr>
        <p:spPr>
          <a:xfrm>
            <a:off x="7858926" y="4964577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longum</a:t>
            </a:r>
            <a:endParaRPr lang="en-US" sz="2400" dirty="0">
              <a:latin typeface="+mj-lt"/>
            </a:endParaRPr>
          </a:p>
        </p:txBody>
      </p:sp>
      <p:sp>
        <p:nvSpPr>
          <p:cNvPr id="8" name="Oval 20"/>
          <p:cNvSpPr/>
          <p:nvPr/>
        </p:nvSpPr>
        <p:spPr>
          <a:xfrm>
            <a:off x="4670471" y="489712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5734997"/>
            <a:ext cx="8075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 are BOTH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feminine</a:t>
            </a:r>
            <a:r>
              <a:rPr lang="cs-CZ" dirty="0" smtClean="0"/>
              <a:t> GENDER, </a:t>
            </a:r>
            <a:r>
              <a:rPr lang="cs-CZ" dirty="0" err="1" smtClean="0"/>
              <a:t>accusative</a:t>
            </a:r>
            <a:r>
              <a:rPr lang="cs-CZ" dirty="0" smtClean="0"/>
              <a:t> CASE and </a:t>
            </a:r>
            <a:r>
              <a:rPr lang="cs-CZ" dirty="0" err="1" smtClean="0"/>
              <a:t>singular</a:t>
            </a:r>
            <a:r>
              <a:rPr lang="cs-CZ" dirty="0" smtClean="0"/>
              <a:t> NUMBER, </a:t>
            </a:r>
            <a:r>
              <a:rPr lang="cs-CZ" dirty="0" err="1" smtClean="0"/>
              <a:t>although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do not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34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</a:rPr>
              <a:t>Decide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on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</a:rPr>
              <a:t>paradigm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numCol="2">
            <a:noAutofit/>
          </a:bodyPr>
          <a:lstStyle/>
          <a:p>
            <a:r>
              <a:rPr lang="sk-SK" sz="2800" dirty="0" err="1" smtClean="0">
                <a:latin typeface="Cambria"/>
                <a:cs typeface="Cambria"/>
              </a:rPr>
              <a:t>Chole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Medulla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Nephros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Ascites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Methodus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Tarsus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Diabetes</a:t>
            </a:r>
          </a:p>
          <a:p>
            <a:r>
              <a:rPr lang="sk-SK" sz="2800" dirty="0" smtClean="0">
                <a:latin typeface="Cambria"/>
                <a:cs typeface="Cambria"/>
              </a:rPr>
              <a:t>Collum</a:t>
            </a:r>
          </a:p>
          <a:p>
            <a:r>
              <a:rPr lang="sk-SK" sz="2800" dirty="0" smtClean="0">
                <a:latin typeface="Cambria"/>
                <a:cs typeface="Cambria"/>
              </a:rPr>
              <a:t>Colon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P</a:t>
            </a:r>
            <a:r>
              <a:rPr lang="sk-SK" sz="2800" dirty="0" err="1" smtClean="0">
                <a:latin typeface="Cambria"/>
                <a:cs typeface="Cambria"/>
              </a:rPr>
              <a:t>alatum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Oculus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Therapia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Diameter</a:t>
            </a:r>
          </a:p>
          <a:p>
            <a:r>
              <a:rPr lang="sk-SK" sz="2800" dirty="0" err="1" smtClean="0">
                <a:latin typeface="Cambria"/>
                <a:cs typeface="Cambria"/>
              </a:rPr>
              <a:t>Cancer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Puer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Tibia</a:t>
            </a:r>
            <a:endParaRPr lang="sk-SK" sz="28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36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04014"/>
            <a:ext cx="4902958" cy="523735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err="1" smtClean="0"/>
              <a:t>oculus</a:t>
            </a:r>
            <a:r>
              <a:rPr lang="cs-CZ" dirty="0" smtClean="0"/>
              <a:t> + </a:t>
            </a:r>
            <a:r>
              <a:rPr lang="cs-CZ" dirty="0" err="1" smtClean="0"/>
              <a:t>niger</a:t>
            </a:r>
            <a:r>
              <a:rPr lang="cs-CZ" dirty="0" smtClean="0"/>
              <a:t>, </a:t>
            </a:r>
            <a:r>
              <a:rPr lang="cs-CZ" dirty="0" err="1" smtClean="0"/>
              <a:t>gra</a:t>
            </a:r>
            <a:r>
              <a:rPr lang="cs-CZ" dirty="0" smtClean="0"/>
              <a:t>, </a:t>
            </a:r>
            <a:r>
              <a:rPr lang="cs-CZ" dirty="0" err="1" smtClean="0"/>
              <a:t>grum</a:t>
            </a:r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dirty="0" err="1" smtClean="0"/>
              <a:t>chole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err="1"/>
              <a:t>purus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/>
              <a:t>palatum + </a:t>
            </a:r>
            <a:r>
              <a:rPr lang="cs-CZ" dirty="0" err="1"/>
              <a:t>durus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tibia</a:t>
            </a:r>
            <a:r>
              <a:rPr lang="cs-CZ" dirty="0" smtClean="0"/>
              <a:t> + </a:t>
            </a:r>
            <a:r>
              <a:rPr lang="cs-CZ" dirty="0" err="1" smtClean="0"/>
              <a:t>dexter</a:t>
            </a:r>
            <a:r>
              <a:rPr lang="cs-CZ" dirty="0" smtClean="0"/>
              <a:t>, tra, </a:t>
            </a:r>
            <a:r>
              <a:rPr lang="cs-CZ" dirty="0" err="1" smtClean="0"/>
              <a:t>trum</a:t>
            </a:r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dirty="0" err="1" smtClean="0"/>
              <a:t>methodus</a:t>
            </a:r>
            <a:r>
              <a:rPr lang="cs-CZ" dirty="0" smtClean="0"/>
              <a:t> + </a:t>
            </a:r>
            <a:r>
              <a:rPr lang="cs-CZ" dirty="0" err="1" smtClean="0"/>
              <a:t>novus</a:t>
            </a:r>
            <a:r>
              <a:rPr lang="cs-CZ" dirty="0" smtClean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diabetes + </a:t>
            </a:r>
            <a:r>
              <a:rPr lang="cs-CZ" dirty="0" err="1" smtClean="0"/>
              <a:t>mellitus</a:t>
            </a:r>
            <a:r>
              <a:rPr lang="cs-CZ" dirty="0" smtClean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therapia</a:t>
            </a:r>
            <a:r>
              <a:rPr lang="cs-CZ" dirty="0" smtClean="0"/>
              <a:t> + </a:t>
            </a:r>
            <a:r>
              <a:rPr lang="cs-CZ" dirty="0" err="1" smtClean="0"/>
              <a:t>chirurgicus</a:t>
            </a:r>
            <a:r>
              <a:rPr lang="cs-CZ" dirty="0" smtClean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 smtClean="0"/>
              <a:t>nephros</a:t>
            </a:r>
            <a:r>
              <a:rPr lang="cs-CZ" dirty="0" smtClean="0"/>
              <a:t> + </a:t>
            </a:r>
            <a:r>
              <a:rPr lang="cs-CZ" dirty="0" err="1" smtClean="0"/>
              <a:t>sinister</a:t>
            </a:r>
            <a:r>
              <a:rPr lang="cs-CZ" dirty="0" smtClean="0"/>
              <a:t>, tra, </a:t>
            </a:r>
            <a:r>
              <a:rPr lang="cs-CZ" dirty="0" err="1" smtClean="0"/>
              <a:t>trum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64088" y="1495875"/>
            <a:ext cx="367240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700" dirty="0" err="1" smtClean="0"/>
              <a:t>oculus</a:t>
            </a:r>
            <a:r>
              <a:rPr lang="cs-CZ" sz="2700" dirty="0" smtClean="0"/>
              <a:t> </a:t>
            </a:r>
            <a:r>
              <a:rPr lang="cs-CZ" sz="2700" dirty="0" err="1" smtClean="0"/>
              <a:t>niger</a:t>
            </a:r>
            <a:endParaRPr lang="cs-CZ" sz="2700" dirty="0" smtClean="0"/>
          </a:p>
          <a:p>
            <a:pPr>
              <a:spcBef>
                <a:spcPts val="1200"/>
              </a:spcBef>
            </a:pPr>
            <a:r>
              <a:rPr lang="cs-CZ" sz="2700" dirty="0" err="1" smtClean="0"/>
              <a:t>chole</a:t>
            </a:r>
            <a:r>
              <a:rPr lang="cs-CZ" sz="2700" dirty="0" smtClean="0"/>
              <a:t> </a:t>
            </a:r>
            <a:r>
              <a:rPr lang="cs-CZ" sz="2700" dirty="0" err="1" smtClean="0"/>
              <a:t>pura</a:t>
            </a:r>
            <a:endParaRPr lang="cs-CZ" sz="2700" dirty="0" smtClean="0"/>
          </a:p>
          <a:p>
            <a:pPr>
              <a:spcBef>
                <a:spcPts val="1200"/>
              </a:spcBef>
            </a:pPr>
            <a:r>
              <a:rPr lang="cs-CZ" sz="2700" dirty="0" smtClean="0"/>
              <a:t>palatum </a:t>
            </a:r>
            <a:r>
              <a:rPr lang="cs-CZ" sz="2700" dirty="0" err="1" smtClean="0"/>
              <a:t>durum</a:t>
            </a:r>
            <a:endParaRPr lang="cs-CZ" sz="2700" dirty="0" smtClean="0"/>
          </a:p>
          <a:p>
            <a:pPr>
              <a:spcBef>
                <a:spcPts val="1200"/>
              </a:spcBef>
            </a:pPr>
            <a:r>
              <a:rPr lang="cs-CZ" sz="2700" dirty="0" err="1" smtClean="0"/>
              <a:t>tibia</a:t>
            </a:r>
            <a:r>
              <a:rPr lang="cs-CZ" sz="2700" dirty="0" smtClean="0"/>
              <a:t> </a:t>
            </a:r>
            <a:r>
              <a:rPr lang="cs-CZ" sz="2700" dirty="0" err="1" smtClean="0"/>
              <a:t>dextra</a:t>
            </a:r>
            <a:endParaRPr lang="cs-CZ" sz="2700" dirty="0" smtClean="0"/>
          </a:p>
          <a:p>
            <a:pPr>
              <a:spcBef>
                <a:spcPts val="1200"/>
              </a:spcBef>
            </a:pPr>
            <a:r>
              <a:rPr lang="cs-CZ" sz="2700" dirty="0" err="1" smtClean="0"/>
              <a:t>methodus</a:t>
            </a:r>
            <a:r>
              <a:rPr lang="cs-CZ" sz="2700" dirty="0" smtClean="0"/>
              <a:t> nova</a:t>
            </a:r>
          </a:p>
          <a:p>
            <a:pPr>
              <a:spcBef>
                <a:spcPts val="1200"/>
              </a:spcBef>
            </a:pPr>
            <a:r>
              <a:rPr lang="cs-CZ" sz="2700" dirty="0" smtClean="0"/>
              <a:t>diabetes </a:t>
            </a:r>
            <a:r>
              <a:rPr lang="cs-CZ" sz="2700" dirty="0" err="1" smtClean="0"/>
              <a:t>mellitus</a:t>
            </a:r>
            <a:endParaRPr lang="cs-CZ" sz="2700" dirty="0" smtClean="0"/>
          </a:p>
          <a:p>
            <a:pPr>
              <a:spcBef>
                <a:spcPts val="1200"/>
              </a:spcBef>
            </a:pPr>
            <a:r>
              <a:rPr lang="cs-CZ" sz="2700" dirty="0" err="1" smtClean="0"/>
              <a:t>therapia</a:t>
            </a:r>
            <a:r>
              <a:rPr lang="cs-CZ" sz="2700" dirty="0" smtClean="0"/>
              <a:t> </a:t>
            </a:r>
            <a:r>
              <a:rPr lang="cs-CZ" sz="2700" dirty="0" err="1" smtClean="0"/>
              <a:t>chirurgica</a:t>
            </a:r>
            <a:endParaRPr lang="cs-CZ" sz="2700" dirty="0" smtClean="0"/>
          </a:p>
          <a:p>
            <a:pPr>
              <a:spcBef>
                <a:spcPts val="1200"/>
              </a:spcBef>
            </a:pPr>
            <a:r>
              <a:rPr lang="cs-CZ" sz="2700" dirty="0" err="1" smtClean="0"/>
              <a:t>nephros</a:t>
            </a:r>
            <a:r>
              <a:rPr lang="cs-CZ" sz="2700" dirty="0" smtClean="0"/>
              <a:t> </a:t>
            </a:r>
            <a:r>
              <a:rPr lang="cs-CZ" sz="2700" dirty="0" err="1" smtClean="0"/>
              <a:t>sinister</a:t>
            </a:r>
            <a:endParaRPr lang="cs-CZ" sz="27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656837" y="1772816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656837" y="2348880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656837" y="2924944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665218" y="3429000"/>
            <a:ext cx="69887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681984" y="4077072"/>
            <a:ext cx="682104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665218" y="4581128"/>
            <a:ext cx="69887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867186" y="5157192"/>
            <a:ext cx="496902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4802332" y="5733256"/>
            <a:ext cx="561756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1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Connect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prepositions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sine + </a:t>
            </a:r>
            <a:r>
              <a:rPr lang="cs-CZ" dirty="0" err="1" smtClean="0"/>
              <a:t>nephros</a:t>
            </a:r>
            <a:r>
              <a:rPr lang="cs-CZ" dirty="0" smtClean="0"/>
              <a:t> </a:t>
            </a:r>
            <a:r>
              <a:rPr lang="cs-CZ" dirty="0" err="1" smtClean="0"/>
              <a:t>sinister</a:t>
            </a:r>
            <a:endParaRPr lang="cs-CZ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sine</a:t>
            </a:r>
            <a:r>
              <a:rPr lang="cs-CZ" dirty="0" smtClean="0"/>
              <a:t> </a:t>
            </a:r>
            <a:r>
              <a:rPr lang="cs-CZ" dirty="0" err="1" smtClean="0"/>
              <a:t>nephr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 err="1" smtClean="0"/>
              <a:t>sinistr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/>
              <a:t>ad + </a:t>
            </a:r>
            <a:r>
              <a:rPr lang="cs-CZ" dirty="0" err="1" smtClean="0"/>
              <a:t>chole</a:t>
            </a:r>
            <a:r>
              <a:rPr lang="cs-CZ" dirty="0" smtClean="0"/>
              <a:t> </a:t>
            </a:r>
            <a:r>
              <a:rPr lang="cs-CZ" dirty="0" err="1" smtClean="0"/>
              <a:t>pura</a:t>
            </a:r>
            <a:endParaRPr lang="cs-CZ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rgbClr val="0070C0"/>
                </a:solidFill>
              </a:rPr>
              <a:t>ad</a:t>
            </a:r>
            <a:r>
              <a:rPr lang="cs-CZ" dirty="0" smtClean="0"/>
              <a:t> </a:t>
            </a:r>
            <a:r>
              <a:rPr lang="cs-CZ" dirty="0" err="1" smtClean="0"/>
              <a:t>chol</a:t>
            </a:r>
            <a:r>
              <a:rPr lang="cs-CZ" dirty="0" err="1" smtClean="0">
                <a:solidFill>
                  <a:srgbClr val="0070C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pur</a:t>
            </a:r>
            <a:r>
              <a:rPr lang="cs-CZ" dirty="0" err="1" smtClean="0">
                <a:solidFill>
                  <a:srgbClr val="0070C0"/>
                </a:solidFill>
              </a:rPr>
              <a:t>am</a:t>
            </a:r>
            <a:endParaRPr lang="cs-CZ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/>
              <a:t>in + palatum </a:t>
            </a:r>
            <a:r>
              <a:rPr lang="cs-CZ" dirty="0" err="1" smtClean="0"/>
              <a:t>durum</a:t>
            </a:r>
            <a:r>
              <a:rPr lang="cs-CZ" dirty="0" smtClean="0"/>
              <a:t> (</a:t>
            </a:r>
            <a:r>
              <a:rPr lang="cs-CZ" dirty="0" err="1" smtClean="0"/>
              <a:t>position</a:t>
            </a:r>
            <a:r>
              <a:rPr lang="cs-CZ" dirty="0" smtClean="0"/>
              <a:t>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 err="1" smtClean="0"/>
              <a:t>palat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 err="1" smtClean="0"/>
              <a:t>dur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 smtClean="0"/>
              <a:t>fractura</a:t>
            </a:r>
            <a:r>
              <a:rPr lang="cs-CZ" dirty="0" smtClean="0"/>
              <a:t> + </a:t>
            </a:r>
            <a:r>
              <a:rPr lang="cs-CZ" dirty="0" err="1" smtClean="0"/>
              <a:t>tibia</a:t>
            </a:r>
            <a:r>
              <a:rPr lang="cs-CZ" dirty="0" smtClean="0"/>
              <a:t> </a:t>
            </a:r>
            <a:r>
              <a:rPr lang="cs-CZ" dirty="0" err="1" smtClean="0"/>
              <a:t>dextra</a:t>
            </a:r>
            <a:endParaRPr lang="cs-CZ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 smtClean="0">
                <a:solidFill>
                  <a:schemeClr val="accent1"/>
                </a:solidFill>
              </a:rPr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tibi</a:t>
            </a:r>
            <a:r>
              <a:rPr lang="cs-CZ" dirty="0" err="1" smtClean="0">
                <a:solidFill>
                  <a:schemeClr val="accent1"/>
                </a:solidFill>
              </a:rPr>
              <a:t>ae</a:t>
            </a:r>
            <a:r>
              <a:rPr lang="cs-CZ" dirty="0" smtClean="0"/>
              <a:t> </a:t>
            </a:r>
            <a:r>
              <a:rPr lang="cs-CZ" dirty="0" err="1" smtClean="0"/>
              <a:t>dextr</a:t>
            </a:r>
            <a:r>
              <a:rPr lang="cs-CZ" dirty="0" err="1" smtClean="0">
                <a:solidFill>
                  <a:schemeClr val="accent1"/>
                </a:solidFill>
              </a:rPr>
              <a:t>ae</a:t>
            </a:r>
            <a:r>
              <a:rPr lang="cs-CZ" dirty="0" smtClean="0">
                <a:solidFill>
                  <a:schemeClr val="accent1"/>
                </a:solidFill>
              </a:rPr>
              <a:t> -&gt; </a:t>
            </a:r>
            <a:r>
              <a:rPr lang="cs-CZ" dirty="0" err="1" smtClean="0">
                <a:solidFill>
                  <a:schemeClr val="accent1"/>
                </a:solidFill>
              </a:rPr>
              <a:t>fracture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of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shinbone</a:t>
            </a: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 smtClean="0"/>
              <a:t>cum</a:t>
            </a:r>
            <a:r>
              <a:rPr lang="cs-CZ" dirty="0" smtClean="0"/>
              <a:t> + </a:t>
            </a:r>
            <a:r>
              <a:rPr lang="cs-CZ" dirty="0" err="1" smtClean="0"/>
              <a:t>methodus</a:t>
            </a:r>
            <a:r>
              <a:rPr lang="cs-CZ" dirty="0" smtClean="0"/>
              <a:t> nova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cum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 smtClean="0"/>
              <a:t> nov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 smtClean="0"/>
              <a:t>propter</a:t>
            </a:r>
            <a:r>
              <a:rPr lang="cs-CZ" dirty="0" smtClean="0"/>
              <a:t> + diabetes </a:t>
            </a:r>
            <a:r>
              <a:rPr lang="cs-CZ" dirty="0" err="1" smtClean="0"/>
              <a:t>mellitus</a:t>
            </a:r>
            <a:endParaRPr lang="cs-CZ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 smtClean="0">
                <a:solidFill>
                  <a:srgbClr val="0070C0"/>
                </a:solidFill>
              </a:rPr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diabet</a:t>
            </a:r>
            <a:r>
              <a:rPr lang="cs-CZ" dirty="0" err="1" smtClean="0">
                <a:solidFill>
                  <a:srgbClr val="0070C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mellit</a:t>
            </a:r>
            <a:r>
              <a:rPr lang="cs-CZ" dirty="0" err="1" smtClean="0">
                <a:solidFill>
                  <a:srgbClr val="0070C0"/>
                </a:solidFill>
              </a:rPr>
              <a:t>um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31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53580"/>
          </a:xfrm>
        </p:spPr>
        <p:txBody>
          <a:bodyPr>
            <a:noAutofit/>
          </a:bodyPr>
          <a:lstStyle/>
          <a:p>
            <a:r>
              <a:rPr lang="sk-SK" sz="3000" dirty="0" smtClean="0">
                <a:solidFill>
                  <a:schemeClr val="accent3">
                    <a:lumMod val="75000"/>
                  </a:schemeClr>
                </a:solidFill>
              </a:rPr>
              <a:t>What is the gender, number and </a:t>
            </a:r>
            <a:r>
              <a:rPr lang="sk-SK" sz="3000" dirty="0" err="1" smtClean="0">
                <a:solidFill>
                  <a:schemeClr val="accent3">
                    <a:lumMod val="75000"/>
                  </a:schemeClr>
                </a:solidFill>
              </a:rPr>
              <a:t>case</a:t>
            </a:r>
            <a:r>
              <a:rPr lang="sk-SK" sz="3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sk-SK" sz="3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sk-SK" sz="3000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sk-SK" sz="3000" dirty="0" smtClean="0">
                <a:solidFill>
                  <a:schemeClr val="accent3">
                    <a:lumMod val="75000"/>
                  </a:schemeClr>
                </a:solidFill>
              </a:rPr>
              <a:t> the following nouns?</a:t>
            </a:r>
            <a:endParaRPr lang="en-GB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2286000" cy="4525963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+mj-lt"/>
              </a:rPr>
              <a:t>palata</a:t>
            </a:r>
          </a:p>
          <a:p>
            <a:r>
              <a:rPr lang="cs-CZ" sz="2800" dirty="0" err="1" smtClean="0">
                <a:latin typeface="+mj-lt"/>
              </a:rPr>
              <a:t>angulis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oculos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ovariorum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nephron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alvo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icterum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olecranon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methodi</a:t>
            </a:r>
            <a:endParaRPr lang="cs-CZ" sz="2800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1524000"/>
            <a:ext cx="644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palatum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n., nominative pl. </a:t>
            </a:r>
            <a:r>
              <a:rPr lang="en-US" sz="2400" i="1" dirty="0" smtClean="0">
                <a:solidFill>
                  <a:srgbClr val="1782BF"/>
                </a:solidFill>
              </a:rPr>
              <a:t>or </a:t>
            </a:r>
            <a:r>
              <a:rPr lang="en-US" sz="2400" dirty="0" smtClean="0">
                <a:solidFill>
                  <a:srgbClr val="1782BF"/>
                </a:solidFill>
              </a:rPr>
              <a:t>accusative pl</a:t>
            </a:r>
            <a:r>
              <a:rPr lang="en-US" sz="2400" i="1" dirty="0" smtClean="0">
                <a:solidFill>
                  <a:srgbClr val="1782BF"/>
                </a:solidFill>
              </a:rPr>
              <a:t>.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5882" y="2052934"/>
            <a:ext cx="3398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a</a:t>
            </a:r>
            <a:r>
              <a:rPr lang="en-US" sz="2400" dirty="0" err="1" smtClean="0">
                <a:solidFill>
                  <a:srgbClr val="1782BF"/>
                </a:solidFill>
              </a:rPr>
              <a:t>ngulus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ablative pl.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7404" y="2514599"/>
            <a:ext cx="3547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1782BF"/>
                </a:solidFill>
              </a:rPr>
              <a:t>oculus,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accusative pl.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3043534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ovarium</a:t>
            </a:r>
            <a:r>
              <a:rPr lang="en-US" sz="2400" dirty="0" smtClean="0">
                <a:solidFill>
                  <a:srgbClr val="1782BF"/>
                </a:solidFill>
              </a:rPr>
              <a:t>, ii, n./ genitive pl.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3420" y="3581399"/>
            <a:ext cx="419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nephros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accusative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0204" y="418206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alvus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f./ ablative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7386" y="4643734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782BF"/>
                </a:solidFill>
              </a:rPr>
              <a:t>icterus,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accusative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9456" y="5160859"/>
            <a:ext cx="668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782BF"/>
                </a:solidFill>
              </a:rPr>
              <a:t>olecranon,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n./ nominative </a:t>
            </a:r>
            <a:r>
              <a:rPr lang="en-US" sz="2400" i="1" dirty="0" smtClean="0">
                <a:solidFill>
                  <a:srgbClr val="1782BF"/>
                </a:solidFill>
              </a:rPr>
              <a:t>or </a:t>
            </a:r>
            <a:r>
              <a:rPr lang="en-US" sz="2400" dirty="0" smtClean="0">
                <a:solidFill>
                  <a:srgbClr val="1782BF"/>
                </a:solidFill>
              </a:rPr>
              <a:t>accusative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5616605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methodus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f./ genitive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r>
              <a:rPr lang="en-US" sz="2400" i="1" dirty="0">
                <a:solidFill>
                  <a:srgbClr val="1782BF"/>
                </a:solidFill>
              </a:rPr>
              <a:t>o</a:t>
            </a:r>
            <a:r>
              <a:rPr lang="en-US" sz="2400" i="1" dirty="0" smtClean="0">
                <a:solidFill>
                  <a:srgbClr val="1782BF"/>
                </a:solidFill>
              </a:rPr>
              <a:t>r </a:t>
            </a:r>
            <a:r>
              <a:rPr lang="en-US" sz="2400" dirty="0" smtClean="0">
                <a:solidFill>
                  <a:srgbClr val="1782BF"/>
                </a:solidFill>
              </a:rPr>
              <a:t>nominative pl. </a:t>
            </a:r>
            <a:endParaRPr lang="en-US" sz="2400" dirty="0">
              <a:solidFill>
                <a:srgbClr val="1782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3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379</TotalTime>
  <Words>666</Words>
  <Application>Microsoft Office PowerPoint</Application>
  <PresentationFormat>Předvádění na obrazovce (4:3)</PresentationFormat>
  <Paragraphs>167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Cambria</vt:lpstr>
      <vt:lpstr>Georgia</vt:lpstr>
      <vt:lpstr>Wingdings</vt:lpstr>
      <vt:lpstr>Wingdings 2</vt:lpstr>
      <vt:lpstr>Administrativní</vt:lpstr>
      <vt:lpstr>Ajectives and nouns</vt:lpstr>
      <vt:lpstr>Adjectives and nouns</vt:lpstr>
      <vt:lpstr>Prezentace aplikace PowerPoint</vt:lpstr>
      <vt:lpstr>Adjectives and nouns</vt:lpstr>
      <vt:lpstr>Adjectives and nouns</vt:lpstr>
      <vt:lpstr>Decide on declension and paradigm</vt:lpstr>
      <vt:lpstr>Connect the nouns with adjectives</vt:lpstr>
      <vt:lpstr>Connect given terms with the prepositions (or nouns)</vt:lpstr>
      <vt:lpstr>What is the gender, number and case of the following nouns?</vt:lpstr>
      <vt:lpstr>Translate into Latin</vt:lpstr>
      <vt:lpstr>Form phrases from words in boxes and translate them into English</vt:lpstr>
      <vt:lpstr>Form phrases from words in boxes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Ajectives and nouns</dc:title>
  <dc:creator>Ševčíková Tereza</dc:creator>
  <cp:lastModifiedBy>test</cp:lastModifiedBy>
  <cp:revision>17</cp:revision>
  <dcterms:created xsi:type="dcterms:W3CDTF">2015-10-22T08:02:17Z</dcterms:created>
  <dcterms:modified xsi:type="dcterms:W3CDTF">2015-10-24T19:28:22Z</dcterms:modified>
</cp:coreProperties>
</file>