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>
      <p:cViewPr>
        <p:scale>
          <a:sx n="125" d="100"/>
          <a:sy n="125" d="100"/>
        </p:scale>
        <p:origin x="-1140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F3E9-B376-429A-9178-8B6DCC34C063}" type="datetimeFigureOut">
              <a:rPr lang="cs-CZ" smtClean="0"/>
              <a:pPr/>
              <a:t>30.9.2015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AA3E613-F5A1-4939-ACA5-835195E418E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F3E9-B376-429A-9178-8B6DCC34C063}" type="datetimeFigureOut">
              <a:rPr lang="cs-CZ" smtClean="0"/>
              <a:pPr/>
              <a:t>30.9.2015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E613-F5A1-4939-ACA5-835195E418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AA3E613-F5A1-4939-ACA5-835195E418E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F3E9-B376-429A-9178-8B6DCC34C063}" type="datetimeFigureOut">
              <a:rPr lang="cs-CZ" smtClean="0"/>
              <a:pPr/>
              <a:t>30.9.2015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F3E9-B376-429A-9178-8B6DCC34C063}" type="datetimeFigureOut">
              <a:rPr lang="cs-CZ" smtClean="0"/>
              <a:pPr/>
              <a:t>30.9.2015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AA3E613-F5A1-4939-ACA5-835195E418E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F3E9-B376-429A-9178-8B6DCC34C063}" type="datetimeFigureOut">
              <a:rPr lang="cs-CZ" smtClean="0"/>
              <a:pPr/>
              <a:t>30.9.2015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AA3E613-F5A1-4939-ACA5-835195E418E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9CCF3E9-B376-429A-9178-8B6DCC34C063}" type="datetimeFigureOut">
              <a:rPr lang="cs-CZ" smtClean="0"/>
              <a:pPr/>
              <a:t>30.9.2015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E613-F5A1-4939-ACA5-835195E418E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F3E9-B376-429A-9178-8B6DCC34C063}" type="datetimeFigureOut">
              <a:rPr lang="cs-CZ" smtClean="0"/>
              <a:pPr/>
              <a:t>30.9.2015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AA3E613-F5A1-4939-ACA5-835195E418E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F3E9-B376-429A-9178-8B6DCC34C063}" type="datetimeFigureOut">
              <a:rPr lang="cs-CZ" smtClean="0"/>
              <a:pPr/>
              <a:t>30.9.2015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AA3E613-F5A1-4939-ACA5-835195E418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F3E9-B376-429A-9178-8B6DCC34C063}" type="datetimeFigureOut">
              <a:rPr lang="cs-CZ" smtClean="0"/>
              <a:pPr/>
              <a:t>30.9.2015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A3E613-F5A1-4939-ACA5-835195E418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AA3E613-F5A1-4939-ACA5-835195E418E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F3E9-B376-429A-9178-8B6DCC34C063}" type="datetimeFigureOut">
              <a:rPr lang="cs-CZ" smtClean="0"/>
              <a:pPr/>
              <a:t>30.9.2015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AA3E613-F5A1-4939-ACA5-835195E418E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9CCF3E9-B376-429A-9178-8B6DCC34C063}" type="datetimeFigureOut">
              <a:rPr lang="cs-CZ" smtClean="0"/>
              <a:pPr/>
              <a:t>30.9.2015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9CCF3E9-B376-429A-9178-8B6DCC34C063}" type="datetimeFigureOut">
              <a:rPr lang="cs-CZ" smtClean="0"/>
              <a:pPr/>
              <a:t>30.9.2015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AA3E613-F5A1-4939-ACA5-835195E418E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who.int/classifications/icd1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dril/?lang=en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autumn</a:t>
            </a:r>
            <a:r>
              <a:rPr lang="cs-CZ" dirty="0" smtClean="0"/>
              <a:t>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Basic </a:t>
            </a:r>
            <a:r>
              <a:rPr lang="cs-CZ" dirty="0" err="1" smtClean="0"/>
              <a:t>medical</a:t>
            </a:r>
            <a:r>
              <a:rPr lang="cs-CZ" dirty="0" smtClean="0"/>
              <a:t> terminology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958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cs typeface="Cambria"/>
              </a:rPr>
              <a:t>Latin in the clinical terminology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cs-CZ" sz="2800" dirty="0">
                <a:latin typeface="+mj-lt"/>
              </a:rPr>
              <a:t>Non-definite set of terms that names diseases, health conditions or causes of death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cs-CZ" sz="2800" dirty="0">
                <a:latin typeface="+mj-lt"/>
              </a:rPr>
              <a:t>First authoritative list of diseases and causes of death 1868 (</a:t>
            </a:r>
            <a:r>
              <a:rPr lang="en-US" altLang="cs-CZ" sz="2800" i="1" dirty="0">
                <a:latin typeface="+mj-lt"/>
              </a:rPr>
              <a:t>Nomenclature of diseases</a:t>
            </a:r>
            <a:r>
              <a:rPr lang="en-US" altLang="cs-CZ" sz="2800" dirty="0">
                <a:latin typeface="+mj-lt"/>
              </a:rPr>
              <a:t>), 1893 Bertillon's classification of diseases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cs-CZ" sz="2800" dirty="0">
                <a:latin typeface="+mj-lt"/>
              </a:rPr>
              <a:t>Current terminology ICD-10 </a:t>
            </a:r>
            <a:r>
              <a:rPr lang="cs-CZ" altLang="cs-CZ" sz="2800" dirty="0" smtClean="0">
                <a:latin typeface="+mj-lt"/>
              </a:rPr>
              <a:t>(</a:t>
            </a:r>
            <a:r>
              <a:rPr lang="cs-CZ" sz="2800" i="1" dirty="0">
                <a:latin typeface="+mj-lt"/>
              </a:rPr>
              <a:t>International </a:t>
            </a:r>
            <a:r>
              <a:rPr lang="cs-CZ" sz="2800" i="1" dirty="0" err="1">
                <a:latin typeface="+mj-lt"/>
              </a:rPr>
              <a:t>Classification</a:t>
            </a:r>
            <a:r>
              <a:rPr lang="cs-CZ" sz="2800" i="1" dirty="0">
                <a:latin typeface="+mj-lt"/>
              </a:rPr>
              <a:t> </a:t>
            </a:r>
            <a:r>
              <a:rPr lang="cs-CZ" sz="2800" i="1" dirty="0" err="1">
                <a:latin typeface="+mj-lt"/>
              </a:rPr>
              <a:t>of</a:t>
            </a:r>
            <a:r>
              <a:rPr lang="cs-CZ" sz="2800" i="1" dirty="0">
                <a:latin typeface="+mj-lt"/>
              </a:rPr>
              <a:t> </a:t>
            </a:r>
            <a:r>
              <a:rPr lang="cs-CZ" sz="2800" i="1" dirty="0" err="1" smtClean="0">
                <a:latin typeface="+mj-lt"/>
              </a:rPr>
              <a:t>Diseases</a:t>
            </a:r>
            <a:r>
              <a:rPr lang="cs-CZ" altLang="cs-CZ" sz="2800" dirty="0" smtClean="0">
                <a:latin typeface="+mj-lt"/>
              </a:rPr>
              <a:t>) </a:t>
            </a:r>
            <a:r>
              <a:rPr lang="en-US" altLang="cs-CZ" sz="2800" dirty="0" smtClean="0">
                <a:latin typeface="+mj-lt"/>
              </a:rPr>
              <a:t>is </a:t>
            </a:r>
            <a:r>
              <a:rPr lang="en-US" altLang="cs-CZ" sz="2800" dirty="0">
                <a:latin typeface="+mj-lt"/>
              </a:rPr>
              <a:t>approved by WHO and published every ± 10 years </a:t>
            </a:r>
            <a:r>
              <a:rPr lang="en-US" altLang="cs-CZ" sz="2800" dirty="0">
                <a:solidFill>
                  <a:srgbClr val="267CF2"/>
                </a:solidFill>
                <a:latin typeface="+mj-lt"/>
              </a:rPr>
              <a:t>(</a:t>
            </a:r>
            <a:r>
              <a:rPr lang="en-US" altLang="cs-CZ" sz="2800" dirty="0">
                <a:solidFill>
                  <a:srgbClr val="267CF2"/>
                </a:solidFill>
                <a:latin typeface="+mj-lt"/>
                <a:ea typeface="Lucida Grande" charset="0"/>
              </a:rPr>
              <a:t>www.who.int/classifications/icd/en/)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cs-CZ" sz="2800" dirty="0">
                <a:latin typeface="+mj-lt"/>
                <a:ea typeface="Lucida Grande" charset="0"/>
              </a:rPr>
              <a:t>Widely used in medical documentation e.g. medical reports, surgical and hospital reports, pathological reports</a:t>
            </a:r>
            <a:r>
              <a:rPr lang="en-US" altLang="cs-CZ" sz="2800" dirty="0">
                <a:latin typeface="+mj-lt"/>
              </a:rPr>
              <a:t> (central Europe, Russia and former republics of USSR, partly Western Europe - Germany, Austria)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224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Diagnose</a:t>
            </a:r>
            <a:endParaRPr lang="cs-CZ" dirty="0"/>
          </a:p>
        </p:txBody>
      </p:sp>
      <p:pic>
        <p:nvPicPr>
          <p:cNvPr id="4" name="Picture 1" descr="09_Dg_padak.pdf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" r="12281"/>
          <a:stretch/>
        </p:blipFill>
        <p:spPr>
          <a:xfrm>
            <a:off x="179512" y="1988840"/>
            <a:ext cx="8747127" cy="3596285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755576" y="2697520"/>
            <a:ext cx="79208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1547664" y="2697500"/>
            <a:ext cx="0" cy="289174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755576" y="2697500"/>
            <a:ext cx="0" cy="289174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755576" y="5589240"/>
            <a:ext cx="792088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ámeček 19"/>
          <p:cNvSpPr/>
          <p:nvPr/>
        </p:nvSpPr>
        <p:spPr>
          <a:xfrm>
            <a:off x="755576" y="4437112"/>
            <a:ext cx="792088" cy="288032"/>
          </a:xfrm>
          <a:prstGeom prst="fram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51520" y="5805264"/>
            <a:ext cx="477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ICD </a:t>
            </a:r>
            <a:r>
              <a:rPr lang="en-US" altLang="cs-CZ" dirty="0">
                <a:solidFill>
                  <a:schemeClr val="tx2"/>
                </a:solidFill>
                <a:latin typeface="Cambria" pitchFamily="18" charset="0"/>
                <a:hlinkClick r:id="rId3"/>
              </a:rPr>
              <a:t>http://</a:t>
            </a:r>
            <a:r>
              <a:rPr lang="en-US" altLang="cs-CZ" dirty="0" smtClean="0">
                <a:solidFill>
                  <a:schemeClr val="tx2"/>
                </a:solidFill>
                <a:latin typeface="Cambria" pitchFamily="18" charset="0"/>
                <a:hlinkClick r:id="rId3"/>
              </a:rPr>
              <a:t>apps.who.int/classifications/icd10</a:t>
            </a:r>
            <a:r>
              <a:rPr lang="cs-CZ" altLang="cs-CZ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endParaRPr lang="cs-CZ" dirty="0"/>
          </a:p>
        </p:txBody>
      </p:sp>
      <p:sp>
        <p:nvSpPr>
          <p:cNvPr id="22" name="Šipka doprava 21"/>
          <p:cNvSpPr/>
          <p:nvPr/>
        </p:nvSpPr>
        <p:spPr>
          <a:xfrm>
            <a:off x="5022902" y="5960670"/>
            <a:ext cx="354692" cy="10336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5508104" y="5827687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S20.2 = </a:t>
            </a:r>
            <a:r>
              <a:rPr lang="cs-CZ" dirty="0" err="1" smtClean="0"/>
              <a:t>Contusion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thorax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6430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cs-CZ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Latin in the pharmacologic terminology 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/>
              <a:buChar char="•"/>
              <a:defRPr/>
            </a:pPr>
            <a:r>
              <a:rPr lang="en-US" dirty="0">
                <a:latin typeface="+mj-lt"/>
                <a:cs typeface="Cambria"/>
              </a:rPr>
              <a:t>Definite set of terms used in European </a:t>
            </a:r>
            <a:r>
              <a:rPr lang="en-US" dirty="0" err="1">
                <a:latin typeface="+mj-lt"/>
                <a:cs typeface="Cambria"/>
              </a:rPr>
              <a:t>Pharmacopoea</a:t>
            </a:r>
            <a:r>
              <a:rPr lang="en-US" dirty="0">
                <a:latin typeface="+mj-lt"/>
                <a:cs typeface="Cambria"/>
              </a:rPr>
              <a:t> (current version is 8</a:t>
            </a:r>
            <a:r>
              <a:rPr lang="en-US" baseline="30000" dirty="0">
                <a:latin typeface="+mj-lt"/>
                <a:cs typeface="Cambria"/>
              </a:rPr>
              <a:t>th</a:t>
            </a:r>
            <a:r>
              <a:rPr lang="en-US" dirty="0">
                <a:latin typeface="+mj-lt"/>
                <a:cs typeface="Cambria"/>
              </a:rPr>
              <a:t> ed.) to name: </a:t>
            </a:r>
          </a:p>
          <a:p>
            <a:pPr lvl="1">
              <a:buFont typeface="Arial"/>
              <a:buChar char="–"/>
              <a:defRPr/>
            </a:pPr>
            <a:r>
              <a:rPr lang="en-US" dirty="0">
                <a:latin typeface="+mj-lt"/>
                <a:cs typeface="Cambria"/>
              </a:rPr>
              <a:t>essential medicines (</a:t>
            </a:r>
            <a:r>
              <a:rPr lang="en-US" i="1" dirty="0" err="1">
                <a:latin typeface="+mj-lt"/>
                <a:cs typeface="Cambria"/>
              </a:rPr>
              <a:t>acidum</a:t>
            </a:r>
            <a:r>
              <a:rPr lang="en-US" i="1" dirty="0">
                <a:latin typeface="+mj-lt"/>
                <a:cs typeface="Cambria"/>
              </a:rPr>
              <a:t> </a:t>
            </a:r>
            <a:r>
              <a:rPr lang="en-US" i="1" dirty="0" err="1">
                <a:latin typeface="+mj-lt"/>
                <a:cs typeface="Cambria"/>
              </a:rPr>
              <a:t>phosphoricum</a:t>
            </a:r>
            <a:r>
              <a:rPr lang="en-US" dirty="0">
                <a:latin typeface="+mj-lt"/>
                <a:cs typeface="Cambria"/>
              </a:rPr>
              <a:t>)</a:t>
            </a:r>
          </a:p>
          <a:p>
            <a:pPr lvl="1">
              <a:buFont typeface="Arial"/>
              <a:buChar char="–"/>
              <a:defRPr/>
            </a:pPr>
            <a:r>
              <a:rPr lang="en-US" dirty="0">
                <a:latin typeface="+mj-lt"/>
                <a:cs typeface="Cambria"/>
              </a:rPr>
              <a:t>classes of medicines (</a:t>
            </a:r>
            <a:r>
              <a:rPr lang="en-US" i="1" dirty="0" err="1">
                <a:latin typeface="+mj-lt"/>
                <a:cs typeface="Cambria"/>
              </a:rPr>
              <a:t>antipyretica</a:t>
            </a:r>
            <a:r>
              <a:rPr lang="en-US" dirty="0">
                <a:latin typeface="+mj-lt"/>
                <a:cs typeface="Cambria"/>
              </a:rPr>
              <a:t>, </a:t>
            </a:r>
            <a:r>
              <a:rPr lang="en-US" i="1" dirty="0" err="1">
                <a:latin typeface="+mj-lt"/>
                <a:cs typeface="Cambria"/>
              </a:rPr>
              <a:t>spasmolytica</a:t>
            </a:r>
            <a:r>
              <a:rPr lang="en-US" dirty="0">
                <a:latin typeface="+mj-lt"/>
                <a:cs typeface="Cambria"/>
              </a:rPr>
              <a:t>)</a:t>
            </a:r>
          </a:p>
          <a:p>
            <a:pPr lvl="1">
              <a:buFont typeface="Arial"/>
              <a:buChar char="–"/>
              <a:defRPr/>
            </a:pPr>
            <a:r>
              <a:rPr lang="en-US" dirty="0">
                <a:latin typeface="+mj-lt"/>
                <a:cs typeface="Cambria"/>
              </a:rPr>
              <a:t>forms of medicines (</a:t>
            </a:r>
            <a:r>
              <a:rPr lang="en-US" i="1" dirty="0" err="1">
                <a:latin typeface="+mj-lt"/>
                <a:cs typeface="Cambria"/>
              </a:rPr>
              <a:t>solutio</a:t>
            </a:r>
            <a:r>
              <a:rPr lang="en-US" dirty="0">
                <a:latin typeface="+mj-lt"/>
                <a:cs typeface="Cambria"/>
              </a:rPr>
              <a:t>, </a:t>
            </a:r>
            <a:r>
              <a:rPr lang="en-US" i="1" dirty="0" err="1">
                <a:latin typeface="+mj-lt"/>
                <a:cs typeface="Cambria"/>
              </a:rPr>
              <a:t>injectio</a:t>
            </a:r>
            <a:r>
              <a:rPr lang="en-US" dirty="0">
                <a:latin typeface="+mj-lt"/>
                <a:cs typeface="Cambria"/>
              </a:rPr>
              <a:t>, </a:t>
            </a:r>
            <a:r>
              <a:rPr lang="en-US" i="1" dirty="0" err="1">
                <a:latin typeface="+mj-lt"/>
                <a:cs typeface="Cambria"/>
              </a:rPr>
              <a:t>tabuletta</a:t>
            </a:r>
            <a:r>
              <a:rPr lang="en-US" dirty="0">
                <a:latin typeface="+mj-lt"/>
                <a:cs typeface="Cambria"/>
              </a:rPr>
              <a:t>)</a:t>
            </a:r>
          </a:p>
          <a:p>
            <a:pPr lvl="1">
              <a:buFont typeface="Arial"/>
              <a:buChar char="–"/>
              <a:defRPr/>
            </a:pPr>
            <a:r>
              <a:rPr lang="en-US" dirty="0">
                <a:latin typeface="+mj-lt"/>
                <a:cs typeface="Cambria"/>
              </a:rPr>
              <a:t>drugs (</a:t>
            </a:r>
            <a:r>
              <a:rPr lang="en-US" i="1" dirty="0">
                <a:latin typeface="+mj-lt"/>
                <a:cs typeface="Cambria"/>
              </a:rPr>
              <a:t>calendula</a:t>
            </a:r>
            <a:r>
              <a:rPr lang="en-US" dirty="0">
                <a:latin typeface="+mj-lt"/>
                <a:cs typeface="Cambria"/>
              </a:rPr>
              <a:t> </a:t>
            </a:r>
            <a:r>
              <a:rPr lang="en-US" i="1" dirty="0">
                <a:latin typeface="+mj-lt"/>
                <a:cs typeface="Cambria"/>
              </a:rPr>
              <a:t>officinalis</a:t>
            </a:r>
            <a:r>
              <a:rPr lang="en-US" dirty="0">
                <a:latin typeface="+mj-lt"/>
                <a:cs typeface="Cambria"/>
              </a:rPr>
              <a:t>)</a:t>
            </a:r>
          </a:p>
          <a:p>
            <a:pPr>
              <a:buFont typeface="Arial"/>
              <a:buChar char="•"/>
              <a:defRPr/>
            </a:pPr>
            <a:r>
              <a:rPr lang="en-US" dirty="0">
                <a:latin typeface="+mj-lt"/>
                <a:cs typeface="Cambria"/>
              </a:rPr>
              <a:t>Prescriptions</a:t>
            </a:r>
          </a:p>
          <a:p>
            <a:pPr lvl="1">
              <a:buFont typeface="Arial"/>
              <a:buChar char="–"/>
              <a:defRPr/>
            </a:pPr>
            <a:r>
              <a:rPr lang="en-US" dirty="0">
                <a:latin typeface="+mj-lt"/>
                <a:cs typeface="Cambria"/>
              </a:rPr>
              <a:t>main part of the prescription including name and quantity of the medicine as well as the way of its administration is usually written in Latin, using system of routine abbreviations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079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JS 2013 P4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88" y="260648"/>
            <a:ext cx="7668344" cy="515719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717068" y="2780928"/>
            <a:ext cx="139064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717068" y="4077072"/>
            <a:ext cx="1095292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58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758952"/>
          </a:xfrm>
        </p:spPr>
        <p:txBody>
          <a:bodyPr>
            <a:normAutofit/>
          </a:bodyPr>
          <a:lstStyle/>
          <a:p>
            <a:r>
              <a:rPr lang="cs-CZ" dirty="0" smtClean="0"/>
              <a:t>At </a:t>
            </a:r>
            <a:r>
              <a:rPr lang="cs-CZ" dirty="0" err="1" smtClean="0"/>
              <a:t>the</a:t>
            </a:r>
            <a:r>
              <a:rPr lang="cs-CZ" dirty="0" smtClean="0"/>
              <a:t> 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r>
              <a:rPr lang="cs-CZ" dirty="0" smtClean="0"/>
              <a:t>,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able</a:t>
            </a:r>
            <a:r>
              <a:rPr lang="cs-CZ" dirty="0" smtClean="0"/>
              <a:t> to: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 err="1"/>
              <a:t>understand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system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terminology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anatomical</a:t>
            </a:r>
            <a:r>
              <a:rPr lang="cs-CZ" sz="2400" dirty="0"/>
              <a:t> </a:t>
            </a:r>
            <a:r>
              <a:rPr lang="cs-CZ" sz="2400" dirty="0" err="1"/>
              <a:t>structures</a:t>
            </a:r>
            <a:r>
              <a:rPr lang="cs-CZ" sz="2400" dirty="0"/>
              <a:t> ( = </a:t>
            </a:r>
            <a:r>
              <a:rPr lang="cs-CZ" sz="2400" dirty="0" err="1"/>
              <a:t>easier</a:t>
            </a:r>
            <a:r>
              <a:rPr lang="cs-CZ" sz="2400" dirty="0"/>
              <a:t> </a:t>
            </a:r>
            <a:r>
              <a:rPr lang="cs-CZ" sz="2400" dirty="0" err="1"/>
              <a:t>memorizing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terms</a:t>
            </a:r>
            <a:r>
              <a:rPr lang="cs-CZ" sz="2400" dirty="0"/>
              <a:t>)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 err="1"/>
              <a:t>understand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principles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forming</a:t>
            </a:r>
            <a:r>
              <a:rPr lang="cs-CZ" sz="2400" dirty="0"/>
              <a:t> more </a:t>
            </a:r>
            <a:r>
              <a:rPr lang="cs-CZ" sz="2400" dirty="0" err="1"/>
              <a:t>complex</a:t>
            </a:r>
            <a:r>
              <a:rPr lang="cs-CZ" sz="2400" dirty="0"/>
              <a:t> </a:t>
            </a:r>
            <a:r>
              <a:rPr lang="cs-CZ" sz="2400" dirty="0" err="1"/>
              <a:t>terms</a:t>
            </a:r>
            <a:endParaRPr lang="cs-CZ" sz="2400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 err="1"/>
              <a:t>understand</a:t>
            </a:r>
            <a:r>
              <a:rPr lang="cs-CZ" sz="2400" dirty="0"/>
              <a:t> a </a:t>
            </a:r>
            <a:r>
              <a:rPr lang="cs-CZ" sz="2400" dirty="0" err="1"/>
              <a:t>clinical</a:t>
            </a:r>
            <a:r>
              <a:rPr lang="cs-CZ" sz="2400" dirty="0"/>
              <a:t> diagnose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 err="1"/>
              <a:t>write</a:t>
            </a:r>
            <a:r>
              <a:rPr lang="cs-CZ" sz="2400" dirty="0"/>
              <a:t> </a:t>
            </a:r>
            <a:r>
              <a:rPr lang="cs-CZ" sz="2400" dirty="0" err="1"/>
              <a:t>your</a:t>
            </a:r>
            <a:r>
              <a:rPr lang="cs-CZ" sz="2400" dirty="0"/>
              <a:t> </a:t>
            </a:r>
            <a:r>
              <a:rPr lang="cs-CZ" sz="2400" dirty="0" err="1"/>
              <a:t>own</a:t>
            </a:r>
            <a:r>
              <a:rPr lang="cs-CZ" sz="2400" dirty="0"/>
              <a:t> </a:t>
            </a:r>
            <a:r>
              <a:rPr lang="cs-CZ" sz="2400" dirty="0" err="1"/>
              <a:t>clinical</a:t>
            </a:r>
            <a:r>
              <a:rPr lang="cs-CZ" sz="2400" dirty="0"/>
              <a:t> diagnose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 err="1"/>
              <a:t>write</a:t>
            </a:r>
            <a:r>
              <a:rPr lang="cs-CZ" sz="2400" dirty="0"/>
              <a:t> a </a:t>
            </a:r>
            <a:r>
              <a:rPr lang="cs-CZ" sz="2400" dirty="0" err="1"/>
              <a:t>medical</a:t>
            </a:r>
            <a:r>
              <a:rPr lang="cs-CZ" sz="2400" dirty="0"/>
              <a:t> </a:t>
            </a:r>
            <a:r>
              <a:rPr lang="cs-CZ" sz="2400" dirty="0" err="1"/>
              <a:t>prescription</a:t>
            </a:r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04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Latin </a:t>
            </a:r>
            <a:r>
              <a:rPr lang="cs-CZ" dirty="0" err="1" smtClean="0"/>
              <a:t>medical</a:t>
            </a:r>
            <a:r>
              <a:rPr lang="cs-CZ" dirty="0" smtClean="0"/>
              <a:t> terminology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619306" cy="408910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k-SK" sz="2300" dirty="0" err="1">
                <a:latin typeface="+mj-lt"/>
                <a:cs typeface="Cambria"/>
              </a:rPr>
              <a:t>Many</a:t>
            </a:r>
            <a:r>
              <a:rPr lang="sk-SK" sz="2300" dirty="0">
                <a:latin typeface="+mj-lt"/>
                <a:cs typeface="Cambria"/>
              </a:rPr>
              <a:t> </a:t>
            </a:r>
            <a:r>
              <a:rPr lang="sk-SK" sz="2300" dirty="0" err="1">
                <a:latin typeface="+mj-lt"/>
                <a:cs typeface="Cambria"/>
              </a:rPr>
              <a:t>ancient</a:t>
            </a:r>
            <a:r>
              <a:rPr lang="sk-SK" sz="2300" dirty="0">
                <a:latin typeface="+mj-lt"/>
                <a:cs typeface="Cambria"/>
              </a:rPr>
              <a:t> </a:t>
            </a:r>
            <a:r>
              <a:rPr lang="sk-SK" sz="2300" dirty="0" err="1">
                <a:latin typeface="+mj-lt"/>
                <a:cs typeface="Cambria"/>
              </a:rPr>
              <a:t>terms</a:t>
            </a:r>
            <a:r>
              <a:rPr lang="sk-SK" sz="2300" dirty="0">
                <a:latin typeface="+mj-lt"/>
                <a:cs typeface="Cambria"/>
              </a:rPr>
              <a:t> are </a:t>
            </a:r>
            <a:r>
              <a:rPr lang="sk-SK" sz="2300" dirty="0" err="1" smtClean="0">
                <a:latin typeface="+mj-lt"/>
                <a:cs typeface="Cambria"/>
              </a:rPr>
              <a:t>based</a:t>
            </a:r>
            <a:endParaRPr lang="sk-SK" sz="2300" dirty="0" smtClean="0">
              <a:latin typeface="+mj-lt"/>
              <a:cs typeface="Cambri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k-SK" sz="2300" dirty="0" smtClean="0">
                <a:latin typeface="+mj-lt"/>
                <a:cs typeface="Cambria"/>
              </a:rPr>
              <a:t>    on </a:t>
            </a:r>
            <a:r>
              <a:rPr lang="sk-SK" sz="2300" dirty="0" err="1">
                <a:latin typeface="+mj-lt"/>
                <a:cs typeface="Cambria"/>
              </a:rPr>
              <a:t>metaphors</a:t>
            </a:r>
            <a:r>
              <a:rPr lang="sk-SK" sz="2300" dirty="0">
                <a:latin typeface="+mj-lt"/>
                <a:cs typeface="Cambria"/>
              </a:rPr>
              <a:t> and </a:t>
            </a:r>
            <a:r>
              <a:rPr lang="sk-SK" sz="2300" dirty="0" err="1" smtClean="0">
                <a:latin typeface="+mj-lt"/>
                <a:cs typeface="Cambria"/>
              </a:rPr>
              <a:t>similes</a:t>
            </a:r>
            <a:r>
              <a:rPr lang="sk-SK" sz="2300" dirty="0" smtClean="0">
                <a:latin typeface="+mj-lt"/>
                <a:cs typeface="Cambria"/>
              </a:rPr>
              <a:t>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k-SK" sz="2300" dirty="0">
                <a:latin typeface="+mj-lt"/>
                <a:cs typeface="Cambria"/>
              </a:rPr>
              <a:t> </a:t>
            </a:r>
            <a:r>
              <a:rPr lang="sk-SK" sz="2300" dirty="0" smtClean="0">
                <a:latin typeface="+mj-lt"/>
                <a:cs typeface="Cambria"/>
              </a:rPr>
              <a:t>   </a:t>
            </a:r>
            <a:r>
              <a:rPr lang="en-US" sz="2300" dirty="0" smtClean="0">
                <a:latin typeface="+mj-lt"/>
                <a:cs typeface="Cambria"/>
              </a:rPr>
              <a:t>i.e</a:t>
            </a:r>
            <a:r>
              <a:rPr lang="en-US" sz="2300" dirty="0">
                <a:latin typeface="+mj-lt"/>
                <a:cs typeface="Cambria"/>
              </a:rPr>
              <a:t>. they are formed from </a:t>
            </a:r>
            <a:r>
              <a:rPr lang="en-US" sz="2300" dirty="0" smtClean="0">
                <a:latin typeface="+mj-lt"/>
                <a:cs typeface="Cambria"/>
              </a:rPr>
              <a:t>words</a:t>
            </a:r>
            <a:endParaRPr lang="cs-CZ" sz="2300" dirty="0" smtClean="0">
              <a:latin typeface="+mj-lt"/>
              <a:cs typeface="Cambri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300" dirty="0">
                <a:latin typeface="+mj-lt"/>
                <a:cs typeface="Cambria"/>
              </a:rPr>
              <a:t> </a:t>
            </a:r>
            <a:r>
              <a:rPr lang="cs-CZ" sz="2300" dirty="0" smtClean="0">
                <a:latin typeface="+mj-lt"/>
                <a:cs typeface="Cambria"/>
              </a:rPr>
              <a:t>   </a:t>
            </a:r>
            <a:r>
              <a:rPr lang="en-US" sz="2300" dirty="0" smtClean="0">
                <a:latin typeface="+mj-lt"/>
                <a:cs typeface="Cambria"/>
              </a:rPr>
              <a:t>of </a:t>
            </a:r>
            <a:r>
              <a:rPr lang="en-US" sz="2300" dirty="0">
                <a:latin typeface="+mj-lt"/>
                <a:cs typeface="Cambria"/>
              </a:rPr>
              <a:t>nonmedical </a:t>
            </a:r>
            <a:r>
              <a:rPr lang="en-US" sz="2300" dirty="0" smtClean="0">
                <a:latin typeface="+mj-lt"/>
                <a:cs typeface="Cambria"/>
              </a:rPr>
              <a:t>origin</a:t>
            </a:r>
            <a:r>
              <a:rPr lang="cs-CZ" sz="2300" dirty="0" smtClean="0">
                <a:latin typeface="+mj-lt"/>
                <a:cs typeface="Cambria"/>
              </a:rPr>
              <a:t>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k-SK" altLang="cs-CZ" sz="18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Animals</a:t>
            </a:r>
            <a:r>
              <a:rPr lang="sk-SK" altLang="cs-CZ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	</a:t>
            </a:r>
            <a:r>
              <a:rPr lang="sk-SK" altLang="cs-CZ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, </a:t>
            </a:r>
            <a:r>
              <a:rPr lang="sk-SK" altLang="cs-CZ" sz="18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Letters</a:t>
            </a:r>
            <a:r>
              <a:rPr lang="sk-SK" altLang="cs-CZ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sk-SK" altLang="cs-CZ" sz="18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of</a:t>
            </a:r>
            <a:r>
              <a:rPr lang="sk-SK" altLang="cs-CZ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sk-SK" altLang="cs-CZ" sz="18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alphabet</a:t>
            </a:r>
            <a:r>
              <a:rPr lang="sk-SK" altLang="cs-CZ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k-SK" altLang="cs-CZ" sz="18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Musical</a:t>
            </a:r>
            <a:r>
              <a:rPr lang="sk-SK" altLang="cs-CZ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sk-SK" altLang="cs-CZ" sz="18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instruments</a:t>
            </a:r>
            <a:r>
              <a:rPr lang="sk-SK" altLang="cs-CZ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, </a:t>
            </a:r>
            <a:r>
              <a:rPr lang="sk-SK" altLang="cs-CZ" sz="18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Household</a:t>
            </a:r>
            <a:r>
              <a:rPr lang="sk-SK" altLang="cs-CZ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sk-SK" altLang="cs-CZ" sz="18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utensils</a:t>
            </a:r>
            <a:r>
              <a:rPr lang="sk-SK" altLang="cs-CZ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k-SK" altLang="cs-CZ" sz="18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Military</a:t>
            </a:r>
            <a:r>
              <a:rPr lang="sk-SK" altLang="cs-CZ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sk-SK" altLang="cs-CZ" sz="18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objects</a:t>
            </a:r>
            <a:r>
              <a:rPr lang="sk-SK" altLang="cs-CZ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, </a:t>
            </a:r>
            <a:r>
              <a:rPr lang="sk-SK" altLang="cs-CZ" sz="18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Agricultural</a:t>
            </a:r>
            <a:r>
              <a:rPr lang="sk-SK" altLang="cs-CZ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sk-SK" altLang="cs-CZ" sz="18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tools</a:t>
            </a:r>
            <a:r>
              <a:rPr lang="sk-SK" altLang="cs-CZ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/</a:t>
            </a:r>
            <a:r>
              <a:rPr lang="sk-SK" altLang="cs-CZ" sz="18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products</a:t>
            </a:r>
            <a:r>
              <a:rPr lang="sk-SK" altLang="cs-CZ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....</a:t>
            </a:r>
            <a:endParaRPr lang="cs-CZ" altLang="cs-CZ" sz="1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300" dirty="0" smtClean="0">
                <a:latin typeface="+mj-lt"/>
              </a:rPr>
              <a:t>Eg.: </a:t>
            </a:r>
            <a:r>
              <a:rPr lang="cs-CZ" sz="2300" dirty="0" err="1" smtClean="0">
                <a:latin typeface="+mj-lt"/>
              </a:rPr>
              <a:t>bifurcatio</a:t>
            </a:r>
            <a:r>
              <a:rPr lang="cs-CZ" sz="2300" dirty="0" smtClean="0">
                <a:latin typeface="+mj-lt"/>
              </a:rPr>
              <a:t> = </a:t>
            </a:r>
            <a:r>
              <a:rPr lang="en-US" sz="2300" dirty="0">
                <a:latin typeface="+mj-lt"/>
              </a:rPr>
              <a:t>bifurcation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dirty="0" smtClean="0">
                <a:latin typeface="+mj-lt"/>
              </a:rPr>
              <a:t>	</a:t>
            </a:r>
            <a:r>
              <a:rPr lang="cs-CZ" sz="1900" dirty="0" smtClean="0">
                <a:latin typeface="+mj-lt"/>
              </a:rPr>
              <a:t>	 </a:t>
            </a:r>
            <a:r>
              <a:rPr lang="en-US" sz="1800" dirty="0" smtClean="0">
                <a:latin typeface="+mj-lt"/>
              </a:rPr>
              <a:t>1</a:t>
            </a:r>
            <a:r>
              <a:rPr lang="en-US" sz="1800" dirty="0">
                <a:latin typeface="+mj-lt"/>
              </a:rPr>
              <a:t>. a division into </a:t>
            </a:r>
            <a:r>
              <a:rPr lang="en-US" sz="1800" dirty="0" smtClean="0">
                <a:latin typeface="+mj-lt"/>
              </a:rPr>
              <a:t>two</a:t>
            </a:r>
            <a:endParaRPr lang="cs-CZ" sz="1800" dirty="0" smtClean="0">
              <a:latin typeface="+mj-lt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1800" dirty="0">
                <a:latin typeface="+mj-lt"/>
              </a:rPr>
              <a:t>	</a:t>
            </a:r>
            <a:r>
              <a:rPr lang="cs-CZ" sz="1800" dirty="0" smtClean="0">
                <a:latin typeface="+mj-lt"/>
              </a:rPr>
              <a:t>	   </a:t>
            </a:r>
            <a:r>
              <a:rPr lang="en-US" sz="1800" dirty="0" smtClean="0">
                <a:latin typeface="+mj-lt"/>
              </a:rPr>
              <a:t>branches</a:t>
            </a:r>
            <a:r>
              <a:rPr lang="en-US" sz="1800" dirty="0">
                <a:latin typeface="+mj-lt"/>
              </a:rPr>
              <a:t>.</a:t>
            </a:r>
          </a:p>
          <a:p>
            <a:pPr marL="868680" lvl="3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1800" dirty="0" smtClean="0">
                <a:solidFill>
                  <a:schemeClr val="tx1"/>
                </a:solidFill>
                <a:latin typeface="+mj-lt"/>
              </a:rPr>
              <a:t>		 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. the point at 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which</a:t>
            </a:r>
            <a:endParaRPr lang="cs-CZ" sz="1800" dirty="0">
              <a:solidFill>
                <a:schemeClr val="tx1"/>
              </a:solidFill>
              <a:latin typeface="+mj-lt"/>
            </a:endParaRPr>
          </a:p>
          <a:p>
            <a:pPr marL="868680" lvl="3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1800" dirty="0" smtClean="0">
                <a:solidFill>
                  <a:schemeClr val="tx1"/>
                </a:solidFill>
                <a:latin typeface="+mj-lt"/>
              </a:rPr>
              <a:t>		   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division into</a:t>
            </a:r>
            <a:r>
              <a:rPr lang="cs-CZ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two</a:t>
            </a:r>
            <a:endParaRPr lang="cs-CZ" sz="1800" dirty="0" smtClean="0">
              <a:solidFill>
                <a:schemeClr val="tx1"/>
              </a:solidFill>
              <a:latin typeface="+mj-lt"/>
            </a:endParaRPr>
          </a:p>
          <a:p>
            <a:pPr marL="868680" lvl="3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chemeClr val="tx1"/>
                </a:solidFill>
                <a:latin typeface="+mj-lt"/>
              </a:rPr>
              <a:t>	</a:t>
            </a:r>
            <a:r>
              <a:rPr lang="cs-CZ" sz="1800" dirty="0" smtClean="0">
                <a:solidFill>
                  <a:schemeClr val="tx1"/>
                </a:solidFill>
                <a:latin typeface="+mj-lt"/>
              </a:rPr>
              <a:t>	   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branches 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occurs.</a:t>
            </a:r>
          </a:p>
          <a:p>
            <a:pPr marL="274320" lvl="1" indent="0">
              <a:lnSpc>
                <a:spcPct val="110000"/>
              </a:lnSpc>
              <a:spcBef>
                <a:spcPts val="0"/>
              </a:spcBef>
              <a:buNone/>
            </a:pPr>
            <a:endParaRPr lang="cs-CZ" dirty="0" smtClean="0">
              <a:latin typeface="+mj-lt"/>
            </a:endParaRPr>
          </a:p>
          <a:p>
            <a:pPr marL="274320" lvl="1" indent="0">
              <a:lnSpc>
                <a:spcPct val="110000"/>
              </a:lnSpc>
              <a:spcBef>
                <a:spcPts val="0"/>
              </a:spcBef>
              <a:buNone/>
            </a:pPr>
            <a:endParaRPr lang="cs-CZ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7" t="5336" r="13170" b="3874"/>
          <a:stretch/>
        </p:blipFill>
        <p:spPr bwMode="auto">
          <a:xfrm>
            <a:off x="179512" y="4221088"/>
            <a:ext cx="1944216" cy="24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7"/>
            <a:ext cx="4232920" cy="548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2051720" y="6381328"/>
            <a:ext cx="696389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cs-CZ" sz="1600" dirty="0" err="1" smtClean="0"/>
              <a:t>Furca</a:t>
            </a:r>
            <a:r>
              <a:rPr lang="cs-CZ" sz="1600" dirty="0" smtClean="0"/>
              <a:t> = </a:t>
            </a:r>
            <a:r>
              <a:rPr lang="cs-CZ" sz="1600" dirty="0"/>
              <a:t>a </a:t>
            </a:r>
            <a:r>
              <a:rPr lang="cs-CZ" sz="1600" dirty="0" err="1"/>
              <a:t>two-pronged</a:t>
            </a:r>
            <a:r>
              <a:rPr lang="cs-CZ" sz="1600" dirty="0"/>
              <a:t> </a:t>
            </a:r>
            <a:r>
              <a:rPr lang="cs-CZ" sz="1600" dirty="0" err="1" smtClean="0"/>
              <a:t>fork</a:t>
            </a:r>
            <a:r>
              <a:rPr lang="cs-CZ" sz="1600" dirty="0"/>
              <a:t>		</a:t>
            </a:r>
            <a:r>
              <a:rPr lang="cs-CZ" sz="1600" dirty="0" err="1" smtClean="0"/>
              <a:t>bifurcatio</a:t>
            </a:r>
            <a:r>
              <a:rPr lang="cs-CZ" sz="1600" dirty="0" smtClean="0"/>
              <a:t> </a:t>
            </a:r>
            <a:r>
              <a:rPr lang="cs-CZ" sz="1600" dirty="0" err="1"/>
              <a:t>tracheae</a:t>
            </a:r>
            <a:endParaRPr lang="cs-CZ" sz="1600" dirty="0"/>
          </a:p>
        </p:txBody>
      </p:sp>
      <p:cxnSp>
        <p:nvCxnSpPr>
          <p:cNvPr id="13" name="Přímá spojnice 12"/>
          <p:cNvCxnSpPr/>
          <p:nvPr/>
        </p:nvCxnSpPr>
        <p:spPr>
          <a:xfrm>
            <a:off x="5533668" y="2852936"/>
            <a:ext cx="7920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83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Latin </a:t>
            </a:r>
            <a:r>
              <a:rPr lang="cs-CZ" dirty="0" err="1" smtClean="0"/>
              <a:t>pronunciation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741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  <a:cs typeface="Cambria"/>
              </a:rPr>
              <a:t>Vowels</a:t>
            </a:r>
            <a:endParaRPr lang="cs-CZ" dirty="0">
              <a:solidFill>
                <a:schemeClr val="accent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38138" y="343545"/>
            <a:ext cx="8229600" cy="836712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Cambria"/>
              <a:cs typeface="Cambria"/>
            </a:endParaRPr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10517"/>
              </p:ext>
            </p:extLst>
          </p:nvPr>
        </p:nvGraphicFramePr>
        <p:xfrm>
          <a:off x="152400" y="1600200"/>
          <a:ext cx="6329363" cy="371475"/>
        </p:xfrm>
        <a:graphic>
          <a:graphicData uri="http://schemas.openxmlformats.org/drawingml/2006/table">
            <a:tbl>
              <a:tblPr/>
              <a:tblGrid>
                <a:gridCol w="474663"/>
                <a:gridCol w="398462"/>
                <a:gridCol w="398463"/>
                <a:gridCol w="398462"/>
                <a:gridCol w="387350"/>
                <a:gridCol w="409575"/>
                <a:gridCol w="396875"/>
                <a:gridCol w="398463"/>
                <a:gridCol w="398462"/>
                <a:gridCol w="398463"/>
                <a:gridCol w="360362"/>
                <a:gridCol w="315913"/>
                <a:gridCol w="398462"/>
                <a:gridCol w="398463"/>
                <a:gridCol w="398462"/>
                <a:gridCol w="398463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A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Ā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B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C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D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E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Ē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F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G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H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I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Ī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K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L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M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N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uľka 5"/>
          <p:cNvGraphicFramePr>
            <a:graphicFrameLocks noGrp="1"/>
          </p:cNvGraphicFramePr>
          <p:nvPr/>
        </p:nvGraphicFramePr>
        <p:xfrm>
          <a:off x="2743200" y="2057400"/>
          <a:ext cx="6188075" cy="371475"/>
        </p:xfrm>
        <a:graphic>
          <a:graphicData uri="http://schemas.openxmlformats.org/drawingml/2006/table">
            <a:tbl>
              <a:tblPr/>
              <a:tblGrid>
                <a:gridCol w="441325"/>
                <a:gridCol w="442913"/>
                <a:gridCol w="441325"/>
                <a:gridCol w="442912"/>
                <a:gridCol w="441325"/>
                <a:gridCol w="442913"/>
                <a:gridCol w="441325"/>
                <a:gridCol w="441325"/>
                <a:gridCol w="442912"/>
                <a:gridCol w="441325"/>
                <a:gridCol w="442913"/>
                <a:gridCol w="441325"/>
                <a:gridCol w="442912"/>
                <a:gridCol w="441325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O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Ō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Q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R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S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T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U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Ū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V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X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Y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Y</a:t>
                      </a: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Z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7" name="Ovál 23"/>
          <p:cNvSpPr/>
          <p:nvPr/>
        </p:nvSpPr>
        <p:spPr>
          <a:xfrm>
            <a:off x="644525" y="1641475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ál 24"/>
          <p:cNvSpPr/>
          <p:nvPr/>
        </p:nvSpPr>
        <p:spPr>
          <a:xfrm>
            <a:off x="2625725" y="16319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ál 25"/>
          <p:cNvSpPr/>
          <p:nvPr/>
        </p:nvSpPr>
        <p:spPr>
          <a:xfrm>
            <a:off x="4572000" y="16319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ál 26"/>
          <p:cNvSpPr/>
          <p:nvPr/>
        </p:nvSpPr>
        <p:spPr>
          <a:xfrm>
            <a:off x="3221038" y="20891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ál 27"/>
          <p:cNvSpPr/>
          <p:nvPr/>
        </p:nvSpPr>
        <p:spPr>
          <a:xfrm>
            <a:off x="6303963" y="20891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ál 28"/>
          <p:cNvSpPr/>
          <p:nvPr/>
        </p:nvSpPr>
        <p:spPr>
          <a:xfrm>
            <a:off x="8066088" y="20891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Zástupný symbol obsahu 2"/>
          <p:cNvSpPr txBox="1">
            <a:spLocks/>
          </p:cNvSpPr>
          <p:nvPr/>
        </p:nvSpPr>
        <p:spPr>
          <a:xfrm>
            <a:off x="88900" y="2590800"/>
            <a:ext cx="6400800" cy="4038600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dirty="0" smtClean="0">
                <a:latin typeface="+mj-lt"/>
              </a:rPr>
              <a:t>Vowels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i="1" dirty="0" smtClean="0">
                <a:solidFill>
                  <a:srgbClr val="C00000"/>
                </a:solidFill>
                <a:latin typeface="+mj-lt"/>
              </a:rPr>
              <a:t>Long			Short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b="1" dirty="0" smtClean="0">
                <a:solidFill>
                  <a:srgbClr val="B10010"/>
                </a:solidFill>
                <a:latin typeface="+mj-lt"/>
              </a:rPr>
              <a:t>Ā</a:t>
            </a:r>
            <a:r>
              <a:rPr lang="en-GB" altLang="cs-CZ" sz="1800" dirty="0" smtClean="0">
                <a:latin typeface="+mj-lt"/>
              </a:rPr>
              <a:t> (f</a:t>
            </a:r>
            <a:r>
              <a:rPr lang="en-GB" altLang="cs-CZ" sz="1800" b="1" dirty="0" smtClean="0">
                <a:latin typeface="+mj-lt"/>
              </a:rPr>
              <a:t>a</a:t>
            </a:r>
            <a:r>
              <a:rPr lang="en-GB" altLang="cs-CZ" sz="1800" dirty="0" smtClean="0">
                <a:latin typeface="+mj-lt"/>
              </a:rPr>
              <a:t>ther) </a:t>
            </a:r>
            <a:r>
              <a:rPr lang="en-GB" altLang="cs-CZ" sz="1800" dirty="0" err="1" smtClean="0">
                <a:latin typeface="+mj-lt"/>
              </a:rPr>
              <a:t>fr</a:t>
            </a:r>
            <a:r>
              <a:rPr lang="en-GB" altLang="cs-CZ" sz="1800" b="1" dirty="0" err="1" smtClean="0">
                <a:latin typeface="+mj-lt"/>
              </a:rPr>
              <a:t>ā</a:t>
            </a:r>
            <a:r>
              <a:rPr lang="en-GB" altLang="cs-CZ" sz="1800" dirty="0" err="1" smtClean="0">
                <a:latin typeface="+mj-lt"/>
              </a:rPr>
              <a:t>ctūra</a:t>
            </a:r>
            <a:r>
              <a:rPr lang="en-GB" altLang="cs-CZ" sz="1800" dirty="0" smtClean="0">
                <a:latin typeface="+mj-lt"/>
              </a:rPr>
              <a:t>	</a:t>
            </a:r>
            <a:r>
              <a:rPr lang="en-GB" altLang="cs-CZ" sz="1800" b="1" dirty="0" smtClean="0">
                <a:solidFill>
                  <a:srgbClr val="C00000"/>
                </a:solidFill>
                <a:latin typeface="+mj-lt"/>
              </a:rPr>
              <a:t>A</a:t>
            </a:r>
            <a:r>
              <a:rPr lang="en-GB" altLang="cs-CZ" sz="1800" b="1" dirty="0" smtClean="0">
                <a:latin typeface="+mj-lt"/>
              </a:rPr>
              <a:t> </a:t>
            </a:r>
            <a:r>
              <a:rPr lang="en-GB" altLang="cs-CZ" sz="1800" dirty="0" smtClean="0">
                <a:latin typeface="+mj-lt"/>
              </a:rPr>
              <a:t>(c</a:t>
            </a:r>
            <a:r>
              <a:rPr lang="en-GB" altLang="cs-CZ" sz="1800" b="1" dirty="0" smtClean="0">
                <a:latin typeface="+mj-lt"/>
              </a:rPr>
              <a:t>u</a:t>
            </a:r>
            <a:r>
              <a:rPr lang="en-GB" altLang="cs-CZ" sz="1800" dirty="0" smtClean="0">
                <a:latin typeface="+mj-lt"/>
              </a:rPr>
              <a:t>t) lingu</a:t>
            </a:r>
            <a:r>
              <a:rPr lang="en-GB" altLang="cs-CZ" sz="1800" b="1" dirty="0" smtClean="0">
                <a:latin typeface="+mj-lt"/>
              </a:rPr>
              <a:t>a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b="1" dirty="0" smtClean="0">
                <a:solidFill>
                  <a:srgbClr val="C00000"/>
                </a:solidFill>
                <a:latin typeface="+mj-lt"/>
              </a:rPr>
              <a:t>Ē</a:t>
            </a:r>
            <a:r>
              <a:rPr lang="en-GB" altLang="cs-CZ" sz="1800" dirty="0" smtClean="0">
                <a:latin typeface="+mj-lt"/>
              </a:rPr>
              <a:t> (</a:t>
            </a:r>
            <a:r>
              <a:rPr lang="cs-CZ" altLang="cs-CZ" sz="1800" dirty="0" smtClean="0">
                <a:latin typeface="+mj-lt"/>
              </a:rPr>
              <a:t>s</a:t>
            </a:r>
            <a:r>
              <a:rPr lang="cs-CZ" altLang="cs-CZ" sz="1800" b="1" dirty="0" smtClean="0">
                <a:latin typeface="+mj-lt"/>
              </a:rPr>
              <a:t>a</a:t>
            </a:r>
            <a:r>
              <a:rPr lang="cs-CZ" altLang="cs-CZ" sz="1800" dirty="0" smtClean="0">
                <a:latin typeface="+mj-lt"/>
              </a:rPr>
              <a:t>d</a:t>
            </a:r>
            <a:r>
              <a:rPr lang="en-GB" altLang="cs-CZ" sz="1800" dirty="0" smtClean="0">
                <a:latin typeface="+mj-lt"/>
              </a:rPr>
              <a:t>) </a:t>
            </a:r>
            <a:r>
              <a:rPr lang="en-GB" altLang="cs-CZ" sz="1800" dirty="0" err="1" smtClean="0">
                <a:latin typeface="+mj-lt"/>
              </a:rPr>
              <a:t>art</a:t>
            </a:r>
            <a:r>
              <a:rPr lang="en-GB" altLang="cs-CZ" sz="1800" b="1" dirty="0" err="1" smtClean="0">
                <a:latin typeface="+mj-lt"/>
              </a:rPr>
              <a:t>ē</a:t>
            </a:r>
            <a:r>
              <a:rPr lang="en-GB" altLang="cs-CZ" sz="1800" dirty="0" err="1" smtClean="0">
                <a:latin typeface="+mj-lt"/>
              </a:rPr>
              <a:t>ria</a:t>
            </a:r>
            <a:r>
              <a:rPr lang="en-GB" altLang="cs-CZ" sz="1800" dirty="0" smtClean="0">
                <a:latin typeface="+mj-lt"/>
              </a:rPr>
              <a:t>	        	</a:t>
            </a:r>
            <a:r>
              <a:rPr lang="en-GB" altLang="cs-CZ" sz="1800" b="1" dirty="0" smtClean="0">
                <a:solidFill>
                  <a:srgbClr val="C00000"/>
                </a:solidFill>
                <a:latin typeface="+mj-lt"/>
              </a:rPr>
              <a:t>E</a:t>
            </a:r>
            <a:r>
              <a:rPr lang="en-GB" altLang="cs-CZ" sz="1800" b="1" dirty="0" smtClean="0">
                <a:latin typeface="+mj-lt"/>
              </a:rPr>
              <a:t> </a:t>
            </a:r>
            <a:r>
              <a:rPr lang="en-GB" altLang="cs-CZ" sz="1800" dirty="0" smtClean="0">
                <a:latin typeface="+mj-lt"/>
              </a:rPr>
              <a:t>(m</a:t>
            </a:r>
            <a:r>
              <a:rPr lang="en-GB" altLang="cs-CZ" sz="1800" b="1" dirty="0" smtClean="0">
                <a:latin typeface="+mj-lt"/>
              </a:rPr>
              <a:t>e</a:t>
            </a:r>
            <a:r>
              <a:rPr lang="en-GB" altLang="cs-CZ" sz="1800" dirty="0" smtClean="0">
                <a:latin typeface="+mj-lt"/>
              </a:rPr>
              <a:t>t) v</a:t>
            </a:r>
            <a:r>
              <a:rPr lang="en-GB" altLang="cs-CZ" sz="1800" b="1" dirty="0" smtClean="0">
                <a:latin typeface="+mj-lt"/>
              </a:rPr>
              <a:t>e</a:t>
            </a:r>
            <a:r>
              <a:rPr lang="en-GB" altLang="cs-CZ" sz="1800" dirty="0" smtClean="0">
                <a:latin typeface="+mj-lt"/>
              </a:rPr>
              <a:t>rt</a:t>
            </a:r>
            <a:r>
              <a:rPr lang="en-GB" altLang="cs-CZ" sz="1800" b="1" dirty="0" smtClean="0">
                <a:latin typeface="+mj-lt"/>
              </a:rPr>
              <a:t>e</a:t>
            </a:r>
            <a:r>
              <a:rPr lang="en-GB" altLang="cs-CZ" sz="1800" dirty="0" smtClean="0">
                <a:latin typeface="+mj-lt"/>
              </a:rPr>
              <a:t>bra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b="1" dirty="0" smtClean="0">
                <a:solidFill>
                  <a:srgbClr val="C00000"/>
                </a:solidFill>
                <a:latin typeface="+mj-lt"/>
              </a:rPr>
              <a:t>Ī</a:t>
            </a:r>
            <a:r>
              <a:rPr lang="en-GB" altLang="cs-CZ" sz="1800" dirty="0" smtClean="0">
                <a:latin typeface="+mj-lt"/>
              </a:rPr>
              <a:t> (intr</a:t>
            </a:r>
            <a:r>
              <a:rPr lang="en-GB" altLang="cs-CZ" sz="1800" b="1" dirty="0" smtClean="0">
                <a:latin typeface="+mj-lt"/>
              </a:rPr>
              <a:t>i</a:t>
            </a:r>
            <a:r>
              <a:rPr lang="en-GB" altLang="cs-CZ" sz="1800" dirty="0" smtClean="0">
                <a:latin typeface="+mj-lt"/>
              </a:rPr>
              <a:t>gue) </a:t>
            </a:r>
            <a:r>
              <a:rPr lang="en-GB" altLang="cs-CZ" sz="1800" dirty="0" err="1" smtClean="0">
                <a:latin typeface="+mj-lt"/>
              </a:rPr>
              <a:t>sp</a:t>
            </a:r>
            <a:r>
              <a:rPr lang="en-GB" altLang="cs-CZ" sz="1800" b="1" dirty="0" err="1" smtClean="0">
                <a:latin typeface="+mj-lt"/>
              </a:rPr>
              <a:t>ī</a:t>
            </a:r>
            <a:r>
              <a:rPr lang="en-GB" altLang="cs-CZ" sz="1800" dirty="0" err="1" smtClean="0">
                <a:latin typeface="+mj-lt"/>
              </a:rPr>
              <a:t>na</a:t>
            </a:r>
            <a:r>
              <a:rPr lang="en-GB" altLang="cs-CZ" sz="1800" dirty="0" smtClean="0">
                <a:latin typeface="+mj-lt"/>
              </a:rPr>
              <a:t>	</a:t>
            </a:r>
            <a:r>
              <a:rPr lang="en-GB" altLang="cs-CZ" sz="1800" b="1" dirty="0" smtClean="0">
                <a:solidFill>
                  <a:srgbClr val="C00000"/>
                </a:solidFill>
                <a:latin typeface="+mj-lt"/>
              </a:rPr>
              <a:t>I   </a:t>
            </a:r>
            <a:r>
              <a:rPr lang="en-GB" altLang="cs-CZ" sz="1800" dirty="0" smtClean="0">
                <a:latin typeface="+mj-lt"/>
              </a:rPr>
              <a:t>(</a:t>
            </a:r>
            <a:r>
              <a:rPr lang="en-GB" altLang="cs-CZ" sz="1800" b="1" dirty="0" smtClean="0">
                <a:latin typeface="+mj-lt"/>
              </a:rPr>
              <a:t>i</a:t>
            </a:r>
            <a:r>
              <a:rPr lang="en-GB" altLang="cs-CZ" sz="1800" dirty="0" smtClean="0">
                <a:latin typeface="+mj-lt"/>
              </a:rPr>
              <a:t>ntrigue) </a:t>
            </a:r>
            <a:r>
              <a:rPr lang="en-GB" altLang="cs-CZ" sz="1800" dirty="0" err="1" smtClean="0">
                <a:latin typeface="+mj-lt"/>
              </a:rPr>
              <a:t>d</a:t>
            </a:r>
            <a:r>
              <a:rPr lang="en-GB" altLang="cs-CZ" sz="1800" b="1" dirty="0" err="1" smtClean="0">
                <a:latin typeface="+mj-lt"/>
              </a:rPr>
              <a:t>i</a:t>
            </a:r>
            <a:r>
              <a:rPr lang="en-GB" altLang="cs-CZ" sz="1800" dirty="0" err="1" smtClean="0">
                <a:latin typeface="+mj-lt"/>
              </a:rPr>
              <a:t>gitus</a:t>
            </a:r>
            <a:endParaRPr lang="en-GB" altLang="cs-CZ" sz="1800" dirty="0" smtClean="0">
              <a:latin typeface="+mj-lt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dirty="0" smtClean="0">
                <a:latin typeface="+mj-lt"/>
              </a:rPr>
              <a:t>				</a:t>
            </a:r>
            <a:r>
              <a:rPr lang="en-GB" altLang="cs-CZ" sz="1800" b="1" dirty="0" smtClean="0">
                <a:solidFill>
                  <a:srgbClr val="B10010"/>
                </a:solidFill>
                <a:latin typeface="+mj-lt"/>
              </a:rPr>
              <a:t>I  </a:t>
            </a:r>
            <a:r>
              <a:rPr lang="en-GB" altLang="cs-CZ" sz="1800" dirty="0" smtClean="0">
                <a:latin typeface="+mj-lt"/>
              </a:rPr>
              <a:t>(</a:t>
            </a:r>
            <a:r>
              <a:rPr lang="cs-CZ" altLang="cs-CZ" sz="1800" b="1" dirty="0" err="1" smtClean="0">
                <a:latin typeface="+mj-lt"/>
              </a:rPr>
              <a:t>y</a:t>
            </a:r>
            <a:r>
              <a:rPr lang="cs-CZ" altLang="cs-CZ" sz="1800" dirty="0" err="1" smtClean="0">
                <a:latin typeface="+mj-lt"/>
              </a:rPr>
              <a:t>es</a:t>
            </a:r>
            <a:r>
              <a:rPr lang="en-GB" altLang="cs-CZ" sz="1800" dirty="0" smtClean="0">
                <a:latin typeface="+mj-lt"/>
              </a:rPr>
              <a:t>) &gt;  </a:t>
            </a:r>
            <a:r>
              <a:rPr lang="en-GB" altLang="cs-CZ" sz="1800" b="1" dirty="0" smtClean="0">
                <a:solidFill>
                  <a:srgbClr val="B10010"/>
                </a:solidFill>
                <a:latin typeface="+mj-lt"/>
              </a:rPr>
              <a:t>J		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b="1" dirty="0" smtClean="0">
                <a:solidFill>
                  <a:srgbClr val="C00000"/>
                </a:solidFill>
                <a:latin typeface="+mj-lt"/>
              </a:rPr>
              <a:t>Ō</a:t>
            </a:r>
            <a:r>
              <a:rPr lang="en-GB" altLang="cs-CZ" sz="1800" dirty="0" smtClean="0">
                <a:latin typeface="+mj-lt"/>
              </a:rPr>
              <a:t> (d</a:t>
            </a:r>
            <a:r>
              <a:rPr lang="en-GB" altLang="cs-CZ" sz="1800" b="1" dirty="0" smtClean="0">
                <a:latin typeface="+mj-lt"/>
              </a:rPr>
              <a:t>oo</a:t>
            </a:r>
            <a:r>
              <a:rPr lang="en-GB" altLang="cs-CZ" sz="1800" dirty="0" smtClean="0">
                <a:latin typeface="+mj-lt"/>
              </a:rPr>
              <a:t>r) </a:t>
            </a:r>
            <a:r>
              <a:rPr lang="en-GB" altLang="cs-CZ" sz="1800" dirty="0" err="1" smtClean="0">
                <a:latin typeface="+mj-lt"/>
              </a:rPr>
              <a:t>sens</a:t>
            </a:r>
            <a:r>
              <a:rPr lang="en-GB" altLang="cs-CZ" sz="1800" b="1" dirty="0" err="1" smtClean="0">
                <a:latin typeface="+mj-lt"/>
              </a:rPr>
              <a:t>ō</a:t>
            </a:r>
            <a:r>
              <a:rPr lang="en-GB" altLang="cs-CZ" sz="1800" dirty="0" err="1" smtClean="0">
                <a:latin typeface="+mj-lt"/>
              </a:rPr>
              <a:t>rius</a:t>
            </a:r>
            <a:r>
              <a:rPr lang="cs-CZ" altLang="cs-CZ" sz="1800" dirty="0" smtClean="0">
                <a:latin typeface="+mj-lt"/>
              </a:rPr>
              <a:t>           </a:t>
            </a:r>
            <a:r>
              <a:rPr lang="en-GB" altLang="cs-CZ" sz="1800" b="1" dirty="0" smtClean="0">
                <a:solidFill>
                  <a:srgbClr val="C00000"/>
                </a:solidFill>
                <a:latin typeface="+mj-lt"/>
              </a:rPr>
              <a:t>O</a:t>
            </a:r>
            <a:r>
              <a:rPr lang="en-GB" altLang="cs-CZ" sz="1800" b="1" dirty="0" smtClean="0">
                <a:latin typeface="+mj-lt"/>
              </a:rPr>
              <a:t> </a:t>
            </a:r>
            <a:r>
              <a:rPr lang="en-GB" altLang="cs-CZ" sz="1800" dirty="0" smtClean="0">
                <a:latin typeface="+mj-lt"/>
              </a:rPr>
              <a:t>(</a:t>
            </a:r>
            <a:r>
              <a:rPr lang="en-GB" altLang="cs-CZ" sz="1800" b="1" dirty="0" smtClean="0">
                <a:latin typeface="+mj-lt"/>
              </a:rPr>
              <a:t>o</a:t>
            </a:r>
            <a:r>
              <a:rPr lang="en-GB" altLang="cs-CZ" sz="1800" dirty="0" smtClean="0">
                <a:latin typeface="+mj-lt"/>
              </a:rPr>
              <a:t>n) skelet</a:t>
            </a:r>
            <a:r>
              <a:rPr lang="en-GB" altLang="cs-CZ" sz="1800" b="1" dirty="0" smtClean="0">
                <a:latin typeface="+mj-lt"/>
              </a:rPr>
              <a:t>o</a:t>
            </a:r>
            <a:r>
              <a:rPr lang="en-GB" altLang="cs-CZ" sz="1800" dirty="0" smtClean="0">
                <a:latin typeface="+mj-lt"/>
              </a:rPr>
              <a:t>n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b="1" dirty="0" smtClean="0">
                <a:solidFill>
                  <a:srgbClr val="C00000"/>
                </a:solidFill>
                <a:latin typeface="+mj-lt"/>
              </a:rPr>
              <a:t>Ū</a:t>
            </a:r>
            <a:r>
              <a:rPr lang="en-GB" altLang="cs-CZ" sz="1800" dirty="0" smtClean="0">
                <a:latin typeface="+mj-lt"/>
              </a:rPr>
              <a:t> (b</a:t>
            </a:r>
            <a:r>
              <a:rPr lang="en-GB" altLang="cs-CZ" sz="1800" b="1" dirty="0" smtClean="0">
                <a:latin typeface="+mj-lt"/>
              </a:rPr>
              <a:t>oo</a:t>
            </a:r>
            <a:r>
              <a:rPr lang="en-GB" altLang="cs-CZ" sz="1800" dirty="0" smtClean="0">
                <a:latin typeface="+mj-lt"/>
              </a:rPr>
              <a:t>m) </a:t>
            </a:r>
            <a:r>
              <a:rPr lang="en-GB" altLang="cs-CZ" sz="1800" dirty="0" err="1" smtClean="0">
                <a:latin typeface="+mj-lt"/>
              </a:rPr>
              <a:t>rupt</a:t>
            </a:r>
            <a:r>
              <a:rPr lang="en-GB" altLang="cs-CZ" sz="1800" b="1" dirty="0" err="1" smtClean="0">
                <a:latin typeface="+mj-lt"/>
              </a:rPr>
              <a:t>ū</a:t>
            </a:r>
            <a:r>
              <a:rPr lang="en-GB" altLang="cs-CZ" sz="1800" dirty="0" err="1" smtClean="0">
                <a:latin typeface="+mj-lt"/>
              </a:rPr>
              <a:t>ra</a:t>
            </a:r>
            <a:r>
              <a:rPr lang="en-GB" altLang="cs-CZ" sz="1800" dirty="0" smtClean="0">
                <a:latin typeface="+mj-lt"/>
              </a:rPr>
              <a:t>	</a:t>
            </a:r>
            <a:r>
              <a:rPr lang="en-GB" altLang="cs-CZ" sz="1800" b="1" dirty="0" smtClean="0">
                <a:solidFill>
                  <a:srgbClr val="C00000"/>
                </a:solidFill>
                <a:latin typeface="+mj-lt"/>
              </a:rPr>
              <a:t>U</a:t>
            </a:r>
            <a:r>
              <a:rPr lang="en-GB" altLang="cs-CZ" sz="1800" dirty="0" smtClean="0">
                <a:latin typeface="+mj-lt"/>
              </a:rPr>
              <a:t> (p</a:t>
            </a:r>
            <a:r>
              <a:rPr lang="en-GB" altLang="cs-CZ" sz="1800" b="1" dirty="0" smtClean="0">
                <a:latin typeface="+mj-lt"/>
              </a:rPr>
              <a:t>u</a:t>
            </a:r>
            <a:r>
              <a:rPr lang="en-GB" altLang="cs-CZ" sz="1800" dirty="0" smtClean="0">
                <a:latin typeface="+mj-lt"/>
              </a:rPr>
              <a:t>t) </a:t>
            </a:r>
            <a:r>
              <a:rPr lang="en-GB" altLang="cs-CZ" sz="1800" b="1" dirty="0" smtClean="0">
                <a:latin typeface="+mj-lt"/>
              </a:rPr>
              <a:t>u</a:t>
            </a:r>
            <a:r>
              <a:rPr lang="en-GB" altLang="cs-CZ" sz="1800" dirty="0" smtClean="0">
                <a:latin typeface="+mj-lt"/>
              </a:rPr>
              <a:t>ter</a:t>
            </a:r>
            <a:r>
              <a:rPr lang="en-GB" altLang="cs-CZ" sz="1800" b="1" dirty="0" smtClean="0">
                <a:latin typeface="+mj-lt"/>
              </a:rPr>
              <a:t>u</a:t>
            </a:r>
            <a:r>
              <a:rPr lang="en-GB" altLang="cs-CZ" sz="1800" dirty="0" smtClean="0">
                <a:latin typeface="+mj-lt"/>
              </a:rPr>
              <a:t>s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b="1" dirty="0" smtClean="0">
                <a:solidFill>
                  <a:srgbClr val="B10010"/>
                </a:solidFill>
                <a:latin typeface="+mj-lt"/>
              </a:rPr>
              <a:t>Y</a:t>
            </a:r>
            <a:r>
              <a:rPr lang="en-GB" altLang="cs-CZ" sz="1800" dirty="0" smtClean="0">
                <a:latin typeface="+mj-lt"/>
              </a:rPr>
              <a:t> (anal</a:t>
            </a:r>
            <a:r>
              <a:rPr lang="en-GB" altLang="cs-CZ" sz="1800" b="1" dirty="0" smtClean="0">
                <a:latin typeface="+mj-lt"/>
              </a:rPr>
              <a:t>y</a:t>
            </a:r>
            <a:r>
              <a:rPr lang="en-GB" altLang="cs-CZ" sz="1800" dirty="0" smtClean="0">
                <a:latin typeface="+mj-lt"/>
              </a:rPr>
              <a:t>sis) h</a:t>
            </a:r>
            <a:r>
              <a:rPr lang="en-GB" altLang="cs-CZ" sz="1800" b="1" dirty="0" smtClean="0">
                <a:latin typeface="+mj-lt"/>
              </a:rPr>
              <a:t>y</a:t>
            </a:r>
            <a:r>
              <a:rPr lang="en-GB" altLang="cs-CZ" sz="1800" dirty="0" smtClean="0">
                <a:latin typeface="+mj-lt"/>
              </a:rPr>
              <a:t>pophysis   	</a:t>
            </a:r>
            <a:r>
              <a:rPr lang="en-GB" altLang="cs-CZ" sz="1800" b="1" dirty="0" smtClean="0">
                <a:solidFill>
                  <a:srgbClr val="C00000"/>
                </a:solidFill>
                <a:latin typeface="+mj-lt"/>
              </a:rPr>
              <a:t>Y</a:t>
            </a:r>
            <a:r>
              <a:rPr lang="en-GB" altLang="cs-CZ" sz="1800" b="1" dirty="0" smtClean="0">
                <a:latin typeface="+mj-lt"/>
              </a:rPr>
              <a:t> </a:t>
            </a:r>
            <a:r>
              <a:rPr lang="en-GB" altLang="cs-CZ" sz="1800" dirty="0" smtClean="0">
                <a:latin typeface="+mj-lt"/>
              </a:rPr>
              <a:t>(lad</a:t>
            </a:r>
            <a:r>
              <a:rPr lang="en-GB" altLang="cs-CZ" sz="1800" b="1" dirty="0" smtClean="0">
                <a:latin typeface="+mj-lt"/>
              </a:rPr>
              <a:t>y</a:t>
            </a:r>
            <a:r>
              <a:rPr lang="en-GB" altLang="cs-CZ" sz="1800" dirty="0" smtClean="0">
                <a:latin typeface="+mj-lt"/>
              </a:rPr>
              <a:t>) t</a:t>
            </a:r>
            <a:r>
              <a:rPr lang="en-GB" altLang="cs-CZ" sz="1800" b="1" dirty="0" smtClean="0">
                <a:latin typeface="+mj-lt"/>
              </a:rPr>
              <a:t>y</a:t>
            </a:r>
            <a:r>
              <a:rPr lang="en-GB" altLang="cs-CZ" sz="1800" dirty="0" smtClean="0">
                <a:latin typeface="+mj-lt"/>
              </a:rPr>
              <a:t>mpanum</a:t>
            </a:r>
            <a:r>
              <a:rPr lang="en-GB" altLang="cs-CZ" sz="2000" dirty="0" smtClean="0">
                <a:latin typeface="+mj-lt"/>
              </a:rPr>
              <a:t>		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cs-CZ" dirty="0" smtClean="0">
              <a:latin typeface="+mj-lt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cs-CZ" dirty="0">
              <a:latin typeface="+mj-lt"/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5661025" y="2590800"/>
            <a:ext cx="4572000" cy="34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sk-SK" altLang="cs-CZ" sz="3200" dirty="0" err="1">
                <a:latin typeface="+mj-lt"/>
              </a:rPr>
              <a:t>Diphtongs</a:t>
            </a:r>
            <a:endParaRPr lang="sk-SK" altLang="cs-CZ" sz="3200" dirty="0">
              <a:latin typeface="+mj-lt"/>
            </a:endParaRPr>
          </a:p>
          <a:p>
            <a:pPr eaLnBrk="1" hangingPunct="1">
              <a:spcBef>
                <a:spcPts val="525"/>
              </a:spcBef>
            </a:pPr>
            <a:endParaRPr lang="sk-SK" altLang="cs-CZ" sz="2200" b="1" dirty="0">
              <a:solidFill>
                <a:srgbClr val="C00000"/>
              </a:solidFill>
              <a:latin typeface="+mj-lt"/>
            </a:endParaRPr>
          </a:p>
          <a:p>
            <a:pPr eaLnBrk="1" hangingPunct="1">
              <a:spcBef>
                <a:spcPts val="525"/>
              </a:spcBef>
            </a:pPr>
            <a:r>
              <a:rPr lang="sk-SK" altLang="cs-CZ" sz="2200" b="1" dirty="0" smtClean="0">
                <a:solidFill>
                  <a:srgbClr val="C00000"/>
                </a:solidFill>
                <a:latin typeface="+mj-lt"/>
              </a:rPr>
              <a:t>AE</a:t>
            </a:r>
            <a:r>
              <a:rPr lang="sk-SK" altLang="cs-CZ" sz="2200" b="1" dirty="0" smtClean="0">
                <a:latin typeface="+mj-lt"/>
              </a:rPr>
              <a:t>=</a:t>
            </a:r>
            <a:r>
              <a:rPr lang="en-GB" altLang="cs-CZ" sz="2000" b="1" dirty="0" smtClean="0">
                <a:solidFill>
                  <a:srgbClr val="C00000"/>
                </a:solidFill>
                <a:latin typeface="+mj-lt"/>
              </a:rPr>
              <a:t>Ē</a:t>
            </a:r>
            <a:r>
              <a:rPr lang="cs-CZ" altLang="cs-CZ" sz="20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sk-SK" altLang="cs-CZ" sz="2200" dirty="0" smtClean="0">
                <a:latin typeface="+mj-lt"/>
              </a:rPr>
              <a:t>(</a:t>
            </a:r>
            <a:r>
              <a:rPr lang="sk-SK" altLang="cs-CZ" sz="2200" dirty="0" err="1" smtClean="0">
                <a:latin typeface="+mj-lt"/>
              </a:rPr>
              <a:t>c</a:t>
            </a:r>
            <a:r>
              <a:rPr lang="sk-SK" altLang="cs-CZ" sz="2200" b="1" dirty="0" err="1" smtClean="0">
                <a:latin typeface="+mj-lt"/>
              </a:rPr>
              <a:t>a</a:t>
            </a:r>
            <a:r>
              <a:rPr lang="sk-SK" altLang="cs-CZ" sz="2200" dirty="0" err="1" smtClean="0">
                <a:latin typeface="+mj-lt"/>
              </a:rPr>
              <a:t>re</a:t>
            </a:r>
            <a:r>
              <a:rPr lang="sk-SK" altLang="cs-CZ" sz="2200" dirty="0">
                <a:latin typeface="+mj-lt"/>
              </a:rPr>
              <a:t>) </a:t>
            </a:r>
            <a:r>
              <a:rPr lang="sk-SK" altLang="cs-CZ" sz="2200" dirty="0" err="1">
                <a:latin typeface="+mj-lt"/>
              </a:rPr>
              <a:t>an</a:t>
            </a:r>
            <a:r>
              <a:rPr lang="sk-SK" altLang="cs-CZ" sz="2200" b="1" dirty="0" err="1">
                <a:latin typeface="+mj-lt"/>
              </a:rPr>
              <a:t>ae</a:t>
            </a:r>
            <a:r>
              <a:rPr lang="sk-SK" altLang="cs-CZ" sz="2200" dirty="0" err="1">
                <a:latin typeface="+mj-lt"/>
              </a:rPr>
              <a:t>mia</a:t>
            </a:r>
            <a:endParaRPr lang="sk-SK" altLang="cs-CZ" sz="2200" dirty="0">
              <a:latin typeface="+mj-lt"/>
            </a:endParaRPr>
          </a:p>
          <a:p>
            <a:pPr eaLnBrk="1" hangingPunct="1">
              <a:spcBef>
                <a:spcPts val="525"/>
              </a:spcBef>
            </a:pPr>
            <a:r>
              <a:rPr lang="sk-SK" altLang="cs-CZ" sz="2200" b="1" dirty="0" smtClean="0">
                <a:solidFill>
                  <a:srgbClr val="C00000"/>
                </a:solidFill>
                <a:latin typeface="+mj-lt"/>
              </a:rPr>
              <a:t>OE</a:t>
            </a:r>
            <a:r>
              <a:rPr lang="sk-SK" altLang="cs-CZ" sz="2200" b="1" dirty="0" smtClean="0">
                <a:latin typeface="+mj-lt"/>
              </a:rPr>
              <a:t>=</a:t>
            </a:r>
            <a:r>
              <a:rPr lang="en-GB" altLang="cs-CZ" sz="2000" b="1" dirty="0" smtClean="0">
                <a:solidFill>
                  <a:srgbClr val="C00000"/>
                </a:solidFill>
                <a:latin typeface="+mj-lt"/>
              </a:rPr>
              <a:t>Ē</a:t>
            </a:r>
            <a:r>
              <a:rPr lang="cs-CZ" altLang="cs-CZ" sz="20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sk-SK" altLang="cs-CZ" sz="2200" dirty="0" smtClean="0">
                <a:latin typeface="+mj-lt"/>
              </a:rPr>
              <a:t>(</a:t>
            </a:r>
            <a:r>
              <a:rPr lang="sk-SK" altLang="cs-CZ" sz="2200" dirty="0" err="1" smtClean="0">
                <a:latin typeface="+mj-lt"/>
              </a:rPr>
              <a:t>c</a:t>
            </a:r>
            <a:r>
              <a:rPr lang="sk-SK" altLang="cs-CZ" sz="2200" b="1" dirty="0" err="1" smtClean="0">
                <a:latin typeface="+mj-lt"/>
              </a:rPr>
              <a:t>a</a:t>
            </a:r>
            <a:r>
              <a:rPr lang="sk-SK" altLang="cs-CZ" sz="2200" dirty="0" err="1" smtClean="0">
                <a:latin typeface="+mj-lt"/>
              </a:rPr>
              <a:t>re</a:t>
            </a:r>
            <a:r>
              <a:rPr lang="sk-SK" altLang="cs-CZ" sz="2200" dirty="0">
                <a:latin typeface="+mj-lt"/>
              </a:rPr>
              <a:t>) </a:t>
            </a:r>
            <a:r>
              <a:rPr lang="sk-SK" altLang="cs-CZ" sz="2200" dirty="0" err="1">
                <a:latin typeface="+mj-lt"/>
              </a:rPr>
              <a:t>lag</a:t>
            </a:r>
            <a:r>
              <a:rPr lang="sk-SK" altLang="cs-CZ" sz="2200" b="1" dirty="0" err="1">
                <a:latin typeface="+mj-lt"/>
              </a:rPr>
              <a:t>oe</a:t>
            </a:r>
            <a:r>
              <a:rPr lang="sk-SK" altLang="cs-CZ" sz="2200" dirty="0" err="1">
                <a:latin typeface="+mj-lt"/>
              </a:rPr>
              <a:t>na</a:t>
            </a:r>
            <a:endParaRPr lang="sk-SK" altLang="cs-CZ" sz="2200" dirty="0">
              <a:latin typeface="+mj-lt"/>
            </a:endParaRPr>
          </a:p>
          <a:p>
            <a:pPr eaLnBrk="1" hangingPunct="1">
              <a:spcBef>
                <a:spcPts val="525"/>
              </a:spcBef>
            </a:pPr>
            <a:r>
              <a:rPr lang="sk-SK" altLang="cs-CZ" sz="2200" i="1" dirty="0" err="1" smtClean="0">
                <a:latin typeface="+mj-lt"/>
              </a:rPr>
              <a:t>Greek</a:t>
            </a:r>
            <a:r>
              <a:rPr lang="sk-SK" altLang="cs-CZ" sz="2200" i="1" dirty="0" smtClean="0">
                <a:latin typeface="+mj-lt"/>
              </a:rPr>
              <a:t> </a:t>
            </a:r>
            <a:r>
              <a:rPr lang="sk-SK" altLang="cs-CZ" sz="2200" i="1" dirty="0" err="1" smtClean="0">
                <a:latin typeface="+mj-lt"/>
              </a:rPr>
              <a:t>words</a:t>
            </a:r>
            <a:endParaRPr lang="sk-SK" altLang="cs-CZ" sz="2200" i="1" dirty="0" smtClean="0">
              <a:latin typeface="+mj-lt"/>
            </a:endParaRPr>
          </a:p>
          <a:p>
            <a:pPr eaLnBrk="1" hangingPunct="1">
              <a:spcBef>
                <a:spcPts val="525"/>
              </a:spcBef>
            </a:pPr>
            <a:r>
              <a:rPr lang="sk-SK" altLang="cs-CZ" sz="2200" b="1" dirty="0" smtClean="0">
                <a:solidFill>
                  <a:srgbClr val="C00000"/>
                </a:solidFill>
                <a:latin typeface="+mj-lt"/>
              </a:rPr>
              <a:t>OE </a:t>
            </a:r>
            <a:r>
              <a:rPr lang="sk-SK" altLang="cs-CZ" sz="2200" dirty="0">
                <a:latin typeface="+mj-lt"/>
              </a:rPr>
              <a:t>(o-e</a:t>
            </a:r>
            <a:r>
              <a:rPr lang="sk-SK" altLang="cs-CZ" sz="2200" dirty="0" smtClean="0">
                <a:latin typeface="+mj-lt"/>
              </a:rPr>
              <a:t>) </a:t>
            </a:r>
            <a:r>
              <a:rPr lang="sk-SK" altLang="cs-CZ" sz="2200" dirty="0" err="1" smtClean="0">
                <a:latin typeface="+mj-lt"/>
              </a:rPr>
              <a:t>dyspn</a:t>
            </a:r>
            <a:r>
              <a:rPr lang="sk-SK" altLang="cs-CZ" sz="2200" b="1" dirty="0" err="1" smtClean="0">
                <a:latin typeface="+mj-lt"/>
              </a:rPr>
              <a:t>oe</a:t>
            </a:r>
            <a:endParaRPr lang="sk-SK" altLang="cs-CZ" sz="2200" b="1" dirty="0">
              <a:latin typeface="+mj-lt"/>
            </a:endParaRPr>
          </a:p>
          <a:p>
            <a:pPr eaLnBrk="1" hangingPunct="1">
              <a:spcBef>
                <a:spcPts val="525"/>
              </a:spcBef>
            </a:pPr>
            <a:r>
              <a:rPr lang="sk-SK" altLang="cs-CZ" sz="2200" b="1" dirty="0" smtClean="0">
                <a:solidFill>
                  <a:srgbClr val="C00000"/>
                </a:solidFill>
                <a:latin typeface="+mj-lt"/>
              </a:rPr>
              <a:t>EU</a:t>
            </a:r>
            <a:r>
              <a:rPr lang="sk-SK" altLang="cs-CZ" sz="2200" b="1" dirty="0" smtClean="0">
                <a:latin typeface="+mj-lt"/>
              </a:rPr>
              <a:t> </a:t>
            </a:r>
            <a:r>
              <a:rPr lang="sk-SK" altLang="cs-CZ" sz="2200" dirty="0">
                <a:latin typeface="+mj-lt"/>
              </a:rPr>
              <a:t>(e-u</a:t>
            </a:r>
            <a:r>
              <a:rPr lang="sk-SK" altLang="cs-CZ" sz="2200" dirty="0" smtClean="0">
                <a:latin typeface="+mj-lt"/>
              </a:rPr>
              <a:t>) </a:t>
            </a:r>
            <a:r>
              <a:rPr lang="sk-SK" altLang="cs-CZ" sz="2200" b="1" dirty="0" err="1" smtClean="0">
                <a:latin typeface="+mj-lt"/>
              </a:rPr>
              <a:t>eu</a:t>
            </a:r>
            <a:r>
              <a:rPr lang="sk-SK" altLang="cs-CZ" sz="2200" dirty="0" err="1" smtClean="0">
                <a:latin typeface="+mj-lt"/>
              </a:rPr>
              <a:t>thanasia</a:t>
            </a:r>
            <a:endParaRPr lang="sk-SK" altLang="cs-CZ" sz="2200" dirty="0">
              <a:latin typeface="+mj-lt"/>
            </a:endParaRPr>
          </a:p>
          <a:p>
            <a:pPr eaLnBrk="1" hangingPunct="1">
              <a:spcBef>
                <a:spcPts val="525"/>
              </a:spcBef>
            </a:pPr>
            <a:endParaRPr lang="en-GB" altLang="cs-CZ" sz="2200" dirty="0">
              <a:latin typeface="+mj-lt"/>
            </a:endParaRPr>
          </a:p>
        </p:txBody>
      </p:sp>
      <p:cxnSp>
        <p:nvCxnSpPr>
          <p:cNvPr id="15" name="Straight Connector 28"/>
          <p:cNvCxnSpPr>
            <a:cxnSpLocks noChangeShapeType="1"/>
          </p:cNvCxnSpPr>
          <p:nvPr/>
        </p:nvCxnSpPr>
        <p:spPr bwMode="auto">
          <a:xfrm>
            <a:off x="8177213" y="2163763"/>
            <a:ext cx="84137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Ovál 23"/>
          <p:cNvSpPr/>
          <p:nvPr/>
        </p:nvSpPr>
        <p:spPr>
          <a:xfrm>
            <a:off x="220663" y="1641475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ál 24"/>
          <p:cNvSpPr/>
          <p:nvPr/>
        </p:nvSpPr>
        <p:spPr>
          <a:xfrm>
            <a:off x="2201863" y="16319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ál 25"/>
          <p:cNvSpPr/>
          <p:nvPr/>
        </p:nvSpPr>
        <p:spPr>
          <a:xfrm>
            <a:off x="4148138" y="16319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ál 26"/>
          <p:cNvSpPr/>
          <p:nvPr/>
        </p:nvSpPr>
        <p:spPr>
          <a:xfrm>
            <a:off x="2797175" y="20891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ál 27"/>
          <p:cNvSpPr/>
          <p:nvPr/>
        </p:nvSpPr>
        <p:spPr>
          <a:xfrm>
            <a:off x="5880100" y="20891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ál 28"/>
          <p:cNvSpPr/>
          <p:nvPr/>
        </p:nvSpPr>
        <p:spPr>
          <a:xfrm>
            <a:off x="7642225" y="20891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Read</a:t>
            </a:r>
            <a:r>
              <a:rPr lang="cs-CZ" dirty="0" smtClean="0"/>
              <a:t> </a:t>
            </a:r>
            <a:r>
              <a:rPr lang="cs-CZ" dirty="0" err="1" smtClean="0"/>
              <a:t>aloud</a:t>
            </a:r>
            <a:endParaRPr lang="cs-CZ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7175" y="1636713"/>
            <a:ext cx="2741613" cy="4525962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  <a:defRPr/>
            </a:pPr>
            <a:r>
              <a:rPr lang="en-US" sz="3000" dirty="0" smtClean="0">
                <a:latin typeface="+mj-lt"/>
                <a:cs typeface="Cambria"/>
              </a:rPr>
              <a:t>hypnosis</a:t>
            </a:r>
          </a:p>
          <a:p>
            <a:pPr>
              <a:buFont typeface="Arial"/>
              <a:buChar char="•"/>
              <a:defRPr/>
            </a:pPr>
            <a:r>
              <a:rPr lang="en-US" sz="3000" dirty="0" smtClean="0">
                <a:latin typeface="+mj-lt"/>
                <a:cs typeface="Cambria"/>
              </a:rPr>
              <a:t>ala</a:t>
            </a:r>
          </a:p>
          <a:p>
            <a:pPr>
              <a:buFont typeface="Arial"/>
              <a:buChar char="•"/>
              <a:defRPr/>
            </a:pPr>
            <a:r>
              <a:rPr lang="en-US" sz="3000" dirty="0" smtClean="0">
                <a:latin typeface="+mj-lt"/>
                <a:cs typeface="Cambria"/>
              </a:rPr>
              <a:t>olla</a:t>
            </a:r>
          </a:p>
          <a:p>
            <a:pPr>
              <a:buFont typeface="Arial"/>
              <a:buChar char="•"/>
              <a:defRPr/>
            </a:pPr>
            <a:r>
              <a:rPr lang="en-US" sz="3000" dirty="0" err="1" smtClean="0">
                <a:latin typeface="+mj-lt"/>
                <a:cs typeface="Cambria"/>
              </a:rPr>
              <a:t>eupnoe</a:t>
            </a:r>
            <a:endParaRPr lang="en-US" sz="3000" dirty="0" smtClean="0">
              <a:latin typeface="+mj-lt"/>
              <a:cs typeface="Cambria"/>
            </a:endParaRPr>
          </a:p>
          <a:p>
            <a:pPr>
              <a:buFont typeface="Arial"/>
              <a:buChar char="•"/>
              <a:defRPr/>
            </a:pPr>
            <a:r>
              <a:rPr lang="en-US" sz="3000" dirty="0" smtClean="0">
                <a:latin typeface="+mj-lt"/>
                <a:cs typeface="Cambria"/>
              </a:rPr>
              <a:t>ileus</a:t>
            </a:r>
          </a:p>
          <a:p>
            <a:pPr>
              <a:buFont typeface="Arial"/>
              <a:buChar char="•"/>
              <a:defRPr/>
            </a:pPr>
            <a:r>
              <a:rPr lang="en-US" sz="3000" dirty="0" smtClean="0">
                <a:latin typeface="+mj-lt"/>
                <a:cs typeface="Cambria"/>
              </a:rPr>
              <a:t>mucus</a:t>
            </a:r>
          </a:p>
          <a:p>
            <a:pPr>
              <a:buFont typeface="Arial"/>
              <a:buChar char="•"/>
              <a:defRPr/>
            </a:pPr>
            <a:r>
              <a:rPr lang="en-US" sz="3000" dirty="0" err="1" smtClean="0">
                <a:latin typeface="+mj-lt"/>
                <a:cs typeface="Cambria"/>
              </a:rPr>
              <a:t>haematoma</a:t>
            </a:r>
            <a:endParaRPr lang="en-US" sz="3000" dirty="0" smtClean="0">
              <a:latin typeface="+mj-lt"/>
              <a:cs typeface="Cambria"/>
            </a:endParaRPr>
          </a:p>
          <a:p>
            <a:pPr>
              <a:buFont typeface="Arial"/>
              <a:buChar char="•"/>
              <a:defRPr/>
            </a:pPr>
            <a:r>
              <a:rPr lang="en-US" sz="3000" dirty="0" smtClean="0">
                <a:latin typeface="+mj-lt"/>
                <a:cs typeface="Cambria"/>
              </a:rPr>
              <a:t>iliacus</a:t>
            </a:r>
          </a:p>
          <a:p>
            <a:pPr>
              <a:buFont typeface="Arial"/>
              <a:buChar char="•"/>
              <a:defRPr/>
            </a:pPr>
            <a:endParaRPr lang="en-US" sz="3000" dirty="0" smtClean="0">
              <a:latin typeface="+mj-lt"/>
              <a:cs typeface="Cambria"/>
            </a:endParaRPr>
          </a:p>
          <a:p>
            <a:pPr>
              <a:buFont typeface="Arial"/>
              <a:buChar char="•"/>
              <a:defRPr/>
            </a:pPr>
            <a:endParaRPr lang="en-US" sz="3000" dirty="0" smtClean="0">
              <a:latin typeface="+mj-lt"/>
              <a:cs typeface="Cambria"/>
            </a:endParaRPr>
          </a:p>
          <a:p>
            <a:pPr>
              <a:buFont typeface="Arial"/>
              <a:buChar char="•"/>
              <a:defRPr/>
            </a:pPr>
            <a:endParaRPr lang="en-US" sz="3000" dirty="0" smtClean="0">
              <a:latin typeface="+mj-lt"/>
              <a:cs typeface="Cambria"/>
            </a:endParaRPr>
          </a:p>
          <a:p>
            <a:pPr>
              <a:buFont typeface="Arial"/>
              <a:buChar char="•"/>
              <a:defRPr/>
            </a:pPr>
            <a:endParaRPr lang="en-US" sz="3000" dirty="0" smtClean="0">
              <a:latin typeface="+mj-lt"/>
              <a:cs typeface="Cambria"/>
            </a:endParaRPr>
          </a:p>
          <a:p>
            <a:pPr>
              <a:buFont typeface="Arial"/>
              <a:buChar char="•"/>
              <a:defRPr/>
            </a:pPr>
            <a:endParaRPr lang="en-US" sz="3000" dirty="0">
              <a:latin typeface="+mj-lt"/>
              <a:cs typeface="Cambria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25800" y="1636713"/>
            <a:ext cx="2706688" cy="45259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err="1">
                <a:latin typeface="+mj-lt"/>
                <a:cs typeface="Cambria"/>
              </a:rPr>
              <a:t>o</a:t>
            </a:r>
            <a:r>
              <a:rPr lang="en-US" dirty="0" err="1" smtClean="0">
                <a:latin typeface="+mj-lt"/>
                <a:cs typeface="Cambria"/>
              </a:rPr>
              <a:t>ssa</a:t>
            </a:r>
            <a:endParaRPr lang="en-US" dirty="0" smtClean="0">
              <a:latin typeface="+mj-lt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j-lt"/>
                <a:cs typeface="Cambria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+mj-lt"/>
                <a:cs typeface="Cambria"/>
              </a:rPr>
              <a:t>iploe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>
                <a:latin typeface="+mj-lt"/>
                <a:cs typeface="Cambria"/>
              </a:rPr>
              <a:t>c</a:t>
            </a:r>
            <a:r>
              <a:rPr lang="en-US" dirty="0" err="1" smtClean="0">
                <a:latin typeface="+mj-lt"/>
                <a:cs typeface="Cambria"/>
              </a:rPr>
              <a:t>ubitus</a:t>
            </a:r>
            <a:endParaRPr lang="en-US" dirty="0" smtClean="0">
              <a:latin typeface="+mj-lt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+mj-lt"/>
                <a:cs typeface="Cambria"/>
              </a:rPr>
              <a:t>venae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  <a:cs typeface="Cambria"/>
              </a:rPr>
              <a:t>d</a:t>
            </a:r>
            <a:r>
              <a:rPr lang="en-US" dirty="0" smtClean="0">
                <a:latin typeface="+mj-lt"/>
                <a:cs typeface="Cambria"/>
              </a:rPr>
              <a:t>iameter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>
                <a:latin typeface="+mj-lt"/>
                <a:cs typeface="Cambria"/>
              </a:rPr>
              <a:t>s</a:t>
            </a:r>
            <a:r>
              <a:rPr lang="en-US" dirty="0" err="1" smtClean="0">
                <a:latin typeface="+mj-lt"/>
                <a:cs typeface="Cambria"/>
              </a:rPr>
              <a:t>acralis</a:t>
            </a:r>
            <a:endParaRPr lang="en-US" dirty="0" smtClean="0">
              <a:latin typeface="+mj-lt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err="1">
                <a:latin typeface="+mj-lt"/>
                <a:cs typeface="Cambria"/>
              </a:rPr>
              <a:t>u</a:t>
            </a:r>
            <a:r>
              <a:rPr lang="en-US" dirty="0" err="1" smtClean="0">
                <a:latin typeface="+mj-lt"/>
                <a:cs typeface="Cambria"/>
              </a:rPr>
              <a:t>lcus</a:t>
            </a:r>
            <a:endParaRPr lang="en-US" dirty="0" smtClean="0">
              <a:latin typeface="+mj-lt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+mj-lt"/>
                <a:cs typeface="Cambria"/>
              </a:rPr>
              <a:t>iris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latin typeface="+mj-lt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latin typeface="+mj-lt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+mj-lt"/>
              <a:cs typeface="Cambri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59500" y="1636713"/>
            <a:ext cx="2706688" cy="45259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latin typeface="+mj-lt"/>
                <a:cs typeface="Cambria"/>
              </a:rPr>
              <a:t>sutura</a:t>
            </a:r>
            <a:endParaRPr lang="en-US" dirty="0" smtClean="0">
              <a:latin typeface="+mj-lt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latin typeface="+mj-lt"/>
                <a:cs typeface="Cambria"/>
              </a:rPr>
              <a:t>sigmoideus</a:t>
            </a:r>
            <a:endParaRPr lang="en-US" dirty="0" smtClean="0">
              <a:latin typeface="+mj-lt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+mj-lt"/>
                <a:cs typeface="Cambria"/>
              </a:rPr>
              <a:t>depressor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+mj-lt"/>
                <a:cs typeface="Cambria"/>
              </a:rPr>
              <a:t>area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latin typeface="+mj-lt"/>
                <a:cs typeface="Cambria"/>
              </a:rPr>
              <a:t>oesophagus</a:t>
            </a:r>
            <a:endParaRPr lang="en-US" dirty="0" smtClean="0">
              <a:latin typeface="+mj-lt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latin typeface="+mj-lt"/>
                <a:cs typeface="Cambria"/>
              </a:rPr>
              <a:t>melior</a:t>
            </a:r>
            <a:endParaRPr lang="en-US" dirty="0" smtClean="0">
              <a:latin typeface="+mj-lt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+mj-lt"/>
                <a:cs typeface="Cambria"/>
              </a:rPr>
              <a:t>meatus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latin typeface="+mj-lt"/>
                <a:cs typeface="Cambria"/>
              </a:rPr>
              <a:t>leucocytus</a:t>
            </a:r>
            <a:endParaRPr lang="en-US" dirty="0" smtClean="0">
              <a:latin typeface="+mj-lt"/>
              <a:cs typeface="Cambria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latin typeface="+mj-lt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latin typeface="+mj-lt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latin typeface="+mj-lt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latin typeface="+mj-lt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+mj-lt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478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Consonants</a:t>
            </a:r>
            <a:endParaRPr lang="cs-CZ" dirty="0"/>
          </a:p>
        </p:txBody>
      </p:sp>
      <p:graphicFrame>
        <p:nvGraphicFramePr>
          <p:cNvPr id="5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083148"/>
              </p:ext>
            </p:extLst>
          </p:nvPr>
        </p:nvGraphicFramePr>
        <p:xfrm>
          <a:off x="152400" y="1548292"/>
          <a:ext cx="6329363" cy="365916"/>
        </p:xfrm>
        <a:graphic>
          <a:graphicData uri="http://schemas.openxmlformats.org/drawingml/2006/table">
            <a:tbl>
              <a:tblPr/>
              <a:tblGrid>
                <a:gridCol w="474663"/>
                <a:gridCol w="398462"/>
                <a:gridCol w="398463"/>
                <a:gridCol w="398462"/>
                <a:gridCol w="387350"/>
                <a:gridCol w="409575"/>
                <a:gridCol w="396875"/>
                <a:gridCol w="398463"/>
                <a:gridCol w="398462"/>
                <a:gridCol w="398463"/>
                <a:gridCol w="360362"/>
                <a:gridCol w="315913"/>
                <a:gridCol w="398462"/>
                <a:gridCol w="398463"/>
                <a:gridCol w="398462"/>
                <a:gridCol w="398463"/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A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Ā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B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C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D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E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Ē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F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G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H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I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Ī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K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L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M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N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881024"/>
              </p:ext>
            </p:extLst>
          </p:nvPr>
        </p:nvGraphicFramePr>
        <p:xfrm>
          <a:off x="2620962" y="2276872"/>
          <a:ext cx="6188075" cy="371475"/>
        </p:xfrm>
        <a:graphic>
          <a:graphicData uri="http://schemas.openxmlformats.org/drawingml/2006/table">
            <a:tbl>
              <a:tblPr/>
              <a:tblGrid>
                <a:gridCol w="441325"/>
                <a:gridCol w="442913"/>
                <a:gridCol w="441325"/>
                <a:gridCol w="442912"/>
                <a:gridCol w="441325"/>
                <a:gridCol w="442913"/>
                <a:gridCol w="441325"/>
                <a:gridCol w="441325"/>
                <a:gridCol w="442912"/>
                <a:gridCol w="441325"/>
                <a:gridCol w="442913"/>
                <a:gridCol w="441325"/>
                <a:gridCol w="442912"/>
                <a:gridCol w="441325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O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Ō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Q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R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S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T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U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Ū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V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X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Y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Ŷ</a:t>
                      </a: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Z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7" name="Ovál 6"/>
          <p:cNvSpPr/>
          <p:nvPr/>
        </p:nvSpPr>
        <p:spPr>
          <a:xfrm>
            <a:off x="1048604" y="1566724"/>
            <a:ext cx="304800" cy="3048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6"/>
              </a:solidFill>
              <a:latin typeface="Cambria"/>
              <a:cs typeface="Cambria"/>
            </a:endParaRPr>
          </a:p>
        </p:txBody>
      </p:sp>
      <p:sp>
        <p:nvSpPr>
          <p:cNvPr id="8" name="Ovál 7"/>
          <p:cNvSpPr/>
          <p:nvPr/>
        </p:nvSpPr>
        <p:spPr>
          <a:xfrm>
            <a:off x="1828800" y="1566724"/>
            <a:ext cx="304800" cy="3048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9" name="Ovál 8"/>
          <p:cNvSpPr/>
          <p:nvPr/>
        </p:nvSpPr>
        <p:spPr>
          <a:xfrm>
            <a:off x="3048000" y="1566724"/>
            <a:ext cx="304800" cy="3048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0" name="Ovál 9"/>
          <p:cNvSpPr/>
          <p:nvPr/>
        </p:nvSpPr>
        <p:spPr>
          <a:xfrm>
            <a:off x="5292080" y="1566724"/>
            <a:ext cx="304800" cy="3048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1" name="Ovál 10"/>
          <p:cNvSpPr/>
          <p:nvPr/>
        </p:nvSpPr>
        <p:spPr>
          <a:xfrm>
            <a:off x="5715000" y="1566724"/>
            <a:ext cx="304800" cy="3048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2" name="Ovál 11"/>
          <p:cNvSpPr/>
          <p:nvPr/>
        </p:nvSpPr>
        <p:spPr>
          <a:xfrm>
            <a:off x="6096000" y="1566724"/>
            <a:ext cx="304800" cy="3048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3" name="Ovál 12"/>
          <p:cNvSpPr/>
          <p:nvPr/>
        </p:nvSpPr>
        <p:spPr>
          <a:xfrm>
            <a:off x="3505200" y="2298224"/>
            <a:ext cx="304800" cy="3048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4" name="Ovál 13"/>
          <p:cNvSpPr/>
          <p:nvPr/>
        </p:nvSpPr>
        <p:spPr>
          <a:xfrm>
            <a:off x="4404360" y="2298224"/>
            <a:ext cx="304800" cy="3048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5318760" y="2298224"/>
            <a:ext cx="304800" cy="3048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6" name="Ovál 15"/>
          <p:cNvSpPr/>
          <p:nvPr/>
        </p:nvSpPr>
        <p:spPr>
          <a:xfrm>
            <a:off x="6629400" y="2298224"/>
            <a:ext cx="304800" cy="3048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graphicFrame>
        <p:nvGraphicFramePr>
          <p:cNvPr id="17" name="Zástupný symbol obsahu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646621"/>
              </p:ext>
            </p:extLst>
          </p:nvPr>
        </p:nvGraphicFramePr>
        <p:xfrm>
          <a:off x="152400" y="3048000"/>
          <a:ext cx="8805864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9480"/>
                <a:gridCol w="2531096"/>
                <a:gridCol w="2935288"/>
              </a:tblGrid>
              <a:tr h="822960">
                <a:tc>
                  <a:txBody>
                    <a:bodyPr/>
                    <a:lstStyle/>
                    <a:p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Consonant</a:t>
                      </a:r>
                      <a:r>
                        <a:rPr lang="sk-SK" sz="2400" dirty="0" smtClean="0">
                          <a:latin typeface="Cambria"/>
                          <a:cs typeface="Cambria"/>
                        </a:rPr>
                        <a:t>/</a:t>
                      </a:r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group</a:t>
                      </a:r>
                      <a:r>
                        <a:rPr lang="sk-SK" sz="2400" baseline="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sk-SK" sz="2400" baseline="0" dirty="0" err="1" smtClean="0">
                          <a:latin typeface="Cambria"/>
                          <a:cs typeface="Cambria"/>
                        </a:rPr>
                        <a:t>of</a:t>
                      </a:r>
                      <a:r>
                        <a:rPr lang="sk-SK" sz="2400" baseline="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sk-SK" sz="2400" baseline="0" dirty="0" err="1" smtClean="0">
                          <a:latin typeface="Cambria"/>
                          <a:cs typeface="Cambria"/>
                        </a:rPr>
                        <a:t>consonants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200" dirty="0" err="1" smtClean="0">
                          <a:latin typeface="Cambria"/>
                          <a:cs typeface="Cambria"/>
                        </a:rPr>
                        <a:t>Pronunciation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Example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1920240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1: c </a:t>
                      </a:r>
                      <a:r>
                        <a:rPr lang="cs-CZ" sz="2400" b="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+ a, o, u, </a:t>
                      </a:r>
                      <a:r>
                        <a:rPr lang="cs-CZ" sz="2400" b="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consonants</a:t>
                      </a:r>
                      <a:endParaRPr lang="cs-CZ" sz="2400" b="0" dirty="0" smtClean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endParaRPr lang="cs-CZ" sz="2400" b="1" dirty="0" smtClean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r>
                        <a:rPr lang="cs-CZ" sz="2400" b="1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    </a:t>
                      </a:r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 </a:t>
                      </a:r>
                      <a:r>
                        <a:rPr lang="cs-CZ" sz="2400" b="0" i="1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+ </a:t>
                      </a:r>
                      <a:r>
                        <a:rPr lang="cs-CZ" sz="2400" b="0" i="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ae</a:t>
                      </a:r>
                      <a:r>
                        <a:rPr lang="cs-CZ" sz="2400" b="0" i="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b="0" i="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oe</a:t>
                      </a:r>
                      <a:r>
                        <a:rPr lang="cs-CZ" sz="2400" b="0" i="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e, i, y 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[k] 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medi</a:t>
                      </a:r>
                      <a:r>
                        <a:rPr lang="cs-CZ" sz="2400" b="1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al</a:t>
                      </a:r>
                      <a:endParaRPr lang="cs-CZ" sz="2400" dirty="0" smtClean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pPr algn="l"/>
                      <a:endParaRPr lang="cs-CZ" sz="2400" dirty="0" smtClean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  <a:p>
                      <a:pPr algn="l"/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[</a:t>
                      </a:r>
                      <a:r>
                        <a:rPr lang="cs-CZ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ts</a:t>
                      </a:r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] </a:t>
                      </a:r>
                      <a:r>
                        <a:rPr lang="cs-CZ" sz="2400" b="1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ts</a:t>
                      </a:r>
                      <a:r>
                        <a:rPr lang="cs-CZ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ar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 smtClean="0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mera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 smtClean="0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sta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 smtClean="0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ltivatio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 smtClean="0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anium</a:t>
                      </a:r>
                      <a:endParaRPr lang="cs-CZ" sz="2400" dirty="0" smtClean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r>
                        <a:rPr lang="cs-CZ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 smtClean="0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ae</a:t>
                      </a:r>
                      <a:r>
                        <a:rPr lang="cs-CZ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cus</a:t>
                      </a:r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 smtClean="0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oe</a:t>
                      </a:r>
                      <a:r>
                        <a:rPr lang="cs-CZ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liac</a:t>
                      </a:r>
                      <a:r>
                        <a:rPr lang="cs-CZ" sz="2400" u="sng" dirty="0" err="1" smtClean="0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lang="cs-CZ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, c</a:t>
                      </a:r>
                      <a:r>
                        <a:rPr lang="cs-CZ" sz="2400" u="sng" dirty="0" smtClean="0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ntrum,</a:t>
                      </a:r>
                      <a:r>
                        <a:rPr lang="cs-CZ" sz="2400" baseline="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 smtClean="0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lang="cs-CZ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rculatio</a:t>
                      </a:r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, c</a:t>
                      </a:r>
                      <a:r>
                        <a:rPr lang="cs-CZ" sz="2400" u="sng" dirty="0" smtClean="0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nismus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uľ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358915"/>
              </p:ext>
            </p:extLst>
          </p:nvPr>
        </p:nvGraphicFramePr>
        <p:xfrm>
          <a:off x="152400" y="5797550"/>
          <a:ext cx="880586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9480"/>
                <a:gridCol w="2494820"/>
                <a:gridCol w="2971562"/>
              </a:tblGrid>
              <a:tr h="370840">
                <a:tc>
                  <a:txBody>
                    <a:bodyPr/>
                    <a:lstStyle/>
                    <a:p>
                      <a:r>
                        <a:rPr lang="sk-SK" sz="2400" b="1" i="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2: ch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2400" b="0" baseline="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b="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[x] lo</a:t>
                      </a:r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400" b="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chirurgia, cholera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BCE8F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47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Study </a:t>
            </a:r>
            <a:r>
              <a:rPr lang="cs-CZ" dirty="0" err="1" smtClean="0"/>
              <a:t>materials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err="1"/>
              <a:t>Prucklová</a:t>
            </a:r>
            <a:r>
              <a:rPr lang="cs-CZ" dirty="0"/>
              <a:t>, R. – Severová, M.: </a:t>
            </a:r>
            <a:r>
              <a:rPr lang="cs-CZ" i="1" dirty="0" err="1"/>
              <a:t>Introduction</a:t>
            </a:r>
            <a:r>
              <a:rPr lang="cs-CZ" i="1" dirty="0"/>
              <a:t> to Latin and </a:t>
            </a:r>
            <a:r>
              <a:rPr lang="cs-CZ" i="1" dirty="0" err="1"/>
              <a:t>Greek</a:t>
            </a:r>
            <a:r>
              <a:rPr lang="cs-CZ" i="1" dirty="0"/>
              <a:t> Terminology in </a:t>
            </a:r>
            <a:r>
              <a:rPr lang="cs-CZ" i="1" dirty="0" err="1"/>
              <a:t>Medicine</a:t>
            </a:r>
            <a:r>
              <a:rPr lang="cs-CZ" dirty="0"/>
              <a:t>. Praha: KLP, 2012 </a:t>
            </a:r>
            <a:r>
              <a:rPr lang="en-GB" dirty="0"/>
              <a:t>(Unit 1-7)</a:t>
            </a:r>
            <a:endParaRPr lang="cs-CZ" dirty="0"/>
          </a:p>
          <a:p>
            <a:r>
              <a:rPr lang="en-GB" dirty="0" smtClean="0"/>
              <a:t>Teachers</a:t>
            </a:r>
            <a:r>
              <a:rPr lang="en-GB" dirty="0"/>
              <a:t>’ own materials (e.g. hand-outs, presentations, activity cards) which are going to be periodically uploaded on the IS in Study materials of your subject. </a:t>
            </a:r>
            <a:endParaRPr lang="cs-CZ" dirty="0"/>
          </a:p>
          <a:p>
            <a:r>
              <a:rPr lang="en-GB" dirty="0" smtClean="0"/>
              <a:t>"</a:t>
            </a:r>
            <a:r>
              <a:rPr lang="en-GB" dirty="0"/>
              <a:t>Drill"</a:t>
            </a:r>
            <a:r>
              <a:rPr lang="en-GB" b="1" dirty="0"/>
              <a:t> </a:t>
            </a:r>
            <a:r>
              <a:rPr lang="en-GB" dirty="0"/>
              <a:t>on the IS </a:t>
            </a:r>
            <a:r>
              <a:rPr lang="en-GB" dirty="0" smtClean="0"/>
              <a:t>(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://is.muni.cz/auth/dril/?</a:t>
            </a:r>
            <a:r>
              <a:rPr lang="en-GB" dirty="0" smtClean="0">
                <a:hlinkClick r:id="rId2"/>
              </a:rPr>
              <a:t>lang=en</a:t>
            </a:r>
            <a:r>
              <a:rPr lang="cs-CZ" dirty="0" smtClean="0"/>
              <a:t> </a:t>
            </a:r>
            <a:r>
              <a:rPr lang="en-GB" dirty="0" smtClean="0"/>
              <a:t>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419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Consonants</a:t>
            </a:r>
            <a:r>
              <a:rPr lang="cs-CZ" dirty="0" smtClean="0"/>
              <a:t>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392984"/>
              </p:ext>
            </p:extLst>
          </p:nvPr>
        </p:nvGraphicFramePr>
        <p:xfrm>
          <a:off x="179512" y="3040317"/>
          <a:ext cx="8839200" cy="3384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667000"/>
                <a:gridCol w="3124200"/>
              </a:tblGrid>
              <a:tr h="457372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4: h </a:t>
                      </a: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b="0" baseline="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b="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[h] </a:t>
                      </a:r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lang="cs-CZ" sz="2400" b="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ouse</a:t>
                      </a:r>
                      <a:r>
                        <a:rPr lang="cs-CZ" sz="2400" b="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herba</a:t>
                      </a:r>
                      <a:r>
                        <a:rPr lang="cs-CZ" sz="2400" b="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b="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haematologia</a:t>
                      </a:r>
                      <a:endParaRPr lang="cs-CZ" sz="2400" b="0" dirty="0" smtClean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</a:tr>
              <a:tr h="823269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5:</a:t>
                      </a:r>
                      <a:r>
                        <a:rPr lang="cs-CZ" sz="2400" b="1" baseline="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j + </a:t>
                      </a:r>
                      <a:r>
                        <a:rPr lang="cs-CZ" sz="2400" b="1" baseline="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vowel</a:t>
                      </a:r>
                      <a:endParaRPr lang="cs-CZ" sz="2400" b="1" dirty="0" smtClean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[y] </a:t>
                      </a:r>
                      <a:r>
                        <a:rPr lang="cs-CZ" sz="2400" b="1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es</a:t>
                      </a:r>
                      <a:endParaRPr lang="cs-CZ" sz="2400" dirty="0" smtClean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iniectio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/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injectio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maior/major</a:t>
                      </a:r>
                    </a:p>
                  </a:txBody>
                  <a:tcPr marT="45737" marB="45737">
                    <a:solidFill>
                      <a:srgbClr val="E9F7FE"/>
                    </a:solidFill>
                  </a:tcPr>
                </a:tc>
              </a:tr>
              <a:tr h="8232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b="1" dirty="0" smtClean="0">
                          <a:latin typeface="Cambria"/>
                          <a:cs typeface="Cambria"/>
                        </a:rPr>
                        <a:t>6: 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b="1" dirty="0" smtClean="0">
                          <a:latin typeface="Cambria"/>
                          <a:cs typeface="Cambria"/>
                        </a:rPr>
                        <a:t>     </a:t>
                      </a:r>
                      <a:r>
                        <a:rPr lang="sk-SK" sz="2400" b="1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p + h</a:t>
                      </a:r>
                      <a:endParaRPr lang="en-US" sz="2400" b="1" dirty="0" smtClean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[p] </a:t>
                      </a:r>
                      <a:r>
                        <a:rPr lang="cs-CZ" sz="2400" b="1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resent</a:t>
                      </a:r>
                      <a:endParaRPr lang="cs-CZ" sz="2400" dirty="0" smtClean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[f]  </a:t>
                      </a:r>
                      <a:r>
                        <a:rPr lang="cs-CZ" sz="2400" b="1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ph</a:t>
                      </a:r>
                      <a:r>
                        <a:rPr lang="cs-CZ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ysiology</a:t>
                      </a:r>
                      <a:endParaRPr lang="en-US" sz="2400" dirty="0" smtClean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pneumonia</a:t>
                      </a:r>
                      <a:r>
                        <a:rPr lang="sk-SK" sz="2400" dirty="0" smtClean="0">
                          <a:latin typeface="Cambria"/>
                          <a:cs typeface="Cambria"/>
                        </a:rPr>
                        <a:t>, </a:t>
                      </a:r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pulmo</a:t>
                      </a:r>
                      <a:endParaRPr lang="sk-SK" sz="2400" dirty="0" smtClean="0">
                        <a:latin typeface="Cambria"/>
                        <a:cs typeface="Cambria"/>
                      </a:endParaRPr>
                    </a:p>
                    <a:p>
                      <a:r>
                        <a:rPr lang="sk-SK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phantasia</a:t>
                      </a:r>
                      <a:r>
                        <a:rPr lang="sk-SK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sk-SK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pharmacia</a:t>
                      </a:r>
                      <a:endParaRPr lang="en-US" sz="2400" dirty="0" smtClean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</a:tr>
              <a:tr h="45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>
                          <a:latin typeface="Cambria"/>
                          <a:cs typeface="Cambria"/>
                        </a:rPr>
                        <a:t>7: </a:t>
                      </a:r>
                      <a:r>
                        <a:rPr lang="cs-CZ" sz="2400" b="1" dirty="0" err="1" smtClean="0">
                          <a:latin typeface="Cambria"/>
                          <a:cs typeface="Cambria"/>
                        </a:rPr>
                        <a:t>qu</a:t>
                      </a:r>
                      <a:r>
                        <a:rPr lang="cs-CZ" sz="2400" b="1" dirty="0" smtClean="0">
                          <a:latin typeface="Cambria"/>
                          <a:cs typeface="Cambria"/>
                        </a:rPr>
                        <a:t>+ </a:t>
                      </a:r>
                      <a:r>
                        <a:rPr lang="cs-CZ" sz="2400" b="1" dirty="0" err="1" smtClean="0">
                          <a:latin typeface="Cambria"/>
                          <a:cs typeface="Cambria"/>
                        </a:rPr>
                        <a:t>vowel</a:t>
                      </a:r>
                      <a:endParaRPr lang="en-US" sz="2400" dirty="0" smtClean="0"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[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kv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] </a:t>
                      </a:r>
                      <a:endParaRPr lang="en-US" sz="2400" dirty="0" smtClean="0"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aqua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lang="cs-CZ" sz="2400" baseline="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quadriceps</a:t>
                      </a:r>
                      <a:endParaRPr lang="en-US" sz="2400" dirty="0" smtClean="0"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E9F7FE"/>
                    </a:solidFill>
                  </a:tcPr>
                </a:tc>
              </a:tr>
              <a:tr h="823269">
                <a:tc>
                  <a:txBody>
                    <a:bodyPr/>
                    <a:lstStyle/>
                    <a:p>
                      <a:r>
                        <a:rPr lang="sk-SK" sz="2400" b="1" dirty="0" smtClean="0">
                          <a:latin typeface="Cambria"/>
                          <a:cs typeface="Cambria"/>
                        </a:rPr>
                        <a:t>8: r</a:t>
                      </a:r>
                    </a:p>
                    <a:p>
                      <a:r>
                        <a:rPr lang="sk-SK" sz="2400" b="1" dirty="0" smtClean="0">
                          <a:latin typeface="Cambria"/>
                          <a:cs typeface="Cambria"/>
                        </a:rPr>
                        <a:t>     </a:t>
                      </a:r>
                      <a:r>
                        <a:rPr lang="sk-SK" sz="2400" b="1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r+h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[r] </a:t>
                      </a:r>
                      <a:r>
                        <a:rPr lang="cs-CZ" sz="2400" b="1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upture</a:t>
                      </a:r>
                      <a:endParaRPr lang="cs-CZ" sz="2400" dirty="0" smtClean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[r]</a:t>
                      </a:r>
                      <a:endParaRPr lang="en-US" sz="2400" dirty="0" smtClean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vertebra</a:t>
                      </a:r>
                      <a:r>
                        <a:rPr lang="sk-SK" sz="2400" dirty="0" smtClean="0">
                          <a:latin typeface="Cambria"/>
                          <a:cs typeface="Cambria"/>
                        </a:rPr>
                        <a:t>, </a:t>
                      </a:r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ruptura</a:t>
                      </a:r>
                      <a:endParaRPr lang="sk-SK" sz="2400" dirty="0" smtClean="0">
                        <a:latin typeface="Cambria"/>
                        <a:cs typeface="Cambria"/>
                      </a:endParaRPr>
                    </a:p>
                    <a:p>
                      <a:r>
                        <a:rPr lang="sk-SK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rheuma</a:t>
                      </a:r>
                      <a:r>
                        <a:rPr lang="sk-SK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sk-SK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rhinitis</a:t>
                      </a:r>
                      <a:r>
                        <a:rPr lang="sk-SK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46805"/>
              </p:ext>
            </p:extLst>
          </p:nvPr>
        </p:nvGraphicFramePr>
        <p:xfrm>
          <a:off x="179512" y="1484784"/>
          <a:ext cx="8839199" cy="1646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667000"/>
                <a:gridCol w="3124199"/>
              </a:tblGrid>
              <a:tr h="823119">
                <a:tc>
                  <a:txBody>
                    <a:bodyPr/>
                    <a:lstStyle/>
                    <a:p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Consonant</a:t>
                      </a:r>
                      <a:r>
                        <a:rPr lang="sk-SK" sz="2400" dirty="0" smtClean="0">
                          <a:latin typeface="Cambria"/>
                          <a:cs typeface="Cambria"/>
                        </a:rPr>
                        <a:t>/</a:t>
                      </a:r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group</a:t>
                      </a:r>
                      <a:r>
                        <a:rPr lang="sk-SK" sz="2400" baseline="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sk-SK" sz="2400" baseline="0" dirty="0" err="1" smtClean="0">
                          <a:latin typeface="Cambria"/>
                          <a:cs typeface="Cambria"/>
                        </a:rPr>
                        <a:t>of</a:t>
                      </a:r>
                      <a:r>
                        <a:rPr lang="sk-SK" sz="2400" baseline="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sk-SK" sz="2400" baseline="0" dirty="0" err="1" smtClean="0">
                          <a:latin typeface="Cambria"/>
                          <a:cs typeface="Cambria"/>
                        </a:rPr>
                        <a:t>consonants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sk-SK" sz="2200" dirty="0" err="1" smtClean="0">
                          <a:latin typeface="Cambria"/>
                          <a:cs typeface="Cambria"/>
                        </a:rPr>
                        <a:t>Pronunciation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Example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 marT="45729" marB="45729"/>
                </a:tc>
              </a:tr>
              <a:tr h="823119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3: g </a:t>
                      </a:r>
                    </a:p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    </a:t>
                      </a:r>
                      <a:r>
                        <a:rPr lang="cs-CZ" sz="2400" b="1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gu</a:t>
                      </a:r>
                      <a:r>
                        <a:rPr lang="cs-CZ" sz="2400" b="1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+ </a:t>
                      </a:r>
                      <a:r>
                        <a:rPr lang="cs-CZ" sz="2400" b="1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vowel</a:t>
                      </a:r>
                      <a:endParaRPr lang="cs-CZ" sz="2400" b="1" dirty="0" smtClean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29" marB="45729"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[g] </a:t>
                      </a:r>
                      <a:r>
                        <a:rPr lang="cs-CZ" sz="2400" b="1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round</a:t>
                      </a:r>
                      <a:endParaRPr lang="cs-CZ" sz="2400" dirty="0" smtClean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pPr algn="l"/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[</a:t>
                      </a:r>
                      <a:r>
                        <a:rPr lang="cs-CZ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gv</a:t>
                      </a:r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] </a:t>
                      </a:r>
                    </a:p>
                  </a:txBody>
                  <a:tcPr marT="45729" marB="45729"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gramma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gastritis</a:t>
                      </a:r>
                    </a:p>
                    <a:p>
                      <a:r>
                        <a:rPr lang="cs-CZ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lingua</a:t>
                      </a:r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sanguis</a:t>
                      </a:r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</a:p>
                  </a:txBody>
                  <a:tcPr marT="45729" marB="45729">
                    <a:solidFill>
                      <a:srgbClr val="E9F7F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89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Consonants</a:t>
            </a:r>
            <a:r>
              <a:rPr lang="cs-CZ" dirty="0" smtClean="0"/>
              <a:t> III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87" y="1527175"/>
            <a:ext cx="825891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90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Read</a:t>
            </a:r>
            <a:r>
              <a:rPr lang="cs-CZ" dirty="0" smtClean="0"/>
              <a:t> </a:t>
            </a:r>
            <a:r>
              <a:rPr lang="cs-CZ" dirty="0" err="1" smtClean="0"/>
              <a:t>aloud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784976" cy="4854280"/>
          </a:xfrm>
        </p:spPr>
        <p:txBody>
          <a:bodyPr numCol="2">
            <a:normAutofit fontScale="85000" lnSpcReduction="10000"/>
          </a:bodyPr>
          <a:lstStyle/>
          <a:p>
            <a:pPr>
              <a:buFont typeface="Arial"/>
              <a:buChar char="•"/>
              <a:defRPr/>
            </a:pPr>
            <a:r>
              <a:rPr lang="en-GB" sz="2800" dirty="0">
                <a:latin typeface="Cambria"/>
                <a:cs typeface="Cambria"/>
              </a:rPr>
              <a:t>cancer, </a:t>
            </a:r>
            <a:r>
              <a:rPr lang="en-GB" sz="2800" dirty="0" err="1">
                <a:latin typeface="Cambria"/>
                <a:cs typeface="Cambria"/>
              </a:rPr>
              <a:t>medicamentum</a:t>
            </a:r>
            <a:r>
              <a:rPr lang="en-GB" sz="2800" dirty="0">
                <a:latin typeface="Cambria"/>
                <a:cs typeface="Cambria"/>
              </a:rPr>
              <a:t>, lingua</a:t>
            </a:r>
          </a:p>
          <a:p>
            <a:pPr>
              <a:buFont typeface="Arial"/>
              <a:buChar char="•"/>
              <a:defRPr/>
            </a:pPr>
            <a:r>
              <a:rPr lang="en-GB" sz="2800" dirty="0">
                <a:latin typeface="Cambria"/>
                <a:cs typeface="Cambria"/>
              </a:rPr>
              <a:t>thorax, </a:t>
            </a:r>
            <a:r>
              <a:rPr lang="en-GB" sz="2800" dirty="0" err="1">
                <a:latin typeface="Cambria"/>
                <a:cs typeface="Cambria"/>
              </a:rPr>
              <a:t>pulsus</a:t>
            </a:r>
            <a:r>
              <a:rPr lang="en-GB" sz="2800" dirty="0">
                <a:latin typeface="Cambria"/>
                <a:cs typeface="Cambria"/>
              </a:rPr>
              <a:t>, </a:t>
            </a:r>
            <a:r>
              <a:rPr lang="en-GB" sz="2800" dirty="0" err="1">
                <a:latin typeface="Cambria"/>
                <a:cs typeface="Cambria"/>
              </a:rPr>
              <a:t>contusio</a:t>
            </a:r>
            <a:endParaRPr lang="en-GB" sz="2800" dirty="0">
              <a:latin typeface="Cambria"/>
              <a:cs typeface="Cambria"/>
            </a:endParaRPr>
          </a:p>
          <a:p>
            <a:pPr>
              <a:buFont typeface="Arial"/>
              <a:buChar char="•"/>
              <a:defRPr/>
            </a:pPr>
            <a:r>
              <a:rPr lang="en-GB" sz="2800" dirty="0">
                <a:latin typeface="Cambria"/>
                <a:cs typeface="Cambria"/>
              </a:rPr>
              <a:t>corpus, </a:t>
            </a:r>
            <a:r>
              <a:rPr lang="en-GB" sz="2800" dirty="0" err="1">
                <a:latin typeface="Cambria"/>
                <a:cs typeface="Cambria"/>
              </a:rPr>
              <a:t>exitus</a:t>
            </a:r>
            <a:r>
              <a:rPr lang="en-GB" sz="2800" dirty="0">
                <a:latin typeface="Cambria"/>
                <a:cs typeface="Cambria"/>
              </a:rPr>
              <a:t>, </a:t>
            </a:r>
            <a:r>
              <a:rPr lang="en-GB" sz="2800" dirty="0" err="1">
                <a:latin typeface="Cambria"/>
                <a:cs typeface="Cambria"/>
              </a:rPr>
              <a:t>functio</a:t>
            </a:r>
            <a:endParaRPr lang="en-GB" sz="2800" dirty="0">
              <a:latin typeface="Cambria"/>
              <a:cs typeface="Cambria"/>
            </a:endParaRPr>
          </a:p>
          <a:p>
            <a:pPr>
              <a:buFont typeface="Arial"/>
              <a:buChar char="•"/>
              <a:defRPr/>
            </a:pPr>
            <a:r>
              <a:rPr lang="en-GB" sz="2800" dirty="0" err="1">
                <a:latin typeface="Cambria"/>
                <a:cs typeface="Cambria"/>
              </a:rPr>
              <a:t>hemispherium</a:t>
            </a:r>
            <a:r>
              <a:rPr lang="en-GB" sz="2800" dirty="0">
                <a:latin typeface="Cambria"/>
                <a:cs typeface="Cambria"/>
              </a:rPr>
              <a:t>, </a:t>
            </a:r>
            <a:r>
              <a:rPr lang="en-GB" sz="2800" dirty="0" err="1">
                <a:latin typeface="Cambria"/>
                <a:cs typeface="Cambria"/>
              </a:rPr>
              <a:t>angulus</a:t>
            </a:r>
            <a:r>
              <a:rPr lang="en-GB" sz="2800" dirty="0">
                <a:latin typeface="Cambria"/>
                <a:cs typeface="Cambria"/>
              </a:rPr>
              <a:t>, </a:t>
            </a:r>
            <a:r>
              <a:rPr lang="en-GB" sz="2800" dirty="0" err="1">
                <a:latin typeface="Cambria"/>
                <a:cs typeface="Cambria"/>
              </a:rPr>
              <a:t>fractura</a:t>
            </a:r>
            <a:r>
              <a:rPr lang="en-GB" sz="2800" dirty="0">
                <a:latin typeface="Cambria"/>
                <a:cs typeface="Cambria"/>
              </a:rPr>
              <a:t> </a:t>
            </a:r>
          </a:p>
          <a:p>
            <a:pPr>
              <a:buFont typeface="Arial"/>
              <a:buChar char="•"/>
              <a:defRPr/>
            </a:pPr>
            <a:r>
              <a:rPr lang="en-GB" sz="2800" dirty="0" err="1">
                <a:latin typeface="Cambria"/>
                <a:cs typeface="Cambria"/>
              </a:rPr>
              <a:t>intestinum</a:t>
            </a:r>
            <a:r>
              <a:rPr lang="en-GB" sz="2800" dirty="0">
                <a:latin typeface="Cambria"/>
                <a:cs typeface="Cambria"/>
              </a:rPr>
              <a:t>, aqua, </a:t>
            </a:r>
            <a:r>
              <a:rPr lang="en-GB" sz="2800" dirty="0" err="1">
                <a:latin typeface="Cambria"/>
                <a:cs typeface="Cambria"/>
              </a:rPr>
              <a:t>pharmacon</a:t>
            </a:r>
            <a:endParaRPr lang="en-GB" sz="2800" dirty="0">
              <a:latin typeface="Cambria"/>
              <a:cs typeface="Cambria"/>
            </a:endParaRPr>
          </a:p>
          <a:p>
            <a:pPr>
              <a:buFont typeface="Arial"/>
              <a:buChar char="•"/>
              <a:defRPr/>
            </a:pPr>
            <a:r>
              <a:rPr lang="en-GB" sz="2800" dirty="0">
                <a:latin typeface="Cambria"/>
                <a:cs typeface="Cambria"/>
              </a:rPr>
              <a:t>oedema, </a:t>
            </a:r>
            <a:r>
              <a:rPr lang="en-GB" sz="2800" dirty="0" err="1">
                <a:latin typeface="Cambria"/>
                <a:cs typeface="Cambria"/>
              </a:rPr>
              <a:t>musculus</a:t>
            </a:r>
            <a:r>
              <a:rPr lang="en-GB" sz="2800" dirty="0">
                <a:latin typeface="Cambria"/>
                <a:cs typeface="Cambria"/>
              </a:rPr>
              <a:t>, </a:t>
            </a:r>
            <a:r>
              <a:rPr lang="en-GB" sz="2800" dirty="0" err="1">
                <a:latin typeface="Cambria"/>
                <a:cs typeface="Cambria"/>
              </a:rPr>
              <a:t>defectus</a:t>
            </a:r>
            <a:endParaRPr lang="en-GB" sz="2800" dirty="0">
              <a:latin typeface="Cambria"/>
              <a:cs typeface="Cambria"/>
            </a:endParaRPr>
          </a:p>
          <a:p>
            <a:pPr>
              <a:buFont typeface="Arial"/>
              <a:buChar char="•"/>
              <a:defRPr/>
            </a:pPr>
            <a:r>
              <a:rPr lang="en-GB" sz="2800" dirty="0" err="1">
                <a:latin typeface="Cambria"/>
                <a:cs typeface="Cambria"/>
              </a:rPr>
              <a:t>medicus</a:t>
            </a:r>
            <a:r>
              <a:rPr lang="en-GB" sz="2800" dirty="0">
                <a:latin typeface="Cambria"/>
                <a:cs typeface="Cambria"/>
              </a:rPr>
              <a:t>, </a:t>
            </a:r>
            <a:r>
              <a:rPr lang="en-GB" sz="2800" dirty="0" err="1">
                <a:latin typeface="Cambria"/>
                <a:cs typeface="Cambria"/>
              </a:rPr>
              <a:t>operatio</a:t>
            </a:r>
            <a:r>
              <a:rPr lang="en-GB" sz="2800" dirty="0">
                <a:latin typeface="Cambria"/>
                <a:cs typeface="Cambria"/>
              </a:rPr>
              <a:t>, </a:t>
            </a:r>
            <a:r>
              <a:rPr lang="en-GB" sz="2800" dirty="0" err="1">
                <a:latin typeface="Cambria"/>
                <a:cs typeface="Cambria"/>
              </a:rPr>
              <a:t>infarctus</a:t>
            </a:r>
            <a:endParaRPr lang="en-GB" sz="2800" dirty="0">
              <a:latin typeface="Cambria"/>
              <a:cs typeface="Cambria"/>
            </a:endParaRPr>
          </a:p>
          <a:p>
            <a:pPr>
              <a:buFont typeface="Arial"/>
              <a:buChar char="•"/>
              <a:defRPr/>
            </a:pPr>
            <a:r>
              <a:rPr lang="en-GB" sz="2800" dirty="0">
                <a:latin typeface="Cambria"/>
                <a:cs typeface="Cambria"/>
              </a:rPr>
              <a:t>homo, bronchus, duodenum</a:t>
            </a:r>
          </a:p>
          <a:p>
            <a:pPr>
              <a:buFont typeface="Arial"/>
              <a:buChar char="•"/>
              <a:defRPr/>
            </a:pPr>
            <a:r>
              <a:rPr lang="en-GB" sz="2800" dirty="0">
                <a:latin typeface="Cambria"/>
                <a:cs typeface="Cambria"/>
              </a:rPr>
              <a:t>angina, </a:t>
            </a:r>
            <a:r>
              <a:rPr lang="en-GB" sz="2800" dirty="0" err="1">
                <a:latin typeface="Cambria"/>
                <a:cs typeface="Cambria"/>
              </a:rPr>
              <a:t>haemorrhagia</a:t>
            </a:r>
            <a:r>
              <a:rPr lang="en-GB" sz="2800" dirty="0">
                <a:latin typeface="Cambria"/>
                <a:cs typeface="Cambria"/>
              </a:rPr>
              <a:t>, </a:t>
            </a:r>
            <a:r>
              <a:rPr lang="en-GB" sz="2800" dirty="0" err="1" smtClean="0">
                <a:latin typeface="Cambria"/>
                <a:cs typeface="Cambria"/>
              </a:rPr>
              <a:t>spasmus</a:t>
            </a:r>
            <a:endParaRPr lang="cs-CZ" sz="2800" dirty="0" smtClean="0">
              <a:latin typeface="Cambria"/>
              <a:cs typeface="Cambria"/>
            </a:endParaRPr>
          </a:p>
          <a:p>
            <a:pPr marL="0" indent="0">
              <a:buNone/>
              <a:defRPr/>
            </a:pPr>
            <a:endParaRPr lang="en-GB" sz="2800" dirty="0">
              <a:latin typeface="Cambria"/>
              <a:cs typeface="Cambria"/>
            </a:endParaRPr>
          </a:p>
          <a:p>
            <a:pPr>
              <a:buFont typeface="Arial"/>
              <a:buChar char="•"/>
              <a:defRPr/>
            </a:pPr>
            <a:r>
              <a:rPr lang="en-GB" sz="2800" dirty="0">
                <a:latin typeface="Cambria"/>
                <a:cs typeface="Cambria"/>
              </a:rPr>
              <a:t>encephalon, bacterium, acne</a:t>
            </a:r>
          </a:p>
          <a:p>
            <a:pPr>
              <a:buFont typeface="Arial"/>
              <a:buChar char="•"/>
              <a:defRPr/>
            </a:pPr>
            <a:r>
              <a:rPr lang="en-GB" sz="2800" dirty="0" err="1">
                <a:latin typeface="Cambria"/>
                <a:cs typeface="Cambria"/>
              </a:rPr>
              <a:t>migraena</a:t>
            </a:r>
            <a:r>
              <a:rPr lang="en-GB" sz="2800" dirty="0">
                <a:latin typeface="Cambria"/>
                <a:cs typeface="Cambria"/>
              </a:rPr>
              <a:t>, pharynx, </a:t>
            </a:r>
            <a:r>
              <a:rPr lang="en-GB" sz="2800" dirty="0" err="1">
                <a:latin typeface="Cambria"/>
                <a:cs typeface="Cambria"/>
              </a:rPr>
              <a:t>dysenteria</a:t>
            </a:r>
            <a:endParaRPr lang="en-GB" sz="2800" dirty="0">
              <a:latin typeface="Cambria"/>
              <a:cs typeface="Cambria"/>
            </a:endParaRPr>
          </a:p>
          <a:p>
            <a:pPr>
              <a:buFont typeface="Arial"/>
              <a:buChar char="•"/>
              <a:defRPr/>
            </a:pPr>
            <a:r>
              <a:rPr lang="en-GB" sz="2800" dirty="0" err="1">
                <a:latin typeface="Cambria"/>
                <a:cs typeface="Cambria"/>
              </a:rPr>
              <a:t>inflammatio</a:t>
            </a:r>
            <a:r>
              <a:rPr lang="en-GB" sz="2800" dirty="0">
                <a:latin typeface="Cambria"/>
                <a:cs typeface="Cambria"/>
              </a:rPr>
              <a:t>, </a:t>
            </a:r>
            <a:r>
              <a:rPr lang="en-GB" sz="2800" dirty="0" err="1">
                <a:latin typeface="Cambria"/>
                <a:cs typeface="Cambria"/>
              </a:rPr>
              <a:t>leucaemia</a:t>
            </a:r>
            <a:r>
              <a:rPr lang="en-GB" sz="2800" dirty="0">
                <a:latin typeface="Cambria"/>
                <a:cs typeface="Cambria"/>
              </a:rPr>
              <a:t>, virus</a:t>
            </a:r>
          </a:p>
          <a:p>
            <a:pPr>
              <a:buFont typeface="Arial"/>
              <a:buChar char="•"/>
              <a:defRPr/>
            </a:pPr>
            <a:r>
              <a:rPr lang="en-GB" sz="2800" dirty="0" err="1">
                <a:latin typeface="Cambria"/>
                <a:cs typeface="Cambria"/>
              </a:rPr>
              <a:t>laparoscopia</a:t>
            </a:r>
            <a:r>
              <a:rPr lang="en-GB" sz="2800" dirty="0">
                <a:latin typeface="Cambria"/>
                <a:cs typeface="Cambria"/>
              </a:rPr>
              <a:t>, typhus, </a:t>
            </a:r>
            <a:r>
              <a:rPr lang="en-GB" sz="2800" dirty="0" err="1">
                <a:latin typeface="Cambria"/>
                <a:cs typeface="Cambria"/>
              </a:rPr>
              <a:t>organismus</a:t>
            </a:r>
            <a:endParaRPr lang="en-GB" sz="2800" dirty="0">
              <a:latin typeface="Cambria"/>
              <a:cs typeface="Cambria"/>
            </a:endParaRPr>
          </a:p>
          <a:p>
            <a:pPr>
              <a:buFont typeface="Arial"/>
              <a:buChar char="•"/>
              <a:defRPr/>
            </a:pPr>
            <a:r>
              <a:rPr lang="en-GB" sz="2800" dirty="0" err="1">
                <a:latin typeface="Cambria"/>
                <a:cs typeface="Cambria"/>
              </a:rPr>
              <a:t>therapia</a:t>
            </a:r>
            <a:r>
              <a:rPr lang="en-GB" sz="2800" dirty="0">
                <a:latin typeface="Cambria"/>
                <a:cs typeface="Cambria"/>
              </a:rPr>
              <a:t>, </a:t>
            </a:r>
            <a:r>
              <a:rPr lang="en-GB" sz="2800" dirty="0" err="1">
                <a:latin typeface="Cambria"/>
                <a:cs typeface="Cambria"/>
              </a:rPr>
              <a:t>digitus</a:t>
            </a:r>
            <a:r>
              <a:rPr lang="en-GB" sz="2800" dirty="0">
                <a:latin typeface="Cambria"/>
                <a:cs typeface="Cambria"/>
              </a:rPr>
              <a:t>, gingiva</a:t>
            </a:r>
          </a:p>
          <a:p>
            <a:pPr>
              <a:buFont typeface="Arial"/>
              <a:buChar char="•"/>
              <a:defRPr/>
            </a:pPr>
            <a:r>
              <a:rPr lang="en-GB" sz="2800" dirty="0" err="1">
                <a:latin typeface="Cambria"/>
                <a:cs typeface="Cambria"/>
              </a:rPr>
              <a:t>gangraena</a:t>
            </a:r>
            <a:r>
              <a:rPr lang="en-GB" sz="2800" dirty="0">
                <a:latin typeface="Cambria"/>
                <a:cs typeface="Cambria"/>
              </a:rPr>
              <a:t>, diagnosis, </a:t>
            </a:r>
            <a:r>
              <a:rPr lang="en-GB" sz="2800" dirty="0" err="1">
                <a:latin typeface="Cambria"/>
                <a:cs typeface="Cambria"/>
              </a:rPr>
              <a:t>tonsilla</a:t>
            </a:r>
            <a:endParaRPr lang="en-GB" sz="2800" dirty="0">
              <a:latin typeface="Cambria"/>
              <a:cs typeface="Cambria"/>
            </a:endParaRPr>
          </a:p>
          <a:p>
            <a:pPr>
              <a:buFont typeface="Arial"/>
              <a:buChar char="•"/>
              <a:defRPr/>
            </a:pPr>
            <a:r>
              <a:rPr lang="en-GB" sz="2800" dirty="0" err="1">
                <a:latin typeface="Cambria"/>
                <a:cs typeface="Cambria"/>
              </a:rPr>
              <a:t>injectio</a:t>
            </a:r>
            <a:r>
              <a:rPr lang="en-GB" sz="2800" dirty="0">
                <a:latin typeface="Cambria"/>
                <a:cs typeface="Cambria"/>
              </a:rPr>
              <a:t>, </a:t>
            </a:r>
            <a:r>
              <a:rPr lang="en-GB" sz="2800" dirty="0" err="1">
                <a:latin typeface="Cambria"/>
                <a:cs typeface="Cambria"/>
              </a:rPr>
              <a:t>lympha</a:t>
            </a:r>
            <a:r>
              <a:rPr lang="en-GB" sz="2800" dirty="0">
                <a:latin typeface="Cambria"/>
                <a:cs typeface="Cambria"/>
              </a:rPr>
              <a:t>, </a:t>
            </a:r>
            <a:r>
              <a:rPr lang="en-GB" sz="2800" dirty="0" err="1">
                <a:latin typeface="Cambria"/>
                <a:cs typeface="Cambria"/>
              </a:rPr>
              <a:t>oxygenium</a:t>
            </a:r>
            <a:endParaRPr lang="en-GB" sz="2800" dirty="0">
              <a:latin typeface="Cambria"/>
              <a:cs typeface="Cambria"/>
            </a:endParaRPr>
          </a:p>
          <a:p>
            <a:pPr>
              <a:buFont typeface="Arial"/>
              <a:buChar char="•"/>
              <a:defRPr/>
            </a:pPr>
            <a:r>
              <a:rPr lang="en-GB" sz="2800" dirty="0" err="1">
                <a:latin typeface="Cambria"/>
                <a:cs typeface="Cambria"/>
              </a:rPr>
              <a:t>vademecum</a:t>
            </a:r>
            <a:r>
              <a:rPr lang="en-GB" sz="2800" dirty="0">
                <a:latin typeface="Cambria"/>
                <a:cs typeface="Cambria"/>
              </a:rPr>
              <a:t>, </a:t>
            </a:r>
            <a:r>
              <a:rPr lang="en-GB" sz="2800" dirty="0" err="1">
                <a:latin typeface="Cambria"/>
                <a:cs typeface="Cambria"/>
              </a:rPr>
              <a:t>insufficientia</a:t>
            </a:r>
            <a:r>
              <a:rPr lang="en-GB" sz="2800" dirty="0">
                <a:latin typeface="Cambria"/>
                <a:cs typeface="Cambria"/>
              </a:rPr>
              <a:t>, </a:t>
            </a:r>
            <a:r>
              <a:rPr lang="en-GB" sz="2800" dirty="0" err="1">
                <a:latin typeface="Cambria"/>
                <a:cs typeface="Cambria"/>
              </a:rPr>
              <a:t>chirurgia</a:t>
            </a:r>
            <a:endParaRPr lang="en-GB" sz="2800" dirty="0">
              <a:latin typeface="Cambria"/>
              <a:cs typeface="Cambria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752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Grammatical</a:t>
            </a:r>
            <a:r>
              <a:rPr lang="cs-CZ" dirty="0" smtClean="0"/>
              <a:t> </a:t>
            </a:r>
            <a:r>
              <a:rPr lang="cs-CZ" dirty="0" err="1" smtClean="0"/>
              <a:t>categories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976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find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dictionary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English</a:t>
            </a:r>
            <a:r>
              <a:rPr lang="cs-CZ" dirty="0" smtClean="0"/>
              <a:t> </a:t>
            </a:r>
            <a:r>
              <a:rPr lang="cs-CZ" dirty="0" err="1" smtClean="0"/>
              <a:t>words</a:t>
            </a:r>
            <a:r>
              <a:rPr lang="cs-CZ" dirty="0" smtClean="0"/>
              <a:t> are </a:t>
            </a:r>
            <a:r>
              <a:rPr lang="cs-CZ" dirty="0" err="1" smtClean="0"/>
              <a:t>presented</a:t>
            </a:r>
            <a:r>
              <a:rPr lang="cs-CZ" dirty="0" smtClean="0"/>
              <a:t> in </a:t>
            </a:r>
            <a:r>
              <a:rPr lang="cs-CZ" dirty="0" err="1" smtClean="0"/>
              <a:t>one</a:t>
            </a:r>
            <a:r>
              <a:rPr lang="cs-CZ" dirty="0" smtClean="0"/>
              <a:t> single </a:t>
            </a:r>
            <a:r>
              <a:rPr lang="cs-CZ" dirty="0" err="1" smtClean="0"/>
              <a:t>form</a:t>
            </a:r>
            <a:endParaRPr lang="cs-CZ" dirty="0" smtClean="0"/>
          </a:p>
          <a:p>
            <a:r>
              <a:rPr lang="cs-CZ" dirty="0" smtClean="0"/>
              <a:t>!!!Latin </a:t>
            </a:r>
            <a:r>
              <a:rPr lang="cs-CZ" dirty="0" err="1" smtClean="0"/>
              <a:t>words</a:t>
            </a:r>
            <a:r>
              <a:rPr lang="cs-CZ" dirty="0" smtClean="0"/>
              <a:t> are </a:t>
            </a:r>
            <a:r>
              <a:rPr lang="cs-CZ" dirty="0" err="1" smtClean="0"/>
              <a:t>presented</a:t>
            </a:r>
            <a:r>
              <a:rPr lang="cs-CZ" dirty="0" smtClean="0"/>
              <a:t> in </a:t>
            </a:r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forms</a:t>
            </a:r>
            <a:r>
              <a:rPr lang="cs-CZ" dirty="0" smtClean="0"/>
              <a:t>!!!</a:t>
            </a:r>
          </a:p>
          <a:p>
            <a:r>
              <a:rPr lang="cs-CZ" dirty="0" err="1" smtClean="0"/>
              <a:t>E.g</a:t>
            </a:r>
            <a:r>
              <a:rPr lang="cs-CZ" dirty="0" smtClean="0"/>
              <a:t>.:</a:t>
            </a:r>
          </a:p>
          <a:p>
            <a:pPr marL="0" indent="0">
              <a:buNone/>
            </a:pPr>
            <a:r>
              <a:rPr lang="cs-CZ" sz="2400" dirty="0" smtClean="0"/>
              <a:t>	MUSCULUS,   I,   M. 	= 	MUSCLE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/>
              <a:t>	 </a:t>
            </a:r>
            <a:r>
              <a:rPr lang="cs-CZ" sz="2400" dirty="0" smtClean="0"/>
              <a:t>  OS,	    OSSIS,	N.	=	BONE</a:t>
            </a:r>
            <a:endParaRPr lang="cs-CZ" sz="2400" dirty="0"/>
          </a:p>
        </p:txBody>
      </p:sp>
      <p:sp>
        <p:nvSpPr>
          <p:cNvPr id="4" name="Zaoblený obdélník 3"/>
          <p:cNvSpPr/>
          <p:nvPr/>
        </p:nvSpPr>
        <p:spPr>
          <a:xfrm>
            <a:off x="5832140" y="2923808"/>
            <a:ext cx="1512168" cy="576064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>
            <a:off x="6228184" y="3499872"/>
            <a:ext cx="720080" cy="288032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8"/>
          <p:cNvSpPr/>
          <p:nvPr/>
        </p:nvSpPr>
        <p:spPr>
          <a:xfrm>
            <a:off x="6948264" y="3645024"/>
            <a:ext cx="1944217" cy="792088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 err="1" smtClean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English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lang="cs-CZ" sz="2000" dirty="0" err="1" smtClean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translation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1286056" y="2924964"/>
            <a:ext cx="1944216" cy="576064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3314358" y="2926120"/>
            <a:ext cx="488444" cy="576064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3851920" y="2924964"/>
            <a:ext cx="488444" cy="576064"/>
          </a:xfrm>
          <a:prstGeom prst="roundRect">
            <a:avLst/>
          </a:prstGeom>
          <a:noFill/>
          <a:ln w="127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ounded Rectangle 8"/>
          <p:cNvSpPr/>
          <p:nvPr/>
        </p:nvSpPr>
        <p:spPr>
          <a:xfrm>
            <a:off x="2510759" y="3792390"/>
            <a:ext cx="1810957" cy="1155700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6"/>
                </a:solidFill>
                <a:latin typeface="Cambria"/>
                <a:cs typeface="Cambria"/>
              </a:rPr>
              <a:t>Genitive ending/or even full Genitive form</a:t>
            </a:r>
          </a:p>
        </p:txBody>
      </p:sp>
      <p:cxnSp>
        <p:nvCxnSpPr>
          <p:cNvPr id="12" name="Přímá spojnice 11"/>
          <p:cNvCxnSpPr/>
          <p:nvPr/>
        </p:nvCxnSpPr>
        <p:spPr>
          <a:xfrm flipV="1">
            <a:off x="1187624" y="3502184"/>
            <a:ext cx="504056" cy="28572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8"/>
          <p:cNvSpPr/>
          <p:nvPr/>
        </p:nvSpPr>
        <p:spPr>
          <a:xfrm>
            <a:off x="160351" y="3814486"/>
            <a:ext cx="2251410" cy="1155700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Main form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(full nominative)</a:t>
            </a:r>
          </a:p>
        </p:txBody>
      </p:sp>
      <p:sp>
        <p:nvSpPr>
          <p:cNvPr id="16" name="Rounded Rectangle 8"/>
          <p:cNvSpPr/>
          <p:nvPr/>
        </p:nvSpPr>
        <p:spPr>
          <a:xfrm>
            <a:off x="4370080" y="3892292"/>
            <a:ext cx="1786096" cy="946924"/>
          </a:xfrm>
          <a:prstGeom prst="roundRect">
            <a:avLst/>
          </a:prstGeom>
          <a:noFill/>
          <a:ln w="127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Gender </a:t>
            </a:r>
            <a:r>
              <a:rPr lang="cs-CZ" sz="2000" dirty="0" err="1" smtClean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abbreviation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ambria"/>
              <a:cs typeface="Cambria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4283968" y="3514348"/>
            <a:ext cx="216024" cy="3779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3461254" y="3499872"/>
            <a:ext cx="108012" cy="314614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107504" y="6069170"/>
            <a:ext cx="8928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b="1" dirty="0" smtClean="0">
                <a:solidFill>
                  <a:srgbClr val="FF0000"/>
                </a:solidFill>
                <a:latin typeface="Cambria" pitchFamily="18" charset="0"/>
              </a:rPr>
              <a:t>!CAUTION! </a:t>
            </a:r>
            <a:r>
              <a:rPr lang="en-GB" altLang="cs-CZ" b="1" dirty="0" smtClean="0">
                <a:solidFill>
                  <a:srgbClr val="FF0000"/>
                </a:solidFill>
                <a:latin typeface="Cambria" pitchFamily="18" charset="0"/>
              </a:rPr>
              <a:t>ALL </a:t>
            </a:r>
            <a:r>
              <a:rPr lang="en-GB" altLang="cs-CZ" b="1" dirty="0">
                <a:solidFill>
                  <a:srgbClr val="FF0000"/>
                </a:solidFill>
                <a:latin typeface="Cambria" pitchFamily="18" charset="0"/>
              </a:rPr>
              <a:t>THREE FORMS are EQUALLY important </a:t>
            </a:r>
            <a:r>
              <a:rPr lang="en-GB" altLang="cs-CZ" b="1" dirty="0" smtClean="0">
                <a:solidFill>
                  <a:srgbClr val="FF0000"/>
                </a:solidFill>
                <a:latin typeface="Cambria" pitchFamily="18" charset="0"/>
              </a:rPr>
              <a:t>for </a:t>
            </a:r>
            <a:r>
              <a:rPr lang="en-GB" altLang="cs-CZ" b="1" dirty="0">
                <a:solidFill>
                  <a:srgbClr val="FF0000"/>
                </a:solidFill>
                <a:latin typeface="Cambria" pitchFamily="18" charset="0"/>
              </a:rPr>
              <a:t>the future ability to use the noun in the context.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3938218" y="5139418"/>
            <a:ext cx="488444" cy="576064"/>
          </a:xfrm>
          <a:prstGeom prst="roundRect">
            <a:avLst/>
          </a:prstGeom>
          <a:noFill/>
          <a:ln w="127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3" name="Přímá spojnice 22"/>
          <p:cNvCxnSpPr/>
          <p:nvPr/>
        </p:nvCxnSpPr>
        <p:spPr>
          <a:xfrm flipH="1">
            <a:off x="4283968" y="4822990"/>
            <a:ext cx="396044" cy="317976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aoblený obdélník 26"/>
          <p:cNvSpPr/>
          <p:nvPr/>
        </p:nvSpPr>
        <p:spPr>
          <a:xfrm>
            <a:off x="2442611" y="5140966"/>
            <a:ext cx="1197145" cy="576064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8" name="Přímá spojnice 27"/>
          <p:cNvCxnSpPr/>
          <p:nvPr/>
        </p:nvCxnSpPr>
        <p:spPr>
          <a:xfrm>
            <a:off x="3314358" y="4928730"/>
            <a:ext cx="0" cy="212236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aoblený obdélník 29"/>
          <p:cNvSpPr/>
          <p:nvPr/>
        </p:nvSpPr>
        <p:spPr>
          <a:xfrm>
            <a:off x="1396577" y="5140966"/>
            <a:ext cx="799159" cy="576064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1" name="Přímá spojnice 30"/>
          <p:cNvCxnSpPr/>
          <p:nvPr/>
        </p:nvCxnSpPr>
        <p:spPr>
          <a:xfrm>
            <a:off x="1187624" y="4981978"/>
            <a:ext cx="404428" cy="15744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Šipka dolů 36"/>
          <p:cNvSpPr/>
          <p:nvPr/>
        </p:nvSpPr>
        <p:spPr>
          <a:xfrm>
            <a:off x="3230272" y="4928730"/>
            <a:ext cx="185965" cy="21223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13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Gender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There</a:t>
            </a:r>
            <a:r>
              <a:rPr lang="cs-CZ" dirty="0" smtClean="0"/>
              <a:t> are </a:t>
            </a:r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genders</a:t>
            </a:r>
            <a:r>
              <a:rPr lang="cs-CZ" dirty="0" smtClean="0"/>
              <a:t> in Latin</a:t>
            </a:r>
          </a:p>
          <a:p>
            <a:pPr lvl="1"/>
            <a:r>
              <a:rPr lang="cs-CZ" dirty="0" err="1" smtClean="0"/>
              <a:t>Masculine</a:t>
            </a:r>
            <a:r>
              <a:rPr lang="cs-CZ" dirty="0" smtClean="0"/>
              <a:t> (</a:t>
            </a:r>
            <a:r>
              <a:rPr lang="cs-CZ" dirty="0" err="1" smtClean="0"/>
              <a:t>e.g</a:t>
            </a:r>
            <a:r>
              <a:rPr lang="cs-CZ" dirty="0" smtClean="0"/>
              <a:t>. </a:t>
            </a:r>
            <a:r>
              <a:rPr lang="cs-CZ" dirty="0" err="1" smtClean="0"/>
              <a:t>nervus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Feminine</a:t>
            </a:r>
            <a:r>
              <a:rPr lang="cs-CZ" dirty="0" smtClean="0"/>
              <a:t> (</a:t>
            </a:r>
            <a:r>
              <a:rPr lang="cs-CZ" dirty="0" err="1" smtClean="0"/>
              <a:t>e.g</a:t>
            </a:r>
            <a:r>
              <a:rPr lang="cs-CZ" dirty="0" smtClean="0"/>
              <a:t>. </a:t>
            </a:r>
            <a:r>
              <a:rPr lang="cs-CZ" dirty="0" err="1" smtClean="0"/>
              <a:t>vena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Neutral</a:t>
            </a:r>
            <a:r>
              <a:rPr lang="cs-CZ" dirty="0"/>
              <a:t>	</a:t>
            </a:r>
            <a:r>
              <a:rPr lang="cs-CZ" dirty="0" smtClean="0"/>
              <a:t>(e. g. cerebrum)</a:t>
            </a:r>
          </a:p>
          <a:p>
            <a:pPr lvl="1"/>
            <a:endParaRPr lang="cs-CZ" dirty="0"/>
          </a:p>
          <a:p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nothing</a:t>
            </a:r>
            <a:r>
              <a:rPr lang="cs-CZ" dirty="0" smtClean="0"/>
              <a:t>,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could</a:t>
            </a:r>
            <a:r>
              <a:rPr lang="cs-CZ" dirty="0" smtClean="0"/>
              <a:t> </a:t>
            </a:r>
            <a:r>
              <a:rPr lang="cs-CZ" dirty="0" err="1" smtClean="0"/>
              <a:t>indicate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gender to </a:t>
            </a:r>
            <a:r>
              <a:rPr lang="cs-CZ" dirty="0" err="1" smtClean="0"/>
              <a:t>you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	YOU HAVE TO LEARN IT BY HEART</a:t>
            </a: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1475656" y="4581128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10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Genitive </a:t>
            </a:r>
            <a:r>
              <a:rPr lang="cs-CZ" dirty="0" err="1"/>
              <a:t>ending</a:t>
            </a:r>
            <a:r>
              <a:rPr lang="cs-CZ" dirty="0"/>
              <a:t> =&gt; </a:t>
            </a:r>
            <a:r>
              <a:rPr lang="cs-CZ" dirty="0" err="1"/>
              <a:t>Declension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613920"/>
          </a:xfrm>
        </p:spPr>
        <p:txBody>
          <a:bodyPr/>
          <a:lstStyle/>
          <a:p>
            <a:r>
              <a:rPr lang="cs-CZ" dirty="0" err="1"/>
              <a:t>Declensions</a:t>
            </a:r>
            <a:r>
              <a:rPr lang="cs-CZ" dirty="0"/>
              <a:t> are </a:t>
            </a:r>
            <a:r>
              <a:rPr lang="cs-CZ" dirty="0" err="1"/>
              <a:t>groups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nouns</a:t>
            </a:r>
            <a:r>
              <a:rPr lang="cs-CZ" dirty="0"/>
              <a:t> (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adjectives</a:t>
            </a:r>
            <a:r>
              <a:rPr lang="cs-CZ" dirty="0"/>
              <a:t>)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set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suffixes</a:t>
            </a:r>
            <a:r>
              <a:rPr lang="cs-CZ" dirty="0"/>
              <a:t> </a:t>
            </a:r>
            <a:r>
              <a:rPr lang="cs-CZ" dirty="0" smtClean="0"/>
              <a:t>(=</a:t>
            </a:r>
            <a:r>
              <a:rPr lang="cs-CZ" dirty="0" err="1" smtClean="0"/>
              <a:t>endings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err="1" smtClean="0"/>
              <a:t>There</a:t>
            </a:r>
            <a:r>
              <a:rPr lang="cs-CZ" dirty="0" smtClean="0"/>
              <a:t> are 5 </a:t>
            </a:r>
            <a:r>
              <a:rPr lang="cs-CZ" dirty="0" err="1" smtClean="0"/>
              <a:t>declensions</a:t>
            </a:r>
            <a:r>
              <a:rPr lang="cs-CZ" dirty="0" smtClean="0"/>
              <a:t> in Latin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8504238" cy="252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21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DINGS PHOTO.pn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99033" cy="59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6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cs-CZ" dirty="0" smtClean="0">
                <a:solidFill>
                  <a:srgbClr val="267CF2"/>
                </a:solidFill>
                <a:latin typeface="Cambria" pitchFamily="18" charset="0"/>
              </a:rPr>
              <a:t>Genitive ending = stem of a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3124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cs-CZ" sz="2400" b="1" dirty="0" smtClean="0">
                <a:latin typeface="+mj-lt"/>
              </a:rPr>
              <a:t>A stem</a:t>
            </a:r>
            <a:r>
              <a:rPr lang="en-US" altLang="cs-CZ" sz="2400" dirty="0" smtClean="0">
                <a:latin typeface="+mj-lt"/>
              </a:rPr>
              <a:t> is a form to which affixes (endings) can be attached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2400" dirty="0" smtClean="0">
                <a:latin typeface="+mj-lt"/>
              </a:rPr>
              <a:t>In some declensions (1</a:t>
            </a:r>
            <a:r>
              <a:rPr lang="en-US" altLang="cs-CZ" sz="2400" baseline="30000" dirty="0" smtClean="0">
                <a:latin typeface="+mj-lt"/>
              </a:rPr>
              <a:t>st</a:t>
            </a:r>
            <a:r>
              <a:rPr lang="en-US" altLang="cs-CZ" sz="2400" dirty="0" smtClean="0">
                <a:latin typeface="+mj-lt"/>
              </a:rPr>
              <a:t>, 4</a:t>
            </a:r>
            <a:r>
              <a:rPr lang="en-US" altLang="cs-CZ" sz="2400" baseline="30000" dirty="0" smtClean="0">
                <a:latin typeface="+mj-lt"/>
              </a:rPr>
              <a:t>th</a:t>
            </a:r>
            <a:r>
              <a:rPr lang="en-US" altLang="cs-CZ" sz="2400" dirty="0" smtClean="0">
                <a:latin typeface="+mj-lt"/>
              </a:rPr>
              <a:t>, 5</a:t>
            </a:r>
            <a:r>
              <a:rPr lang="en-US" altLang="cs-CZ" sz="2400" baseline="30000" dirty="0" smtClean="0">
                <a:latin typeface="+mj-lt"/>
              </a:rPr>
              <a:t>th</a:t>
            </a:r>
            <a:r>
              <a:rPr lang="en-US" altLang="cs-CZ" sz="2400" dirty="0" smtClean="0">
                <a:latin typeface="+mj-lt"/>
              </a:rPr>
              <a:t>, and in majority of cases also 2</a:t>
            </a:r>
            <a:r>
              <a:rPr lang="en-US" altLang="cs-CZ" sz="2400" baseline="30000" dirty="0" smtClean="0">
                <a:latin typeface="+mj-lt"/>
              </a:rPr>
              <a:t>nd</a:t>
            </a:r>
            <a:r>
              <a:rPr lang="en-US" altLang="cs-CZ" sz="2400" dirty="0" smtClean="0">
                <a:latin typeface="+mj-lt"/>
              </a:rPr>
              <a:t>) the nominative and genitive forms of the word have identical stem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2400" dirty="0" smtClean="0">
                <a:latin typeface="+mj-lt"/>
              </a:rPr>
              <a:t>In some declensions (3</a:t>
            </a:r>
            <a:r>
              <a:rPr lang="en-US" altLang="cs-CZ" sz="2400" baseline="30000" dirty="0" smtClean="0">
                <a:latin typeface="+mj-lt"/>
              </a:rPr>
              <a:t>rd</a:t>
            </a:r>
            <a:r>
              <a:rPr lang="en-US" altLang="cs-CZ" sz="2400" dirty="0" smtClean="0">
                <a:latin typeface="+mj-lt"/>
              </a:rPr>
              <a:t>, partially 2</a:t>
            </a:r>
            <a:r>
              <a:rPr lang="en-US" altLang="cs-CZ" sz="2400" baseline="30000" dirty="0" smtClean="0">
                <a:latin typeface="+mj-lt"/>
              </a:rPr>
              <a:t>nd</a:t>
            </a:r>
            <a:r>
              <a:rPr lang="en-US" altLang="cs-CZ" sz="2400" dirty="0" smtClean="0">
                <a:latin typeface="+mj-lt"/>
              </a:rPr>
              <a:t>) word</a:t>
            </a:r>
            <a:r>
              <a:rPr lang="en-US" altLang="en-US" sz="2400" dirty="0" smtClean="0">
                <a:latin typeface="+mj-lt"/>
              </a:rPr>
              <a:t>’</a:t>
            </a:r>
            <a:r>
              <a:rPr lang="en-US" altLang="cs-CZ" sz="2400" dirty="0" smtClean="0">
                <a:latin typeface="+mj-lt"/>
              </a:rPr>
              <a:t>s stem can greatly different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2400" b="1" dirty="0" smtClean="0">
                <a:solidFill>
                  <a:srgbClr val="B10010"/>
                </a:solidFill>
                <a:latin typeface="+mj-lt"/>
              </a:rPr>
              <a:t>In Latin we need to remove the genitive ending in order to gain the genitive stem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552" y="4301390"/>
            <a:ext cx="11192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cs-CZ" dirty="0" err="1">
                <a:solidFill>
                  <a:srgbClr val="267CF2"/>
                </a:solidFill>
                <a:latin typeface="+mj-lt"/>
              </a:rPr>
              <a:t>ven</a:t>
            </a:r>
            <a:r>
              <a:rPr lang="en-US" altLang="cs-CZ" dirty="0">
                <a:solidFill>
                  <a:srgbClr val="267CF2"/>
                </a:solidFill>
                <a:latin typeface="+mj-lt"/>
              </a:rPr>
              <a:t>-a</a:t>
            </a:r>
          </a:p>
          <a:p>
            <a:pPr eaLnBrk="1" hangingPunct="1"/>
            <a:r>
              <a:rPr lang="en-US" altLang="cs-CZ" dirty="0" err="1">
                <a:solidFill>
                  <a:srgbClr val="267CF2"/>
                </a:solidFill>
                <a:latin typeface="+mj-lt"/>
              </a:rPr>
              <a:t>ven</a:t>
            </a:r>
            <a:r>
              <a:rPr lang="en-US" altLang="cs-CZ" dirty="0">
                <a:solidFill>
                  <a:srgbClr val="267CF2"/>
                </a:solidFill>
                <a:latin typeface="+mj-lt"/>
              </a:rPr>
              <a:t>-ae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71031" y="4301390"/>
            <a:ext cx="156966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cs-CZ" dirty="0" err="1">
                <a:solidFill>
                  <a:srgbClr val="267CF2"/>
                </a:solidFill>
                <a:latin typeface="+mj-lt"/>
              </a:rPr>
              <a:t>humer</a:t>
            </a:r>
            <a:r>
              <a:rPr lang="en-US" altLang="cs-CZ" dirty="0">
                <a:solidFill>
                  <a:srgbClr val="267CF2"/>
                </a:solidFill>
                <a:latin typeface="+mj-lt"/>
              </a:rPr>
              <a:t>-us</a:t>
            </a:r>
          </a:p>
          <a:p>
            <a:pPr eaLnBrk="1" hangingPunct="1"/>
            <a:r>
              <a:rPr lang="en-US" altLang="cs-CZ" dirty="0" err="1">
                <a:solidFill>
                  <a:srgbClr val="267CF2"/>
                </a:solidFill>
                <a:latin typeface="+mj-lt"/>
              </a:rPr>
              <a:t>humer-i</a:t>
            </a:r>
            <a:endParaRPr lang="en-US" altLang="cs-CZ" dirty="0">
              <a:solidFill>
                <a:srgbClr val="267CF2"/>
              </a:solidFill>
              <a:latin typeface="+mj-lt"/>
            </a:endParaRPr>
          </a:p>
          <a:p>
            <a:pPr eaLnBrk="1" hangingPunct="1"/>
            <a:endParaRPr lang="en-US" altLang="cs-CZ" dirty="0">
              <a:solidFill>
                <a:srgbClr val="267CF2"/>
              </a:solidFill>
              <a:latin typeface="+mj-lt"/>
            </a:endParaRPr>
          </a:p>
          <a:p>
            <a:pPr eaLnBrk="1" hangingPunct="1"/>
            <a:r>
              <a:rPr lang="en-US" altLang="cs-CZ" dirty="0" err="1">
                <a:solidFill>
                  <a:srgbClr val="267CF2"/>
                </a:solidFill>
                <a:latin typeface="+mj-lt"/>
              </a:rPr>
              <a:t>diamet-er</a:t>
            </a:r>
            <a:endParaRPr lang="en-US" altLang="cs-CZ" dirty="0">
              <a:solidFill>
                <a:srgbClr val="267CF2"/>
              </a:solidFill>
              <a:latin typeface="+mj-lt"/>
            </a:endParaRPr>
          </a:p>
          <a:p>
            <a:pPr eaLnBrk="1" hangingPunct="1"/>
            <a:r>
              <a:rPr lang="en-US" altLang="cs-CZ" dirty="0" err="1">
                <a:solidFill>
                  <a:srgbClr val="C4096A"/>
                </a:solidFill>
                <a:latin typeface="+mj-lt"/>
              </a:rPr>
              <a:t>diametr</a:t>
            </a:r>
            <a:r>
              <a:rPr lang="en-US" altLang="cs-CZ" dirty="0" err="1">
                <a:solidFill>
                  <a:srgbClr val="267CF2"/>
                </a:solidFill>
                <a:latin typeface="+mj-lt"/>
              </a:rPr>
              <a:t>-i</a:t>
            </a:r>
            <a:endParaRPr lang="en-US" altLang="cs-CZ" dirty="0">
              <a:solidFill>
                <a:srgbClr val="267CF2"/>
              </a:solidFill>
              <a:latin typeface="+mj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21150" y="4211320"/>
            <a:ext cx="141897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cs-CZ" dirty="0" err="1" smtClean="0">
                <a:solidFill>
                  <a:srgbClr val="267CF2"/>
                </a:solidFill>
                <a:latin typeface="+mj-lt"/>
              </a:rPr>
              <a:t>dol</a:t>
            </a:r>
            <a:r>
              <a:rPr lang="en-US" altLang="cs-CZ" dirty="0" smtClean="0">
                <a:solidFill>
                  <a:srgbClr val="267CF2"/>
                </a:solidFill>
                <a:latin typeface="+mj-lt"/>
              </a:rPr>
              <a:t>-or</a:t>
            </a:r>
          </a:p>
          <a:p>
            <a:pPr eaLnBrk="1" hangingPunct="1"/>
            <a:r>
              <a:rPr lang="en-US" altLang="cs-CZ" dirty="0" smtClean="0">
                <a:solidFill>
                  <a:srgbClr val="C4096A"/>
                </a:solidFill>
                <a:latin typeface="+mj-lt"/>
              </a:rPr>
              <a:t>dolor</a:t>
            </a:r>
            <a:r>
              <a:rPr lang="en-US" altLang="cs-CZ" dirty="0" smtClean="0">
                <a:solidFill>
                  <a:srgbClr val="267CF2"/>
                </a:solidFill>
                <a:latin typeface="+mj-lt"/>
              </a:rPr>
              <a:t>-is</a:t>
            </a:r>
          </a:p>
          <a:p>
            <a:pPr eaLnBrk="1" hangingPunct="1"/>
            <a:r>
              <a:rPr lang="en-US" altLang="cs-CZ" dirty="0" err="1" smtClean="0">
                <a:solidFill>
                  <a:srgbClr val="267CF2"/>
                </a:solidFill>
                <a:latin typeface="+mj-lt"/>
              </a:rPr>
              <a:t>corp</a:t>
            </a:r>
            <a:r>
              <a:rPr lang="en-US" altLang="cs-CZ" dirty="0" smtClean="0">
                <a:solidFill>
                  <a:srgbClr val="267CF2"/>
                </a:solidFill>
                <a:latin typeface="+mj-lt"/>
              </a:rPr>
              <a:t>-us</a:t>
            </a:r>
          </a:p>
          <a:p>
            <a:pPr eaLnBrk="1" hangingPunct="1"/>
            <a:r>
              <a:rPr lang="en-US" altLang="cs-CZ" dirty="0" err="1" smtClean="0">
                <a:solidFill>
                  <a:srgbClr val="C4096A"/>
                </a:solidFill>
                <a:latin typeface="+mj-lt"/>
              </a:rPr>
              <a:t>corpor</a:t>
            </a:r>
            <a:r>
              <a:rPr lang="en-US" altLang="cs-CZ" dirty="0" smtClean="0">
                <a:solidFill>
                  <a:srgbClr val="267CF2"/>
                </a:solidFill>
                <a:latin typeface="+mj-lt"/>
              </a:rPr>
              <a:t>-is</a:t>
            </a:r>
          </a:p>
          <a:p>
            <a:pPr eaLnBrk="1" hangingPunct="1"/>
            <a:r>
              <a:rPr lang="en-US" altLang="cs-CZ" dirty="0" smtClean="0">
                <a:solidFill>
                  <a:srgbClr val="267CF2"/>
                </a:solidFill>
                <a:latin typeface="+mj-lt"/>
              </a:rPr>
              <a:t>de-ns</a:t>
            </a:r>
          </a:p>
          <a:p>
            <a:pPr eaLnBrk="1" hangingPunct="1"/>
            <a:r>
              <a:rPr lang="en-US" altLang="cs-CZ" dirty="0" smtClean="0">
                <a:solidFill>
                  <a:srgbClr val="C4096A"/>
                </a:solidFill>
                <a:latin typeface="+mj-lt"/>
              </a:rPr>
              <a:t>dent</a:t>
            </a:r>
            <a:r>
              <a:rPr lang="en-US" altLang="cs-CZ" dirty="0" smtClean="0">
                <a:solidFill>
                  <a:srgbClr val="267CF2"/>
                </a:solidFill>
                <a:latin typeface="+mj-lt"/>
              </a:rPr>
              <a:t>-is</a:t>
            </a:r>
            <a:endParaRPr lang="en-US" altLang="cs-CZ" dirty="0">
              <a:solidFill>
                <a:srgbClr val="267CF2"/>
              </a:solidFill>
              <a:latin typeface="+mj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68144" y="4395986"/>
            <a:ext cx="112402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cs-CZ" dirty="0">
                <a:solidFill>
                  <a:srgbClr val="267CF2"/>
                </a:solidFill>
                <a:latin typeface="+mj-lt"/>
              </a:rPr>
              <a:t>arc-us</a:t>
            </a:r>
          </a:p>
          <a:p>
            <a:pPr eaLnBrk="1" hangingPunct="1"/>
            <a:r>
              <a:rPr lang="en-US" altLang="cs-CZ" dirty="0">
                <a:solidFill>
                  <a:srgbClr val="267CF2"/>
                </a:solidFill>
                <a:latin typeface="+mj-lt"/>
              </a:rPr>
              <a:t>arc-us</a:t>
            </a:r>
          </a:p>
          <a:p>
            <a:pPr eaLnBrk="1" hangingPunct="1"/>
            <a:endParaRPr lang="en-US" altLang="cs-CZ" dirty="0">
              <a:solidFill>
                <a:srgbClr val="267CF2"/>
              </a:solidFill>
              <a:latin typeface="+mj-lt"/>
            </a:endParaRPr>
          </a:p>
          <a:p>
            <a:pPr eaLnBrk="1" hangingPunct="1"/>
            <a:r>
              <a:rPr lang="en-US" altLang="cs-CZ" dirty="0">
                <a:solidFill>
                  <a:srgbClr val="267CF2"/>
                </a:solidFill>
                <a:latin typeface="+mj-lt"/>
              </a:rPr>
              <a:t>gen-u</a:t>
            </a:r>
          </a:p>
          <a:p>
            <a:pPr eaLnBrk="1" hangingPunct="1"/>
            <a:r>
              <a:rPr lang="en-US" altLang="cs-CZ" dirty="0">
                <a:solidFill>
                  <a:srgbClr val="267CF2"/>
                </a:solidFill>
                <a:latin typeface="+mj-lt"/>
              </a:rPr>
              <a:t>gen-us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91399" y="4395986"/>
            <a:ext cx="10903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cs-CZ" dirty="0" err="1">
                <a:solidFill>
                  <a:srgbClr val="267CF2"/>
                </a:solidFill>
                <a:latin typeface="+mj-lt"/>
              </a:rPr>
              <a:t>faci-es</a:t>
            </a:r>
            <a:endParaRPr lang="en-US" altLang="cs-CZ" dirty="0">
              <a:solidFill>
                <a:srgbClr val="267CF2"/>
              </a:solidFill>
              <a:latin typeface="+mj-lt"/>
            </a:endParaRPr>
          </a:p>
          <a:p>
            <a:pPr eaLnBrk="1" hangingPunct="1"/>
            <a:r>
              <a:rPr lang="en-US" altLang="cs-CZ" dirty="0" err="1">
                <a:solidFill>
                  <a:srgbClr val="267CF2"/>
                </a:solidFill>
                <a:latin typeface="+mj-lt"/>
              </a:rPr>
              <a:t>faci-ei</a:t>
            </a:r>
            <a:endParaRPr lang="en-US" altLang="cs-CZ" dirty="0">
              <a:solidFill>
                <a:srgbClr val="267CF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337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3825"/>
            <a:ext cx="82296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67CF2"/>
                </a:solidFill>
                <a:latin typeface="Cambria"/>
                <a:ea typeface="+mj-ea"/>
                <a:cs typeface="Cambria"/>
              </a:rPr>
              <a:t>Decide what is the stem of the noun</a:t>
            </a:r>
            <a:endParaRPr lang="en-US" dirty="0">
              <a:solidFill>
                <a:srgbClr val="267CF2"/>
              </a:solidFill>
              <a:latin typeface="Cambria"/>
              <a:ea typeface="+mj-e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3819"/>
            <a:ext cx="9036496" cy="551418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numCol="3"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GB" sz="2000" b="1" dirty="0">
                <a:latin typeface="+mj-lt"/>
                <a:cs typeface="Cambria"/>
              </a:rPr>
              <a:t>ex: caput, </a:t>
            </a:r>
            <a:r>
              <a:rPr lang="en-GB" sz="2000" b="1" dirty="0" err="1" smtClean="0">
                <a:latin typeface="+mj-lt"/>
                <a:cs typeface="Cambria"/>
              </a:rPr>
              <a:t>capit</a:t>
            </a:r>
            <a:r>
              <a:rPr lang="en-GB" sz="2000" b="1" dirty="0" smtClean="0">
                <a:latin typeface="+mj-lt"/>
                <a:cs typeface="Cambria"/>
              </a:rPr>
              <a:t>-is</a:t>
            </a:r>
            <a:endParaRPr lang="cs-CZ" sz="2000" dirty="0">
              <a:latin typeface="+mj-lt"/>
              <a:cs typeface="Cambria"/>
            </a:endParaRPr>
          </a:p>
          <a:p>
            <a:pPr>
              <a:defRPr/>
            </a:pPr>
            <a:r>
              <a:rPr lang="en-GB" sz="2000" dirty="0" smtClean="0">
                <a:latin typeface="+mj-lt"/>
                <a:ea typeface="ＭＳ Ｐゴシック" charset="0"/>
              </a:rPr>
              <a:t>skeleton, </a:t>
            </a:r>
            <a:r>
              <a:rPr lang="en-GB" sz="2000" dirty="0" err="1" smtClean="0">
                <a:latin typeface="+mj-lt"/>
                <a:ea typeface="ＭＳ Ｐゴシック" charset="0"/>
              </a:rPr>
              <a:t>skeleti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err="1" smtClean="0">
                <a:latin typeface="+mj-lt"/>
                <a:ea typeface="ＭＳ Ｐゴシック" charset="0"/>
              </a:rPr>
              <a:t>os</a:t>
            </a:r>
            <a:r>
              <a:rPr lang="en-GB" sz="2000" dirty="0">
                <a:latin typeface="+mj-lt"/>
                <a:ea typeface="ＭＳ Ｐゴシック" charset="0"/>
              </a:rPr>
              <a:t>, </a:t>
            </a:r>
            <a:r>
              <a:rPr lang="en-GB" sz="2000" dirty="0" err="1" smtClean="0">
                <a:latin typeface="+mj-lt"/>
                <a:ea typeface="ＭＳ Ｐゴシック" charset="0"/>
              </a:rPr>
              <a:t>ossis</a:t>
            </a:r>
            <a:r>
              <a:rPr lang="en-GB" sz="2000" dirty="0">
                <a:latin typeface="+mj-lt"/>
                <a:ea typeface="ＭＳ Ｐゴシック" charset="0"/>
              </a:rPr>
              <a:t>	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smtClean="0">
                <a:latin typeface="+mj-lt"/>
                <a:ea typeface="ＭＳ Ｐゴシック" charset="0"/>
              </a:rPr>
              <a:t>cranium</a:t>
            </a:r>
            <a:r>
              <a:rPr lang="en-GB" sz="2000" dirty="0">
                <a:latin typeface="+mj-lt"/>
                <a:ea typeface="ＭＳ Ｐゴシック" charset="0"/>
              </a:rPr>
              <a:t>, </a:t>
            </a:r>
            <a:r>
              <a:rPr lang="en-GB" sz="2000" dirty="0" err="1" smtClean="0">
                <a:latin typeface="+mj-lt"/>
                <a:ea typeface="ＭＳ Ｐゴシック" charset="0"/>
              </a:rPr>
              <a:t>cranii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err="1" smtClean="0">
                <a:latin typeface="+mj-lt"/>
                <a:ea typeface="ＭＳ Ｐゴシック" charset="0"/>
              </a:rPr>
              <a:t>orbita</a:t>
            </a:r>
            <a:r>
              <a:rPr lang="en-GB" sz="2000" dirty="0">
                <a:latin typeface="+mj-lt"/>
                <a:ea typeface="ＭＳ Ｐゴシック" charset="0"/>
              </a:rPr>
              <a:t>, </a:t>
            </a:r>
            <a:r>
              <a:rPr lang="en-GB" sz="2000" dirty="0" err="1" smtClean="0">
                <a:latin typeface="+mj-lt"/>
                <a:ea typeface="ＭＳ Ｐゴシック" charset="0"/>
              </a:rPr>
              <a:t>orbitae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sk-SK" sz="2000" dirty="0">
                <a:latin typeface="+mj-lt"/>
                <a:ea typeface="ＭＳ Ｐゴシック" charset="0"/>
              </a:rPr>
              <a:t>c</a:t>
            </a:r>
            <a:r>
              <a:rPr lang="en-GB" sz="2000" dirty="0" err="1" smtClean="0">
                <a:latin typeface="+mj-lt"/>
                <a:ea typeface="ＭＳ Ｐゴシック" charset="0"/>
              </a:rPr>
              <a:t>ollum</a:t>
            </a:r>
            <a:r>
              <a:rPr lang="en-GB" sz="2000" dirty="0" smtClean="0">
                <a:latin typeface="+mj-lt"/>
                <a:ea typeface="ＭＳ Ｐゴシック" charset="0"/>
              </a:rPr>
              <a:t>, </a:t>
            </a:r>
            <a:r>
              <a:rPr lang="en-GB" sz="2000" dirty="0" err="1" smtClean="0">
                <a:latin typeface="+mj-lt"/>
                <a:ea typeface="ＭＳ Ｐゴシック" charset="0"/>
              </a:rPr>
              <a:t>colli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smtClean="0">
                <a:latin typeface="+mj-lt"/>
                <a:ea typeface="ＭＳ Ｐゴシック" charset="0"/>
              </a:rPr>
              <a:t>cervix</a:t>
            </a:r>
            <a:r>
              <a:rPr lang="en-GB" sz="2000" dirty="0">
                <a:latin typeface="+mj-lt"/>
                <a:ea typeface="ＭＳ Ｐゴシック" charset="0"/>
              </a:rPr>
              <a:t>, </a:t>
            </a:r>
            <a:r>
              <a:rPr lang="en-GB" sz="2000" dirty="0" err="1" smtClean="0">
                <a:latin typeface="+mj-lt"/>
                <a:ea typeface="ＭＳ Ｐゴシック" charset="0"/>
              </a:rPr>
              <a:t>cervicis</a:t>
            </a:r>
            <a:endParaRPr lang="en-GB" sz="2000" dirty="0" smtClean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smtClean="0">
                <a:latin typeface="+mj-lt"/>
                <a:ea typeface="ＭＳ Ｐゴシック" charset="0"/>
              </a:rPr>
              <a:t>thorax, </a:t>
            </a:r>
            <a:r>
              <a:rPr lang="en-GB" sz="2000" dirty="0" err="1" smtClean="0">
                <a:latin typeface="+mj-lt"/>
                <a:ea typeface="ＭＳ Ｐゴシック" charset="0"/>
              </a:rPr>
              <a:t>thoracis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smtClean="0">
                <a:latin typeface="+mj-lt"/>
                <a:ea typeface="ＭＳ Ｐゴシック" charset="0"/>
              </a:rPr>
              <a:t>costa, costae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smtClean="0">
                <a:latin typeface="+mj-lt"/>
                <a:ea typeface="ＭＳ Ｐゴシック" charset="0"/>
              </a:rPr>
              <a:t>discus</a:t>
            </a:r>
            <a:r>
              <a:rPr lang="en-GB" sz="2000" dirty="0">
                <a:latin typeface="+mj-lt"/>
                <a:ea typeface="ＭＳ Ｐゴシック" charset="0"/>
              </a:rPr>
              <a:t>, </a:t>
            </a:r>
            <a:r>
              <a:rPr lang="en-GB" sz="2000" dirty="0" err="1" smtClean="0">
                <a:latin typeface="+mj-lt"/>
                <a:ea typeface="ＭＳ Ｐゴシック" charset="0"/>
              </a:rPr>
              <a:t>disci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err="1" smtClean="0">
                <a:latin typeface="+mj-lt"/>
                <a:ea typeface="ＭＳ Ｐゴシック" charset="0"/>
              </a:rPr>
              <a:t>processus</a:t>
            </a:r>
            <a:r>
              <a:rPr lang="en-GB" sz="2000" dirty="0">
                <a:latin typeface="+mj-lt"/>
                <a:ea typeface="ＭＳ Ｐゴシック" charset="0"/>
              </a:rPr>
              <a:t>, </a:t>
            </a:r>
            <a:r>
              <a:rPr lang="en-GB" sz="2000" dirty="0" err="1" smtClean="0">
                <a:latin typeface="+mj-lt"/>
                <a:ea typeface="ＭＳ Ｐゴシック" charset="0"/>
              </a:rPr>
              <a:t>processus</a:t>
            </a:r>
            <a:endParaRPr lang="en-GB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smtClean="0">
                <a:latin typeface="+mj-lt"/>
                <a:ea typeface="ＭＳ Ｐゴシック" charset="0"/>
              </a:rPr>
              <a:t>vertebra</a:t>
            </a:r>
            <a:r>
              <a:rPr lang="en-GB" sz="2000" dirty="0">
                <a:latin typeface="+mj-lt"/>
                <a:ea typeface="ＭＳ Ｐゴシック" charset="0"/>
              </a:rPr>
              <a:t>, </a:t>
            </a:r>
            <a:r>
              <a:rPr lang="en-GB" sz="2000" dirty="0" smtClean="0">
                <a:latin typeface="+mj-lt"/>
                <a:ea typeface="ＭＳ Ｐゴシック" charset="0"/>
              </a:rPr>
              <a:t>vertebrae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smtClean="0">
                <a:latin typeface="+mj-lt"/>
                <a:ea typeface="ＭＳ Ｐゴシック" charset="0"/>
              </a:rPr>
              <a:t>pelvis</a:t>
            </a:r>
            <a:r>
              <a:rPr lang="en-GB" sz="2000" dirty="0">
                <a:latin typeface="+mj-lt"/>
                <a:ea typeface="ＭＳ Ｐゴシック" charset="0"/>
              </a:rPr>
              <a:t>, </a:t>
            </a:r>
            <a:r>
              <a:rPr lang="en-GB" sz="2000" dirty="0" smtClean="0">
                <a:latin typeface="+mj-lt"/>
                <a:ea typeface="ＭＳ Ｐゴシック" charset="0"/>
              </a:rPr>
              <a:t>pelvis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err="1" smtClean="0">
                <a:latin typeface="+mj-lt"/>
                <a:ea typeface="ＭＳ Ｐゴシック" charset="0"/>
              </a:rPr>
              <a:t>coxa</a:t>
            </a:r>
            <a:r>
              <a:rPr lang="en-GB" sz="2000" dirty="0">
                <a:latin typeface="+mj-lt"/>
                <a:ea typeface="ＭＳ Ｐゴシック" charset="0"/>
              </a:rPr>
              <a:t>, </a:t>
            </a:r>
            <a:r>
              <a:rPr lang="en-GB" sz="2000" dirty="0" err="1" smtClean="0">
                <a:latin typeface="+mj-lt"/>
                <a:ea typeface="ＭＳ Ｐゴシック" charset="0"/>
              </a:rPr>
              <a:t>coxae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smtClean="0">
                <a:latin typeface="+mj-lt"/>
                <a:ea typeface="ＭＳ Ｐゴシック" charset="0"/>
              </a:rPr>
              <a:t>ilia</a:t>
            </a:r>
            <a:r>
              <a:rPr lang="en-GB" sz="2000" dirty="0">
                <a:latin typeface="+mj-lt"/>
                <a:ea typeface="ＭＳ Ｐゴシック" charset="0"/>
              </a:rPr>
              <a:t>, </a:t>
            </a:r>
            <a:r>
              <a:rPr lang="en-GB" sz="2000" dirty="0" smtClean="0">
                <a:latin typeface="+mj-lt"/>
                <a:ea typeface="ＭＳ Ｐゴシック" charset="0"/>
              </a:rPr>
              <a:t>ilium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smtClean="0">
                <a:latin typeface="+mj-lt"/>
                <a:ea typeface="ＭＳ Ｐゴシック" charset="0"/>
              </a:rPr>
              <a:t>coccyx</a:t>
            </a:r>
            <a:r>
              <a:rPr lang="en-GB" sz="2000" dirty="0">
                <a:latin typeface="+mj-lt"/>
                <a:ea typeface="ＭＳ Ｐゴシック" charset="0"/>
              </a:rPr>
              <a:t>, </a:t>
            </a:r>
            <a:r>
              <a:rPr lang="en-GB" sz="2000" dirty="0" err="1" smtClean="0">
                <a:latin typeface="+mj-lt"/>
                <a:ea typeface="ＭＳ Ｐゴシック" charset="0"/>
              </a:rPr>
              <a:t>coccygis</a:t>
            </a:r>
            <a:endParaRPr lang="en-GB" sz="2000" dirty="0" smtClean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de-DE" sz="2000" dirty="0" err="1" smtClean="0">
                <a:latin typeface="+mj-lt"/>
                <a:ea typeface="ＭＳ Ｐゴシック" charset="0"/>
              </a:rPr>
              <a:t>ischium</a:t>
            </a:r>
            <a:r>
              <a:rPr lang="de-DE" sz="2000" dirty="0">
                <a:latin typeface="+mj-lt"/>
                <a:ea typeface="ＭＳ Ｐゴシック" charset="0"/>
              </a:rPr>
              <a:t>, </a:t>
            </a:r>
            <a:r>
              <a:rPr lang="de-DE" sz="2000" dirty="0" err="1" smtClean="0">
                <a:latin typeface="+mj-lt"/>
                <a:ea typeface="ＭＳ Ｐゴシック" charset="0"/>
              </a:rPr>
              <a:t>ischii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smtClean="0">
                <a:latin typeface="+mj-lt"/>
                <a:ea typeface="ＭＳ Ｐゴシック" charset="0"/>
              </a:rPr>
              <a:t>pubes</a:t>
            </a:r>
            <a:r>
              <a:rPr lang="en-GB" sz="2000" dirty="0">
                <a:latin typeface="+mj-lt"/>
                <a:ea typeface="ＭＳ Ｐゴシック" charset="0"/>
              </a:rPr>
              <a:t>, </a:t>
            </a:r>
            <a:r>
              <a:rPr lang="en-GB" sz="2000" dirty="0" smtClean="0">
                <a:latin typeface="+mj-lt"/>
                <a:ea typeface="ＭＳ Ｐゴシック" charset="0"/>
              </a:rPr>
              <a:t>pubis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err="1" smtClean="0">
                <a:latin typeface="+mj-lt"/>
                <a:ea typeface="ＭＳ Ｐゴシック" charset="0"/>
              </a:rPr>
              <a:t>symphysis</a:t>
            </a:r>
            <a:r>
              <a:rPr lang="en-GB" sz="2000" dirty="0">
                <a:latin typeface="+mj-lt"/>
                <a:ea typeface="ＭＳ Ｐゴシック" charset="0"/>
              </a:rPr>
              <a:t>, </a:t>
            </a:r>
            <a:r>
              <a:rPr lang="en-GB" sz="2000" dirty="0" err="1" smtClean="0">
                <a:latin typeface="+mj-lt"/>
                <a:ea typeface="ＭＳ Ｐゴシック" charset="0"/>
              </a:rPr>
              <a:t>symphysis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err="1" smtClean="0">
                <a:latin typeface="+mj-lt"/>
                <a:ea typeface="ＭＳ Ｐゴシック" charset="0"/>
              </a:rPr>
              <a:t>nasus</a:t>
            </a:r>
            <a:r>
              <a:rPr lang="en-GB" sz="2000" dirty="0">
                <a:latin typeface="+mj-lt"/>
                <a:ea typeface="ＭＳ Ｐゴシック" charset="0"/>
              </a:rPr>
              <a:t>, </a:t>
            </a:r>
            <a:r>
              <a:rPr lang="en-GB" sz="2000" dirty="0" err="1" smtClean="0">
                <a:latin typeface="+mj-lt"/>
                <a:ea typeface="ＭＳ Ｐゴシック" charset="0"/>
              </a:rPr>
              <a:t>nasi</a:t>
            </a:r>
            <a:endParaRPr lang="en-GB" sz="2000" dirty="0" smtClean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smtClean="0">
                <a:latin typeface="+mj-lt"/>
                <a:ea typeface="ＭＳ Ｐゴシック" charset="0"/>
              </a:rPr>
              <a:t>dens</a:t>
            </a:r>
            <a:r>
              <a:rPr lang="en-GB" sz="2000" dirty="0">
                <a:latin typeface="+mj-lt"/>
                <a:ea typeface="ＭＳ Ｐゴシック" charset="0"/>
              </a:rPr>
              <a:t>, </a:t>
            </a:r>
            <a:r>
              <a:rPr lang="en-GB" sz="2000" dirty="0" err="1" smtClean="0">
                <a:latin typeface="+mj-lt"/>
                <a:ea typeface="ＭＳ Ｐゴシック" charset="0"/>
              </a:rPr>
              <a:t>dentis</a:t>
            </a:r>
            <a:endParaRPr lang="en-GB" sz="2000" dirty="0" smtClean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err="1" smtClean="0">
                <a:latin typeface="+mj-lt"/>
                <a:ea typeface="ＭＳ Ｐゴシック" charset="0"/>
              </a:rPr>
              <a:t>mandibula</a:t>
            </a:r>
            <a:r>
              <a:rPr lang="en-GB" sz="2000" dirty="0">
                <a:latin typeface="+mj-lt"/>
                <a:ea typeface="ＭＳ Ｐゴシック" charset="0"/>
              </a:rPr>
              <a:t>, </a:t>
            </a:r>
            <a:r>
              <a:rPr lang="en-GB" sz="2000" dirty="0" err="1" smtClean="0">
                <a:latin typeface="+mj-lt"/>
                <a:ea typeface="ＭＳ Ｐゴシック" charset="0"/>
              </a:rPr>
              <a:t>mandibulae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err="1" smtClean="0">
                <a:latin typeface="+mj-lt"/>
                <a:ea typeface="ＭＳ Ｐゴシック" charset="0"/>
              </a:rPr>
              <a:t>clavicula</a:t>
            </a:r>
            <a:r>
              <a:rPr lang="en-GB" sz="2000" dirty="0">
                <a:latin typeface="+mj-lt"/>
                <a:ea typeface="ＭＳ Ｐゴシック" charset="0"/>
              </a:rPr>
              <a:t>, </a:t>
            </a:r>
            <a:r>
              <a:rPr lang="en-GB" sz="2000" dirty="0" err="1" smtClean="0">
                <a:latin typeface="+mj-lt"/>
                <a:ea typeface="ＭＳ Ｐゴシック" charset="0"/>
              </a:rPr>
              <a:t>claviculae</a:t>
            </a:r>
            <a:endParaRPr lang="en-GB" sz="2000" dirty="0" smtClean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smtClean="0">
                <a:latin typeface="+mj-lt"/>
                <a:ea typeface="ＭＳ Ｐゴシック" charset="0"/>
              </a:rPr>
              <a:t>scapula</a:t>
            </a:r>
            <a:r>
              <a:rPr lang="en-GB" sz="2000" dirty="0">
                <a:latin typeface="+mj-lt"/>
                <a:ea typeface="ＭＳ Ｐゴシック" charset="0"/>
              </a:rPr>
              <a:t>, </a:t>
            </a:r>
            <a:r>
              <a:rPr lang="en-GB" sz="2000" dirty="0" smtClean="0">
                <a:latin typeface="+mj-lt"/>
                <a:ea typeface="ＭＳ Ｐゴシック" charset="0"/>
              </a:rPr>
              <a:t>scapulae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smtClean="0">
                <a:latin typeface="+mj-lt"/>
                <a:ea typeface="ＭＳ Ｐゴシック" charset="0"/>
              </a:rPr>
              <a:t>sternum</a:t>
            </a:r>
            <a:r>
              <a:rPr lang="en-GB" sz="2000" dirty="0">
                <a:latin typeface="+mj-lt"/>
                <a:ea typeface="ＭＳ Ｐゴシック" charset="0"/>
              </a:rPr>
              <a:t>, </a:t>
            </a:r>
            <a:r>
              <a:rPr lang="en-GB" sz="2000" dirty="0" err="1" smtClean="0">
                <a:latin typeface="+mj-lt"/>
                <a:ea typeface="ＭＳ Ｐゴシック" charset="0"/>
              </a:rPr>
              <a:t>sterni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err="1" smtClean="0">
                <a:latin typeface="+mj-lt"/>
                <a:ea typeface="ＭＳ Ｐゴシック" charset="0"/>
              </a:rPr>
              <a:t>humerus</a:t>
            </a:r>
            <a:r>
              <a:rPr lang="en-GB" sz="2000" dirty="0">
                <a:latin typeface="+mj-lt"/>
                <a:ea typeface="ＭＳ Ｐゴシック" charset="0"/>
              </a:rPr>
              <a:t>, </a:t>
            </a:r>
            <a:r>
              <a:rPr lang="en-GB" sz="2000" dirty="0" smtClean="0">
                <a:latin typeface="+mj-lt"/>
                <a:ea typeface="ＭＳ Ｐゴシック" charset="0"/>
              </a:rPr>
              <a:t>humeri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err="1" smtClean="0">
                <a:latin typeface="+mj-lt"/>
                <a:ea typeface="ＭＳ Ｐゴシック" charset="0"/>
              </a:rPr>
              <a:t>arcus</a:t>
            </a:r>
            <a:r>
              <a:rPr lang="en-GB" sz="2000" dirty="0">
                <a:latin typeface="+mj-lt"/>
                <a:ea typeface="ＭＳ Ｐゴシック" charset="0"/>
              </a:rPr>
              <a:t>, </a:t>
            </a:r>
            <a:r>
              <a:rPr lang="en-GB" sz="2000" dirty="0" err="1" smtClean="0">
                <a:latin typeface="+mj-lt"/>
                <a:ea typeface="ＭＳ Ｐゴシック" charset="0"/>
              </a:rPr>
              <a:t>arcus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smtClean="0">
                <a:latin typeface="+mj-lt"/>
                <a:ea typeface="ＭＳ Ｐゴシック" charset="0"/>
              </a:rPr>
              <a:t>radius</a:t>
            </a:r>
            <a:r>
              <a:rPr lang="en-GB" sz="2000" dirty="0">
                <a:latin typeface="+mj-lt"/>
                <a:ea typeface="ＭＳ Ｐゴシック" charset="0"/>
              </a:rPr>
              <a:t>, </a:t>
            </a:r>
            <a:r>
              <a:rPr lang="en-GB" sz="2000" dirty="0" smtClean="0">
                <a:latin typeface="+mj-lt"/>
                <a:ea typeface="ＭＳ Ｐゴシック" charset="0"/>
              </a:rPr>
              <a:t>radii</a:t>
            </a:r>
          </a:p>
          <a:p>
            <a:pPr>
              <a:buFont typeface="Arial" charset="0"/>
              <a:buChar char="•"/>
              <a:defRPr/>
            </a:pPr>
            <a:r>
              <a:rPr lang="en-GB" sz="2000" dirty="0" smtClean="0">
                <a:latin typeface="+mj-lt"/>
                <a:ea typeface="ＭＳ Ｐゴシック" charset="0"/>
              </a:rPr>
              <a:t>ulna</a:t>
            </a:r>
            <a:r>
              <a:rPr lang="en-GB" sz="2000" dirty="0">
                <a:latin typeface="+mj-lt"/>
                <a:ea typeface="ＭＳ Ｐゴシック" charset="0"/>
              </a:rPr>
              <a:t>, </a:t>
            </a:r>
            <a:r>
              <a:rPr lang="en-GB" sz="2000" dirty="0" smtClean="0">
                <a:latin typeface="+mj-lt"/>
                <a:ea typeface="ＭＳ Ｐゴシック" charset="0"/>
              </a:rPr>
              <a:t>ulnae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smtClean="0">
                <a:latin typeface="+mj-lt"/>
                <a:ea typeface="ＭＳ Ｐゴシック" charset="0"/>
              </a:rPr>
              <a:t>metacarpus</a:t>
            </a:r>
            <a:r>
              <a:rPr lang="en-GB" sz="2000" dirty="0">
                <a:latin typeface="+mj-lt"/>
                <a:ea typeface="ＭＳ Ｐゴシック" charset="0"/>
              </a:rPr>
              <a:t>, </a:t>
            </a:r>
            <a:r>
              <a:rPr lang="en-GB" sz="2000" dirty="0" smtClean="0">
                <a:latin typeface="+mj-lt"/>
                <a:ea typeface="ＭＳ Ｐゴシック" charset="0"/>
              </a:rPr>
              <a:t>metacarpi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>
                <a:latin typeface="+mj-lt"/>
                <a:ea typeface="ＭＳ Ｐゴシック" charset="0"/>
              </a:rPr>
              <a:t>carpus, </a:t>
            </a:r>
            <a:r>
              <a:rPr lang="en-GB" sz="2000" dirty="0" smtClean="0">
                <a:latin typeface="+mj-lt"/>
                <a:ea typeface="ＭＳ Ｐゴシック" charset="0"/>
              </a:rPr>
              <a:t>carpi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smtClean="0">
                <a:latin typeface="+mj-lt"/>
                <a:ea typeface="ＭＳ Ｐゴシック" charset="0"/>
              </a:rPr>
              <a:t>phalanx</a:t>
            </a:r>
            <a:r>
              <a:rPr lang="en-GB" sz="2000" dirty="0">
                <a:latin typeface="+mj-lt"/>
                <a:ea typeface="ＭＳ Ｐゴシック" charset="0"/>
              </a:rPr>
              <a:t>, </a:t>
            </a:r>
            <a:r>
              <a:rPr lang="en-GB" sz="2000" dirty="0" err="1" smtClean="0">
                <a:latin typeface="+mj-lt"/>
                <a:ea typeface="ＭＳ Ｐゴシック" charset="0"/>
              </a:rPr>
              <a:t>phalangis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smtClean="0">
                <a:latin typeface="+mj-lt"/>
                <a:ea typeface="ＭＳ Ｐゴシック" charset="0"/>
              </a:rPr>
              <a:t>femur</a:t>
            </a:r>
            <a:r>
              <a:rPr lang="en-GB" sz="2000" dirty="0">
                <a:latin typeface="+mj-lt"/>
                <a:ea typeface="ＭＳ Ｐゴシック" charset="0"/>
              </a:rPr>
              <a:t>, </a:t>
            </a:r>
            <a:r>
              <a:rPr lang="en-GB" sz="2000" dirty="0" err="1" smtClean="0">
                <a:latin typeface="+mj-lt"/>
                <a:ea typeface="ＭＳ Ｐゴシック" charset="0"/>
              </a:rPr>
              <a:t>femoris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smtClean="0">
                <a:latin typeface="+mj-lt"/>
                <a:ea typeface="ＭＳ Ｐゴシック" charset="0"/>
              </a:rPr>
              <a:t>patella</a:t>
            </a:r>
            <a:r>
              <a:rPr lang="en-GB" sz="2000" dirty="0">
                <a:latin typeface="+mj-lt"/>
                <a:ea typeface="ＭＳ Ｐゴシック" charset="0"/>
              </a:rPr>
              <a:t>, </a:t>
            </a:r>
            <a:r>
              <a:rPr lang="en-GB" sz="2000" dirty="0" smtClean="0">
                <a:latin typeface="+mj-lt"/>
                <a:ea typeface="ＭＳ Ｐゴシック" charset="0"/>
              </a:rPr>
              <a:t>patellae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smtClean="0">
                <a:latin typeface="+mj-lt"/>
                <a:ea typeface="ＭＳ Ｐゴシック" charset="0"/>
              </a:rPr>
              <a:t>tibia</a:t>
            </a:r>
            <a:r>
              <a:rPr lang="en-GB" sz="2000" dirty="0">
                <a:latin typeface="+mj-lt"/>
                <a:ea typeface="ＭＳ Ｐゴシック" charset="0"/>
              </a:rPr>
              <a:t>, </a:t>
            </a:r>
            <a:r>
              <a:rPr lang="en-GB" sz="2000" dirty="0" smtClean="0">
                <a:latin typeface="+mj-lt"/>
                <a:ea typeface="ＭＳ Ｐゴシック" charset="0"/>
              </a:rPr>
              <a:t>tibiae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smtClean="0">
                <a:latin typeface="+mj-lt"/>
                <a:ea typeface="ＭＳ Ｐゴシック" charset="0"/>
              </a:rPr>
              <a:t>fibula</a:t>
            </a:r>
            <a:r>
              <a:rPr lang="en-GB" sz="2000" dirty="0">
                <a:latin typeface="+mj-lt"/>
                <a:ea typeface="ＭＳ Ｐゴシック" charset="0"/>
              </a:rPr>
              <a:t>, </a:t>
            </a:r>
            <a:r>
              <a:rPr lang="en-GB" sz="2000" dirty="0" smtClean="0">
                <a:latin typeface="+mj-lt"/>
                <a:ea typeface="ＭＳ Ｐゴシック" charset="0"/>
              </a:rPr>
              <a:t>fibulae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smtClean="0">
                <a:latin typeface="+mj-lt"/>
                <a:ea typeface="ＭＳ Ｐゴシック" charset="0"/>
              </a:rPr>
              <a:t>metatarsus</a:t>
            </a:r>
            <a:r>
              <a:rPr lang="en-GB" sz="2000" dirty="0">
                <a:latin typeface="+mj-lt"/>
                <a:ea typeface="ＭＳ Ｐゴシック" charset="0"/>
              </a:rPr>
              <a:t>, </a:t>
            </a:r>
            <a:r>
              <a:rPr lang="en-GB" sz="2000" dirty="0" smtClean="0">
                <a:latin typeface="+mj-lt"/>
                <a:ea typeface="ＭＳ Ｐゴシック" charset="0"/>
              </a:rPr>
              <a:t>metatarsi</a:t>
            </a:r>
            <a:endParaRPr lang="sk-SK" sz="2000" dirty="0">
              <a:latin typeface="+mj-lt"/>
              <a:ea typeface="ＭＳ Ｐゴシック" charset="0"/>
            </a:endParaRPr>
          </a:p>
        </p:txBody>
      </p: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>
            <a:off x="2278063" y="1697039"/>
            <a:ext cx="0" cy="4206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>
            <a:off x="1187624" y="2117726"/>
            <a:ext cx="0" cy="419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Connector 37"/>
          <p:cNvCxnSpPr>
            <a:cxnSpLocks noChangeShapeType="1"/>
          </p:cNvCxnSpPr>
          <p:nvPr/>
        </p:nvCxnSpPr>
        <p:spPr bwMode="auto">
          <a:xfrm>
            <a:off x="2174875" y="2419350"/>
            <a:ext cx="0" cy="4206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>
            <a:off x="1907704" y="2840038"/>
            <a:ext cx="0" cy="419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Connector 39"/>
          <p:cNvCxnSpPr>
            <a:cxnSpLocks noChangeShapeType="1"/>
          </p:cNvCxnSpPr>
          <p:nvPr/>
        </p:nvCxnSpPr>
        <p:spPr bwMode="auto">
          <a:xfrm>
            <a:off x="1792288" y="3201988"/>
            <a:ext cx="0" cy="4206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>
            <a:off x="1979712" y="3563938"/>
            <a:ext cx="0" cy="4206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>
            <a:off x="2123728" y="3950176"/>
            <a:ext cx="0" cy="419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Connector 42"/>
          <p:cNvCxnSpPr>
            <a:cxnSpLocks noChangeShapeType="1"/>
          </p:cNvCxnSpPr>
          <p:nvPr/>
        </p:nvCxnSpPr>
        <p:spPr bwMode="auto">
          <a:xfrm>
            <a:off x="1691680" y="4293096"/>
            <a:ext cx="0" cy="4206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Connector 43"/>
          <p:cNvCxnSpPr>
            <a:cxnSpLocks noChangeShapeType="1"/>
          </p:cNvCxnSpPr>
          <p:nvPr/>
        </p:nvCxnSpPr>
        <p:spPr bwMode="auto">
          <a:xfrm>
            <a:off x="1798003" y="4626610"/>
            <a:ext cx="0" cy="4206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Connector 44"/>
          <p:cNvCxnSpPr>
            <a:cxnSpLocks noChangeShapeType="1"/>
          </p:cNvCxnSpPr>
          <p:nvPr/>
        </p:nvCxnSpPr>
        <p:spPr bwMode="auto">
          <a:xfrm>
            <a:off x="2627784" y="5047298"/>
            <a:ext cx="0" cy="419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Connector 45"/>
          <p:cNvCxnSpPr>
            <a:cxnSpLocks noChangeShapeType="1"/>
          </p:cNvCxnSpPr>
          <p:nvPr/>
        </p:nvCxnSpPr>
        <p:spPr bwMode="auto">
          <a:xfrm>
            <a:off x="2483768" y="5380831"/>
            <a:ext cx="0" cy="4206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Connector 46"/>
          <p:cNvCxnSpPr>
            <a:cxnSpLocks noChangeShapeType="1"/>
          </p:cNvCxnSpPr>
          <p:nvPr/>
        </p:nvCxnSpPr>
        <p:spPr bwMode="auto">
          <a:xfrm>
            <a:off x="1786890" y="5801519"/>
            <a:ext cx="0" cy="419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Connector 47"/>
          <p:cNvCxnSpPr>
            <a:cxnSpLocks noChangeShapeType="1"/>
          </p:cNvCxnSpPr>
          <p:nvPr/>
        </p:nvCxnSpPr>
        <p:spPr bwMode="auto">
          <a:xfrm>
            <a:off x="1475656" y="6165304"/>
            <a:ext cx="0" cy="4206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Connector 48"/>
          <p:cNvCxnSpPr>
            <a:cxnSpLocks noChangeShapeType="1"/>
          </p:cNvCxnSpPr>
          <p:nvPr/>
        </p:nvCxnSpPr>
        <p:spPr bwMode="auto">
          <a:xfrm>
            <a:off x="4067944" y="1375094"/>
            <a:ext cx="0" cy="4206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Connector 49"/>
          <p:cNvCxnSpPr>
            <a:cxnSpLocks noChangeShapeType="1"/>
          </p:cNvCxnSpPr>
          <p:nvPr/>
        </p:nvCxnSpPr>
        <p:spPr bwMode="auto">
          <a:xfrm>
            <a:off x="5004048" y="1731805"/>
            <a:ext cx="0" cy="419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Connector 50"/>
          <p:cNvCxnSpPr>
            <a:cxnSpLocks noChangeShapeType="1"/>
          </p:cNvCxnSpPr>
          <p:nvPr/>
        </p:nvCxnSpPr>
        <p:spPr bwMode="auto">
          <a:xfrm>
            <a:off x="5007541" y="2209800"/>
            <a:ext cx="0" cy="419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Connector 51"/>
          <p:cNvCxnSpPr>
            <a:cxnSpLocks noChangeShapeType="1"/>
          </p:cNvCxnSpPr>
          <p:nvPr/>
        </p:nvCxnSpPr>
        <p:spPr bwMode="auto">
          <a:xfrm>
            <a:off x="4679315" y="2419350"/>
            <a:ext cx="0" cy="4206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Straight Connector 52"/>
          <p:cNvCxnSpPr>
            <a:cxnSpLocks noChangeShapeType="1"/>
          </p:cNvCxnSpPr>
          <p:nvPr/>
        </p:nvCxnSpPr>
        <p:spPr bwMode="auto">
          <a:xfrm>
            <a:off x="5796136" y="2840038"/>
            <a:ext cx="0" cy="4206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Connector 53"/>
          <p:cNvCxnSpPr>
            <a:cxnSpLocks noChangeShapeType="1"/>
          </p:cNvCxnSpPr>
          <p:nvPr/>
        </p:nvCxnSpPr>
        <p:spPr bwMode="auto">
          <a:xfrm>
            <a:off x="4641215" y="3203575"/>
            <a:ext cx="0" cy="419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Straight Connector 54"/>
          <p:cNvCxnSpPr>
            <a:cxnSpLocks noChangeShapeType="1"/>
          </p:cNvCxnSpPr>
          <p:nvPr/>
        </p:nvCxnSpPr>
        <p:spPr bwMode="auto">
          <a:xfrm>
            <a:off x="4636770" y="3563938"/>
            <a:ext cx="0" cy="4206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Connector 55"/>
          <p:cNvCxnSpPr>
            <a:cxnSpLocks noChangeShapeType="1"/>
          </p:cNvCxnSpPr>
          <p:nvPr/>
        </p:nvCxnSpPr>
        <p:spPr bwMode="auto">
          <a:xfrm>
            <a:off x="4499992" y="4224516"/>
            <a:ext cx="0" cy="419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Straight Connector 56"/>
          <p:cNvCxnSpPr>
            <a:cxnSpLocks noChangeShapeType="1"/>
          </p:cNvCxnSpPr>
          <p:nvPr/>
        </p:nvCxnSpPr>
        <p:spPr bwMode="auto">
          <a:xfrm>
            <a:off x="5508104" y="4643616"/>
            <a:ext cx="0" cy="419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Straight Connector 57"/>
          <p:cNvCxnSpPr>
            <a:cxnSpLocks noChangeShapeType="1"/>
          </p:cNvCxnSpPr>
          <p:nvPr/>
        </p:nvCxnSpPr>
        <p:spPr bwMode="auto">
          <a:xfrm>
            <a:off x="5220072" y="4925378"/>
            <a:ext cx="0" cy="4206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Straight Connector 58"/>
          <p:cNvCxnSpPr>
            <a:cxnSpLocks noChangeShapeType="1"/>
          </p:cNvCxnSpPr>
          <p:nvPr/>
        </p:nvCxnSpPr>
        <p:spPr bwMode="auto">
          <a:xfrm>
            <a:off x="5114926" y="5382419"/>
            <a:ext cx="0" cy="419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Connector 59"/>
          <p:cNvCxnSpPr>
            <a:cxnSpLocks noChangeShapeType="1"/>
          </p:cNvCxnSpPr>
          <p:nvPr/>
        </p:nvCxnSpPr>
        <p:spPr bwMode="auto">
          <a:xfrm>
            <a:off x="5364088" y="5711984"/>
            <a:ext cx="0" cy="4206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Straight Connector 60"/>
          <p:cNvCxnSpPr>
            <a:cxnSpLocks noChangeShapeType="1"/>
          </p:cNvCxnSpPr>
          <p:nvPr/>
        </p:nvCxnSpPr>
        <p:spPr bwMode="auto">
          <a:xfrm>
            <a:off x="4711700" y="6011863"/>
            <a:ext cx="0" cy="419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Straight Connector 61"/>
          <p:cNvCxnSpPr>
            <a:cxnSpLocks noChangeShapeType="1"/>
          </p:cNvCxnSpPr>
          <p:nvPr/>
        </p:nvCxnSpPr>
        <p:spPr bwMode="auto">
          <a:xfrm>
            <a:off x="4788024" y="6463754"/>
            <a:ext cx="0" cy="4206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Straight Connector 62"/>
          <p:cNvCxnSpPr>
            <a:cxnSpLocks noChangeShapeType="1"/>
          </p:cNvCxnSpPr>
          <p:nvPr/>
        </p:nvCxnSpPr>
        <p:spPr bwMode="auto">
          <a:xfrm>
            <a:off x="8820472" y="4589939"/>
            <a:ext cx="0" cy="419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Connector 63"/>
          <p:cNvCxnSpPr>
            <a:cxnSpLocks noChangeShapeType="1"/>
          </p:cNvCxnSpPr>
          <p:nvPr/>
        </p:nvCxnSpPr>
        <p:spPr bwMode="auto">
          <a:xfrm>
            <a:off x="7740352" y="4222929"/>
            <a:ext cx="0" cy="4206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Straight Connector 64"/>
          <p:cNvCxnSpPr>
            <a:cxnSpLocks noChangeShapeType="1"/>
          </p:cNvCxnSpPr>
          <p:nvPr/>
        </p:nvCxnSpPr>
        <p:spPr bwMode="auto">
          <a:xfrm>
            <a:off x="7466756" y="3872409"/>
            <a:ext cx="0" cy="4206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Straight Connector 65"/>
          <p:cNvCxnSpPr>
            <a:cxnSpLocks noChangeShapeType="1"/>
          </p:cNvCxnSpPr>
          <p:nvPr/>
        </p:nvCxnSpPr>
        <p:spPr bwMode="auto">
          <a:xfrm>
            <a:off x="7956376" y="3490119"/>
            <a:ext cx="0" cy="419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Straight Connector 66"/>
          <p:cNvCxnSpPr>
            <a:cxnSpLocks noChangeShapeType="1"/>
          </p:cNvCxnSpPr>
          <p:nvPr/>
        </p:nvCxnSpPr>
        <p:spPr bwMode="auto">
          <a:xfrm>
            <a:off x="7884368" y="3143250"/>
            <a:ext cx="0" cy="4206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Connector 67"/>
          <p:cNvCxnSpPr>
            <a:cxnSpLocks noChangeShapeType="1"/>
          </p:cNvCxnSpPr>
          <p:nvPr/>
        </p:nvCxnSpPr>
        <p:spPr bwMode="auto">
          <a:xfrm>
            <a:off x="8388424" y="2781300"/>
            <a:ext cx="0" cy="4206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Straight Connector 68"/>
          <p:cNvCxnSpPr>
            <a:cxnSpLocks noChangeShapeType="1"/>
          </p:cNvCxnSpPr>
          <p:nvPr/>
        </p:nvCxnSpPr>
        <p:spPr bwMode="auto">
          <a:xfrm>
            <a:off x="7812360" y="2363788"/>
            <a:ext cx="0" cy="419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Straight Connector 69"/>
          <p:cNvCxnSpPr>
            <a:cxnSpLocks noChangeShapeType="1"/>
          </p:cNvCxnSpPr>
          <p:nvPr/>
        </p:nvCxnSpPr>
        <p:spPr bwMode="auto">
          <a:xfrm>
            <a:off x="7466756" y="2079626"/>
            <a:ext cx="0" cy="419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Straight Connector 70"/>
          <p:cNvCxnSpPr>
            <a:cxnSpLocks noChangeShapeType="1"/>
          </p:cNvCxnSpPr>
          <p:nvPr/>
        </p:nvCxnSpPr>
        <p:spPr bwMode="auto">
          <a:xfrm>
            <a:off x="7452320" y="1375094"/>
            <a:ext cx="0" cy="4206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7942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Testing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/>
              <a:t>partial</a:t>
            </a:r>
            <a:r>
              <a:rPr lang="cs-CZ" dirty="0"/>
              <a:t> </a:t>
            </a:r>
            <a:r>
              <a:rPr lang="cs-CZ" dirty="0" err="1"/>
              <a:t>exams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en-GB" dirty="0">
                <a:solidFill>
                  <a:schemeClr val="tx1"/>
                </a:solidFill>
              </a:rPr>
              <a:t>each successfully written partial </a:t>
            </a:r>
            <a:r>
              <a:rPr lang="en-GB" dirty="0" smtClean="0">
                <a:solidFill>
                  <a:schemeClr val="tx1"/>
                </a:solidFill>
              </a:rPr>
              <a:t>test</a:t>
            </a:r>
            <a:r>
              <a:rPr lang="cs-CZ" dirty="0" smtClean="0">
                <a:solidFill>
                  <a:schemeClr val="tx1"/>
                </a:solidFill>
              </a:rPr>
              <a:t> (</a:t>
            </a:r>
            <a:r>
              <a:rPr lang="cs-CZ" dirty="0" err="1" smtClean="0">
                <a:solidFill>
                  <a:schemeClr val="tx1"/>
                </a:solidFill>
              </a:rPr>
              <a:t>over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70 </a:t>
            </a:r>
            <a:r>
              <a:rPr lang="cs-CZ" dirty="0" smtClean="0">
                <a:solidFill>
                  <a:schemeClr val="tx1"/>
                </a:solidFill>
              </a:rPr>
              <a:t>%) </a:t>
            </a:r>
            <a:r>
              <a:rPr lang="cs-CZ" dirty="0" err="1" smtClean="0">
                <a:solidFill>
                  <a:schemeClr val="tx1"/>
                </a:solidFill>
              </a:rPr>
              <a:t>means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that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you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get</a:t>
            </a:r>
            <a:r>
              <a:rPr lang="cs-CZ" dirty="0">
                <a:solidFill>
                  <a:schemeClr val="tx1"/>
                </a:solidFill>
              </a:rPr>
              <a:t> bonus 5 % </a:t>
            </a:r>
            <a:r>
              <a:rPr lang="cs-CZ" dirty="0" err="1">
                <a:solidFill>
                  <a:schemeClr val="tx1"/>
                </a:solidFill>
              </a:rPr>
              <a:t>for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your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final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exam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err="1" smtClean="0"/>
              <a:t>Credit</a:t>
            </a:r>
            <a:r>
              <a:rPr lang="cs-CZ" dirty="0" smtClean="0"/>
              <a:t> test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70% </a:t>
            </a:r>
            <a:r>
              <a:rPr lang="cs-CZ" dirty="0" err="1" smtClean="0">
                <a:solidFill>
                  <a:schemeClr val="tx1"/>
                </a:solidFill>
              </a:rPr>
              <a:t>required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if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you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were</a:t>
            </a:r>
            <a:r>
              <a:rPr lang="cs-CZ" dirty="0" smtClean="0">
                <a:solidFill>
                  <a:schemeClr val="tx1"/>
                </a:solidFill>
              </a:rPr>
              <a:t> not </a:t>
            </a:r>
            <a:r>
              <a:rPr lang="en-GB" dirty="0">
                <a:solidFill>
                  <a:schemeClr val="tx1"/>
                </a:solidFill>
              </a:rPr>
              <a:t>successful in any of the partial </a:t>
            </a:r>
            <a:r>
              <a:rPr lang="en-GB" dirty="0" smtClean="0">
                <a:solidFill>
                  <a:schemeClr val="tx1"/>
                </a:solidFill>
              </a:rPr>
              <a:t>tests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65% </a:t>
            </a:r>
            <a:r>
              <a:rPr lang="cs-CZ" dirty="0" err="1">
                <a:solidFill>
                  <a:schemeClr val="tx1"/>
                </a:solidFill>
              </a:rPr>
              <a:t>required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if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you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were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successful </a:t>
            </a:r>
            <a:r>
              <a:rPr lang="en-GB" dirty="0">
                <a:solidFill>
                  <a:schemeClr val="tx1"/>
                </a:solidFill>
              </a:rPr>
              <a:t>in </a:t>
            </a:r>
            <a:r>
              <a:rPr lang="cs-CZ" dirty="0" smtClean="0">
                <a:solidFill>
                  <a:schemeClr val="tx1"/>
                </a:solidFill>
              </a:rPr>
              <a:t>ONE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of the partial </a:t>
            </a:r>
            <a:r>
              <a:rPr lang="en-GB" dirty="0" smtClean="0">
                <a:solidFill>
                  <a:schemeClr val="tx1"/>
                </a:solidFill>
              </a:rPr>
              <a:t>tests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60% </a:t>
            </a:r>
            <a:r>
              <a:rPr lang="cs-CZ" dirty="0" err="1">
                <a:solidFill>
                  <a:schemeClr val="tx1"/>
                </a:solidFill>
              </a:rPr>
              <a:t>required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if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you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were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successful </a:t>
            </a:r>
            <a:r>
              <a:rPr lang="en-GB" dirty="0">
                <a:solidFill>
                  <a:schemeClr val="tx1"/>
                </a:solidFill>
              </a:rPr>
              <a:t>in </a:t>
            </a:r>
            <a:r>
              <a:rPr lang="cs-CZ" dirty="0" smtClean="0">
                <a:solidFill>
                  <a:schemeClr val="tx1"/>
                </a:solidFill>
              </a:rPr>
              <a:t>BOTH</a:t>
            </a:r>
            <a:r>
              <a:rPr lang="en-GB" dirty="0" smtClean="0">
                <a:solidFill>
                  <a:schemeClr val="tx1"/>
                </a:solidFill>
              </a:rPr>
              <a:t> partial </a:t>
            </a:r>
            <a:r>
              <a:rPr lang="en-GB" dirty="0">
                <a:solidFill>
                  <a:schemeClr val="tx1"/>
                </a:solidFill>
              </a:rPr>
              <a:t>tests</a:t>
            </a: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2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900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/>
                <a:ea typeface="+mj-ea"/>
                <a:cs typeface="Cambria"/>
              </a:rPr>
              <a:t>Read and write down the number of declension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ambria"/>
              <a:ea typeface="+mj-e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numCol="3" rtlCol="0">
            <a:normAutofit fontScale="6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GB" dirty="0">
                <a:latin typeface="Cambria"/>
                <a:ea typeface="+mn-ea"/>
                <a:cs typeface="Cambria"/>
              </a:rPr>
              <a:t>0. </a:t>
            </a:r>
            <a:r>
              <a:rPr lang="en-GB" b="1" dirty="0">
                <a:latin typeface="Cambria"/>
                <a:ea typeface="+mn-ea"/>
                <a:cs typeface="Cambria"/>
              </a:rPr>
              <a:t>corpus, </a:t>
            </a:r>
            <a:r>
              <a:rPr lang="en-GB" b="1" dirty="0" err="1" smtClean="0">
                <a:latin typeface="Cambria"/>
                <a:ea typeface="+mn-ea"/>
                <a:cs typeface="Cambria"/>
              </a:rPr>
              <a:t>oris</a:t>
            </a:r>
            <a:r>
              <a:rPr lang="en-GB" b="1" dirty="0" smtClean="0">
                <a:latin typeface="Cambria"/>
                <a:ea typeface="+mn-ea"/>
                <a:cs typeface="Cambria"/>
              </a:rPr>
              <a:t>, n.</a:t>
            </a:r>
            <a:endParaRPr lang="en-GB" dirty="0">
              <a:latin typeface="Cambria"/>
              <a:ea typeface="+mn-ea"/>
              <a:cs typeface="Cambria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s-ES_tradnl" dirty="0">
                <a:latin typeface="Cambria"/>
                <a:ea typeface="+mn-ea"/>
                <a:cs typeface="Cambria"/>
              </a:rPr>
              <a:t>    </a:t>
            </a:r>
            <a:r>
              <a:rPr lang="es-ES_tradnl" b="1" dirty="0">
                <a:latin typeface="Cambria"/>
                <a:ea typeface="+mn-ea"/>
                <a:cs typeface="Cambria"/>
              </a:rPr>
              <a:t>cutis, </a:t>
            </a:r>
            <a:r>
              <a:rPr lang="es-ES_tradnl" b="1" dirty="0" err="1">
                <a:latin typeface="Cambria"/>
                <a:ea typeface="+mn-ea"/>
                <a:cs typeface="Cambria"/>
              </a:rPr>
              <a:t>is</a:t>
            </a:r>
            <a:r>
              <a:rPr lang="es-ES_tradnl" b="1" dirty="0">
                <a:latin typeface="Cambria"/>
                <a:ea typeface="+mn-ea"/>
                <a:cs typeface="Cambria"/>
              </a:rPr>
              <a:t>, </a:t>
            </a:r>
            <a:r>
              <a:rPr lang="es-ES_tradnl" b="1" dirty="0" smtClean="0">
                <a:latin typeface="Cambria"/>
                <a:ea typeface="+mn-ea"/>
                <a:cs typeface="Cambria"/>
              </a:rPr>
              <a:t>f</a:t>
            </a:r>
            <a:r>
              <a:rPr lang="es-ES_tradnl" b="1" dirty="0">
                <a:latin typeface="Cambria"/>
                <a:ea typeface="+mn-ea"/>
                <a:cs typeface="Cambria"/>
              </a:rPr>
              <a:t>.</a:t>
            </a:r>
            <a:r>
              <a:rPr lang="es-ES_tradnl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s-ES_tradnl" dirty="0" smtClean="0">
                <a:latin typeface="Cambria"/>
                <a:ea typeface="+mn-ea"/>
                <a:cs typeface="Cambria"/>
              </a:rPr>
              <a:t>1.</a:t>
            </a:r>
            <a:r>
              <a:rPr lang="es-ES_tradnl" b="1" dirty="0" smtClean="0">
                <a:latin typeface="Cambria"/>
                <a:ea typeface="+mn-ea"/>
                <a:cs typeface="Cambria"/>
              </a:rPr>
              <a:t> </a:t>
            </a:r>
            <a:r>
              <a:rPr lang="es-ES_tradnl" b="1" dirty="0" err="1" smtClean="0">
                <a:latin typeface="Cambria"/>
                <a:ea typeface="+mn-ea"/>
                <a:cs typeface="Cambria"/>
              </a:rPr>
              <a:t>caput</a:t>
            </a:r>
            <a:r>
              <a:rPr lang="es-ES_tradnl" b="1" dirty="0">
                <a:latin typeface="Cambria"/>
                <a:ea typeface="+mn-ea"/>
                <a:cs typeface="Cambria"/>
              </a:rPr>
              <a:t>, </a:t>
            </a:r>
            <a:r>
              <a:rPr lang="es-ES_tradnl" b="1" dirty="0" err="1">
                <a:latin typeface="Cambria"/>
                <a:ea typeface="+mn-ea"/>
                <a:cs typeface="Cambria"/>
              </a:rPr>
              <a:t>itis</a:t>
            </a:r>
            <a:r>
              <a:rPr lang="es-ES_tradnl" b="1" dirty="0">
                <a:latin typeface="Cambria"/>
                <a:ea typeface="+mn-ea"/>
                <a:cs typeface="Cambria"/>
              </a:rPr>
              <a:t>, n.</a:t>
            </a:r>
            <a:r>
              <a:rPr lang="es-ES_tradnl" dirty="0">
                <a:latin typeface="Cambria"/>
                <a:ea typeface="+mn-ea"/>
                <a:cs typeface="Cambria"/>
              </a:rPr>
              <a:t>	</a:t>
            </a:r>
            <a:endParaRPr lang="es-ES_tradnl" dirty="0" smtClean="0">
              <a:latin typeface="Cambria"/>
              <a:ea typeface="+mn-ea"/>
              <a:cs typeface="Cambria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s-ES_tradnl" dirty="0" smtClean="0">
                <a:latin typeface="Cambria"/>
                <a:ea typeface="+mn-ea"/>
                <a:cs typeface="Cambria"/>
              </a:rPr>
              <a:t>2</a:t>
            </a:r>
            <a:r>
              <a:rPr lang="es-ES_tradnl" dirty="0">
                <a:latin typeface="Cambria"/>
                <a:ea typeface="+mn-ea"/>
                <a:cs typeface="Cambria"/>
              </a:rPr>
              <a:t>. </a:t>
            </a:r>
            <a:r>
              <a:rPr lang="es-ES_tradnl" b="1" dirty="0" err="1">
                <a:latin typeface="Cambria"/>
                <a:ea typeface="+mn-ea"/>
                <a:cs typeface="Cambria"/>
              </a:rPr>
              <a:t>capilli</a:t>
            </a:r>
            <a:r>
              <a:rPr lang="es-ES_tradnl" b="1" dirty="0">
                <a:latin typeface="Cambria"/>
                <a:ea typeface="+mn-ea"/>
                <a:cs typeface="Cambria"/>
              </a:rPr>
              <a:t>, </a:t>
            </a:r>
            <a:r>
              <a:rPr lang="es-ES_tradnl" b="1" dirty="0" err="1">
                <a:latin typeface="Cambria"/>
                <a:ea typeface="+mn-ea"/>
                <a:cs typeface="Cambria"/>
              </a:rPr>
              <a:t>orum</a:t>
            </a:r>
            <a:r>
              <a:rPr lang="es-ES_tradnl" b="1" dirty="0">
                <a:latin typeface="Cambria"/>
                <a:ea typeface="+mn-ea"/>
                <a:cs typeface="Cambria"/>
              </a:rPr>
              <a:t>, m.</a:t>
            </a:r>
            <a:r>
              <a:rPr lang="es-ES_tradnl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s-ES_tradnl" dirty="0">
                <a:latin typeface="Cambria"/>
                <a:ea typeface="+mn-ea"/>
                <a:cs typeface="Cambria"/>
              </a:rPr>
              <a:t>3. </a:t>
            </a:r>
            <a:r>
              <a:rPr lang="es-ES_tradnl" b="1" dirty="0">
                <a:latin typeface="Cambria"/>
                <a:ea typeface="+mn-ea"/>
                <a:cs typeface="Cambria"/>
              </a:rPr>
              <a:t>facies, </a:t>
            </a:r>
            <a:r>
              <a:rPr lang="es-ES_tradnl" b="1" dirty="0" err="1">
                <a:latin typeface="Cambria"/>
                <a:ea typeface="+mn-ea"/>
                <a:cs typeface="Cambria"/>
              </a:rPr>
              <a:t>ei</a:t>
            </a:r>
            <a:r>
              <a:rPr lang="es-ES_tradnl" b="1" dirty="0">
                <a:latin typeface="Cambria"/>
                <a:ea typeface="+mn-ea"/>
                <a:cs typeface="Cambria"/>
              </a:rPr>
              <a:t>, </a:t>
            </a:r>
            <a:r>
              <a:rPr lang="es-ES_tradnl" b="1" dirty="0" smtClean="0">
                <a:latin typeface="Cambria"/>
                <a:ea typeface="+mn-ea"/>
                <a:cs typeface="Cambria"/>
              </a:rPr>
              <a:t>f.</a:t>
            </a:r>
            <a:endParaRPr lang="es-ES_tradnl" dirty="0">
              <a:latin typeface="Cambria"/>
              <a:ea typeface="+mn-ea"/>
              <a:cs typeface="Cambria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s-ES_tradnl" dirty="0">
                <a:latin typeface="Cambria"/>
                <a:ea typeface="+mn-ea"/>
                <a:cs typeface="Cambria"/>
              </a:rPr>
              <a:t>4. </a:t>
            </a:r>
            <a:r>
              <a:rPr lang="es-ES_tradnl" b="1" dirty="0">
                <a:latin typeface="Cambria"/>
                <a:ea typeface="+mn-ea"/>
                <a:cs typeface="Cambria"/>
              </a:rPr>
              <a:t>os, </a:t>
            </a:r>
            <a:r>
              <a:rPr lang="es-ES_tradnl" b="1" dirty="0" smtClean="0">
                <a:latin typeface="Cambria"/>
                <a:ea typeface="+mn-ea"/>
                <a:cs typeface="Cambria"/>
              </a:rPr>
              <a:t>oris, n.</a:t>
            </a:r>
            <a:endParaRPr lang="es-ES_tradnl" dirty="0" smtClean="0">
              <a:latin typeface="Cambria"/>
              <a:ea typeface="+mn-ea"/>
              <a:cs typeface="Cambria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s-ES_tradnl" dirty="0" smtClean="0">
                <a:latin typeface="Cambria"/>
                <a:ea typeface="+mn-ea"/>
                <a:cs typeface="Cambria"/>
              </a:rPr>
              <a:t>    </a:t>
            </a:r>
            <a:r>
              <a:rPr lang="es-ES_tradnl" b="1" dirty="0" err="1" smtClean="0">
                <a:latin typeface="Cambria"/>
                <a:ea typeface="+mn-ea"/>
                <a:cs typeface="Cambria"/>
              </a:rPr>
              <a:t>lingua</a:t>
            </a:r>
            <a:r>
              <a:rPr lang="es-ES_tradnl" b="1" dirty="0" smtClean="0">
                <a:latin typeface="Cambria"/>
                <a:ea typeface="+mn-ea"/>
                <a:cs typeface="Cambria"/>
              </a:rPr>
              <a:t>, </a:t>
            </a:r>
            <a:r>
              <a:rPr lang="es-ES_tradnl" b="1" dirty="0" err="1" smtClean="0">
                <a:latin typeface="Cambria"/>
                <a:ea typeface="+mn-ea"/>
                <a:cs typeface="Cambria"/>
              </a:rPr>
              <a:t>ae</a:t>
            </a:r>
            <a:r>
              <a:rPr lang="es-ES_tradnl" b="1" dirty="0" smtClean="0">
                <a:latin typeface="Cambria"/>
                <a:ea typeface="+mn-ea"/>
                <a:cs typeface="Cambria"/>
              </a:rPr>
              <a:t>, f.</a:t>
            </a:r>
            <a:r>
              <a:rPr lang="es-ES_tradnl" dirty="0" smtClean="0">
                <a:latin typeface="Cambria"/>
                <a:ea typeface="+mn-ea"/>
                <a:cs typeface="Cambria"/>
              </a:rPr>
              <a:t>	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s-ES_tradnl" dirty="0" smtClean="0">
                <a:latin typeface="Cambria"/>
                <a:ea typeface="+mn-ea"/>
                <a:cs typeface="Cambria"/>
              </a:rPr>
              <a:t>5</a:t>
            </a:r>
            <a:r>
              <a:rPr lang="es-ES_tradnl" dirty="0">
                <a:latin typeface="Cambria"/>
                <a:ea typeface="+mn-ea"/>
                <a:cs typeface="Cambria"/>
              </a:rPr>
              <a:t>. </a:t>
            </a:r>
            <a:r>
              <a:rPr lang="es-ES_tradnl" b="1" dirty="0">
                <a:latin typeface="Cambria"/>
                <a:ea typeface="+mn-ea"/>
                <a:cs typeface="Cambria"/>
              </a:rPr>
              <a:t>mentum, i, n.</a:t>
            </a:r>
            <a:r>
              <a:rPr lang="es-ES_tradnl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s-ES_tradnl" dirty="0">
                <a:latin typeface="Cambria"/>
                <a:ea typeface="+mn-ea"/>
                <a:cs typeface="Cambria"/>
              </a:rPr>
              <a:t>6. </a:t>
            </a:r>
            <a:r>
              <a:rPr lang="es-ES_tradnl" b="1" dirty="0" err="1">
                <a:latin typeface="Cambria"/>
                <a:ea typeface="+mn-ea"/>
                <a:cs typeface="Cambria"/>
              </a:rPr>
              <a:t>axilla</a:t>
            </a:r>
            <a:r>
              <a:rPr lang="es-ES_tradnl" b="1" dirty="0">
                <a:latin typeface="Cambria"/>
                <a:ea typeface="+mn-ea"/>
                <a:cs typeface="Cambria"/>
              </a:rPr>
              <a:t>, </a:t>
            </a:r>
            <a:r>
              <a:rPr lang="es-ES_tradnl" b="1" dirty="0" err="1">
                <a:latin typeface="Cambria"/>
                <a:ea typeface="+mn-ea"/>
                <a:cs typeface="Cambria"/>
              </a:rPr>
              <a:t>ae</a:t>
            </a:r>
            <a:r>
              <a:rPr lang="es-ES_tradnl" b="1" dirty="0">
                <a:latin typeface="Cambria"/>
                <a:ea typeface="+mn-ea"/>
                <a:cs typeface="Cambria"/>
              </a:rPr>
              <a:t>, f.</a:t>
            </a:r>
            <a:r>
              <a:rPr lang="es-ES_tradnl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s-ES_tradnl" dirty="0">
                <a:latin typeface="Cambria"/>
                <a:ea typeface="+mn-ea"/>
                <a:cs typeface="Cambria"/>
              </a:rPr>
              <a:t>7. </a:t>
            </a:r>
            <a:r>
              <a:rPr lang="es-ES_tradnl" b="1" dirty="0" err="1">
                <a:latin typeface="Cambria"/>
                <a:ea typeface="+mn-ea"/>
                <a:cs typeface="Cambria"/>
              </a:rPr>
              <a:t>brachium</a:t>
            </a:r>
            <a:r>
              <a:rPr lang="es-ES_tradnl" b="1" dirty="0">
                <a:latin typeface="Cambria"/>
                <a:ea typeface="+mn-ea"/>
                <a:cs typeface="Cambria"/>
              </a:rPr>
              <a:t>, ii, n.</a:t>
            </a:r>
            <a:r>
              <a:rPr lang="es-ES_tradnl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s-ES_tradnl" dirty="0">
                <a:latin typeface="Cambria"/>
                <a:ea typeface="+mn-ea"/>
                <a:cs typeface="Cambria"/>
              </a:rPr>
              <a:t>8. </a:t>
            </a:r>
            <a:r>
              <a:rPr lang="es-ES_tradnl" b="1" dirty="0" err="1">
                <a:latin typeface="Cambria"/>
                <a:ea typeface="+mn-ea"/>
                <a:cs typeface="Cambria"/>
              </a:rPr>
              <a:t>cubitus</a:t>
            </a:r>
            <a:r>
              <a:rPr lang="es-ES_tradnl" b="1" dirty="0">
                <a:latin typeface="Cambria"/>
                <a:ea typeface="+mn-ea"/>
                <a:cs typeface="Cambria"/>
              </a:rPr>
              <a:t>, i, m.</a:t>
            </a:r>
            <a:r>
              <a:rPr lang="es-ES_tradnl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s-ES_tradnl" dirty="0">
                <a:latin typeface="Cambria"/>
                <a:ea typeface="+mn-ea"/>
                <a:cs typeface="Cambria"/>
              </a:rPr>
              <a:t>9. </a:t>
            </a:r>
            <a:r>
              <a:rPr lang="es-ES_tradnl" b="1" dirty="0" err="1">
                <a:latin typeface="Cambria"/>
                <a:ea typeface="+mn-ea"/>
                <a:cs typeface="Cambria"/>
              </a:rPr>
              <a:t>antebrachium</a:t>
            </a:r>
            <a:r>
              <a:rPr lang="es-ES_tradnl" b="1" dirty="0">
                <a:latin typeface="Cambria"/>
                <a:ea typeface="+mn-ea"/>
                <a:cs typeface="Cambria"/>
              </a:rPr>
              <a:t>, ii, n.</a:t>
            </a:r>
            <a:r>
              <a:rPr lang="es-ES_tradnl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s-ES_tradnl" dirty="0">
                <a:latin typeface="Cambria"/>
                <a:ea typeface="+mn-ea"/>
                <a:cs typeface="Cambria"/>
              </a:rPr>
              <a:t>10. </a:t>
            </a:r>
            <a:r>
              <a:rPr lang="es-ES_tradnl" b="1" dirty="0" err="1">
                <a:latin typeface="Cambria"/>
                <a:ea typeface="+mn-ea"/>
                <a:cs typeface="Cambria"/>
              </a:rPr>
              <a:t>carpus</a:t>
            </a:r>
            <a:r>
              <a:rPr lang="es-ES_tradnl" b="1" dirty="0">
                <a:latin typeface="Cambria"/>
                <a:ea typeface="+mn-ea"/>
                <a:cs typeface="Cambria"/>
              </a:rPr>
              <a:t>, i, m.</a:t>
            </a:r>
            <a:r>
              <a:rPr lang="es-ES_tradnl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s-ES_tradnl" dirty="0">
                <a:latin typeface="Cambria"/>
                <a:ea typeface="+mn-ea"/>
                <a:cs typeface="Cambria"/>
              </a:rPr>
              <a:t>11. </a:t>
            </a:r>
            <a:r>
              <a:rPr lang="es-ES_tradnl" b="1" dirty="0" err="1">
                <a:latin typeface="Cambria"/>
                <a:ea typeface="+mn-ea"/>
                <a:cs typeface="Cambria"/>
              </a:rPr>
              <a:t>pollex</a:t>
            </a:r>
            <a:r>
              <a:rPr lang="es-ES_tradnl" b="1" dirty="0">
                <a:latin typeface="Cambria"/>
                <a:ea typeface="+mn-ea"/>
                <a:cs typeface="Cambria"/>
              </a:rPr>
              <a:t>, </a:t>
            </a:r>
            <a:r>
              <a:rPr lang="es-ES_tradnl" b="1" dirty="0" err="1">
                <a:latin typeface="Cambria"/>
                <a:ea typeface="+mn-ea"/>
                <a:cs typeface="Cambria"/>
              </a:rPr>
              <a:t>icis</a:t>
            </a:r>
            <a:r>
              <a:rPr lang="es-ES_tradnl" b="1" dirty="0">
                <a:latin typeface="Cambria"/>
                <a:ea typeface="+mn-ea"/>
                <a:cs typeface="Cambria"/>
              </a:rPr>
              <a:t>, m.</a:t>
            </a:r>
            <a:r>
              <a:rPr lang="es-ES_tradnl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s-ES_tradnl" dirty="0">
                <a:latin typeface="Cambria"/>
                <a:ea typeface="+mn-ea"/>
                <a:cs typeface="Cambria"/>
              </a:rPr>
              <a:t>12. </a:t>
            </a:r>
            <a:r>
              <a:rPr lang="es-ES_tradnl" b="1" dirty="0">
                <a:latin typeface="Cambria"/>
                <a:ea typeface="+mn-ea"/>
                <a:cs typeface="Cambria"/>
              </a:rPr>
              <a:t>palma, </a:t>
            </a:r>
            <a:r>
              <a:rPr lang="es-ES_tradnl" b="1" dirty="0" err="1">
                <a:latin typeface="Cambria"/>
                <a:ea typeface="+mn-ea"/>
                <a:cs typeface="Cambria"/>
              </a:rPr>
              <a:t>ae</a:t>
            </a:r>
            <a:r>
              <a:rPr lang="es-ES_tradnl" b="1" dirty="0">
                <a:latin typeface="Cambria"/>
                <a:ea typeface="+mn-ea"/>
                <a:cs typeface="Cambria"/>
              </a:rPr>
              <a:t>, f.</a:t>
            </a:r>
            <a:r>
              <a:rPr lang="es-ES_tradnl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b-NO" dirty="0">
                <a:latin typeface="Cambria"/>
                <a:ea typeface="+mn-ea"/>
                <a:cs typeface="Cambria"/>
              </a:rPr>
              <a:t>13.,18. </a:t>
            </a:r>
            <a:r>
              <a:rPr lang="nb-NO" b="1" dirty="0" err="1">
                <a:latin typeface="Cambria"/>
                <a:ea typeface="+mn-ea"/>
                <a:cs typeface="Cambria"/>
              </a:rPr>
              <a:t>digitus</a:t>
            </a:r>
            <a:r>
              <a:rPr lang="nb-NO" b="1" dirty="0">
                <a:latin typeface="Cambria"/>
                <a:ea typeface="+mn-ea"/>
                <a:cs typeface="Cambria"/>
              </a:rPr>
              <a:t>, i, m.</a:t>
            </a:r>
            <a:r>
              <a:rPr lang="nb-NO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b-NO" dirty="0">
                <a:latin typeface="Cambria"/>
                <a:ea typeface="+mn-ea"/>
                <a:cs typeface="Cambria"/>
              </a:rPr>
              <a:t>14. </a:t>
            </a:r>
            <a:r>
              <a:rPr lang="nb-NO" b="1" dirty="0" err="1">
                <a:latin typeface="Cambria"/>
                <a:ea typeface="+mn-ea"/>
                <a:cs typeface="Cambria"/>
              </a:rPr>
              <a:t>sulcus</a:t>
            </a:r>
            <a:r>
              <a:rPr lang="nb-NO" b="1" dirty="0">
                <a:latin typeface="Cambria"/>
                <a:ea typeface="+mn-ea"/>
                <a:cs typeface="Cambria"/>
              </a:rPr>
              <a:t>, i, m.</a:t>
            </a:r>
            <a:r>
              <a:rPr lang="nb-NO" dirty="0">
                <a:latin typeface="Cambria"/>
                <a:ea typeface="+mn-ea"/>
                <a:cs typeface="Cambria"/>
              </a:rPr>
              <a:t>	</a:t>
            </a:r>
            <a:endParaRPr lang="nb-NO" dirty="0" smtClean="0">
              <a:latin typeface="Cambria"/>
              <a:ea typeface="+mn-ea"/>
              <a:cs typeface="Cambria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latin typeface="Cambria"/>
                <a:ea typeface="+mn-ea"/>
                <a:cs typeface="Cambria"/>
              </a:rPr>
              <a:t>15.,28. </a:t>
            </a:r>
            <a:r>
              <a:rPr lang="en-US" b="1" dirty="0" smtClean="0">
                <a:latin typeface="Cambria"/>
                <a:ea typeface="+mn-ea"/>
                <a:cs typeface="Cambria"/>
              </a:rPr>
              <a:t>penis, is m.</a:t>
            </a:r>
            <a:r>
              <a:rPr lang="en-US" dirty="0" smtClean="0">
                <a:latin typeface="Cambria"/>
                <a:ea typeface="+mn-ea"/>
                <a:cs typeface="Cambria"/>
              </a:rPr>
              <a:t> 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latin typeface="Cambria"/>
                <a:ea typeface="+mn-ea"/>
                <a:cs typeface="Cambria"/>
              </a:rPr>
              <a:t>16</a:t>
            </a:r>
            <a:r>
              <a:rPr lang="en-US" dirty="0">
                <a:latin typeface="Cambria"/>
                <a:ea typeface="+mn-ea"/>
                <a:cs typeface="Cambria"/>
              </a:rPr>
              <a:t>. </a:t>
            </a:r>
            <a:r>
              <a:rPr lang="en-US" b="1" dirty="0">
                <a:latin typeface="Cambria"/>
                <a:ea typeface="+mn-ea"/>
                <a:cs typeface="Cambria"/>
              </a:rPr>
              <a:t>femur, </a:t>
            </a:r>
            <a:r>
              <a:rPr lang="en-US" b="1" dirty="0" err="1">
                <a:latin typeface="Cambria"/>
                <a:ea typeface="+mn-ea"/>
                <a:cs typeface="Cambria"/>
              </a:rPr>
              <a:t>oris</a:t>
            </a:r>
            <a:r>
              <a:rPr lang="en-US" b="1" dirty="0">
                <a:latin typeface="Cambria"/>
                <a:ea typeface="+mn-ea"/>
                <a:cs typeface="Cambria"/>
              </a:rPr>
              <a:t>, n.</a:t>
            </a:r>
            <a:r>
              <a:rPr lang="en-US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fi-FI" dirty="0">
                <a:latin typeface="Cambria"/>
                <a:ea typeface="+mn-ea"/>
                <a:cs typeface="Cambria"/>
              </a:rPr>
              <a:t>17. </a:t>
            </a:r>
            <a:r>
              <a:rPr lang="fi-FI" b="1" dirty="0" err="1">
                <a:latin typeface="Cambria"/>
                <a:ea typeface="+mn-ea"/>
                <a:cs typeface="Cambria"/>
              </a:rPr>
              <a:t>genu</a:t>
            </a:r>
            <a:r>
              <a:rPr lang="fi-FI" b="1" dirty="0">
                <a:latin typeface="Cambria"/>
                <a:ea typeface="+mn-ea"/>
                <a:cs typeface="Cambria"/>
              </a:rPr>
              <a:t>, us, n.</a:t>
            </a:r>
            <a:r>
              <a:rPr lang="fi-FI" dirty="0">
                <a:latin typeface="Cambria"/>
                <a:ea typeface="+mn-ea"/>
                <a:cs typeface="Cambria"/>
              </a:rPr>
              <a:t> 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fi-FI" dirty="0" smtClean="0">
                <a:latin typeface="Cambria"/>
                <a:ea typeface="+mn-ea"/>
                <a:cs typeface="Cambria"/>
              </a:rPr>
              <a:t>19</a:t>
            </a:r>
            <a:r>
              <a:rPr lang="fi-FI" dirty="0">
                <a:latin typeface="Cambria"/>
                <a:ea typeface="+mn-ea"/>
                <a:cs typeface="Cambria"/>
              </a:rPr>
              <a:t>. </a:t>
            </a:r>
            <a:r>
              <a:rPr lang="fi-FI" b="1" dirty="0" err="1">
                <a:latin typeface="Cambria"/>
                <a:ea typeface="+mn-ea"/>
                <a:cs typeface="Cambria"/>
              </a:rPr>
              <a:t>frons</a:t>
            </a:r>
            <a:r>
              <a:rPr lang="fi-FI" b="1" dirty="0">
                <a:latin typeface="Cambria"/>
                <a:ea typeface="+mn-ea"/>
                <a:cs typeface="Cambria"/>
              </a:rPr>
              <a:t>, </a:t>
            </a:r>
            <a:r>
              <a:rPr lang="fi-FI" b="1" dirty="0" err="1">
                <a:latin typeface="Cambria"/>
                <a:ea typeface="+mn-ea"/>
                <a:cs typeface="Cambria"/>
              </a:rPr>
              <a:t>frontis</a:t>
            </a:r>
            <a:r>
              <a:rPr lang="fi-FI" b="1" dirty="0">
                <a:latin typeface="Cambria"/>
                <a:ea typeface="+mn-ea"/>
                <a:cs typeface="Cambria"/>
              </a:rPr>
              <a:t>, f.</a:t>
            </a:r>
            <a:r>
              <a:rPr lang="fi-FI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o-RO" dirty="0" smtClean="0">
                <a:latin typeface="Cambria"/>
                <a:ea typeface="+mn-ea"/>
                <a:cs typeface="Cambria"/>
              </a:rPr>
              <a:t>20</a:t>
            </a:r>
            <a:r>
              <a:rPr lang="ro-RO" dirty="0">
                <a:latin typeface="Cambria"/>
                <a:ea typeface="+mn-ea"/>
                <a:cs typeface="Cambria"/>
              </a:rPr>
              <a:t>. </a:t>
            </a:r>
            <a:r>
              <a:rPr lang="ro-RO" b="1" dirty="0">
                <a:latin typeface="Cambria"/>
                <a:ea typeface="+mn-ea"/>
                <a:cs typeface="Cambria"/>
              </a:rPr>
              <a:t>oculus, i, m.</a:t>
            </a:r>
            <a:r>
              <a:rPr lang="ro-RO" dirty="0">
                <a:latin typeface="Cambria"/>
                <a:ea typeface="+mn-ea"/>
                <a:cs typeface="Cambria"/>
              </a:rPr>
              <a:t>	</a:t>
            </a:r>
            <a:endParaRPr lang="ro-RO" dirty="0" smtClean="0">
              <a:latin typeface="Cambria"/>
              <a:ea typeface="+mn-ea"/>
              <a:cs typeface="Cambria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o-RO" dirty="0" smtClean="0">
                <a:latin typeface="Cambria"/>
                <a:ea typeface="+mn-ea"/>
                <a:cs typeface="Cambria"/>
              </a:rPr>
              <a:t>21</a:t>
            </a:r>
            <a:r>
              <a:rPr lang="ro-RO" dirty="0">
                <a:latin typeface="Cambria"/>
                <a:ea typeface="+mn-ea"/>
                <a:cs typeface="Cambria"/>
              </a:rPr>
              <a:t>. </a:t>
            </a:r>
            <a:r>
              <a:rPr lang="ro-RO" b="1" dirty="0">
                <a:latin typeface="Cambria"/>
                <a:ea typeface="+mn-ea"/>
                <a:cs typeface="Cambria"/>
              </a:rPr>
              <a:t>nasus, i, m.</a:t>
            </a:r>
            <a:r>
              <a:rPr lang="ro-RO" dirty="0">
                <a:latin typeface="Cambria"/>
                <a:ea typeface="+mn-ea"/>
                <a:cs typeface="Cambria"/>
              </a:rPr>
              <a:t>	</a:t>
            </a:r>
            <a:endParaRPr lang="ro-RO" dirty="0" smtClean="0">
              <a:latin typeface="Cambria"/>
              <a:ea typeface="+mn-ea"/>
              <a:cs typeface="Cambria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a-DK" dirty="0" smtClean="0">
                <a:latin typeface="Cambria"/>
                <a:ea typeface="+mn-ea"/>
                <a:cs typeface="Cambria"/>
              </a:rPr>
              <a:t>22</a:t>
            </a:r>
            <a:r>
              <a:rPr lang="da-DK" dirty="0">
                <a:latin typeface="Cambria"/>
                <a:ea typeface="+mn-ea"/>
                <a:cs typeface="Cambria"/>
              </a:rPr>
              <a:t>. </a:t>
            </a:r>
            <a:r>
              <a:rPr lang="da-DK" b="1" dirty="0" err="1">
                <a:latin typeface="Cambria"/>
                <a:ea typeface="+mn-ea"/>
                <a:cs typeface="Cambria"/>
              </a:rPr>
              <a:t>auris</a:t>
            </a:r>
            <a:r>
              <a:rPr lang="da-DK" b="1" dirty="0">
                <a:latin typeface="Cambria"/>
                <a:ea typeface="+mn-ea"/>
                <a:cs typeface="Cambria"/>
              </a:rPr>
              <a:t>, is, f.</a:t>
            </a:r>
            <a:r>
              <a:rPr lang="da-DK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a-DK" dirty="0" smtClean="0">
                <a:latin typeface="Cambria"/>
                <a:ea typeface="+mn-ea"/>
                <a:cs typeface="Cambria"/>
              </a:rPr>
              <a:t>23</a:t>
            </a:r>
            <a:r>
              <a:rPr lang="da-DK" dirty="0">
                <a:latin typeface="Cambria"/>
                <a:ea typeface="+mn-ea"/>
                <a:cs typeface="Cambria"/>
              </a:rPr>
              <a:t>. </a:t>
            </a:r>
            <a:r>
              <a:rPr lang="da-DK" b="1" dirty="0" err="1">
                <a:latin typeface="Cambria"/>
                <a:ea typeface="+mn-ea"/>
                <a:cs typeface="Cambria"/>
              </a:rPr>
              <a:t>bucca</a:t>
            </a:r>
            <a:r>
              <a:rPr lang="da-DK" b="1" dirty="0">
                <a:latin typeface="Cambria"/>
                <a:ea typeface="+mn-ea"/>
                <a:cs typeface="Cambria"/>
              </a:rPr>
              <a:t>, ae, f.</a:t>
            </a:r>
            <a:r>
              <a:rPr lang="da-DK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a-DK" dirty="0" smtClean="0">
                <a:latin typeface="Cambria"/>
                <a:ea typeface="+mn-ea"/>
                <a:cs typeface="Cambria"/>
              </a:rPr>
              <a:t>24</a:t>
            </a:r>
            <a:r>
              <a:rPr lang="da-DK" dirty="0">
                <a:latin typeface="Cambria"/>
                <a:ea typeface="+mn-ea"/>
                <a:cs typeface="Cambria"/>
              </a:rPr>
              <a:t>. </a:t>
            </a:r>
            <a:r>
              <a:rPr lang="da-DK" b="1" dirty="0" err="1">
                <a:latin typeface="Cambria"/>
                <a:ea typeface="+mn-ea"/>
                <a:cs typeface="Cambria"/>
              </a:rPr>
              <a:t>collum</a:t>
            </a:r>
            <a:r>
              <a:rPr lang="da-DK" b="1" dirty="0">
                <a:latin typeface="Cambria"/>
                <a:ea typeface="+mn-ea"/>
                <a:cs typeface="Cambria"/>
              </a:rPr>
              <a:t>, i, </a:t>
            </a:r>
            <a:r>
              <a:rPr lang="da-DK" b="1" dirty="0" smtClean="0">
                <a:latin typeface="Cambria"/>
                <a:ea typeface="+mn-ea"/>
                <a:cs typeface="Cambria"/>
              </a:rPr>
              <a:t>n.</a:t>
            </a:r>
            <a:endParaRPr lang="da-DK" dirty="0">
              <a:latin typeface="Cambria"/>
              <a:ea typeface="+mn-ea"/>
              <a:cs typeface="Cambria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a-DK" b="1" dirty="0">
                <a:latin typeface="Cambria"/>
                <a:ea typeface="+mn-ea"/>
                <a:cs typeface="Cambria"/>
              </a:rPr>
              <a:t> </a:t>
            </a:r>
            <a:r>
              <a:rPr lang="da-DK" b="1" dirty="0" smtClean="0">
                <a:latin typeface="Cambria"/>
                <a:ea typeface="+mn-ea"/>
                <a:cs typeface="Cambria"/>
              </a:rPr>
              <a:t>      </a:t>
            </a:r>
            <a:r>
              <a:rPr lang="da-DK" b="1" dirty="0" err="1" smtClean="0">
                <a:latin typeface="Cambria"/>
                <a:ea typeface="+mn-ea"/>
                <a:cs typeface="Cambria"/>
              </a:rPr>
              <a:t>cervix</a:t>
            </a:r>
            <a:r>
              <a:rPr lang="da-DK" b="1" dirty="0">
                <a:latin typeface="Cambria"/>
                <a:ea typeface="+mn-ea"/>
                <a:cs typeface="Cambria"/>
              </a:rPr>
              <a:t>, </a:t>
            </a:r>
            <a:r>
              <a:rPr lang="da-DK" b="1" dirty="0" err="1">
                <a:latin typeface="Cambria"/>
                <a:ea typeface="+mn-ea"/>
                <a:cs typeface="Cambria"/>
              </a:rPr>
              <a:t>icis</a:t>
            </a:r>
            <a:r>
              <a:rPr lang="da-DK" b="1" dirty="0">
                <a:latin typeface="Cambria"/>
                <a:ea typeface="+mn-ea"/>
                <a:cs typeface="Cambria"/>
              </a:rPr>
              <a:t>, f</a:t>
            </a:r>
            <a:r>
              <a:rPr lang="da-DK" b="1" dirty="0" smtClean="0">
                <a:latin typeface="Cambria"/>
                <a:ea typeface="+mn-ea"/>
                <a:cs typeface="Cambria"/>
              </a:rPr>
              <a:t>.</a:t>
            </a:r>
            <a:endParaRPr lang="da-DK" dirty="0">
              <a:latin typeface="Cambria"/>
              <a:ea typeface="+mn-ea"/>
              <a:cs typeface="Cambria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a-DK" dirty="0" smtClean="0">
                <a:latin typeface="Cambria"/>
                <a:ea typeface="+mn-ea"/>
                <a:cs typeface="Cambria"/>
              </a:rPr>
              <a:t>25</a:t>
            </a:r>
            <a:r>
              <a:rPr lang="da-DK" dirty="0">
                <a:latin typeface="Cambria"/>
                <a:ea typeface="+mn-ea"/>
                <a:cs typeface="Cambria"/>
              </a:rPr>
              <a:t>. </a:t>
            </a:r>
            <a:r>
              <a:rPr lang="da-DK" b="1" dirty="0" err="1">
                <a:latin typeface="Cambria"/>
                <a:ea typeface="+mn-ea"/>
                <a:cs typeface="Cambria"/>
              </a:rPr>
              <a:t>pectus</a:t>
            </a:r>
            <a:r>
              <a:rPr lang="da-DK" b="1" dirty="0">
                <a:latin typeface="Cambria"/>
                <a:ea typeface="+mn-ea"/>
                <a:cs typeface="Cambria"/>
              </a:rPr>
              <a:t>, </a:t>
            </a:r>
            <a:r>
              <a:rPr lang="da-DK" b="1" dirty="0" err="1">
                <a:latin typeface="Cambria"/>
                <a:ea typeface="+mn-ea"/>
                <a:cs typeface="Cambria"/>
              </a:rPr>
              <a:t>oris</a:t>
            </a:r>
            <a:r>
              <a:rPr lang="da-DK" b="1" dirty="0">
                <a:latin typeface="Cambria"/>
                <a:ea typeface="+mn-ea"/>
                <a:cs typeface="Cambria"/>
              </a:rPr>
              <a:t>, n.</a:t>
            </a:r>
            <a:r>
              <a:rPr lang="da-DK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a-DK" dirty="0" smtClean="0">
                <a:latin typeface="Cambria"/>
                <a:ea typeface="+mn-ea"/>
                <a:cs typeface="Cambria"/>
              </a:rPr>
              <a:t>26</a:t>
            </a:r>
            <a:r>
              <a:rPr lang="da-DK" dirty="0">
                <a:latin typeface="Cambria"/>
                <a:ea typeface="+mn-ea"/>
                <a:cs typeface="Cambria"/>
              </a:rPr>
              <a:t>. </a:t>
            </a:r>
            <a:r>
              <a:rPr lang="da-DK" b="1" dirty="0">
                <a:latin typeface="Cambria"/>
                <a:ea typeface="+mn-ea"/>
                <a:cs typeface="Cambria"/>
              </a:rPr>
              <a:t>abdomen, </a:t>
            </a:r>
            <a:r>
              <a:rPr lang="da-DK" b="1" dirty="0" err="1">
                <a:latin typeface="Cambria"/>
                <a:ea typeface="+mn-ea"/>
                <a:cs typeface="Cambria"/>
              </a:rPr>
              <a:t>inis</a:t>
            </a:r>
            <a:r>
              <a:rPr lang="da-DK" b="1" dirty="0">
                <a:latin typeface="Cambria"/>
                <a:ea typeface="+mn-ea"/>
                <a:cs typeface="Cambria"/>
              </a:rPr>
              <a:t>, n.</a:t>
            </a:r>
            <a:r>
              <a:rPr lang="da-DK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a-DK" dirty="0" smtClean="0">
                <a:latin typeface="Cambria"/>
                <a:ea typeface="+mn-ea"/>
                <a:cs typeface="Cambria"/>
              </a:rPr>
              <a:t>27</a:t>
            </a:r>
            <a:r>
              <a:rPr lang="da-DK" dirty="0">
                <a:latin typeface="Cambria"/>
                <a:ea typeface="+mn-ea"/>
                <a:cs typeface="Cambria"/>
              </a:rPr>
              <a:t>. </a:t>
            </a:r>
            <a:r>
              <a:rPr lang="da-DK" b="1" dirty="0" err="1">
                <a:latin typeface="Cambria"/>
                <a:ea typeface="+mn-ea"/>
                <a:cs typeface="Cambria"/>
              </a:rPr>
              <a:t>hypogastrium</a:t>
            </a:r>
            <a:r>
              <a:rPr lang="da-DK" b="1" dirty="0">
                <a:latin typeface="Cambria"/>
                <a:ea typeface="+mn-ea"/>
                <a:cs typeface="Cambria"/>
              </a:rPr>
              <a:t>, </a:t>
            </a:r>
            <a:r>
              <a:rPr lang="da-DK" b="1" dirty="0" err="1">
                <a:latin typeface="Cambria"/>
                <a:ea typeface="+mn-ea"/>
                <a:cs typeface="Cambria"/>
              </a:rPr>
              <a:t>ii</a:t>
            </a:r>
            <a:r>
              <a:rPr lang="da-DK" b="1" dirty="0">
                <a:latin typeface="Cambria"/>
                <a:ea typeface="+mn-ea"/>
                <a:cs typeface="Cambria"/>
              </a:rPr>
              <a:t>, n</a:t>
            </a:r>
            <a:r>
              <a:rPr lang="da-DK" b="1" dirty="0" smtClean="0">
                <a:latin typeface="Cambria"/>
                <a:ea typeface="+mn-ea"/>
                <a:cs typeface="Cambria"/>
              </a:rPr>
              <a:t>.</a:t>
            </a:r>
            <a:endParaRPr lang="da-DK" dirty="0">
              <a:latin typeface="Cambria"/>
              <a:ea typeface="+mn-ea"/>
              <a:cs typeface="Cambria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a-DK" dirty="0" smtClean="0">
                <a:latin typeface="Cambria"/>
                <a:ea typeface="+mn-ea"/>
                <a:cs typeface="Cambria"/>
              </a:rPr>
              <a:t>29</a:t>
            </a:r>
            <a:r>
              <a:rPr lang="da-DK" dirty="0">
                <a:latin typeface="Cambria"/>
                <a:ea typeface="+mn-ea"/>
                <a:cs typeface="Cambria"/>
              </a:rPr>
              <a:t>. </a:t>
            </a:r>
            <a:r>
              <a:rPr lang="da-DK" b="1" dirty="0" err="1">
                <a:latin typeface="Cambria"/>
                <a:ea typeface="+mn-ea"/>
                <a:cs typeface="Cambria"/>
              </a:rPr>
              <a:t>truncus</a:t>
            </a:r>
            <a:r>
              <a:rPr lang="da-DK" b="1" dirty="0">
                <a:latin typeface="Cambria"/>
                <a:ea typeface="+mn-ea"/>
                <a:cs typeface="Cambria"/>
              </a:rPr>
              <a:t>, i, m.</a:t>
            </a:r>
            <a:r>
              <a:rPr lang="da-DK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a-DK" dirty="0" smtClean="0">
                <a:latin typeface="Cambria"/>
                <a:ea typeface="+mn-ea"/>
                <a:cs typeface="Cambria"/>
              </a:rPr>
              <a:t>30</a:t>
            </a:r>
            <a:r>
              <a:rPr lang="da-DK" dirty="0">
                <a:latin typeface="Cambria"/>
                <a:ea typeface="+mn-ea"/>
                <a:cs typeface="Cambria"/>
              </a:rPr>
              <a:t>. </a:t>
            </a:r>
            <a:r>
              <a:rPr lang="da-DK" b="1" dirty="0">
                <a:latin typeface="Cambria"/>
                <a:ea typeface="+mn-ea"/>
                <a:cs typeface="Cambria"/>
              </a:rPr>
              <a:t>manus, </a:t>
            </a:r>
            <a:r>
              <a:rPr lang="da-DK" b="1" dirty="0" err="1">
                <a:latin typeface="Cambria"/>
                <a:ea typeface="+mn-ea"/>
                <a:cs typeface="Cambria"/>
              </a:rPr>
              <a:t>us</a:t>
            </a:r>
            <a:r>
              <a:rPr lang="da-DK" b="1" dirty="0">
                <a:latin typeface="Cambria"/>
                <a:ea typeface="+mn-ea"/>
                <a:cs typeface="Cambria"/>
              </a:rPr>
              <a:t>, f.</a:t>
            </a:r>
            <a:r>
              <a:rPr lang="da-DK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a-DK" dirty="0" smtClean="0">
                <a:latin typeface="Cambria"/>
                <a:ea typeface="+mn-ea"/>
                <a:cs typeface="Cambria"/>
              </a:rPr>
              <a:t>31</a:t>
            </a:r>
            <a:r>
              <a:rPr lang="da-DK" dirty="0">
                <a:latin typeface="Cambria"/>
                <a:ea typeface="+mn-ea"/>
                <a:cs typeface="Cambria"/>
              </a:rPr>
              <a:t>. </a:t>
            </a:r>
            <a:r>
              <a:rPr lang="da-DK" b="1" dirty="0" err="1">
                <a:latin typeface="Cambria"/>
                <a:ea typeface="+mn-ea"/>
                <a:cs typeface="Cambria"/>
              </a:rPr>
              <a:t>crus</a:t>
            </a:r>
            <a:r>
              <a:rPr lang="da-DK" b="1" dirty="0">
                <a:latin typeface="Cambria"/>
                <a:ea typeface="+mn-ea"/>
                <a:cs typeface="Cambria"/>
              </a:rPr>
              <a:t>, </a:t>
            </a:r>
            <a:r>
              <a:rPr lang="da-DK" b="1" dirty="0" err="1">
                <a:latin typeface="Cambria"/>
                <a:ea typeface="+mn-ea"/>
                <a:cs typeface="Cambria"/>
              </a:rPr>
              <a:t>cruris</a:t>
            </a:r>
            <a:r>
              <a:rPr lang="da-DK" b="1" dirty="0">
                <a:latin typeface="Cambria"/>
                <a:ea typeface="+mn-ea"/>
                <a:cs typeface="Cambria"/>
              </a:rPr>
              <a:t>, n.</a:t>
            </a:r>
            <a:r>
              <a:rPr lang="da-DK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a-DK" dirty="0" smtClean="0">
                <a:latin typeface="Cambria"/>
                <a:ea typeface="+mn-ea"/>
                <a:cs typeface="Cambria"/>
              </a:rPr>
              <a:t>32</a:t>
            </a:r>
            <a:r>
              <a:rPr lang="da-DK" dirty="0">
                <a:latin typeface="Cambria"/>
                <a:ea typeface="+mn-ea"/>
                <a:cs typeface="Cambria"/>
              </a:rPr>
              <a:t>. </a:t>
            </a:r>
            <a:r>
              <a:rPr lang="da-DK" b="1" dirty="0" err="1">
                <a:latin typeface="Cambria"/>
                <a:ea typeface="+mn-ea"/>
                <a:cs typeface="Cambria"/>
              </a:rPr>
              <a:t>tarsus</a:t>
            </a:r>
            <a:r>
              <a:rPr lang="da-DK" b="1" dirty="0">
                <a:latin typeface="Cambria"/>
                <a:ea typeface="+mn-ea"/>
                <a:cs typeface="Cambria"/>
              </a:rPr>
              <a:t>, i, m.</a:t>
            </a:r>
            <a:r>
              <a:rPr lang="da-DK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a-DK" b="1" dirty="0">
                <a:latin typeface="Cambria"/>
                <a:ea typeface="+mn-ea"/>
                <a:cs typeface="Cambria"/>
              </a:rPr>
              <a:t> </a:t>
            </a:r>
            <a:r>
              <a:rPr lang="da-DK" b="1" dirty="0" smtClean="0">
                <a:latin typeface="Cambria"/>
                <a:ea typeface="+mn-ea"/>
                <a:cs typeface="Cambria"/>
              </a:rPr>
              <a:t>      </a:t>
            </a:r>
            <a:r>
              <a:rPr lang="da-DK" b="1" dirty="0" err="1" smtClean="0">
                <a:latin typeface="Cambria"/>
                <a:ea typeface="+mn-ea"/>
                <a:cs typeface="Cambria"/>
              </a:rPr>
              <a:t>talus</a:t>
            </a:r>
            <a:r>
              <a:rPr lang="da-DK" b="1" dirty="0">
                <a:latin typeface="Cambria"/>
                <a:ea typeface="+mn-ea"/>
                <a:cs typeface="Cambria"/>
              </a:rPr>
              <a:t>, i, m.</a:t>
            </a:r>
            <a:r>
              <a:rPr lang="da-DK" dirty="0">
                <a:latin typeface="Cambria"/>
                <a:ea typeface="+mn-ea"/>
                <a:cs typeface="Cambria"/>
              </a:rPr>
              <a:t>	</a:t>
            </a:r>
            <a:endParaRPr lang="da-DK" dirty="0" smtClean="0">
              <a:latin typeface="Cambria"/>
              <a:ea typeface="+mn-ea"/>
              <a:cs typeface="Cambria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a-DK" dirty="0" smtClean="0">
                <a:latin typeface="Cambria"/>
                <a:ea typeface="+mn-ea"/>
                <a:cs typeface="Cambria"/>
              </a:rPr>
              <a:t>33. </a:t>
            </a:r>
            <a:r>
              <a:rPr lang="da-DK" b="1" dirty="0" err="1">
                <a:latin typeface="Cambria"/>
                <a:ea typeface="+mn-ea"/>
                <a:cs typeface="Cambria"/>
              </a:rPr>
              <a:t>pes</a:t>
            </a:r>
            <a:r>
              <a:rPr lang="da-DK" b="1" dirty="0">
                <a:latin typeface="Cambria"/>
                <a:ea typeface="+mn-ea"/>
                <a:cs typeface="Cambria"/>
              </a:rPr>
              <a:t>, </a:t>
            </a:r>
            <a:r>
              <a:rPr lang="da-DK" b="1" dirty="0" err="1">
                <a:latin typeface="Cambria"/>
                <a:ea typeface="+mn-ea"/>
                <a:cs typeface="Cambria"/>
              </a:rPr>
              <a:t>pedis</a:t>
            </a:r>
            <a:r>
              <a:rPr lang="da-DK" b="1" dirty="0">
                <a:latin typeface="Cambria"/>
                <a:ea typeface="+mn-ea"/>
                <a:cs typeface="Cambria"/>
              </a:rPr>
              <a:t>, m.</a:t>
            </a:r>
            <a:r>
              <a:rPr lang="da-DK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a-DK" dirty="0" smtClean="0">
                <a:latin typeface="Cambria"/>
                <a:ea typeface="+mn-ea"/>
                <a:cs typeface="Cambria"/>
              </a:rPr>
              <a:t>34</a:t>
            </a:r>
            <a:r>
              <a:rPr lang="da-DK" dirty="0">
                <a:latin typeface="Cambria"/>
                <a:ea typeface="+mn-ea"/>
                <a:cs typeface="Cambria"/>
              </a:rPr>
              <a:t>. </a:t>
            </a:r>
            <a:r>
              <a:rPr lang="da-DK" b="1" dirty="0" err="1">
                <a:latin typeface="Cambria"/>
                <a:ea typeface="+mn-ea"/>
                <a:cs typeface="Cambria"/>
              </a:rPr>
              <a:t>hallux</a:t>
            </a:r>
            <a:r>
              <a:rPr lang="da-DK" b="1" dirty="0">
                <a:latin typeface="Cambria"/>
                <a:ea typeface="+mn-ea"/>
                <a:cs typeface="Cambria"/>
              </a:rPr>
              <a:t>, </a:t>
            </a:r>
            <a:r>
              <a:rPr lang="da-DK" b="1" dirty="0" err="1">
                <a:latin typeface="Cambria"/>
                <a:ea typeface="+mn-ea"/>
                <a:cs typeface="Cambria"/>
              </a:rPr>
              <a:t>ucis</a:t>
            </a:r>
            <a:r>
              <a:rPr lang="da-DK" b="1" dirty="0">
                <a:latin typeface="Cambria"/>
                <a:ea typeface="+mn-ea"/>
                <a:cs typeface="Cambria"/>
              </a:rPr>
              <a:t>, m.</a:t>
            </a:r>
            <a:r>
              <a:rPr lang="da-DK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latin typeface="Cambria"/>
              <a:ea typeface="+mn-ea"/>
              <a:cs typeface="Cambria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81300" y="1854200"/>
            <a:ext cx="3206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cs-CZ" sz="1800" b="1">
                <a:solidFill>
                  <a:srgbClr val="B10010"/>
                </a:solidFill>
                <a:latin typeface="Cambria" pitchFamily="18" charset="0"/>
              </a:rPr>
              <a:t>3</a:t>
            </a:r>
          </a:p>
          <a:p>
            <a:pPr eaLnBrk="1" hangingPunct="1"/>
            <a:r>
              <a:rPr lang="en-US" altLang="cs-CZ" sz="1800" b="1">
                <a:solidFill>
                  <a:srgbClr val="B10010"/>
                </a:solidFill>
                <a:latin typeface="Cambria" pitchFamily="18" charset="0"/>
              </a:rPr>
              <a:t>3</a:t>
            </a:r>
          </a:p>
          <a:p>
            <a:pPr eaLnBrk="1" hangingPunct="1"/>
            <a:r>
              <a:rPr lang="en-US" altLang="cs-CZ" sz="1800" b="1">
                <a:solidFill>
                  <a:srgbClr val="B10010"/>
                </a:solidFill>
                <a:latin typeface="Cambria" pitchFamily="18" charset="0"/>
              </a:rPr>
              <a:t>3</a:t>
            </a:r>
          </a:p>
          <a:p>
            <a:pPr eaLnBrk="1" hangingPunct="1"/>
            <a:r>
              <a:rPr lang="en-US" altLang="cs-CZ" sz="1800" b="1">
                <a:solidFill>
                  <a:srgbClr val="B10010"/>
                </a:solidFill>
                <a:latin typeface="Cambria" pitchFamily="18" charset="0"/>
              </a:rPr>
              <a:t>2</a:t>
            </a:r>
          </a:p>
          <a:p>
            <a:pPr eaLnBrk="1" hangingPunct="1"/>
            <a:r>
              <a:rPr lang="en-US" altLang="cs-CZ" sz="1800" b="1">
                <a:solidFill>
                  <a:srgbClr val="B10010"/>
                </a:solidFill>
                <a:latin typeface="Cambria" pitchFamily="18" charset="0"/>
              </a:rPr>
              <a:t>5</a:t>
            </a:r>
          </a:p>
          <a:p>
            <a:pPr eaLnBrk="1" hangingPunct="1"/>
            <a:r>
              <a:rPr lang="en-US" altLang="cs-CZ" sz="1800" b="1">
                <a:solidFill>
                  <a:srgbClr val="B10010"/>
                </a:solidFill>
                <a:latin typeface="Cambria" pitchFamily="18" charset="0"/>
              </a:rPr>
              <a:t>3</a:t>
            </a:r>
          </a:p>
          <a:p>
            <a:pPr eaLnBrk="1" hangingPunct="1"/>
            <a:r>
              <a:rPr lang="en-US" altLang="cs-CZ" sz="1800" b="1">
                <a:solidFill>
                  <a:srgbClr val="B10010"/>
                </a:solidFill>
                <a:latin typeface="Cambria" pitchFamily="18" charset="0"/>
              </a:rPr>
              <a:t>1</a:t>
            </a:r>
          </a:p>
          <a:p>
            <a:pPr eaLnBrk="1" hangingPunct="1"/>
            <a:r>
              <a:rPr lang="en-US" altLang="cs-CZ" sz="1800" b="1">
                <a:solidFill>
                  <a:srgbClr val="B10010"/>
                </a:solidFill>
                <a:latin typeface="Cambria" pitchFamily="18" charset="0"/>
              </a:rPr>
              <a:t>2</a:t>
            </a:r>
          </a:p>
          <a:p>
            <a:pPr eaLnBrk="1" hangingPunct="1"/>
            <a:r>
              <a:rPr lang="en-US" altLang="cs-CZ" sz="1800" b="1">
                <a:solidFill>
                  <a:srgbClr val="B10010"/>
                </a:solidFill>
                <a:latin typeface="Cambria" pitchFamily="18" charset="0"/>
              </a:rPr>
              <a:t>1</a:t>
            </a:r>
          </a:p>
          <a:p>
            <a:pPr eaLnBrk="1" hangingPunct="1"/>
            <a:r>
              <a:rPr lang="en-US" altLang="cs-CZ" sz="1800" b="1">
                <a:solidFill>
                  <a:srgbClr val="B10010"/>
                </a:solidFill>
                <a:latin typeface="Cambria" pitchFamily="18" charset="0"/>
              </a:rPr>
              <a:t>2</a:t>
            </a:r>
          </a:p>
          <a:p>
            <a:pPr eaLnBrk="1" hangingPunct="1"/>
            <a:r>
              <a:rPr lang="en-US" altLang="cs-CZ" sz="1800" b="1">
                <a:solidFill>
                  <a:srgbClr val="B10010"/>
                </a:solidFill>
                <a:latin typeface="Cambria" pitchFamily="18" charset="0"/>
              </a:rPr>
              <a:t>2</a:t>
            </a:r>
          </a:p>
          <a:p>
            <a:pPr eaLnBrk="1" hangingPunct="1"/>
            <a:r>
              <a:rPr lang="en-US" altLang="cs-CZ" sz="1800" b="1">
                <a:solidFill>
                  <a:srgbClr val="B10010"/>
                </a:solidFill>
                <a:latin typeface="Cambria" pitchFamily="18" charset="0"/>
              </a:rPr>
              <a:t>2</a:t>
            </a:r>
          </a:p>
          <a:p>
            <a:pPr eaLnBrk="1" hangingPunct="1"/>
            <a:r>
              <a:rPr lang="en-US" altLang="cs-CZ" sz="1800" b="1">
                <a:solidFill>
                  <a:srgbClr val="B10010"/>
                </a:solidFill>
                <a:latin typeface="Cambria" pitchFamily="18" charset="0"/>
              </a:rPr>
              <a:t>2</a:t>
            </a:r>
          </a:p>
          <a:p>
            <a:pPr eaLnBrk="1" hangingPunct="1"/>
            <a:r>
              <a:rPr lang="en-US" altLang="cs-CZ" sz="1800" b="1">
                <a:solidFill>
                  <a:srgbClr val="B10010"/>
                </a:solidFill>
                <a:latin typeface="Cambria" pitchFamily="18" charset="0"/>
              </a:rPr>
              <a:t>3</a:t>
            </a:r>
          </a:p>
          <a:p>
            <a:pPr eaLnBrk="1" hangingPunct="1"/>
            <a:r>
              <a:rPr lang="en-US" altLang="cs-CZ" sz="1800" b="1">
                <a:solidFill>
                  <a:srgbClr val="B10010"/>
                </a:solidFill>
                <a:latin typeface="Cambria" pitchFamily="18" charset="0"/>
              </a:rPr>
              <a:t>1</a:t>
            </a:r>
          </a:p>
          <a:p>
            <a:pPr eaLnBrk="1" hangingPunct="1"/>
            <a:r>
              <a:rPr lang="en-US" altLang="cs-CZ" sz="1800" b="1">
                <a:solidFill>
                  <a:srgbClr val="B10010"/>
                </a:solidFill>
                <a:latin typeface="Cambria" pitchFamily="18" charset="0"/>
              </a:rPr>
              <a:t>2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3713" y="1841500"/>
            <a:ext cx="3206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cs-CZ" sz="1800" b="1">
                <a:solidFill>
                  <a:srgbClr val="B10010"/>
                </a:solidFill>
                <a:latin typeface="Cambria" pitchFamily="18" charset="0"/>
              </a:rPr>
              <a:t>2</a:t>
            </a:r>
          </a:p>
          <a:p>
            <a:pPr eaLnBrk="1" hangingPunct="1"/>
            <a:r>
              <a:rPr lang="en-US" altLang="cs-CZ" sz="1800" b="1">
                <a:solidFill>
                  <a:srgbClr val="B10010"/>
                </a:solidFill>
                <a:latin typeface="Cambria" pitchFamily="18" charset="0"/>
              </a:rPr>
              <a:t>3</a:t>
            </a:r>
          </a:p>
          <a:p>
            <a:pPr eaLnBrk="1" hangingPunct="1"/>
            <a:r>
              <a:rPr lang="en-US" altLang="cs-CZ" sz="1800" b="1">
                <a:solidFill>
                  <a:srgbClr val="B10010"/>
                </a:solidFill>
                <a:latin typeface="Cambria" pitchFamily="18" charset="0"/>
              </a:rPr>
              <a:t>3</a:t>
            </a:r>
          </a:p>
          <a:p>
            <a:pPr eaLnBrk="1" hangingPunct="1"/>
            <a:r>
              <a:rPr lang="en-US" altLang="cs-CZ" sz="1800" b="1">
                <a:solidFill>
                  <a:srgbClr val="B10010"/>
                </a:solidFill>
                <a:latin typeface="Cambria" pitchFamily="18" charset="0"/>
              </a:rPr>
              <a:t>4</a:t>
            </a:r>
          </a:p>
          <a:p>
            <a:pPr eaLnBrk="1" hangingPunct="1"/>
            <a:r>
              <a:rPr lang="en-US" altLang="cs-CZ" sz="1800" b="1">
                <a:solidFill>
                  <a:srgbClr val="B10010"/>
                </a:solidFill>
                <a:latin typeface="Cambria" pitchFamily="18" charset="0"/>
              </a:rPr>
              <a:t>3</a:t>
            </a:r>
          </a:p>
          <a:p>
            <a:pPr eaLnBrk="1" hangingPunct="1"/>
            <a:r>
              <a:rPr lang="en-US" altLang="cs-CZ" sz="1800" b="1">
                <a:solidFill>
                  <a:srgbClr val="B10010"/>
                </a:solidFill>
                <a:latin typeface="Cambria" pitchFamily="18" charset="0"/>
              </a:rPr>
              <a:t>2</a:t>
            </a:r>
          </a:p>
          <a:p>
            <a:pPr eaLnBrk="1" hangingPunct="1"/>
            <a:r>
              <a:rPr lang="en-US" altLang="cs-CZ" sz="1800" b="1">
                <a:solidFill>
                  <a:srgbClr val="B10010"/>
                </a:solidFill>
                <a:latin typeface="Cambria" pitchFamily="18" charset="0"/>
              </a:rPr>
              <a:t>2</a:t>
            </a:r>
          </a:p>
          <a:p>
            <a:pPr eaLnBrk="1" hangingPunct="1"/>
            <a:r>
              <a:rPr lang="en-US" altLang="cs-CZ" sz="1800" b="1">
                <a:solidFill>
                  <a:srgbClr val="B10010"/>
                </a:solidFill>
                <a:latin typeface="Cambria" pitchFamily="18" charset="0"/>
              </a:rPr>
              <a:t>3</a:t>
            </a:r>
          </a:p>
          <a:p>
            <a:pPr eaLnBrk="1" hangingPunct="1"/>
            <a:r>
              <a:rPr lang="en-US" altLang="cs-CZ" sz="1800" b="1">
                <a:solidFill>
                  <a:srgbClr val="B10010"/>
                </a:solidFill>
                <a:latin typeface="Cambria" pitchFamily="18" charset="0"/>
              </a:rPr>
              <a:t>1</a:t>
            </a:r>
          </a:p>
          <a:p>
            <a:pPr eaLnBrk="1" hangingPunct="1"/>
            <a:r>
              <a:rPr lang="en-US" altLang="cs-CZ" sz="1800" b="1">
                <a:solidFill>
                  <a:srgbClr val="B10010"/>
                </a:solidFill>
                <a:latin typeface="Cambria" pitchFamily="18" charset="0"/>
              </a:rPr>
              <a:t>2</a:t>
            </a:r>
          </a:p>
          <a:p>
            <a:pPr eaLnBrk="1" hangingPunct="1"/>
            <a:r>
              <a:rPr lang="en-US" altLang="cs-CZ" sz="1800" b="1">
                <a:solidFill>
                  <a:srgbClr val="B10010"/>
                </a:solidFill>
                <a:latin typeface="Cambria" pitchFamily="18" charset="0"/>
              </a:rPr>
              <a:t>3</a:t>
            </a:r>
          </a:p>
          <a:p>
            <a:pPr eaLnBrk="1" hangingPunct="1"/>
            <a:r>
              <a:rPr lang="en-US" altLang="cs-CZ" sz="1800" b="1">
                <a:solidFill>
                  <a:srgbClr val="B10010"/>
                </a:solidFill>
                <a:latin typeface="Cambria" pitchFamily="18" charset="0"/>
              </a:rPr>
              <a:t>3</a:t>
            </a:r>
          </a:p>
          <a:p>
            <a:pPr eaLnBrk="1" hangingPunct="1"/>
            <a:r>
              <a:rPr lang="en-US" altLang="cs-CZ" sz="1800" b="1">
                <a:solidFill>
                  <a:srgbClr val="B10010"/>
                </a:solidFill>
                <a:latin typeface="Cambria" pitchFamily="18" charset="0"/>
              </a:rPr>
              <a:t>3</a:t>
            </a:r>
          </a:p>
          <a:p>
            <a:pPr eaLnBrk="1" hangingPunct="1"/>
            <a:r>
              <a:rPr lang="en-US" altLang="cs-CZ" sz="1800" b="1">
                <a:solidFill>
                  <a:srgbClr val="B10010"/>
                </a:solidFill>
                <a:latin typeface="Cambria" pitchFamily="18" charset="0"/>
              </a:rPr>
              <a:t>2</a:t>
            </a:r>
          </a:p>
          <a:p>
            <a:pPr eaLnBrk="1" hangingPunct="1"/>
            <a:r>
              <a:rPr lang="en-US" altLang="cs-CZ" sz="1800" b="1">
                <a:solidFill>
                  <a:srgbClr val="B10010"/>
                </a:solidFill>
                <a:latin typeface="Cambria" pitchFamily="18" charset="0"/>
              </a:rPr>
              <a:t>2</a:t>
            </a:r>
          </a:p>
          <a:p>
            <a:pPr eaLnBrk="1" hangingPunct="1"/>
            <a:r>
              <a:rPr lang="en-US" altLang="cs-CZ" sz="1800" b="1">
                <a:solidFill>
                  <a:srgbClr val="B10010"/>
                </a:solidFill>
                <a:latin typeface="Cambria" pitchFamily="18" charset="0"/>
              </a:rPr>
              <a:t>4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128000" y="1866900"/>
            <a:ext cx="3206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cs-CZ" sz="1800" b="1">
                <a:solidFill>
                  <a:srgbClr val="B10010"/>
                </a:solidFill>
                <a:latin typeface="Cambria" pitchFamily="18" charset="0"/>
              </a:rPr>
              <a:t>3</a:t>
            </a:r>
          </a:p>
          <a:p>
            <a:pPr eaLnBrk="1" hangingPunct="1"/>
            <a:r>
              <a:rPr lang="en-US" altLang="cs-CZ" sz="1800" b="1">
                <a:solidFill>
                  <a:srgbClr val="B10010"/>
                </a:solidFill>
                <a:latin typeface="Cambria" pitchFamily="18" charset="0"/>
              </a:rPr>
              <a:t>2</a:t>
            </a:r>
          </a:p>
          <a:p>
            <a:pPr eaLnBrk="1" hangingPunct="1"/>
            <a:r>
              <a:rPr lang="en-US" altLang="cs-CZ" sz="1800" b="1">
                <a:solidFill>
                  <a:srgbClr val="B10010"/>
                </a:solidFill>
                <a:latin typeface="Cambria" pitchFamily="18" charset="0"/>
              </a:rPr>
              <a:t>2</a:t>
            </a:r>
          </a:p>
          <a:p>
            <a:pPr eaLnBrk="1" hangingPunct="1"/>
            <a:r>
              <a:rPr lang="en-US" altLang="cs-CZ" sz="1800" b="1">
                <a:solidFill>
                  <a:srgbClr val="B10010"/>
                </a:solidFill>
                <a:latin typeface="Cambria" pitchFamily="18" charset="0"/>
              </a:rPr>
              <a:t>3</a:t>
            </a:r>
          </a:p>
          <a:p>
            <a:pPr eaLnBrk="1" hangingPunct="1"/>
            <a:r>
              <a:rPr lang="en-US" altLang="cs-CZ" sz="1800" b="1">
                <a:solidFill>
                  <a:srgbClr val="B10010"/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2708920"/>
            <a:ext cx="2120900" cy="263525"/>
          </a:xfrm>
          <a:prstGeom prst="rect">
            <a:avLst/>
          </a:prstGeom>
          <a:noFill/>
          <a:ln w="19050" cmpd="sng">
            <a:solidFill>
              <a:srgbClr val="B1001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8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Testing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All students are sitting all their tests </a:t>
            </a:r>
            <a:r>
              <a:rPr lang="en-GB" b="1" dirty="0"/>
              <a:t>in his/her group only</a:t>
            </a:r>
            <a:r>
              <a:rPr lang="en-GB" dirty="0"/>
              <a:t>.</a:t>
            </a:r>
            <a:endParaRPr lang="cs-CZ" dirty="0"/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During the “Dissections week” (December 14-18, 2015) seminars will concentrate on practising, the mock version of the credit test is going to be explained.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 smtClean="0"/>
              <a:t>Students </a:t>
            </a:r>
            <a:r>
              <a:rPr lang="en-GB" dirty="0"/>
              <a:t>can sit the </a:t>
            </a:r>
            <a:r>
              <a:rPr lang="en-GB" b="1" dirty="0"/>
              <a:t>credit test</a:t>
            </a:r>
            <a:r>
              <a:rPr lang="en-GB" dirty="0"/>
              <a:t> in the extra week (December 21-23, 2015) or during the 14th week of the semester (January 4-8, 2016), there are no exceptions to this whatsoever.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b="1" dirty="0" smtClean="0"/>
              <a:t>Resits </a:t>
            </a:r>
            <a:r>
              <a:rPr lang="en-GB" b="1" dirty="0"/>
              <a:t>of the credit test </a:t>
            </a:r>
            <a:r>
              <a:rPr lang="en-GB" dirty="0"/>
              <a:t>will take place </a:t>
            </a:r>
            <a:r>
              <a:rPr lang="en-GB" b="1" dirty="0"/>
              <a:t>only during the exam period</a:t>
            </a:r>
            <a:r>
              <a:rPr lang="en-GB" dirty="0"/>
              <a:t>, </a:t>
            </a:r>
            <a:r>
              <a:rPr lang="en-GB" dirty="0" err="1"/>
              <a:t>i</a:t>
            </a:r>
            <a:r>
              <a:rPr lang="en-GB" dirty="0"/>
              <a:t>. e. January, 11 – February 19, 2016.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 smtClean="0"/>
              <a:t>The </a:t>
            </a:r>
            <a:r>
              <a:rPr lang="en-GB" dirty="0"/>
              <a:t>number of possible credit test </a:t>
            </a:r>
            <a:r>
              <a:rPr lang="en-GB" b="1" dirty="0"/>
              <a:t>resits </a:t>
            </a:r>
            <a:r>
              <a:rPr lang="en-GB" dirty="0"/>
              <a:t>is </a:t>
            </a:r>
            <a:r>
              <a:rPr lang="en-GB" b="1" dirty="0"/>
              <a:t>two</a:t>
            </a:r>
            <a:r>
              <a:rPr lang="en-GB" dirty="0"/>
              <a:t>. 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b="1" dirty="0" smtClean="0"/>
              <a:t>The </a:t>
            </a:r>
            <a:r>
              <a:rPr lang="en-GB" b="1" dirty="0"/>
              <a:t>dates and number of resits</a:t>
            </a:r>
            <a:r>
              <a:rPr lang="en-GB" dirty="0"/>
              <a:t> set by the teacher before the exam period is </a:t>
            </a:r>
            <a:r>
              <a:rPr lang="en-GB" b="1" dirty="0"/>
              <a:t>final</a:t>
            </a:r>
            <a:r>
              <a:rPr lang="en-GB" dirty="0"/>
              <a:t>, it means </a:t>
            </a:r>
            <a:r>
              <a:rPr lang="en-GB" b="1" dirty="0"/>
              <a:t>no other dates will be added </a:t>
            </a:r>
            <a:r>
              <a:rPr lang="en-GB" dirty="0"/>
              <a:t>during the exam period or later.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111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Testing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Results of the tests will be available to students in the Notebook on the IS.</a:t>
            </a:r>
            <a:endParaRPr lang="cs-CZ" sz="2400" dirty="0"/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The student’s results will be given in percentage together with the pass mark.</a:t>
            </a:r>
            <a:endParaRPr lang="cs-CZ" sz="2400" dirty="0"/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The student will have the access to his/her tests during his/her teacher’s office hours only. 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730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Attendance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784976" cy="4932040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b="1" dirty="0" err="1" smtClean="0"/>
              <a:t>Absences</a:t>
            </a:r>
            <a:r>
              <a:rPr lang="cs-CZ" dirty="0" smtClean="0"/>
              <a:t> </a:t>
            </a:r>
            <a:r>
              <a:rPr lang="en-GB" dirty="0" smtClean="0"/>
              <a:t>are </a:t>
            </a:r>
            <a:r>
              <a:rPr lang="en-GB" dirty="0"/>
              <a:t>going to be </a:t>
            </a:r>
            <a:r>
              <a:rPr lang="en-GB" b="1" dirty="0"/>
              <a:t>electronically registered in the IS</a:t>
            </a:r>
            <a:r>
              <a:rPr lang="en-GB" dirty="0"/>
              <a:t>. In order to be sure you have been registered as present in the class, be punctual, the attendance is always checked immediately after the beginning of the class. </a:t>
            </a:r>
            <a:endParaRPr lang="cs-CZ" dirty="0"/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We can tolerate </a:t>
            </a:r>
            <a:r>
              <a:rPr lang="cs-CZ" b="1" dirty="0" smtClean="0"/>
              <a:t>ONE</a:t>
            </a:r>
            <a:r>
              <a:rPr lang="en-GB" dirty="0" smtClean="0"/>
              <a:t> </a:t>
            </a:r>
            <a:r>
              <a:rPr lang="en-GB" dirty="0"/>
              <a:t>unexcused absence only; all further absences have to be properly </a:t>
            </a:r>
            <a:r>
              <a:rPr lang="en-GB" b="1" dirty="0"/>
              <a:t>excused by the Study Department</a:t>
            </a:r>
            <a:r>
              <a:rPr lang="en-GB" dirty="0"/>
              <a:t>.</a:t>
            </a:r>
            <a:endParaRPr lang="cs-CZ" dirty="0"/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b="1" dirty="0"/>
              <a:t>Unexcused absences </a:t>
            </a:r>
            <a:r>
              <a:rPr lang="en-GB" dirty="0"/>
              <a:t>are regularly recorded in the Notebook on the IS, and students having these records </a:t>
            </a:r>
            <a:r>
              <a:rPr lang="en-GB" b="1" dirty="0"/>
              <a:t>cannot sit the credit test</a:t>
            </a:r>
            <a:r>
              <a:rPr lang="en-GB" dirty="0"/>
              <a:t>.</a:t>
            </a:r>
            <a:endParaRPr lang="cs-CZ" dirty="0"/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The student may </a:t>
            </a:r>
            <a:r>
              <a:rPr lang="en-GB" b="1" dirty="0"/>
              <a:t>substitute a class</a:t>
            </a:r>
            <a:r>
              <a:rPr lang="en-GB" dirty="0"/>
              <a:t> in another group </a:t>
            </a:r>
            <a:r>
              <a:rPr lang="en-GB" b="1" dirty="0"/>
              <a:t>two times per semester</a:t>
            </a:r>
            <a:r>
              <a:rPr lang="en-GB" dirty="0"/>
              <a:t>; the substitution is possible </a:t>
            </a:r>
            <a:r>
              <a:rPr lang="en-GB" b="1" dirty="0"/>
              <a:t>only in the same week </a:t>
            </a:r>
            <a:r>
              <a:rPr lang="en-GB" dirty="0"/>
              <a:t>when he/she missed a class in his/her own group.</a:t>
            </a:r>
            <a:endParaRPr lang="cs-CZ" dirty="0"/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The </a:t>
            </a:r>
            <a:r>
              <a:rPr lang="en-GB" b="1" dirty="0"/>
              <a:t>substitution</a:t>
            </a:r>
            <a:r>
              <a:rPr lang="en-GB" dirty="0"/>
              <a:t> is </a:t>
            </a:r>
            <a:r>
              <a:rPr lang="en-GB" b="1" dirty="0"/>
              <a:t>not possible </a:t>
            </a:r>
            <a:r>
              <a:rPr lang="en-GB" dirty="0"/>
              <a:t>in the week for which </a:t>
            </a:r>
            <a:r>
              <a:rPr lang="en-GB" b="1" dirty="0"/>
              <a:t>a partial test </a:t>
            </a:r>
            <a:r>
              <a:rPr lang="en-GB" dirty="0"/>
              <a:t>or </a:t>
            </a:r>
            <a:r>
              <a:rPr lang="en-GB" b="1" dirty="0"/>
              <a:t>the credit test </a:t>
            </a:r>
            <a:r>
              <a:rPr lang="en-GB" dirty="0"/>
              <a:t>has been planned.</a:t>
            </a:r>
            <a:endParaRPr lang="cs-CZ" dirty="0"/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b="1" dirty="0"/>
              <a:t>The teacher </a:t>
            </a:r>
            <a:r>
              <a:rPr lang="en-GB" dirty="0"/>
              <a:t>at whom the student substitutes a class </a:t>
            </a:r>
            <a:r>
              <a:rPr lang="en-GB" b="1" dirty="0"/>
              <a:t>notes </a:t>
            </a:r>
            <a:r>
              <a:rPr lang="en-GB" dirty="0"/>
              <a:t>the information about the student’s </a:t>
            </a:r>
            <a:r>
              <a:rPr lang="en-GB" b="1" dirty="0"/>
              <a:t>substitution in the Notebook on the IS</a:t>
            </a:r>
            <a:r>
              <a:rPr lang="en-GB" dirty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83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Course</a:t>
            </a:r>
            <a:r>
              <a:rPr lang="cs-CZ" dirty="0" smtClean="0"/>
              <a:t> </a:t>
            </a:r>
            <a:r>
              <a:rPr lang="cs-CZ" dirty="0" err="1" smtClean="0"/>
              <a:t>objectives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cs-CZ" sz="2400" dirty="0">
                <a:latin typeface="Cambria" pitchFamily="18" charset="0"/>
              </a:rPr>
              <a:t>To </a:t>
            </a:r>
            <a:r>
              <a:rPr lang="cs-CZ" sz="2400" dirty="0" err="1">
                <a:latin typeface="Cambria" pitchFamily="18" charset="0"/>
              </a:rPr>
              <a:t>familiarize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with</a:t>
            </a:r>
            <a:r>
              <a:rPr lang="cs-CZ" sz="2400" dirty="0">
                <a:latin typeface="Cambria" pitchFamily="18" charset="0"/>
              </a:rPr>
              <a:t> basic </a:t>
            </a:r>
            <a:r>
              <a:rPr lang="cs-CZ" sz="2400" dirty="0" err="1">
                <a:latin typeface="Cambria" pitchFamily="18" charset="0"/>
              </a:rPr>
              <a:t>medical</a:t>
            </a:r>
            <a:r>
              <a:rPr lang="cs-CZ" sz="2400" dirty="0">
                <a:latin typeface="Cambria" pitchFamily="18" charset="0"/>
              </a:rPr>
              <a:t> terminology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cs-CZ" sz="2400" dirty="0">
                <a:latin typeface="Cambria" pitchFamily="18" charset="0"/>
              </a:rPr>
              <a:t>To </a:t>
            </a:r>
            <a:r>
              <a:rPr lang="cs-CZ" sz="2400" dirty="0" err="1">
                <a:latin typeface="Cambria" pitchFamily="18" charset="0"/>
              </a:rPr>
              <a:t>understand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rules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of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creating</a:t>
            </a:r>
            <a:r>
              <a:rPr lang="cs-CZ" sz="2400" dirty="0">
                <a:latin typeface="Cambria" pitchFamily="18" charset="0"/>
              </a:rPr>
              <a:t> Latin </a:t>
            </a:r>
            <a:r>
              <a:rPr lang="cs-CZ" sz="2400" dirty="0" err="1">
                <a:latin typeface="Cambria" pitchFamily="18" charset="0"/>
              </a:rPr>
              <a:t>terms</a:t>
            </a:r>
            <a:r>
              <a:rPr lang="cs-CZ" sz="2400" dirty="0">
                <a:latin typeface="Cambria" pitchFamily="18" charset="0"/>
              </a:rPr>
              <a:t> and to </a:t>
            </a:r>
            <a:r>
              <a:rPr lang="cs-CZ" sz="2400" dirty="0" err="1">
                <a:latin typeface="Cambria" pitchFamily="18" charset="0"/>
              </a:rPr>
              <a:t>understand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meaning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of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particular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terms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based</a:t>
            </a:r>
            <a:r>
              <a:rPr lang="cs-CZ" sz="2400" dirty="0">
                <a:latin typeface="Cambria" pitchFamily="18" charset="0"/>
              </a:rPr>
              <a:t> on: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/>
            </a:pPr>
            <a:r>
              <a:rPr lang="cs-CZ" dirty="0" err="1">
                <a:latin typeface="Cambria" pitchFamily="18" charset="0"/>
              </a:rPr>
              <a:t>Morphological</a:t>
            </a:r>
            <a:r>
              <a:rPr lang="cs-CZ" dirty="0">
                <a:latin typeface="Cambria" pitchFamily="18" charset="0"/>
              </a:rPr>
              <a:t> </a:t>
            </a:r>
            <a:r>
              <a:rPr lang="cs-CZ" dirty="0" err="1">
                <a:latin typeface="Cambria" pitchFamily="18" charset="0"/>
              </a:rPr>
              <a:t>analysis</a:t>
            </a:r>
            <a:endParaRPr lang="cs-CZ" dirty="0">
              <a:latin typeface="Cambria" pitchFamily="18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/>
            </a:pPr>
            <a:r>
              <a:rPr lang="cs-CZ" dirty="0" err="1">
                <a:latin typeface="Cambria" pitchFamily="18" charset="0"/>
              </a:rPr>
              <a:t>Syntactical</a:t>
            </a:r>
            <a:r>
              <a:rPr lang="cs-CZ" dirty="0">
                <a:latin typeface="Cambria" pitchFamily="18" charset="0"/>
              </a:rPr>
              <a:t> </a:t>
            </a:r>
            <a:r>
              <a:rPr lang="cs-CZ" dirty="0" err="1">
                <a:latin typeface="Cambria" pitchFamily="18" charset="0"/>
              </a:rPr>
              <a:t>analysis</a:t>
            </a:r>
            <a:endParaRPr lang="cs-CZ" dirty="0">
              <a:latin typeface="Cambria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cs-CZ" sz="2400" dirty="0">
                <a:latin typeface="Cambria" pitchFamily="18" charset="0"/>
              </a:rPr>
              <a:t>To </a:t>
            </a:r>
            <a:r>
              <a:rPr lang="cs-CZ" sz="2400" dirty="0" err="1">
                <a:latin typeface="Cambria" pitchFamily="18" charset="0"/>
              </a:rPr>
              <a:t>create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correct</a:t>
            </a:r>
            <a:r>
              <a:rPr lang="cs-CZ" sz="2400" dirty="0">
                <a:latin typeface="Cambria" pitchFamily="18" charset="0"/>
              </a:rPr>
              <a:t> Latin </a:t>
            </a:r>
            <a:r>
              <a:rPr lang="cs-CZ" sz="2400" dirty="0" err="1">
                <a:latin typeface="Cambria" pitchFamily="18" charset="0"/>
              </a:rPr>
              <a:t>terms</a:t>
            </a:r>
            <a:r>
              <a:rPr lang="cs-CZ" sz="2400" dirty="0">
                <a:latin typeface="Cambria" pitchFamily="18" charset="0"/>
              </a:rPr>
              <a:t> (</a:t>
            </a:r>
            <a:r>
              <a:rPr lang="cs-CZ" sz="2400" dirty="0" err="1">
                <a:latin typeface="Cambria" pitchFamily="18" charset="0"/>
              </a:rPr>
              <a:t>both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from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anatomical</a:t>
            </a:r>
            <a:r>
              <a:rPr lang="cs-CZ" sz="2400" dirty="0">
                <a:latin typeface="Cambria" pitchFamily="18" charset="0"/>
              </a:rPr>
              <a:t> and </a:t>
            </a:r>
            <a:r>
              <a:rPr lang="cs-CZ" sz="2400" dirty="0" err="1">
                <a:latin typeface="Cambria" pitchFamily="18" charset="0"/>
              </a:rPr>
              <a:t>clinical</a:t>
            </a:r>
            <a:r>
              <a:rPr lang="cs-CZ" sz="2400" dirty="0">
                <a:latin typeface="Cambria" pitchFamily="18" charset="0"/>
              </a:rPr>
              <a:t> terminology)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cs-CZ" sz="2400" dirty="0">
                <a:latin typeface="Cambria" pitchFamily="18" charset="0"/>
              </a:rPr>
              <a:t>To </a:t>
            </a:r>
            <a:r>
              <a:rPr lang="cs-CZ" sz="2400" dirty="0" err="1">
                <a:latin typeface="Cambria" pitchFamily="18" charset="0"/>
              </a:rPr>
              <a:t>understand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basics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of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pharmacological</a:t>
            </a:r>
            <a:r>
              <a:rPr lang="cs-CZ" sz="2400" dirty="0">
                <a:latin typeface="Cambria" pitchFamily="18" charset="0"/>
              </a:rPr>
              <a:t> Latin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cs-CZ" sz="2400" dirty="0">
                <a:latin typeface="Cambria" pitchFamily="18" charset="0"/>
              </a:rPr>
              <a:t>To master </a:t>
            </a:r>
            <a:r>
              <a:rPr lang="cs-CZ" sz="2400" dirty="0" err="1">
                <a:latin typeface="Cambria" pitchFamily="18" charset="0"/>
              </a:rPr>
              <a:t>the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vocabulary</a:t>
            </a:r>
            <a:r>
              <a:rPr lang="cs-CZ" sz="2400" dirty="0">
                <a:latin typeface="Cambria" pitchFamily="18" charset="0"/>
              </a:rPr>
              <a:t> in a </a:t>
            </a:r>
            <a:r>
              <a:rPr lang="cs-CZ" sz="2400" dirty="0" err="1">
                <a:latin typeface="Cambria" pitchFamily="18" charset="0"/>
              </a:rPr>
              <a:t>systematic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way</a:t>
            </a:r>
            <a:endParaRPr lang="cs-CZ" sz="2400" dirty="0">
              <a:latin typeface="Cambria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064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Latin in </a:t>
            </a:r>
            <a:r>
              <a:rPr lang="cs-CZ" dirty="0" err="1" smtClean="0"/>
              <a:t>medical</a:t>
            </a:r>
            <a:r>
              <a:rPr lang="cs-CZ" dirty="0" smtClean="0"/>
              <a:t> terminology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10264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dirty="0">
                <a:latin typeface="+mj-lt"/>
                <a:cs typeface="Cambria"/>
              </a:rPr>
              <a:t>Definite set of terms that name the parts and structures of the human body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dirty="0">
                <a:latin typeface="+mj-lt"/>
                <a:cs typeface="Cambria"/>
              </a:rPr>
              <a:t>First worldwide official standard terminology appeared 1895 (</a:t>
            </a:r>
            <a:r>
              <a:rPr lang="en-US" i="1" dirty="0" err="1">
                <a:latin typeface="+mj-lt"/>
                <a:cs typeface="Cambria"/>
              </a:rPr>
              <a:t>Basiliensia</a:t>
            </a:r>
            <a:r>
              <a:rPr lang="en-US" i="1" dirty="0">
                <a:latin typeface="+mj-lt"/>
                <a:cs typeface="Cambria"/>
              </a:rPr>
              <a:t> </a:t>
            </a:r>
            <a:r>
              <a:rPr lang="en-US" i="1" dirty="0" err="1">
                <a:latin typeface="+mj-lt"/>
                <a:cs typeface="Cambria"/>
              </a:rPr>
              <a:t>Nomina</a:t>
            </a:r>
            <a:r>
              <a:rPr lang="en-US" i="1" dirty="0">
                <a:latin typeface="+mj-lt"/>
                <a:cs typeface="Cambria"/>
              </a:rPr>
              <a:t> </a:t>
            </a:r>
            <a:r>
              <a:rPr lang="en-US" i="1" dirty="0" err="1">
                <a:latin typeface="+mj-lt"/>
                <a:cs typeface="Cambria"/>
              </a:rPr>
              <a:t>Anatomica</a:t>
            </a:r>
            <a:r>
              <a:rPr lang="en-US" dirty="0">
                <a:latin typeface="+mj-lt"/>
                <a:cs typeface="Cambria"/>
              </a:rPr>
              <a:t>) since then it was periodically updated and changed to implement new findings and/or understanding of the anatomical structures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dirty="0">
                <a:latin typeface="+mj-lt"/>
                <a:cs typeface="Cambria"/>
              </a:rPr>
              <a:t>Current terminology is approved by FCAT </a:t>
            </a:r>
            <a:r>
              <a:rPr lang="cs-CZ" dirty="0" smtClean="0">
                <a:latin typeface="+mj-lt"/>
                <a:cs typeface="Cambria"/>
              </a:rPr>
              <a:t>(</a:t>
            </a:r>
            <a:r>
              <a:rPr lang="en-US" dirty="0">
                <a:latin typeface="+mj-lt"/>
              </a:rPr>
              <a:t>Federative Committee on Anatomical Terminology</a:t>
            </a:r>
            <a:r>
              <a:rPr lang="cs-CZ" dirty="0" smtClean="0">
                <a:latin typeface="+mj-lt"/>
                <a:cs typeface="Cambria"/>
              </a:rPr>
              <a:t>) </a:t>
            </a:r>
            <a:r>
              <a:rPr lang="en-US" dirty="0" smtClean="0">
                <a:latin typeface="+mj-lt"/>
                <a:cs typeface="Cambria"/>
              </a:rPr>
              <a:t>and </a:t>
            </a:r>
            <a:r>
              <a:rPr lang="en-US" dirty="0">
                <a:latin typeface="+mj-lt"/>
                <a:cs typeface="Cambria"/>
              </a:rPr>
              <a:t>published in 1998 as TERMINOLOGIA </a:t>
            </a:r>
            <a:r>
              <a:rPr lang="en-US" dirty="0" smtClean="0">
                <a:latin typeface="+mj-lt"/>
                <a:cs typeface="Cambria"/>
              </a:rPr>
              <a:t>ANATOMICA</a:t>
            </a:r>
            <a:endParaRPr lang="cs-CZ" dirty="0" smtClean="0">
              <a:latin typeface="+mj-lt"/>
              <a:cs typeface="Cambria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cs-CZ" dirty="0" smtClean="0">
                <a:latin typeface="+mj-lt"/>
                <a:cs typeface="Cambria"/>
              </a:rPr>
              <a:t>	</a:t>
            </a:r>
            <a:r>
              <a:rPr lang="en-US" dirty="0" smtClean="0">
                <a:latin typeface="+mj-lt"/>
                <a:cs typeface="Cambria"/>
              </a:rPr>
              <a:t>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Cambria"/>
              </a:rPr>
              <a:t>cf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j-lt"/>
                <a:cs typeface="Cambria"/>
              </a:rPr>
              <a:t>. http://www.unifr.ch</a:t>
            </a:r>
            <a:r>
              <a:rPr lang="en-US" dirty="0">
                <a:latin typeface="+mj-lt"/>
                <a:cs typeface="Cambria"/>
              </a:rPr>
              <a:t>)</a:t>
            </a:r>
          </a:p>
          <a:p>
            <a:pPr>
              <a:spcAft>
                <a:spcPts val="600"/>
              </a:spcAft>
            </a:pP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169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Anatomical</a:t>
            </a:r>
            <a:r>
              <a:rPr lang="cs-CZ" dirty="0" smtClean="0"/>
              <a:t> </a:t>
            </a:r>
            <a:r>
              <a:rPr lang="cs-CZ" dirty="0" err="1" smtClean="0"/>
              <a:t>structures</a:t>
            </a:r>
            <a:endParaRPr lang="cs-CZ" dirty="0"/>
          </a:p>
        </p:txBody>
      </p:sp>
      <p:pic>
        <p:nvPicPr>
          <p:cNvPr id="4" name="Picture 3" descr="TELO SVALY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75048"/>
            <a:ext cx="390832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716747" y="3861047"/>
            <a:ext cx="231163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>
                <a:latin typeface="Cambria"/>
                <a:cs typeface="Cambria"/>
              </a:rPr>
              <a:t>Musculus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>
                <a:solidFill>
                  <a:srgbClr val="FFFF00"/>
                </a:solidFill>
                <a:latin typeface="Cambria"/>
                <a:cs typeface="Cambria"/>
              </a:rPr>
              <a:t>quadri</a:t>
            </a:r>
            <a:r>
              <a:rPr lang="en-US" dirty="0">
                <a:latin typeface="Cambria"/>
                <a:cs typeface="Cambria"/>
              </a:rPr>
              <a:t>ceps </a:t>
            </a:r>
            <a:r>
              <a:rPr lang="en-US" dirty="0" err="1">
                <a:latin typeface="Cambria"/>
                <a:cs typeface="Cambria"/>
              </a:rPr>
              <a:t>femor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is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5547796" y="3212976"/>
            <a:ext cx="2649537" cy="2467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Muscul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us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flex</a:t>
            </a:r>
            <a:r>
              <a:rPr lang="en-US" dirty="0">
                <a:solidFill>
                  <a:schemeClr val="accent6"/>
                </a:solidFill>
                <a:latin typeface="Cambria"/>
                <a:cs typeface="Cambria"/>
              </a:rPr>
              <a:t>or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carp</a:t>
            </a:r>
            <a:r>
              <a:rPr lang="en-US" dirty="0">
                <a:solidFill>
                  <a:srgbClr val="FF0000"/>
                </a:solidFill>
                <a:latin typeface="Cambria"/>
                <a:cs typeface="Cambria"/>
              </a:rPr>
              <a:t>i</a:t>
            </a:r>
          </a:p>
        </p:txBody>
      </p:sp>
      <p:sp>
        <p:nvSpPr>
          <p:cNvPr id="7" name="Rectangle 9"/>
          <p:cNvSpPr/>
          <p:nvPr/>
        </p:nvSpPr>
        <p:spPr>
          <a:xfrm>
            <a:off x="5940152" y="2852937"/>
            <a:ext cx="2646363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Muscul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us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>
                <a:solidFill>
                  <a:srgbClr val="FFFF00"/>
                </a:solidFill>
                <a:latin typeface="Cambria"/>
                <a:cs typeface="Cambria"/>
              </a:rPr>
              <a:t>bi</a:t>
            </a:r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ceps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brachi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i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5529872" y="2560538"/>
            <a:ext cx="2863850" cy="2160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Muscul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us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pector</a:t>
            </a:r>
            <a:r>
              <a:rPr lang="en-US" dirty="0">
                <a:solidFill>
                  <a:schemeClr val="accent6"/>
                </a:solidFill>
                <a:latin typeface="Cambria"/>
                <a:cs typeface="Cambria"/>
              </a:rPr>
              <a:t>al</a:t>
            </a:r>
            <a:r>
              <a:rPr lang="en-US" dirty="0">
                <a:solidFill>
                  <a:srgbClr val="FF0000"/>
                </a:solidFill>
                <a:latin typeface="Cambria"/>
                <a:cs typeface="Cambria"/>
              </a:rPr>
              <a:t>is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>
                <a:solidFill>
                  <a:srgbClr val="52C17E"/>
                </a:solidFill>
                <a:latin typeface="Cambria"/>
                <a:cs typeface="Cambria"/>
              </a:rPr>
              <a:t>maj</a:t>
            </a:r>
            <a:r>
              <a:rPr lang="en-US" dirty="0">
                <a:solidFill>
                  <a:srgbClr val="FF0000"/>
                </a:solidFill>
                <a:latin typeface="Cambria"/>
                <a:cs typeface="Cambria"/>
              </a:rPr>
              <a:t>or</a:t>
            </a:r>
          </a:p>
        </p:txBody>
      </p:sp>
      <p:sp>
        <p:nvSpPr>
          <p:cNvPr id="9" name="Rectangle 7"/>
          <p:cNvSpPr/>
          <p:nvPr/>
        </p:nvSpPr>
        <p:spPr>
          <a:xfrm>
            <a:off x="5916095" y="2132856"/>
            <a:ext cx="2281238" cy="2797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Muscul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us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delt</a:t>
            </a:r>
            <a:r>
              <a:rPr lang="en-US" dirty="0" err="1">
                <a:solidFill>
                  <a:schemeClr val="accent6"/>
                </a:solidFill>
                <a:latin typeface="Cambria"/>
                <a:cs typeface="Cambria"/>
              </a:rPr>
              <a:t>oid</a:t>
            </a: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e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us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1271905" y="3933056"/>
            <a:ext cx="2218085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Muscul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i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ambria"/>
                <a:cs typeface="Cambria"/>
              </a:rPr>
              <a:t>ad</a:t>
            </a: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ductor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es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m. adduct</a:t>
            </a:r>
            <a:r>
              <a:rPr lang="en-US" dirty="0">
                <a:solidFill>
                  <a:schemeClr val="accent6"/>
                </a:solidFill>
                <a:latin typeface="Cambria"/>
                <a:cs typeface="Cambria"/>
              </a:rPr>
              <a:t>or</a:t>
            </a:r>
            <a:r>
              <a:rPr lang="en-US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long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us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m. adduct</a:t>
            </a:r>
            <a:r>
              <a:rPr lang="en-US" dirty="0">
                <a:solidFill>
                  <a:schemeClr val="accent6"/>
                </a:solidFill>
                <a:latin typeface="Cambria"/>
                <a:cs typeface="Cambria"/>
              </a:rPr>
              <a:t>or</a:t>
            </a:r>
            <a:r>
              <a:rPr lang="en-US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brev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is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1907704" y="3336328"/>
            <a:ext cx="1858045" cy="4952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Muscul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us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rect</a:t>
            </a:r>
            <a:r>
              <a:rPr lang="en-US" dirty="0">
                <a:solidFill>
                  <a:srgbClr val="FF0000"/>
                </a:solidFill>
                <a:latin typeface="Cambria"/>
                <a:cs typeface="Cambria"/>
              </a:rPr>
              <a:t>us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abdom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inis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13" name="Rectangle 4"/>
          <p:cNvSpPr/>
          <p:nvPr/>
        </p:nvSpPr>
        <p:spPr>
          <a:xfrm>
            <a:off x="1761153" y="2776562"/>
            <a:ext cx="1714029" cy="5204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Muscul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i</a:t>
            </a:r>
            <a:r>
              <a:rPr lang="en-US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obliqu</a:t>
            </a:r>
            <a:r>
              <a:rPr lang="en-US" dirty="0">
                <a:solidFill>
                  <a:srgbClr val="FF0000"/>
                </a:solidFill>
                <a:latin typeface="Cambria"/>
                <a:cs typeface="Cambria"/>
              </a:rPr>
              <a:t>i</a:t>
            </a:r>
            <a:r>
              <a:rPr lang="en-US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abdom</a:t>
            </a:r>
            <a:r>
              <a:rPr lang="en-US" dirty="0">
                <a:solidFill>
                  <a:srgbClr val="FF0000"/>
                </a:solidFill>
                <a:latin typeface="Cambria"/>
                <a:cs typeface="Cambria"/>
              </a:rPr>
              <a:t>inis</a:t>
            </a:r>
          </a:p>
        </p:txBody>
      </p:sp>
    </p:spTree>
    <p:extLst>
      <p:ext uri="{BB962C8B-B14F-4D97-AF65-F5344CB8AC3E}">
        <p14:creationId xmlns:p14="http://schemas.microsoft.com/office/powerpoint/2010/main" val="81807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Žluto-oranžová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zentace17" id="{7B450C71-CB2C-42BA-A52E-03A368022182}" vid="{51BD023E-DB09-4319-B38B-F18A888694A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administrativní</Template>
  <TotalTime>383</TotalTime>
  <Words>1594</Words>
  <Application>Microsoft Office PowerPoint</Application>
  <PresentationFormat>Předvádění na obrazovce (4:3)</PresentationFormat>
  <Paragraphs>435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Administrativní</vt:lpstr>
      <vt:lpstr>Basic medical terminology</vt:lpstr>
      <vt:lpstr>Study materials</vt:lpstr>
      <vt:lpstr>Testing</vt:lpstr>
      <vt:lpstr>Testing</vt:lpstr>
      <vt:lpstr>Testing</vt:lpstr>
      <vt:lpstr>Attendance</vt:lpstr>
      <vt:lpstr>Course objectives</vt:lpstr>
      <vt:lpstr>Latin in medical terminology</vt:lpstr>
      <vt:lpstr>Anatomical structures</vt:lpstr>
      <vt:lpstr>Latin in the clinical terminology</vt:lpstr>
      <vt:lpstr>Diagnose</vt:lpstr>
      <vt:lpstr>Latin in the pharmacologic terminology </vt:lpstr>
      <vt:lpstr>Prezentace aplikace PowerPoint</vt:lpstr>
      <vt:lpstr>At the end of the course, you will be able to:</vt:lpstr>
      <vt:lpstr>Latin medical terminology</vt:lpstr>
      <vt:lpstr>Latin pronunciation</vt:lpstr>
      <vt:lpstr>Vowels</vt:lpstr>
      <vt:lpstr>Read aloud</vt:lpstr>
      <vt:lpstr>Consonants</vt:lpstr>
      <vt:lpstr>Consonants II</vt:lpstr>
      <vt:lpstr>Consonants III</vt:lpstr>
      <vt:lpstr>Read aloud</vt:lpstr>
      <vt:lpstr>Grammatical categories</vt:lpstr>
      <vt:lpstr>What will you find in the dictionary?</vt:lpstr>
      <vt:lpstr>Gender</vt:lpstr>
      <vt:lpstr>Genitive ending =&gt; Declension</vt:lpstr>
      <vt:lpstr>Prezentace aplikace PowerPoint</vt:lpstr>
      <vt:lpstr>Genitive ending = stem of a word</vt:lpstr>
      <vt:lpstr>Decide what is the stem of the noun</vt:lpstr>
      <vt:lpstr>Read and write down the number of declension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terminology</dc:title>
  <dc:creator>Mgr. Pavel Ševčík</dc:creator>
  <cp:lastModifiedBy>Ševčíková Tereza</cp:lastModifiedBy>
  <cp:revision>26</cp:revision>
  <dcterms:created xsi:type="dcterms:W3CDTF">2015-09-17T09:40:38Z</dcterms:created>
  <dcterms:modified xsi:type="dcterms:W3CDTF">2015-09-30T14:55:14Z</dcterms:modified>
</cp:coreProperties>
</file>