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4" r:id="rId19"/>
    <p:sldId id="275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E8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FC6BA-A9BA-4D44-BED9-EAB69B5E897C}" type="datetimeFigureOut">
              <a:rPr lang="cs-CZ" smtClean="0"/>
              <a:t>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A8661-36A7-4F30-AF60-A466C345209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package" Target="../embeddings/Microsoft_Word_Document1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medical</a:t>
            </a:r>
            <a:r>
              <a:rPr lang="cs-CZ" dirty="0" smtClean="0"/>
              <a:t> terminology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0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824136"/>
          </a:xfrm>
        </p:spPr>
        <p:txBody>
          <a:bodyPr>
            <a:normAutofit fontScale="90000"/>
          </a:bodyPr>
          <a:lstStyle/>
          <a:p>
            <a:r>
              <a:rPr lang="en-US" dirty="0"/>
              <a:t>Use the chart with endings to change the following words into 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coxa_ _ _ _ _ _ _ _ 	    cervix_ _ _ _ _ _ _ _  </a:t>
            </a:r>
          </a:p>
          <a:p>
            <a:pPr marL="0" indent="0">
              <a:buNone/>
            </a:pPr>
            <a:r>
              <a:rPr lang="en-GB" dirty="0"/>
              <a:t> _ _ _ _ _ _ _ _ _ _ 		_ _ _ _ _ _ _ _ _ _ _</a:t>
            </a:r>
          </a:p>
          <a:p>
            <a:pPr marL="0" indent="0">
              <a:buNone/>
            </a:pPr>
            <a:r>
              <a:rPr lang="en-GB" dirty="0"/>
              <a:t> _ _ _ _ _ _ _ _ _ _ 		_ _ _ _ _ _ _ _ _ _ _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mentum_ _ _ _ _ _ 		arcus _ _ _ _ _ _ _ _	</a:t>
            </a:r>
          </a:p>
          <a:p>
            <a:pPr marL="0" indent="0">
              <a:buNone/>
            </a:pPr>
            <a:r>
              <a:rPr lang="en-GB" dirty="0"/>
              <a:t> _ _ _ _ _ _ _ _ _ _ 		_ _ _ _ _ _ _ _ _ _ _</a:t>
            </a:r>
          </a:p>
          <a:p>
            <a:pPr marL="0" indent="0">
              <a:buNone/>
            </a:pPr>
            <a:r>
              <a:rPr lang="en-GB" dirty="0"/>
              <a:t> _ _ _ _ _ _ _ _ _ _ 		_ _ _ _ _ _ _ _ _ _ _</a:t>
            </a:r>
          </a:p>
          <a:p>
            <a:pPr marL="0" indent="0">
              <a:buNone/>
            </a:pPr>
            <a:endParaRPr lang="en-US" dirty="0"/>
          </a:p>
          <a:p>
            <a:endParaRPr lang="cs-CZ" dirty="0"/>
          </a:p>
        </p:txBody>
      </p:sp>
      <p:sp>
        <p:nvSpPr>
          <p:cNvPr id="4" name="TextBox 5"/>
          <p:cNvSpPr txBox="1"/>
          <p:nvPr/>
        </p:nvSpPr>
        <p:spPr>
          <a:xfrm>
            <a:off x="1691680" y="1484784"/>
            <a:ext cx="110799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900" dirty="0" err="1" smtClean="0">
                <a:solidFill>
                  <a:prstClr val="black"/>
                </a:solidFill>
              </a:rPr>
              <a:t>coxae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940152" y="1484784"/>
            <a:ext cx="141577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900" dirty="0" smtClean="0">
                <a:solidFill>
                  <a:prstClr val="black"/>
                </a:solidFill>
              </a:rPr>
              <a:t>c</a:t>
            </a:r>
            <a:r>
              <a:rPr lang="cs-CZ" sz="2900" dirty="0" err="1" smtClean="0">
                <a:solidFill>
                  <a:prstClr val="black"/>
                </a:solidFill>
              </a:rPr>
              <a:t>ervicis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3466730"/>
            <a:ext cx="114807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cs-CZ" sz="2900" dirty="0" err="1" smtClean="0">
                <a:solidFill>
                  <a:prstClr val="black"/>
                </a:solidFill>
              </a:rPr>
              <a:t>menti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6247928" y="3466730"/>
            <a:ext cx="106631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cs-CZ" sz="2900" dirty="0" err="1" smtClean="0">
                <a:solidFill>
                  <a:prstClr val="black"/>
                </a:solidFill>
              </a:rPr>
              <a:t>arcus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538580" y="1916832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FE82D2"/>
                </a:solidFill>
              </a:rPr>
              <a:t>I</a:t>
            </a:r>
            <a:endParaRPr lang="en-US" sz="3200" dirty="0">
              <a:solidFill>
                <a:srgbClr val="FE82D2"/>
              </a:solidFill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458429" y="3933054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</a:rPr>
              <a:t>II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021677" y="1917079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CC00"/>
                </a:solidFill>
              </a:rPr>
              <a:t>III</a:t>
            </a:r>
            <a:endParaRPr lang="en-US" sz="3200" dirty="0">
              <a:solidFill>
                <a:srgbClr val="FFCC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677" y="3933055"/>
            <a:ext cx="619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IV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1701807" y="1939774"/>
            <a:ext cx="88036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900" dirty="0" smtClean="0">
                <a:solidFill>
                  <a:prstClr val="black"/>
                </a:solidFill>
              </a:rPr>
              <a:t>cox</a:t>
            </a:r>
            <a:r>
              <a:rPr lang="cs-CZ" sz="2900" dirty="0" smtClean="0">
                <a:solidFill>
                  <a:prstClr val="black"/>
                </a:solidFill>
              </a:rPr>
              <a:t>-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5940152" y="1940305"/>
            <a:ext cx="128592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900" dirty="0" smtClean="0">
                <a:solidFill>
                  <a:prstClr val="black"/>
                </a:solidFill>
              </a:rPr>
              <a:t>c</a:t>
            </a:r>
            <a:r>
              <a:rPr lang="cs-CZ" sz="2900" dirty="0" err="1" smtClean="0">
                <a:solidFill>
                  <a:prstClr val="black"/>
                </a:solidFill>
              </a:rPr>
              <a:t>ervic</a:t>
            </a:r>
            <a:r>
              <a:rPr lang="cs-CZ" sz="2900" dirty="0" smtClean="0">
                <a:solidFill>
                  <a:prstClr val="black"/>
                </a:solidFill>
              </a:rPr>
              <a:t>-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1877247" y="3956136"/>
            <a:ext cx="117852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cs-CZ" sz="2900" dirty="0" err="1" smtClean="0">
                <a:solidFill>
                  <a:prstClr val="black"/>
                </a:solidFill>
              </a:rPr>
              <a:t>ment</a:t>
            </a:r>
            <a:r>
              <a:rPr lang="cs-CZ" sz="2900" dirty="0" smtClean="0">
                <a:solidFill>
                  <a:prstClr val="black"/>
                </a:solidFill>
              </a:rPr>
              <a:t>-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6231898" y="3933054"/>
            <a:ext cx="83227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cs-CZ" sz="2900" dirty="0" err="1" smtClean="0">
                <a:solidFill>
                  <a:prstClr val="black"/>
                </a:solidFill>
              </a:rPr>
              <a:t>arc</a:t>
            </a:r>
            <a:r>
              <a:rPr lang="cs-CZ" sz="2900" dirty="0" smtClean="0">
                <a:solidFill>
                  <a:prstClr val="black"/>
                </a:solidFill>
              </a:rPr>
              <a:t>-</a:t>
            </a:r>
            <a:endParaRPr lang="en-US" sz="2900" dirty="0">
              <a:solidFill>
                <a:prstClr val="black"/>
              </a:solidFill>
            </a:endParaRPr>
          </a:p>
        </p:txBody>
      </p:sp>
      <p:sp>
        <p:nvSpPr>
          <p:cNvPr id="16" name="TextBox 5"/>
          <p:cNvSpPr txBox="1"/>
          <p:nvPr/>
        </p:nvSpPr>
        <p:spPr>
          <a:xfrm>
            <a:off x="1193421" y="2473198"/>
            <a:ext cx="110799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900" dirty="0" err="1" smtClean="0">
                <a:solidFill>
                  <a:prstClr val="black"/>
                </a:solidFill>
              </a:rPr>
              <a:t>cox</a:t>
            </a:r>
            <a:r>
              <a:rPr lang="en-US" sz="2900" dirty="0" err="1" smtClean="0">
                <a:solidFill>
                  <a:srgbClr val="FE82D2"/>
                </a:solidFill>
              </a:rPr>
              <a:t>ae</a:t>
            </a:r>
            <a:endParaRPr lang="en-US" sz="2900" dirty="0">
              <a:solidFill>
                <a:srgbClr val="FE82D2"/>
              </a:solidFill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5810309" y="2473197"/>
            <a:ext cx="148630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900" dirty="0" smtClean="0">
                <a:solidFill>
                  <a:prstClr val="black"/>
                </a:solidFill>
              </a:rPr>
              <a:t>c</a:t>
            </a:r>
            <a:r>
              <a:rPr lang="cs-CZ" sz="2900" dirty="0" err="1" smtClean="0">
                <a:solidFill>
                  <a:prstClr val="black"/>
                </a:solidFill>
              </a:rPr>
              <a:t>ervic</a:t>
            </a:r>
            <a:r>
              <a:rPr lang="cs-CZ" sz="2900" dirty="0" err="1" smtClean="0">
                <a:solidFill>
                  <a:srgbClr val="FFCC00"/>
                </a:solidFill>
              </a:rPr>
              <a:t>es</a:t>
            </a:r>
            <a:endParaRPr lang="en-US" sz="2900" dirty="0">
              <a:solidFill>
                <a:srgbClr val="FFCC00"/>
              </a:solidFill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1127771" y="4468704"/>
            <a:ext cx="122661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cs-CZ" sz="2900" dirty="0" err="1" smtClean="0">
                <a:solidFill>
                  <a:prstClr val="black"/>
                </a:solidFill>
              </a:rPr>
              <a:t>ment</a:t>
            </a:r>
            <a:r>
              <a:rPr lang="cs-CZ" sz="2900" dirty="0" err="1" smtClean="0">
                <a:solidFill>
                  <a:schemeClr val="accent1"/>
                </a:solidFill>
              </a:rPr>
              <a:t>a</a:t>
            </a:r>
            <a:endParaRPr lang="en-US" sz="2900" dirty="0">
              <a:solidFill>
                <a:schemeClr val="accent1"/>
              </a:solidFill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6114038" y="4468703"/>
            <a:ext cx="106631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cs-CZ" sz="2900" dirty="0" err="1" smtClean="0">
                <a:solidFill>
                  <a:prstClr val="black"/>
                </a:solidFill>
              </a:rPr>
              <a:t>arc</a:t>
            </a:r>
            <a:r>
              <a:rPr lang="cs-CZ" sz="2900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endParaRPr lang="en-US" sz="29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2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syntax</a:t>
            </a:r>
            <a:br>
              <a:rPr lang="en-US" dirty="0"/>
            </a:br>
            <a:r>
              <a:rPr lang="en-US" dirty="0"/>
              <a:t>NOUN IN APPOSITION </a:t>
            </a:r>
            <a:r>
              <a:rPr lang="cs-CZ" dirty="0" smtClean="0"/>
              <a:t>I</a:t>
            </a:r>
            <a:r>
              <a:rPr lang="en-US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noun + noun &lt; GENITIVE 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Translated: 	using </a:t>
            </a:r>
            <a:r>
              <a:rPr lang="en-US" sz="2400" i="1" dirty="0">
                <a:latin typeface="Cambria"/>
                <a:cs typeface="Cambria"/>
              </a:rPr>
              <a:t>of</a:t>
            </a:r>
            <a:r>
              <a:rPr lang="en-US" sz="2400" dirty="0">
                <a:latin typeface="Cambria"/>
                <a:cs typeface="Cambria"/>
              </a:rPr>
              <a:t> 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Meaning:		state of dependency, </a:t>
            </a:r>
            <a:r>
              <a:rPr lang="en-US" sz="2400" dirty="0" smtClean="0">
                <a:latin typeface="Cambria"/>
                <a:cs typeface="Cambria"/>
              </a:rPr>
              <a:t>possession</a:t>
            </a:r>
            <a:endParaRPr lang="cs-CZ" sz="2400" dirty="0" smtClean="0">
              <a:latin typeface="Cambria"/>
              <a:cs typeface="Cambria"/>
            </a:endParaRPr>
          </a:p>
          <a:p>
            <a:endParaRPr lang="cs-CZ" b="1" dirty="0">
              <a:latin typeface="Cambria"/>
              <a:cs typeface="Cambria"/>
            </a:endParaRPr>
          </a:p>
          <a:p>
            <a:r>
              <a:rPr lang="en-US" b="1" dirty="0" smtClean="0">
                <a:latin typeface="Cambria"/>
                <a:cs typeface="Cambria"/>
              </a:rPr>
              <a:t>EX</a:t>
            </a:r>
            <a:r>
              <a:rPr lang="en-US" b="1" dirty="0">
                <a:latin typeface="Cambria"/>
                <a:cs typeface="Cambria"/>
              </a:rPr>
              <a:t>:</a:t>
            </a:r>
            <a:r>
              <a:rPr lang="en-US" dirty="0">
                <a:latin typeface="Cambria"/>
                <a:cs typeface="Cambria"/>
              </a:rPr>
              <a:t>      </a:t>
            </a:r>
            <a:r>
              <a:rPr lang="en-US" dirty="0" err="1">
                <a:latin typeface="Cambria"/>
                <a:cs typeface="Cambria"/>
              </a:rPr>
              <a:t>Fractura</a:t>
            </a:r>
            <a:r>
              <a:rPr lang="en-US" dirty="0">
                <a:latin typeface="Cambria"/>
                <a:cs typeface="Cambria"/>
              </a:rPr>
              <a:t> cost</a:t>
            </a:r>
            <a:r>
              <a:rPr lang="en-US" dirty="0">
                <a:solidFill>
                  <a:srgbClr val="267CF2"/>
                </a:solidFill>
                <a:latin typeface="Cambria"/>
                <a:cs typeface="Cambria"/>
              </a:rPr>
              <a:t>ae</a:t>
            </a:r>
            <a:r>
              <a:rPr lang="en-US" dirty="0">
                <a:latin typeface="Cambria"/>
                <a:cs typeface="Cambria"/>
              </a:rPr>
              <a:t> //</a:t>
            </a:r>
            <a:r>
              <a:rPr lang="en-US" dirty="0" err="1">
                <a:latin typeface="Cambria"/>
                <a:cs typeface="Cambria"/>
              </a:rPr>
              <a:t>fractura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cost</a:t>
            </a:r>
            <a:r>
              <a:rPr lang="en-US" dirty="0" err="1">
                <a:solidFill>
                  <a:srgbClr val="267CF2"/>
                </a:solidFill>
                <a:latin typeface="Cambria"/>
                <a:cs typeface="Cambria"/>
              </a:rPr>
              <a:t>arum</a:t>
            </a:r>
            <a:endParaRPr lang="en-US" dirty="0">
              <a:solidFill>
                <a:srgbClr val="267CF2"/>
              </a:solidFill>
              <a:latin typeface="Cambria"/>
              <a:cs typeface="Cambria"/>
            </a:endParaRPr>
          </a:p>
          <a:p>
            <a:pPr marL="1314450" lvl="4" indent="0">
              <a:buNone/>
            </a:pPr>
            <a:r>
              <a:rPr lang="en-US" sz="2400" dirty="0">
                <a:solidFill>
                  <a:schemeClr val="accent1"/>
                </a:solidFill>
                <a:latin typeface="Cambria"/>
                <a:cs typeface="Cambria"/>
              </a:rPr>
              <a:t>Fracture of rib	</a:t>
            </a:r>
            <a:r>
              <a:rPr lang="en-US" sz="2400" dirty="0" smtClean="0">
                <a:solidFill>
                  <a:schemeClr val="accent1"/>
                </a:solidFill>
                <a:latin typeface="Cambria"/>
                <a:cs typeface="Cambria"/>
              </a:rPr>
              <a:t>      </a:t>
            </a:r>
            <a:r>
              <a:rPr lang="en-US" sz="2400" dirty="0">
                <a:solidFill>
                  <a:schemeClr val="accent1"/>
                </a:solidFill>
                <a:latin typeface="Cambria"/>
                <a:cs typeface="Cambria"/>
              </a:rPr>
              <a:t>Fracture of ribs</a:t>
            </a:r>
          </a:p>
          <a:p>
            <a:pPr marL="1314450" lvl="4" indent="0">
              <a:buNone/>
            </a:pPr>
            <a:r>
              <a:rPr lang="en-US" sz="2400" dirty="0">
                <a:solidFill>
                  <a:schemeClr val="accent1"/>
                </a:solidFill>
                <a:latin typeface="Cambria"/>
                <a:cs typeface="Cambria"/>
              </a:rPr>
              <a:t>! = rib fracture	</a:t>
            </a:r>
            <a:r>
              <a:rPr lang="cs-CZ" sz="2400" dirty="0">
                <a:solidFill>
                  <a:schemeClr val="accent1"/>
                </a:solidFill>
                <a:latin typeface="Cambria"/>
                <a:cs typeface="Cambria"/>
              </a:rPr>
              <a:t> </a:t>
            </a:r>
            <a:r>
              <a:rPr lang="cs-CZ" sz="2400" dirty="0" smtClean="0">
                <a:solidFill>
                  <a:schemeClr val="accent1"/>
                </a:solidFill>
                <a:latin typeface="Cambria"/>
                <a:cs typeface="Cambria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ambria"/>
                <a:cs typeface="Cambria"/>
              </a:rPr>
              <a:t>    </a:t>
            </a:r>
            <a:r>
              <a:rPr lang="en-US" sz="2400" dirty="0">
                <a:solidFill>
                  <a:schemeClr val="accent1"/>
                </a:solidFill>
                <a:latin typeface="Cambria"/>
                <a:cs typeface="Cambria"/>
              </a:rPr>
              <a:t>= rib fractures</a:t>
            </a:r>
          </a:p>
          <a:p>
            <a:endParaRPr lang="en-US" dirty="0">
              <a:latin typeface="Cambria"/>
              <a:cs typeface="Cambr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Genitive –</a:t>
            </a:r>
            <a:r>
              <a:rPr lang="cs-CZ" dirty="0" err="1" smtClean="0"/>
              <a:t>singular</a:t>
            </a:r>
            <a:r>
              <a:rPr lang="cs-CZ" dirty="0" smtClean="0"/>
              <a:t> and </a:t>
            </a:r>
            <a:r>
              <a:rPr lang="cs-CZ" dirty="0" err="1" smtClean="0"/>
              <a:t>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1317343"/>
            <a:ext cx="9144000" cy="5055810"/>
          </a:xfrm>
          <a:prstGeom prst="rect">
            <a:avLst/>
          </a:prstGeom>
        </p:spPr>
      </p:pic>
      <p:sp>
        <p:nvSpPr>
          <p:cNvPr id="5" name="Rectangle 5"/>
          <p:cNvSpPr/>
          <p:nvPr/>
        </p:nvSpPr>
        <p:spPr>
          <a:xfrm>
            <a:off x="750023" y="2836779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24" y="4387318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395536" y="637315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Genitive </a:t>
            </a:r>
            <a:r>
              <a:rPr lang="cs-CZ" dirty="0" err="1" smtClean="0"/>
              <a:t>singular</a:t>
            </a:r>
            <a:r>
              <a:rPr lang="cs-CZ" dirty="0" smtClean="0"/>
              <a:t> </a:t>
            </a:r>
            <a:r>
              <a:rPr lang="cs-CZ" dirty="0" err="1" smtClean="0"/>
              <a:t>ending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listed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33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1484784"/>
            <a:ext cx="8640960" cy="500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i="1" dirty="0">
                <a:solidFill>
                  <a:srgbClr val="3366FF"/>
                </a:solidFill>
              </a:rPr>
              <a:t>ex:  caput 	+ 	</a:t>
            </a:r>
            <a:r>
              <a:rPr lang="en-GB" sz="2400" dirty="0">
                <a:solidFill>
                  <a:srgbClr val="3366FF"/>
                </a:solidFill>
              </a:rPr>
              <a:t>costa</a:t>
            </a:r>
            <a:r>
              <a:rPr lang="en-GB" sz="2400" i="1" dirty="0">
                <a:solidFill>
                  <a:srgbClr val="3366FF"/>
                </a:solidFill>
              </a:rPr>
              <a:t> &gt; caput costae</a:t>
            </a:r>
            <a:r>
              <a:rPr lang="en-GB" sz="2400" dirty="0">
                <a:solidFill>
                  <a:srgbClr val="3366FF"/>
                </a:solidFill>
              </a:rPr>
              <a:t> 	</a:t>
            </a:r>
            <a:r>
              <a:rPr lang="en-GB" sz="2400" i="1" dirty="0"/>
              <a:t>head of rib</a:t>
            </a:r>
            <a:endParaRPr lang="sk-SK" sz="2400" dirty="0"/>
          </a:p>
          <a:p>
            <a:pPr>
              <a:lnSpc>
                <a:spcPct val="150000"/>
              </a:lnSpc>
            </a:pPr>
            <a:r>
              <a:rPr lang="en-GB" sz="2700" dirty="0"/>
              <a:t>caput   +  femur </a:t>
            </a:r>
            <a:r>
              <a:rPr lang="cs-CZ" sz="2700" dirty="0" smtClean="0"/>
              <a:t>	-</a:t>
            </a:r>
            <a:r>
              <a:rPr lang="en-GB" sz="2700" i="1" dirty="0" smtClean="0"/>
              <a:t>&gt;</a:t>
            </a:r>
            <a:r>
              <a:rPr lang="en-GB" sz="2700" dirty="0"/>
              <a:t>		</a:t>
            </a:r>
          </a:p>
          <a:p>
            <a:pPr>
              <a:lnSpc>
                <a:spcPct val="150000"/>
              </a:lnSpc>
            </a:pPr>
            <a:r>
              <a:rPr lang="en-GB" sz="2700" dirty="0"/>
              <a:t>caput   +  fibula </a:t>
            </a:r>
            <a:r>
              <a:rPr lang="cs-CZ" sz="2700" dirty="0" smtClean="0"/>
              <a:t>	-</a:t>
            </a:r>
            <a:r>
              <a:rPr lang="en-GB" sz="2700" i="1" dirty="0" smtClean="0"/>
              <a:t>&gt;</a:t>
            </a:r>
            <a:r>
              <a:rPr lang="en-GB" sz="2700" dirty="0"/>
              <a:t>			</a:t>
            </a:r>
          </a:p>
          <a:p>
            <a:pPr>
              <a:lnSpc>
                <a:spcPct val="150000"/>
              </a:lnSpc>
            </a:pPr>
            <a:r>
              <a:rPr lang="en-GB" sz="2700" dirty="0"/>
              <a:t>caput   +  </a:t>
            </a:r>
            <a:r>
              <a:rPr lang="en-GB" sz="2700" dirty="0" err="1"/>
              <a:t>humerus</a:t>
            </a:r>
            <a:r>
              <a:rPr lang="en-GB" sz="2700" dirty="0"/>
              <a:t> </a:t>
            </a:r>
            <a:r>
              <a:rPr lang="cs-CZ" sz="2700" dirty="0" smtClean="0"/>
              <a:t>-</a:t>
            </a:r>
            <a:r>
              <a:rPr lang="en-GB" sz="2700" i="1" dirty="0" smtClean="0"/>
              <a:t>&gt;</a:t>
            </a:r>
            <a:r>
              <a:rPr lang="en-GB" sz="2700" dirty="0" smtClean="0"/>
              <a:t> </a:t>
            </a:r>
            <a:r>
              <a:rPr lang="en-GB" sz="2700" dirty="0"/>
              <a:t>	</a:t>
            </a:r>
          </a:p>
          <a:p>
            <a:pPr>
              <a:lnSpc>
                <a:spcPct val="150000"/>
              </a:lnSpc>
            </a:pPr>
            <a:r>
              <a:rPr lang="en-GB" sz="2700" dirty="0"/>
              <a:t>caput   +  phalanx </a:t>
            </a:r>
            <a:r>
              <a:rPr lang="cs-CZ" sz="2700" dirty="0" smtClean="0"/>
              <a:t>-</a:t>
            </a:r>
            <a:r>
              <a:rPr lang="en-GB" sz="2700" i="1" dirty="0" smtClean="0"/>
              <a:t>&gt;</a:t>
            </a:r>
            <a:r>
              <a:rPr lang="en-GB" sz="2700" dirty="0"/>
              <a:t>	</a:t>
            </a:r>
          </a:p>
          <a:p>
            <a:pPr>
              <a:lnSpc>
                <a:spcPct val="150000"/>
              </a:lnSpc>
            </a:pPr>
            <a:r>
              <a:rPr lang="en-GB" sz="2700" dirty="0"/>
              <a:t>caput   +  radius </a:t>
            </a:r>
            <a:r>
              <a:rPr lang="cs-CZ" sz="2700" dirty="0" smtClean="0"/>
              <a:t>	-</a:t>
            </a:r>
            <a:r>
              <a:rPr lang="en-GB" sz="2700" i="1" dirty="0" smtClean="0"/>
              <a:t>&gt;</a:t>
            </a:r>
            <a:r>
              <a:rPr lang="en-GB" sz="2700" dirty="0"/>
              <a:t>	</a:t>
            </a:r>
            <a:endParaRPr lang="sk-SK" sz="2700" dirty="0"/>
          </a:p>
          <a:p>
            <a:pPr>
              <a:lnSpc>
                <a:spcPct val="150000"/>
              </a:lnSpc>
            </a:pPr>
            <a:r>
              <a:rPr lang="en-GB" sz="2700" dirty="0"/>
              <a:t>caput   +   talus </a:t>
            </a:r>
            <a:r>
              <a:rPr lang="cs-CZ" sz="2700" dirty="0" smtClean="0"/>
              <a:t>	-</a:t>
            </a:r>
            <a:r>
              <a:rPr lang="en-GB" sz="2700" i="1" dirty="0" smtClean="0"/>
              <a:t>&gt;</a:t>
            </a:r>
            <a:endParaRPr lang="sk-SK" sz="2700" dirty="0"/>
          </a:p>
          <a:p>
            <a:pPr>
              <a:lnSpc>
                <a:spcPct val="150000"/>
              </a:lnSpc>
            </a:pPr>
            <a:r>
              <a:rPr lang="en-GB" sz="2700" dirty="0"/>
              <a:t>caput   +   ulna </a:t>
            </a:r>
            <a:r>
              <a:rPr lang="cs-CZ" sz="2700" dirty="0" smtClean="0"/>
              <a:t>	-</a:t>
            </a:r>
            <a:r>
              <a:rPr lang="en-GB" sz="2700" i="1" dirty="0" smtClean="0"/>
              <a:t>&gt;</a:t>
            </a:r>
            <a:endParaRPr lang="sk-SK" sz="2700" dirty="0"/>
          </a:p>
        </p:txBody>
      </p:sp>
      <p:sp>
        <p:nvSpPr>
          <p:cNvPr id="7" name="TextBox 3"/>
          <p:cNvSpPr txBox="1"/>
          <p:nvPr/>
        </p:nvSpPr>
        <p:spPr>
          <a:xfrm>
            <a:off x="3839098" y="1988840"/>
            <a:ext cx="2595582" cy="4379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dirty="0" smtClean="0"/>
              <a:t>caput </a:t>
            </a:r>
            <a:r>
              <a:rPr lang="en-US" sz="2700" dirty="0" err="1" smtClean="0">
                <a:solidFill>
                  <a:srgbClr val="FF0000"/>
                </a:solidFill>
              </a:rPr>
              <a:t>femoris</a:t>
            </a:r>
            <a:endParaRPr lang="en-US" sz="27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700" dirty="0" smtClean="0"/>
              <a:t>caput </a:t>
            </a:r>
            <a:r>
              <a:rPr lang="en-US" sz="2700" dirty="0" smtClean="0">
                <a:solidFill>
                  <a:srgbClr val="FF0000"/>
                </a:solidFill>
              </a:rPr>
              <a:t>fibulae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caput </a:t>
            </a:r>
            <a:r>
              <a:rPr lang="en-US" sz="2700" dirty="0" smtClean="0">
                <a:solidFill>
                  <a:srgbClr val="FF0000"/>
                </a:solidFill>
              </a:rPr>
              <a:t>humeri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caput </a:t>
            </a:r>
            <a:r>
              <a:rPr lang="en-US" sz="2700" dirty="0" err="1" smtClean="0">
                <a:solidFill>
                  <a:srgbClr val="FF0000"/>
                </a:solidFill>
              </a:rPr>
              <a:t>phalangis</a:t>
            </a:r>
            <a:endParaRPr lang="en-US" sz="27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700" dirty="0" smtClean="0"/>
              <a:t>caput </a:t>
            </a:r>
            <a:r>
              <a:rPr lang="en-US" sz="2700" dirty="0" smtClean="0">
                <a:solidFill>
                  <a:srgbClr val="FF0000"/>
                </a:solidFill>
              </a:rPr>
              <a:t>radii</a:t>
            </a:r>
          </a:p>
          <a:p>
            <a:pPr>
              <a:lnSpc>
                <a:spcPct val="150000"/>
              </a:lnSpc>
            </a:pPr>
            <a:r>
              <a:rPr lang="en-US" sz="2700" dirty="0" smtClean="0"/>
              <a:t>caput </a:t>
            </a:r>
            <a:r>
              <a:rPr lang="en-US" sz="2700" dirty="0" err="1" smtClean="0">
                <a:solidFill>
                  <a:srgbClr val="FF0000"/>
                </a:solidFill>
              </a:rPr>
              <a:t>tali</a:t>
            </a:r>
            <a:endParaRPr lang="en-US" sz="27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700" dirty="0" smtClean="0"/>
              <a:t>caput </a:t>
            </a:r>
            <a:r>
              <a:rPr lang="en-US" sz="2700" dirty="0" smtClean="0">
                <a:solidFill>
                  <a:srgbClr val="FF0000"/>
                </a:solidFill>
              </a:rPr>
              <a:t>ulnae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3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692696"/>
            <a:ext cx="3727697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55576" y="692696"/>
            <a:ext cx="648072" cy="648072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 descr="http://spina.pro/i/anatomy/kosti/3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4" r="8181"/>
          <a:stretch/>
        </p:blipFill>
        <p:spPr bwMode="auto">
          <a:xfrm>
            <a:off x="4427984" y="336838"/>
            <a:ext cx="4554246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596336" y="476672"/>
            <a:ext cx="1152128" cy="43204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1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Prepositions</a:t>
            </a:r>
            <a:r>
              <a:rPr lang="cs-CZ" dirty="0"/>
              <a:t> and </a:t>
            </a:r>
            <a:r>
              <a:rPr lang="cs-CZ" dirty="0" err="1"/>
              <a:t>prepositional</a:t>
            </a:r>
            <a:r>
              <a:rPr lang="cs-CZ" dirty="0"/>
              <a:t> </a:t>
            </a:r>
            <a:r>
              <a:rPr lang="cs-CZ" dirty="0" err="1"/>
              <a:t>phrases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968552"/>
          </a:xfrm>
        </p:spPr>
        <p:txBody>
          <a:bodyPr/>
          <a:lstStyle/>
          <a:p>
            <a:r>
              <a:rPr lang="en-US" dirty="0">
                <a:latin typeface="Cambria"/>
                <a:cs typeface="Cambria"/>
              </a:rPr>
              <a:t>Denote: 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Spatial relations		sub, infra, post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Temporal relations	</a:t>
            </a:r>
            <a:r>
              <a:rPr lang="en-US" sz="2400" dirty="0" smtClean="0">
                <a:latin typeface="Cambria"/>
                <a:cs typeface="Cambria"/>
              </a:rPr>
              <a:t>post</a:t>
            </a:r>
            <a:r>
              <a:rPr lang="en-US" sz="2400" dirty="0">
                <a:latin typeface="Cambria"/>
                <a:cs typeface="Cambria"/>
              </a:rPr>
              <a:t>, ante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Causal relations		</a:t>
            </a:r>
            <a:r>
              <a:rPr lang="en-US" sz="2400" dirty="0" smtClean="0">
                <a:latin typeface="Cambria"/>
                <a:cs typeface="Cambria"/>
              </a:rPr>
              <a:t>propter</a:t>
            </a:r>
            <a:r>
              <a:rPr lang="en-US" sz="2400" dirty="0">
                <a:latin typeface="Cambria"/>
                <a:cs typeface="Cambria"/>
              </a:rPr>
              <a:t>, e/ex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Can be connected with: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Accusative case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Ablative case</a:t>
            </a:r>
          </a:p>
          <a:p>
            <a:pPr lvl="1"/>
            <a:r>
              <a:rPr lang="en-US" sz="2400" dirty="0">
                <a:latin typeface="Cambria"/>
                <a:cs typeface="Cambria"/>
              </a:rPr>
              <a:t>Both Accusative and Ablative </a:t>
            </a:r>
            <a:r>
              <a:rPr lang="en-US" sz="2400" dirty="0" smtClean="0">
                <a:latin typeface="Cambria"/>
                <a:cs typeface="Cambria"/>
              </a:rPr>
              <a:t>case</a:t>
            </a: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594928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dictionary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entry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will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tell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you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case to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put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after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preposition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 rotWithShape="1">
          <a:blip r:embed="rId2"/>
          <a:srcRect l="3942" t="3736" r="7623" b="7574"/>
          <a:stretch/>
        </p:blipFill>
        <p:spPr>
          <a:xfrm>
            <a:off x="1475655" y="188640"/>
            <a:ext cx="6068543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Accusative</a:t>
            </a:r>
            <a:r>
              <a:rPr lang="cs-CZ" dirty="0" smtClean="0"/>
              <a:t> and </a:t>
            </a:r>
            <a:r>
              <a:rPr lang="cs-CZ" dirty="0" smtClean="0">
                <a:solidFill>
                  <a:schemeClr val="accent1"/>
                </a:solidFill>
              </a:rPr>
              <a:t>ablative</a:t>
            </a:r>
            <a:r>
              <a:rPr lang="cs-CZ" dirty="0" smtClean="0"/>
              <a:t> </a:t>
            </a:r>
            <a:r>
              <a:rPr lang="cs-CZ" dirty="0" err="1" smtClean="0"/>
              <a:t>singular</a:t>
            </a:r>
            <a:r>
              <a:rPr lang="cs-CZ" dirty="0" smtClean="0"/>
              <a:t> and </a:t>
            </a:r>
            <a:r>
              <a:rPr lang="cs-CZ" dirty="0" err="1" smtClean="0"/>
              <a:t>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8" y="1556792"/>
            <a:ext cx="8885886" cy="4913096"/>
          </a:xfrm>
          <a:prstGeom prst="rect">
            <a:avLst/>
          </a:prstGeom>
        </p:spPr>
      </p:pic>
      <p:sp>
        <p:nvSpPr>
          <p:cNvPr id="5" name="Rectangle 6"/>
          <p:cNvSpPr/>
          <p:nvPr/>
        </p:nvSpPr>
        <p:spPr>
          <a:xfrm>
            <a:off x="843378" y="342033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827584" y="3837246"/>
            <a:ext cx="8136904" cy="311834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379" y="486916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835481" y="5301208"/>
            <a:ext cx="8136904" cy="360040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prepositions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7373824"/>
              </p:ext>
            </p:extLst>
          </p:nvPr>
        </p:nvGraphicFramePr>
        <p:xfrm>
          <a:off x="907933" y="1484784"/>
          <a:ext cx="7840531" cy="4900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4" imgW="5867184" imgH="4013052" progId="Word.Document.12">
                  <p:embed/>
                </p:oleObj>
              </mc:Choice>
              <mc:Fallback>
                <p:oleObj name="Document" r:id="rId4" imgW="5867184" imgH="401305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933" y="1484784"/>
                        <a:ext cx="7840531" cy="4900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9792" y="1988839"/>
            <a:ext cx="18053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sub scapula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6717408" y="4246496"/>
            <a:ext cx="110799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in </a:t>
            </a:r>
            <a:r>
              <a:rPr lang="cs-CZ" sz="2400" i="1" dirty="0" err="1" smtClean="0">
                <a:solidFill>
                  <a:srgbClr val="FF0000"/>
                </a:solidFill>
              </a:rPr>
              <a:t>osse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699792" y="3068960"/>
            <a:ext cx="175400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sub </a:t>
            </a:r>
            <a:r>
              <a:rPr lang="cs-CZ" sz="2400" i="1" dirty="0" err="1" smtClean="0">
                <a:solidFill>
                  <a:srgbClr val="FF0000"/>
                </a:solidFill>
              </a:rPr>
              <a:t>oculum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6672078" y="1988837"/>
            <a:ext cx="16273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sub </a:t>
            </a:r>
            <a:r>
              <a:rPr lang="cs-CZ" sz="2400" i="1" dirty="0" smtClean="0">
                <a:solidFill>
                  <a:srgbClr val="FF0000"/>
                </a:solidFill>
              </a:rPr>
              <a:t>lingua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4652349" y="1988838"/>
            <a:ext cx="130676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sub </a:t>
            </a:r>
            <a:r>
              <a:rPr lang="cs-CZ" sz="2400" i="1" dirty="0" err="1" smtClean="0">
                <a:solidFill>
                  <a:srgbClr val="FF0000"/>
                </a:solidFill>
              </a:rPr>
              <a:t>cute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6707552" y="3076111"/>
            <a:ext cx="196880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sub </a:t>
            </a:r>
            <a:r>
              <a:rPr lang="cs-CZ" sz="2400" i="1" dirty="0" err="1" smtClean="0">
                <a:solidFill>
                  <a:srgbClr val="FF0000"/>
                </a:solidFill>
              </a:rPr>
              <a:t>patellam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4639529" y="4262766"/>
            <a:ext cx="98456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in </a:t>
            </a:r>
            <a:r>
              <a:rPr lang="cs-CZ" sz="2400" i="1" dirty="0" err="1" smtClean="0">
                <a:solidFill>
                  <a:srgbClr val="FF0000"/>
                </a:solidFill>
              </a:rPr>
              <a:t>ore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2" name="TextBox 4"/>
          <p:cNvSpPr txBox="1"/>
          <p:nvPr/>
        </p:nvSpPr>
        <p:spPr>
          <a:xfrm>
            <a:off x="2737462" y="5373216"/>
            <a:ext cx="170912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in </a:t>
            </a:r>
            <a:r>
              <a:rPr lang="cs-CZ" sz="2400" i="1" dirty="0" err="1" smtClean="0">
                <a:solidFill>
                  <a:srgbClr val="FF0000"/>
                </a:solidFill>
              </a:rPr>
              <a:t>cranium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2737462" y="4262767"/>
            <a:ext cx="128753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in dente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6660232" y="5392607"/>
            <a:ext cx="211468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000" i="1" dirty="0" smtClean="0">
                <a:solidFill>
                  <a:srgbClr val="FF0000"/>
                </a:solidFill>
              </a:rPr>
              <a:t>in hypogastrium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4664189" y="5373216"/>
            <a:ext cx="165462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in </a:t>
            </a:r>
            <a:r>
              <a:rPr lang="cs-CZ" sz="2400" i="1" dirty="0" err="1" smtClean="0">
                <a:solidFill>
                  <a:srgbClr val="FF0000"/>
                </a:solidFill>
              </a:rPr>
              <a:t>orbitam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6" name="TextBox 4"/>
          <p:cNvSpPr txBox="1"/>
          <p:nvPr/>
        </p:nvSpPr>
        <p:spPr>
          <a:xfrm>
            <a:off x="4621772" y="3068960"/>
            <a:ext cx="172996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sub </a:t>
            </a:r>
            <a:r>
              <a:rPr lang="cs-CZ" sz="2400" i="1" dirty="0" err="1" smtClean="0">
                <a:solidFill>
                  <a:srgbClr val="FF0000"/>
                </a:solidFill>
              </a:rPr>
              <a:t>costam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8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1</a:t>
            </a:r>
            <a:r>
              <a:rPr lang="cs-CZ" baseline="30000" dirty="0" smtClean="0"/>
              <a:t>st</a:t>
            </a:r>
            <a:r>
              <a:rPr lang="cs-CZ" dirty="0" smtClean="0"/>
              <a:t> Latin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9036496" cy="4926288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In the </a:t>
            </a:r>
            <a:r>
              <a:rPr lang="en-US" sz="30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declension we decline nouns that have</a:t>
            </a:r>
            <a:r>
              <a:rPr lang="en-US" sz="2800" dirty="0" smtClean="0"/>
              <a:t>: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>
              <a:solidFill>
                <a:schemeClr val="accent1"/>
              </a:solidFill>
            </a:endParaRPr>
          </a:p>
          <a:p>
            <a:endParaRPr lang="cs-CZ" sz="2800" dirty="0" smtClean="0">
              <a:solidFill>
                <a:schemeClr val="accent1"/>
              </a:solidFill>
              <a:latin typeface="Cambria"/>
              <a:cs typeface="Cambria"/>
            </a:endParaRPr>
          </a:p>
          <a:p>
            <a:endParaRPr lang="cs-CZ" sz="2800" dirty="0">
              <a:solidFill>
                <a:schemeClr val="accent1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latin typeface="Cambria"/>
                <a:cs typeface="Cambria"/>
              </a:rPr>
              <a:t>		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NOUNS OF THE 1</a:t>
            </a:r>
            <a:r>
              <a:rPr lang="en-US" sz="2800" baseline="300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st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 Declension that are of masculine gender are:</a:t>
            </a:r>
          </a:p>
          <a:p>
            <a:pPr lvl="1"/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of specialists – </a:t>
            </a:r>
            <a:r>
              <a:rPr lang="en-US" sz="2600" dirty="0" err="1">
                <a:solidFill>
                  <a:schemeClr val="accent3">
                    <a:lumMod val="75000"/>
                  </a:schemeClr>
                </a:solidFill>
                <a:cs typeface="Cambria"/>
              </a:rPr>
              <a:t>Dentista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pPr lvl="1"/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of muscles – </a:t>
            </a:r>
            <a:r>
              <a:rPr lang="en-US" sz="2600" dirty="0" err="1">
                <a:solidFill>
                  <a:schemeClr val="accent3">
                    <a:lumMod val="75000"/>
                  </a:schemeClr>
                </a:solidFill>
                <a:cs typeface="Cambria"/>
              </a:rPr>
              <a:t>Agonista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endParaRPr lang="en-US" sz="2800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53" y="2046288"/>
            <a:ext cx="5525386" cy="267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aloud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Cambria"/>
                <a:cs typeface="Cambria"/>
              </a:rPr>
              <a:t>Infarctus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myocardii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recens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Fractura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comminutiva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colli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femoris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lateris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dextri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Commotio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cerebri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Vulnus</a:t>
            </a:r>
            <a:r>
              <a:rPr lang="en-US" dirty="0">
                <a:latin typeface="Cambria"/>
                <a:cs typeface="Cambria"/>
              </a:rPr>
              <a:t> punctum </a:t>
            </a:r>
            <a:r>
              <a:rPr lang="en-US" dirty="0" err="1">
                <a:latin typeface="Cambria"/>
                <a:cs typeface="Cambria"/>
              </a:rPr>
              <a:t>thoracis</a:t>
            </a:r>
            <a:r>
              <a:rPr lang="en-US" dirty="0">
                <a:latin typeface="Cambria"/>
                <a:cs typeface="Cambria"/>
              </a:rPr>
              <a:t> ad </a:t>
            </a:r>
            <a:r>
              <a:rPr lang="en-US" dirty="0" err="1">
                <a:latin typeface="Cambria"/>
                <a:cs typeface="Cambria"/>
              </a:rPr>
              <a:t>pulmonem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lateris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sinistri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penetrans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Aethylismus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chronicus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Appendicitis </a:t>
            </a:r>
            <a:r>
              <a:rPr lang="en-US" dirty="0" err="1">
                <a:latin typeface="Cambria"/>
                <a:cs typeface="Cambria"/>
              </a:rPr>
              <a:t>acuta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Intoxicatio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carboneo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hydroxydato</a:t>
            </a:r>
            <a:r>
              <a:rPr lang="en-US" dirty="0">
                <a:latin typeface="Cambria"/>
                <a:cs typeface="Cambria"/>
              </a:rPr>
              <a:t> (CO) </a:t>
            </a:r>
            <a:r>
              <a:rPr lang="en-US" dirty="0" err="1">
                <a:latin typeface="Cambria"/>
                <a:cs typeface="Cambria"/>
              </a:rPr>
              <a:t>gradus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maioris</a:t>
            </a:r>
            <a:endParaRPr lang="en-US" dirty="0">
              <a:latin typeface="Cambria"/>
              <a:cs typeface="Cambr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1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1</a:t>
            </a:r>
            <a:r>
              <a:rPr lang="cs-CZ" baseline="30000" dirty="0"/>
              <a:t>st</a:t>
            </a:r>
            <a:r>
              <a:rPr lang="cs-CZ" dirty="0"/>
              <a:t> Latin </a:t>
            </a:r>
            <a:r>
              <a:rPr lang="cs-CZ" dirty="0" err="1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" y="1296870"/>
            <a:ext cx="9144000" cy="5055810"/>
          </a:xfrm>
          <a:prstGeom prst="rect">
            <a:avLst/>
          </a:prstGeom>
        </p:spPr>
      </p:pic>
      <p:sp>
        <p:nvSpPr>
          <p:cNvPr id="5" name="Rectangle 5"/>
          <p:cNvSpPr/>
          <p:nvPr/>
        </p:nvSpPr>
        <p:spPr>
          <a:xfrm flipV="1">
            <a:off x="761848" y="2132855"/>
            <a:ext cx="509609" cy="417646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1</a:t>
            </a:r>
            <a:r>
              <a:rPr lang="cs-CZ" baseline="30000" dirty="0"/>
              <a:t>st</a:t>
            </a:r>
            <a:r>
              <a:rPr lang="cs-CZ" dirty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the first declension we decline nouns that have: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60995"/>
              </p:ext>
            </p:extLst>
          </p:nvPr>
        </p:nvGraphicFramePr>
        <p:xfrm>
          <a:off x="2195736" y="2348880"/>
          <a:ext cx="4752528" cy="165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4180"/>
                <a:gridCol w="1447692"/>
                <a:gridCol w="12906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Genitive </a:t>
                      </a:r>
                      <a:r>
                        <a:rPr lang="cs-CZ" b="1" dirty="0" err="1" smtClean="0"/>
                        <a:t>sg</a:t>
                      </a:r>
                      <a:r>
                        <a:rPr lang="cs-CZ" b="1" dirty="0" smtClean="0"/>
                        <a:t>. </a:t>
                      </a:r>
                      <a:r>
                        <a:rPr lang="cs-CZ" b="1" dirty="0" err="1" smtClean="0"/>
                        <a:t>ending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 -ES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 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-AE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Nominative </a:t>
                      </a:r>
                      <a:r>
                        <a:rPr lang="cs-CZ" b="1" dirty="0" err="1" smtClean="0"/>
                        <a:t>sg</a:t>
                      </a:r>
                      <a:r>
                        <a:rPr lang="cs-CZ" b="1" dirty="0" smtClean="0"/>
                        <a:t>. </a:t>
                      </a:r>
                      <a:r>
                        <a:rPr lang="cs-CZ" b="1" dirty="0" err="1" smtClean="0"/>
                        <a:t>ending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-E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-ES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Gender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F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M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0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1</a:t>
            </a:r>
            <a:r>
              <a:rPr lang="cs-CZ" baseline="30000" dirty="0"/>
              <a:t>st</a:t>
            </a:r>
            <a:r>
              <a:rPr lang="cs-CZ" dirty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83" y="1273931"/>
            <a:ext cx="9144000" cy="5055810"/>
          </a:xfrm>
          <a:prstGeom prst="rect">
            <a:avLst/>
          </a:prstGeom>
        </p:spPr>
      </p:pic>
      <p:sp>
        <p:nvSpPr>
          <p:cNvPr id="5" name="Rectangle 5"/>
          <p:cNvSpPr/>
          <p:nvPr/>
        </p:nvSpPr>
        <p:spPr>
          <a:xfrm flipV="1">
            <a:off x="1271457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395536" y="637315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Rectangle 5"/>
          <p:cNvSpPr/>
          <p:nvPr/>
        </p:nvSpPr>
        <p:spPr>
          <a:xfrm flipV="1">
            <a:off x="1781066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 smtClean="0"/>
              <a:t>aloud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Typhus </a:t>
            </a:r>
            <a:r>
              <a:rPr lang="en-US" dirty="0" err="1">
                <a:latin typeface="Cambria"/>
                <a:cs typeface="Cambria"/>
              </a:rPr>
              <a:t>reccurens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Tonsillitis </a:t>
            </a:r>
            <a:r>
              <a:rPr lang="en-US" dirty="0" err="1">
                <a:latin typeface="Cambria"/>
                <a:cs typeface="Cambria"/>
              </a:rPr>
              <a:t>purulenta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recidivans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Diabetes mellitus </a:t>
            </a:r>
            <a:r>
              <a:rPr lang="en-US" dirty="0" err="1">
                <a:latin typeface="Cambria"/>
                <a:cs typeface="Cambria"/>
              </a:rPr>
              <a:t>stabilis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Dermatitis </a:t>
            </a:r>
            <a:r>
              <a:rPr lang="en-US" dirty="0" err="1">
                <a:latin typeface="Cambria"/>
                <a:cs typeface="Cambria"/>
              </a:rPr>
              <a:t>allergica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protrahens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Vitium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cordis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acquisitum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Infarctus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haemispherii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sinistri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cerebri</a:t>
            </a:r>
            <a:r>
              <a:rPr lang="en-US" dirty="0">
                <a:latin typeface="Cambria"/>
                <a:cs typeface="Cambria"/>
              </a:rPr>
              <a:t>, Hemiparesis</a:t>
            </a:r>
          </a:p>
          <a:p>
            <a:r>
              <a:rPr lang="en-US" dirty="0">
                <a:latin typeface="Cambria"/>
                <a:cs typeface="Cambria"/>
              </a:rPr>
              <a:t>Nephrolithiasis, </a:t>
            </a:r>
            <a:r>
              <a:rPr lang="en-US" dirty="0" err="1">
                <a:latin typeface="Cambria"/>
                <a:cs typeface="Cambria"/>
              </a:rPr>
              <a:t>colica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renalis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subsequens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Tumor </a:t>
            </a:r>
            <a:r>
              <a:rPr lang="en-US" dirty="0" err="1">
                <a:latin typeface="Cambria"/>
                <a:cs typeface="Cambria"/>
              </a:rPr>
              <a:t>ventriculi</a:t>
            </a:r>
            <a:r>
              <a:rPr lang="en-US" dirty="0">
                <a:latin typeface="Cambria"/>
                <a:cs typeface="Cambria"/>
              </a:rPr>
              <a:t> ad </a:t>
            </a:r>
            <a:r>
              <a:rPr lang="en-US" dirty="0" err="1">
                <a:latin typeface="Cambria"/>
                <a:cs typeface="Cambria"/>
              </a:rPr>
              <a:t>investigationem</a:t>
            </a:r>
            <a:r>
              <a:rPr lang="en-US" dirty="0">
                <a:latin typeface="Cambria"/>
                <a:cs typeface="Cambria"/>
              </a:rPr>
              <a:t> et </a:t>
            </a:r>
            <a:r>
              <a:rPr lang="en-US" dirty="0" err="1">
                <a:latin typeface="Cambria"/>
                <a:cs typeface="Cambria"/>
              </a:rPr>
              <a:t>observationem</a:t>
            </a:r>
            <a:endParaRPr lang="en-US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/>
          </a:bodyPr>
          <a:lstStyle/>
          <a:p>
            <a:r>
              <a:rPr lang="en-US" dirty="0">
                <a:latin typeface="Cambria"/>
                <a:cs typeface="Cambria"/>
              </a:rPr>
              <a:t>How do I decide to what declension the word </a:t>
            </a:r>
            <a:r>
              <a:rPr lang="en-US" dirty="0" smtClean="0">
                <a:latin typeface="Cambria"/>
                <a:cs typeface="Cambria"/>
              </a:rPr>
              <a:t>belongs?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dirty="0" smtClean="0">
                <a:latin typeface="Cambria"/>
                <a:cs typeface="Cambria"/>
              </a:rPr>
              <a:t>I </a:t>
            </a:r>
            <a:r>
              <a:rPr lang="cs-CZ" dirty="0" err="1" smtClean="0">
                <a:latin typeface="Cambria"/>
                <a:cs typeface="Cambria"/>
              </a:rPr>
              <a:t>need</a:t>
            </a:r>
            <a:r>
              <a:rPr lang="cs-CZ" dirty="0" smtClean="0">
                <a:latin typeface="Cambria"/>
                <a:cs typeface="Cambria"/>
              </a:rPr>
              <a:t> to </a:t>
            </a:r>
            <a:r>
              <a:rPr lang="cs-CZ" dirty="0" err="1" smtClean="0">
                <a:latin typeface="Cambria"/>
                <a:cs typeface="Cambria"/>
              </a:rPr>
              <a:t>know</a:t>
            </a:r>
            <a:r>
              <a:rPr lang="cs-CZ" dirty="0" smtClean="0">
                <a:latin typeface="Cambria"/>
                <a:cs typeface="Cambria"/>
              </a:rPr>
              <a:t> </a:t>
            </a:r>
            <a:r>
              <a:rPr lang="cs-CZ" dirty="0" err="1" smtClean="0">
                <a:latin typeface="Cambria"/>
                <a:cs typeface="Cambria"/>
              </a:rPr>
              <a:t>the</a:t>
            </a:r>
            <a:r>
              <a:rPr lang="cs-CZ" dirty="0" smtClean="0">
                <a:latin typeface="Cambria"/>
                <a:cs typeface="Cambria"/>
              </a:rPr>
              <a:t> genitive </a:t>
            </a:r>
            <a:r>
              <a:rPr lang="cs-CZ" dirty="0" err="1" smtClean="0">
                <a:latin typeface="Cambria"/>
                <a:cs typeface="Cambria"/>
              </a:rPr>
              <a:t>ending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What are the genitive endings of Latin declensions</a:t>
            </a:r>
            <a:r>
              <a:rPr lang="en-US" dirty="0" smtClean="0">
                <a:latin typeface="Cambria"/>
                <a:cs typeface="Cambria"/>
              </a:rPr>
              <a:t>?</a:t>
            </a:r>
            <a:endParaRPr lang="cs-CZ" dirty="0" smtClean="0">
              <a:latin typeface="Cambria"/>
              <a:cs typeface="Cambria"/>
            </a:endParaRPr>
          </a:p>
          <a:p>
            <a:endParaRPr lang="cs-CZ" dirty="0">
              <a:latin typeface="Cambria"/>
              <a:cs typeface="Cambria"/>
            </a:endParaRPr>
          </a:p>
          <a:p>
            <a:endParaRPr lang="cs-CZ" dirty="0" smtClean="0">
              <a:latin typeface="Cambria"/>
              <a:cs typeface="Cambria"/>
            </a:endParaRPr>
          </a:p>
          <a:p>
            <a:endParaRPr lang="cs-CZ" dirty="0">
              <a:latin typeface="Cambria"/>
              <a:cs typeface="Cambria"/>
            </a:endParaRPr>
          </a:p>
          <a:p>
            <a:endParaRPr lang="cs-CZ" dirty="0" smtClean="0">
              <a:latin typeface="Cambria"/>
              <a:cs typeface="Cambria"/>
            </a:endParaRP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43" y="3140968"/>
            <a:ext cx="8504238" cy="252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9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What is </a:t>
            </a:r>
            <a:r>
              <a:rPr lang="cs-CZ" dirty="0" smtClean="0">
                <a:latin typeface="Cambria"/>
                <a:cs typeface="Cambria"/>
              </a:rPr>
              <a:t>a </a:t>
            </a:r>
            <a:r>
              <a:rPr lang="en-US" dirty="0" smtClean="0">
                <a:latin typeface="Cambria"/>
                <a:cs typeface="Cambria"/>
              </a:rPr>
              <a:t>stem?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en-US" dirty="0"/>
              <a:t>a stem is a form to which affixes can be </a:t>
            </a:r>
            <a:r>
              <a:rPr lang="en-US" dirty="0" smtClean="0"/>
              <a:t>attached</a:t>
            </a: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How can we identify the stem of a Latin noun</a:t>
            </a:r>
            <a:r>
              <a:rPr lang="en-US" dirty="0" smtClean="0">
                <a:latin typeface="Cambria"/>
                <a:cs typeface="Cambria"/>
              </a:rPr>
              <a:t>?</a:t>
            </a:r>
            <a:endParaRPr lang="cs-CZ" dirty="0" smtClean="0">
              <a:latin typeface="Cambria"/>
              <a:cs typeface="Cambria"/>
            </a:endParaRPr>
          </a:p>
          <a:p>
            <a:pPr lvl="1"/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we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take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genitive 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form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and </a:t>
            </a:r>
            <a:r>
              <a:rPr lang="en-US" altLang="cs-CZ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we remove </a:t>
            </a:r>
            <a:r>
              <a:rPr lang="en-US" altLang="cs-CZ" dirty="0">
                <a:solidFill>
                  <a:schemeClr val="accent1"/>
                </a:solidFill>
                <a:latin typeface="Cambria" panose="02040503050406030204" pitchFamily="18" charset="0"/>
              </a:rPr>
              <a:t>the genitive </a:t>
            </a:r>
            <a:r>
              <a:rPr lang="en-US" altLang="cs-CZ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ending</a:t>
            </a:r>
            <a:endParaRPr lang="cs-CZ" altLang="cs-CZ" dirty="0" smtClean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lvl="2"/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vena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ven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ae</a:t>
            </a:r>
            <a:endParaRPr lang="cs-CZ" dirty="0" smtClean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lvl="2"/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musculus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muscul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-i; 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diameter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diametr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</a:t>
            </a:r>
          </a:p>
          <a:p>
            <a:pPr lvl="2"/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auris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aur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is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corpus,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corpor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-is</a:t>
            </a:r>
            <a:endParaRPr lang="cs-CZ" dirty="0" smtClean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lvl="2"/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arcus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arc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-us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genu,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gen</a:t>
            </a:r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us</a:t>
            </a:r>
            <a:endParaRPr lang="cs-CZ" dirty="0" smtClean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lvl="2"/>
            <a:r>
              <a:rPr lang="cs-CZ" dirty="0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facies,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faci</a:t>
            </a:r>
            <a:r>
              <a:rPr lang="cs-CZ" dirty="0" err="1" smtClean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-ei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0022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mbria"/>
                <a:cs typeface="Cambria"/>
              </a:rPr>
              <a:t>The grammatical gender of a noun </a:t>
            </a:r>
            <a:r>
              <a:rPr lang="en-US" sz="2400" b="1" dirty="0">
                <a:latin typeface="Cambria"/>
                <a:cs typeface="Cambria"/>
              </a:rPr>
              <a:t>affects the form of other words</a:t>
            </a:r>
            <a:r>
              <a:rPr lang="en-US" sz="2400" dirty="0">
                <a:latin typeface="Cambria"/>
                <a:cs typeface="Cambria"/>
              </a:rPr>
              <a:t> related to </a:t>
            </a:r>
            <a:r>
              <a:rPr lang="en-US" sz="2400" dirty="0" smtClean="0">
                <a:latin typeface="Cambria"/>
                <a:cs typeface="Cambria"/>
              </a:rPr>
              <a:t>it.</a:t>
            </a:r>
            <a:endParaRPr lang="cs-CZ" sz="2400" dirty="0" smtClean="0"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In </a:t>
            </a:r>
            <a:r>
              <a:rPr lang="en-US" sz="2400" dirty="0">
                <a:latin typeface="Cambria"/>
                <a:cs typeface="Cambria"/>
              </a:rPr>
              <a:t>Latin,</a:t>
            </a:r>
            <a:r>
              <a:rPr lang="en-US" sz="2400" b="1" dirty="0">
                <a:latin typeface="Cambria"/>
                <a:cs typeface="Cambria"/>
              </a:rPr>
              <a:t> adjectives </a:t>
            </a:r>
            <a:r>
              <a:rPr lang="cs-CZ" sz="2400" dirty="0" smtClean="0">
                <a:latin typeface="Cambria"/>
                <a:cs typeface="Cambria"/>
              </a:rPr>
              <a:t>(</a:t>
            </a:r>
            <a:r>
              <a:rPr lang="en-US" sz="2400" dirty="0" smtClean="0">
                <a:latin typeface="Cambria"/>
                <a:cs typeface="Cambria"/>
              </a:rPr>
              <a:t>and pronouns</a:t>
            </a:r>
            <a:r>
              <a:rPr lang="cs-CZ" sz="2400" dirty="0" smtClean="0">
                <a:latin typeface="Cambria"/>
                <a:cs typeface="Cambria"/>
              </a:rPr>
              <a:t>)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b="1" dirty="0">
                <a:latin typeface="Cambria"/>
                <a:cs typeface="Cambria"/>
              </a:rPr>
              <a:t>change</a:t>
            </a:r>
            <a:r>
              <a:rPr lang="en-US" sz="2400" dirty="0">
                <a:latin typeface="Cambria"/>
                <a:cs typeface="Cambria"/>
              </a:rPr>
              <a:t> their form </a:t>
            </a:r>
            <a:r>
              <a:rPr lang="en-US" sz="2400" b="1" dirty="0">
                <a:latin typeface="Cambria"/>
                <a:cs typeface="Cambria"/>
              </a:rPr>
              <a:t>depending on the noun </a:t>
            </a:r>
            <a:r>
              <a:rPr lang="en-US" sz="2400" dirty="0">
                <a:latin typeface="Cambria"/>
                <a:cs typeface="Cambria"/>
              </a:rPr>
              <a:t>to which they </a:t>
            </a:r>
            <a:r>
              <a:rPr lang="en-US" sz="2400" dirty="0" smtClean="0">
                <a:latin typeface="Cambria"/>
                <a:cs typeface="Cambria"/>
              </a:rPr>
              <a:t>refer.</a:t>
            </a:r>
            <a:endParaRPr lang="cs-CZ" sz="2400" dirty="0" smtClean="0">
              <a:latin typeface="Cambria"/>
              <a:cs typeface="Cambria"/>
            </a:endParaRPr>
          </a:p>
          <a:p>
            <a:r>
              <a:rPr lang="cs-CZ" sz="2400" dirty="0" smtClean="0">
                <a:latin typeface="Cambria"/>
                <a:cs typeface="Cambria"/>
              </a:rPr>
              <a:t>ENGLISH has 3 </a:t>
            </a:r>
            <a:r>
              <a:rPr lang="cs-CZ" sz="2400" dirty="0" err="1" smtClean="0">
                <a:latin typeface="Cambria"/>
                <a:cs typeface="Cambria"/>
              </a:rPr>
              <a:t>genders</a:t>
            </a:r>
            <a:r>
              <a:rPr lang="cs-CZ" sz="2400" dirty="0" smtClean="0">
                <a:latin typeface="Cambria"/>
                <a:cs typeface="Cambria"/>
              </a:rPr>
              <a:t>:</a:t>
            </a:r>
          </a:p>
          <a:p>
            <a:pPr lvl="1"/>
            <a:r>
              <a:rPr lang="cs-CZ" sz="2000" dirty="0" smtClean="0">
                <a:latin typeface="Cambria"/>
                <a:cs typeface="Cambria"/>
              </a:rPr>
              <a:t>HE – </a:t>
            </a:r>
            <a:r>
              <a:rPr lang="cs-CZ" sz="2000" dirty="0" err="1" smtClean="0">
                <a:latin typeface="Cambria"/>
                <a:cs typeface="Cambria"/>
              </a:rPr>
              <a:t>refers</a:t>
            </a:r>
            <a:r>
              <a:rPr lang="cs-CZ" sz="2000" dirty="0" smtClean="0">
                <a:latin typeface="Cambria"/>
                <a:cs typeface="Cambria"/>
              </a:rPr>
              <a:t> to male </a:t>
            </a:r>
            <a:r>
              <a:rPr lang="cs-CZ" sz="2000" dirty="0" err="1" smtClean="0">
                <a:latin typeface="Cambria"/>
                <a:cs typeface="Cambria"/>
              </a:rPr>
              <a:t>humans</a:t>
            </a:r>
            <a:r>
              <a:rPr lang="cs-CZ" sz="2000" dirty="0" smtClean="0">
                <a:latin typeface="Cambria"/>
                <a:cs typeface="Cambria"/>
              </a:rPr>
              <a:t> and </a:t>
            </a:r>
            <a:r>
              <a:rPr lang="cs-CZ" sz="2000" dirty="0" err="1" smtClean="0">
                <a:latin typeface="Cambria"/>
                <a:cs typeface="Cambria"/>
              </a:rPr>
              <a:t>animals</a:t>
            </a:r>
            <a:endParaRPr lang="cs-CZ" sz="2000" dirty="0" smtClean="0">
              <a:latin typeface="Cambria"/>
              <a:cs typeface="Cambria"/>
            </a:endParaRPr>
          </a:p>
          <a:p>
            <a:pPr lvl="1"/>
            <a:r>
              <a:rPr lang="cs-CZ" sz="2000" dirty="0" smtClean="0">
                <a:solidFill>
                  <a:srgbClr val="C00000"/>
                </a:solidFill>
                <a:latin typeface="Cambria"/>
                <a:cs typeface="Cambria"/>
              </a:rPr>
              <a:t>SHE – </a:t>
            </a:r>
            <a:r>
              <a:rPr lang="cs-CZ" sz="2000" dirty="0" err="1" smtClean="0">
                <a:solidFill>
                  <a:srgbClr val="C00000"/>
                </a:solidFill>
                <a:latin typeface="Cambria"/>
                <a:cs typeface="Cambria"/>
              </a:rPr>
              <a:t>refers</a:t>
            </a:r>
            <a:r>
              <a:rPr lang="cs-CZ" sz="2000" dirty="0" smtClean="0">
                <a:solidFill>
                  <a:srgbClr val="C00000"/>
                </a:solidFill>
                <a:latin typeface="Cambria"/>
                <a:cs typeface="Cambria"/>
              </a:rPr>
              <a:t> to </a:t>
            </a:r>
            <a:r>
              <a:rPr lang="cs-CZ" sz="2000" dirty="0" err="1" smtClean="0">
                <a:solidFill>
                  <a:srgbClr val="C00000"/>
                </a:solidFill>
                <a:latin typeface="Cambria"/>
                <a:cs typeface="Cambria"/>
              </a:rPr>
              <a:t>female</a:t>
            </a:r>
            <a:r>
              <a:rPr lang="cs-CZ" sz="2000" dirty="0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cs-CZ" sz="2000" dirty="0" err="1" smtClean="0">
                <a:solidFill>
                  <a:srgbClr val="C00000"/>
                </a:solidFill>
                <a:latin typeface="Cambria"/>
                <a:cs typeface="Cambria"/>
              </a:rPr>
              <a:t>humans</a:t>
            </a:r>
            <a:r>
              <a:rPr lang="cs-CZ" sz="2000" dirty="0" smtClean="0">
                <a:solidFill>
                  <a:srgbClr val="C00000"/>
                </a:solidFill>
                <a:latin typeface="Cambria"/>
                <a:cs typeface="Cambria"/>
              </a:rPr>
              <a:t> and </a:t>
            </a:r>
            <a:r>
              <a:rPr lang="cs-CZ" sz="2000" dirty="0" err="1" smtClean="0">
                <a:solidFill>
                  <a:srgbClr val="C00000"/>
                </a:solidFill>
                <a:latin typeface="Cambria"/>
                <a:cs typeface="Cambria"/>
              </a:rPr>
              <a:t>animals</a:t>
            </a:r>
            <a:endParaRPr lang="cs-CZ" sz="2000" dirty="0" smtClean="0">
              <a:solidFill>
                <a:srgbClr val="C00000"/>
              </a:solidFill>
              <a:latin typeface="Cambria"/>
              <a:cs typeface="Cambria"/>
            </a:endParaRPr>
          </a:p>
          <a:p>
            <a:pPr lvl="1"/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IT – </a:t>
            </a:r>
            <a:r>
              <a:rPr lang="cs-CZ" sz="20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inanimate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objects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or</a:t>
            </a:r>
            <a:r>
              <a:rPr lang="cs-CZ" sz="20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animals</a:t>
            </a:r>
            <a:endParaRPr lang="cs-CZ" sz="2000" dirty="0" smtClean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  <a:p>
            <a:r>
              <a:rPr lang="en-US" sz="2400" dirty="0" smtClean="0">
                <a:latin typeface="Cambria"/>
                <a:cs typeface="Cambria"/>
              </a:rPr>
              <a:t>LATIN </a:t>
            </a:r>
            <a:r>
              <a:rPr lang="en-US" sz="2400" dirty="0">
                <a:latin typeface="Cambria"/>
                <a:cs typeface="Cambria"/>
              </a:rPr>
              <a:t>has 3 </a:t>
            </a:r>
            <a:r>
              <a:rPr lang="en-US" sz="2400" dirty="0" smtClean="0">
                <a:latin typeface="Cambria"/>
                <a:cs typeface="Cambria"/>
              </a:rPr>
              <a:t>genders</a:t>
            </a:r>
            <a:r>
              <a:rPr lang="cs-CZ" sz="2400" dirty="0" smtClean="0">
                <a:latin typeface="Cambria"/>
                <a:cs typeface="Cambria"/>
              </a:rPr>
              <a:t>:</a:t>
            </a:r>
          </a:p>
          <a:p>
            <a:pPr lvl="1"/>
            <a:r>
              <a:rPr lang="cs-CZ" sz="2000" dirty="0" smtClean="0">
                <a:latin typeface="Cambria"/>
                <a:cs typeface="Cambria"/>
              </a:rPr>
              <a:t>not </a:t>
            </a:r>
            <a:r>
              <a:rPr lang="cs-CZ" sz="2000" dirty="0" err="1" smtClean="0">
                <a:latin typeface="Cambria"/>
                <a:cs typeface="Cambria"/>
              </a:rPr>
              <a:t>only</a:t>
            </a:r>
            <a:r>
              <a:rPr lang="cs-CZ" sz="2000" dirty="0" smtClean="0">
                <a:latin typeface="Cambria"/>
                <a:cs typeface="Cambria"/>
              </a:rPr>
              <a:t> </a:t>
            </a:r>
            <a:r>
              <a:rPr lang="cs-CZ" sz="2000" dirty="0" err="1" smtClean="0">
                <a:latin typeface="Cambria"/>
                <a:cs typeface="Cambria"/>
              </a:rPr>
              <a:t>humans</a:t>
            </a:r>
            <a:r>
              <a:rPr lang="cs-CZ" sz="2000" dirty="0" smtClean="0">
                <a:latin typeface="Cambria"/>
                <a:cs typeface="Cambria"/>
              </a:rPr>
              <a:t> and </a:t>
            </a:r>
            <a:r>
              <a:rPr lang="cs-CZ" sz="2000" dirty="0" err="1" smtClean="0">
                <a:latin typeface="Cambria"/>
                <a:cs typeface="Cambria"/>
              </a:rPr>
              <a:t>animals</a:t>
            </a:r>
            <a:r>
              <a:rPr lang="cs-CZ" sz="2000" dirty="0" smtClean="0">
                <a:latin typeface="Cambria"/>
                <a:cs typeface="Cambria"/>
              </a:rPr>
              <a:t>, but </a:t>
            </a:r>
            <a:r>
              <a:rPr lang="cs-CZ" sz="2000" dirty="0" err="1" smtClean="0">
                <a:latin typeface="Cambria"/>
                <a:cs typeface="Cambria"/>
              </a:rPr>
              <a:t>also</a:t>
            </a:r>
            <a:r>
              <a:rPr lang="cs-CZ" sz="2000" dirty="0" smtClean="0">
                <a:latin typeface="Cambria"/>
                <a:cs typeface="Cambria"/>
              </a:rPr>
              <a:t> </a:t>
            </a:r>
            <a:r>
              <a:rPr lang="cs-CZ" sz="2000" dirty="0" err="1" smtClean="0">
                <a:latin typeface="Cambria"/>
                <a:cs typeface="Cambria"/>
              </a:rPr>
              <a:t>other</a:t>
            </a:r>
            <a:r>
              <a:rPr lang="cs-CZ" sz="2000" dirty="0" smtClean="0">
                <a:latin typeface="Cambria"/>
                <a:cs typeface="Cambria"/>
              </a:rPr>
              <a:t> </a:t>
            </a:r>
            <a:r>
              <a:rPr lang="cs-CZ" sz="2000" dirty="0" err="1" smtClean="0">
                <a:latin typeface="Cambria"/>
                <a:cs typeface="Cambria"/>
              </a:rPr>
              <a:t>objects</a:t>
            </a:r>
            <a:r>
              <a:rPr lang="cs-CZ" sz="2000" dirty="0" smtClean="0">
                <a:latin typeface="Cambria"/>
                <a:cs typeface="Cambria"/>
              </a:rPr>
              <a:t> are </a:t>
            </a:r>
            <a:r>
              <a:rPr lang="cs-CZ" sz="2000" dirty="0" err="1" smtClean="0">
                <a:latin typeface="Cambria"/>
                <a:cs typeface="Cambria"/>
              </a:rPr>
              <a:t>thought</a:t>
            </a:r>
            <a:r>
              <a:rPr lang="cs-CZ" sz="2000" dirty="0" smtClean="0">
                <a:latin typeface="Cambria"/>
                <a:cs typeface="Cambria"/>
              </a:rPr>
              <a:t> </a:t>
            </a:r>
            <a:r>
              <a:rPr lang="cs-CZ" sz="2000" dirty="0" err="1" smtClean="0">
                <a:latin typeface="Cambria"/>
                <a:cs typeface="Cambria"/>
              </a:rPr>
              <a:t>of</a:t>
            </a:r>
            <a:r>
              <a:rPr lang="cs-CZ" sz="2000" dirty="0" smtClean="0">
                <a:latin typeface="Cambria"/>
                <a:cs typeface="Cambria"/>
              </a:rPr>
              <a:t> as </a:t>
            </a:r>
            <a:r>
              <a:rPr lang="cs-CZ" sz="2000" dirty="0" err="1" smtClean="0">
                <a:latin typeface="Cambria"/>
                <a:cs typeface="Cambria"/>
              </a:rPr>
              <a:t>being</a:t>
            </a:r>
            <a:r>
              <a:rPr lang="cs-CZ" sz="2000" dirty="0" smtClean="0">
                <a:latin typeface="Cambria"/>
                <a:cs typeface="Cambria"/>
              </a:rPr>
              <a:t>:</a:t>
            </a:r>
          </a:p>
          <a:p>
            <a:pPr lvl="2"/>
            <a:r>
              <a:rPr lang="cs-CZ" sz="1900" dirty="0" err="1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masculine</a:t>
            </a:r>
            <a:r>
              <a:rPr lang="cs-CZ" sz="1900" dirty="0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-&gt; </a:t>
            </a:r>
            <a:r>
              <a:rPr lang="cs-CZ" sz="1900" dirty="0" err="1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discipulus</a:t>
            </a:r>
            <a:r>
              <a:rPr lang="cs-CZ" sz="1900" dirty="0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(he-student), </a:t>
            </a:r>
            <a:r>
              <a:rPr lang="cs-CZ" sz="1900" dirty="0" err="1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musculus</a:t>
            </a:r>
            <a:r>
              <a:rPr lang="cs-CZ" sz="1900" dirty="0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</a:t>
            </a:r>
            <a:r>
              <a:rPr lang="cs-CZ" sz="1900" dirty="0" err="1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muscle</a:t>
            </a:r>
            <a:r>
              <a:rPr lang="cs-CZ" sz="1900" dirty="0" smtClean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)</a:t>
            </a:r>
          </a:p>
          <a:p>
            <a:pPr lvl="2"/>
            <a:r>
              <a:rPr lang="cs-CZ" sz="1900" dirty="0" err="1" smtClean="0">
                <a:solidFill>
                  <a:srgbClr val="C00000"/>
                </a:solidFill>
                <a:latin typeface="Cambria"/>
                <a:cs typeface="Cambria"/>
              </a:rPr>
              <a:t>feminine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lang="cs-CZ" sz="1900" dirty="0" smtClean="0">
                <a:solidFill>
                  <a:srgbClr val="C00000"/>
                </a:solidFill>
                <a:latin typeface="Cambria"/>
                <a:cs typeface="Cambria"/>
              </a:rPr>
              <a:t>-&gt; </a:t>
            </a:r>
            <a:r>
              <a:rPr lang="cs-CZ" sz="1900" dirty="0" err="1" smtClean="0">
                <a:solidFill>
                  <a:srgbClr val="C00000"/>
                </a:solidFill>
                <a:latin typeface="Cambria"/>
                <a:cs typeface="Cambria"/>
              </a:rPr>
              <a:t>discipula</a:t>
            </a:r>
            <a:r>
              <a:rPr lang="cs-CZ" sz="1900" dirty="0" smtClean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 smtClean="0">
                <a:solidFill>
                  <a:srgbClr val="C00000"/>
                </a:solidFill>
                <a:latin typeface="Cambria"/>
                <a:cs typeface="Cambria"/>
              </a:rPr>
              <a:t>she</a:t>
            </a:r>
            <a:r>
              <a:rPr lang="cs-CZ" sz="1900" dirty="0" smtClean="0">
                <a:solidFill>
                  <a:srgbClr val="C00000"/>
                </a:solidFill>
                <a:latin typeface="Cambria"/>
                <a:cs typeface="Cambria"/>
              </a:rPr>
              <a:t>-student), </a:t>
            </a:r>
            <a:r>
              <a:rPr lang="cs-CZ" sz="1900" dirty="0" err="1" smtClean="0">
                <a:solidFill>
                  <a:srgbClr val="C00000"/>
                </a:solidFill>
                <a:latin typeface="Cambria"/>
                <a:cs typeface="Cambria"/>
              </a:rPr>
              <a:t>vena</a:t>
            </a:r>
            <a:r>
              <a:rPr lang="cs-CZ" sz="1900" dirty="0" smtClean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 smtClean="0">
                <a:solidFill>
                  <a:srgbClr val="C00000"/>
                </a:solidFill>
                <a:latin typeface="Cambria"/>
                <a:cs typeface="Cambria"/>
              </a:rPr>
              <a:t>vein</a:t>
            </a:r>
            <a:r>
              <a:rPr lang="cs-CZ" sz="1900" dirty="0" smtClean="0">
                <a:solidFill>
                  <a:srgbClr val="C00000"/>
                </a:solidFill>
                <a:latin typeface="Cambria"/>
                <a:cs typeface="Cambria"/>
              </a:rPr>
              <a:t>)</a:t>
            </a:r>
            <a:endParaRPr lang="cs-CZ" sz="1900" dirty="0">
              <a:latin typeface="Cambria"/>
              <a:cs typeface="Cambria"/>
            </a:endParaRPr>
          </a:p>
          <a:p>
            <a:pPr lvl="2"/>
            <a:r>
              <a:rPr lang="cs-CZ" sz="19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neuter	-&gt; corpus (body)</a:t>
            </a:r>
            <a:r>
              <a:rPr lang="en-US" sz="1900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900" dirty="0" smtClean="0">
                <a:latin typeface="Cambria"/>
                <a:cs typeface="Cambria"/>
              </a:rPr>
              <a:t> </a:t>
            </a:r>
            <a:endParaRPr lang="en-US" sz="1900" dirty="0">
              <a:latin typeface="Cambria"/>
              <a:cs typeface="Cambr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8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 – </a:t>
            </a:r>
            <a:r>
              <a:rPr lang="cs-CZ" dirty="0" err="1" smtClean="0"/>
              <a:t>inflectional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568952" cy="4854280"/>
          </a:xfrm>
        </p:spPr>
        <p:txBody>
          <a:bodyPr/>
          <a:lstStyle/>
          <a:p>
            <a:r>
              <a:rPr lang="en-GB" dirty="0">
                <a:latin typeface="Cambria"/>
                <a:cs typeface="Cambria"/>
              </a:rPr>
              <a:t>In many languages, Latin and Greek among them, nouns </a:t>
            </a:r>
            <a:r>
              <a:rPr lang="en-GB" b="1" dirty="0">
                <a:solidFill>
                  <a:schemeClr val="tx2"/>
                </a:solidFill>
                <a:latin typeface="Cambria"/>
                <a:cs typeface="Cambria"/>
              </a:rPr>
              <a:t>inflect</a:t>
            </a:r>
            <a:r>
              <a:rPr lang="en-GB" dirty="0">
                <a:solidFill>
                  <a:schemeClr val="tx2"/>
                </a:solidFill>
                <a:latin typeface="Cambria"/>
                <a:cs typeface="Cambria"/>
              </a:rPr>
              <a:t> </a:t>
            </a:r>
            <a:r>
              <a:rPr lang="en-GB" dirty="0">
                <a:latin typeface="Cambria"/>
                <a:cs typeface="Cambria"/>
              </a:rPr>
              <a:t>(change their form) for number and for case. </a:t>
            </a:r>
          </a:p>
          <a:p>
            <a:pPr lvl="1"/>
            <a:r>
              <a:rPr lang="en-GB" dirty="0">
                <a:latin typeface="Cambria"/>
                <a:cs typeface="Cambria"/>
              </a:rPr>
              <a:t>Inflection for 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number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latin typeface="Cambria"/>
                <a:cs typeface="Cambria"/>
              </a:rPr>
              <a:t>involves </a:t>
            </a:r>
            <a:r>
              <a:rPr lang="en-GB" i="1" dirty="0">
                <a:latin typeface="Cambria"/>
                <a:cs typeface="Cambria"/>
              </a:rPr>
              <a:t>singular </a:t>
            </a:r>
            <a:r>
              <a:rPr lang="en-GB" dirty="0">
                <a:latin typeface="Cambria"/>
                <a:cs typeface="Cambria"/>
              </a:rPr>
              <a:t>(sg.)</a:t>
            </a:r>
            <a:r>
              <a:rPr lang="en-GB" i="1" dirty="0">
                <a:latin typeface="Cambria"/>
                <a:cs typeface="Cambria"/>
              </a:rPr>
              <a:t> </a:t>
            </a:r>
            <a:r>
              <a:rPr lang="en-GB" dirty="0">
                <a:latin typeface="Cambria"/>
                <a:cs typeface="Cambria"/>
              </a:rPr>
              <a:t>: </a:t>
            </a:r>
            <a:r>
              <a:rPr lang="en-GB" i="1" dirty="0">
                <a:latin typeface="Cambria"/>
                <a:cs typeface="Cambria"/>
              </a:rPr>
              <a:t>plural</a:t>
            </a:r>
            <a:r>
              <a:rPr lang="en-GB" dirty="0">
                <a:latin typeface="Cambria"/>
                <a:cs typeface="Cambria"/>
              </a:rPr>
              <a:t> (pl.) forms (</a:t>
            </a:r>
            <a:r>
              <a:rPr lang="en-GB" dirty="0" err="1">
                <a:latin typeface="Cambria"/>
                <a:cs typeface="Cambria"/>
              </a:rPr>
              <a:t>eg</a:t>
            </a:r>
            <a:r>
              <a:rPr lang="en-GB" dirty="0">
                <a:latin typeface="Cambria"/>
                <a:cs typeface="Cambria"/>
              </a:rPr>
              <a:t>. </a:t>
            </a:r>
            <a:r>
              <a:rPr lang="en-GB" i="1" dirty="0">
                <a:latin typeface="Cambria"/>
                <a:cs typeface="Cambria"/>
              </a:rPr>
              <a:t>forearm</a:t>
            </a:r>
            <a:r>
              <a:rPr lang="en-GB" dirty="0">
                <a:latin typeface="Cambria"/>
                <a:cs typeface="Cambria"/>
              </a:rPr>
              <a:t> : </a:t>
            </a:r>
            <a:r>
              <a:rPr lang="en-GB" i="1" dirty="0">
                <a:latin typeface="Cambria"/>
                <a:cs typeface="Cambria"/>
              </a:rPr>
              <a:t>forearms,</a:t>
            </a:r>
            <a:r>
              <a:rPr lang="en-GB" dirty="0">
                <a:latin typeface="Cambria"/>
                <a:cs typeface="Cambria"/>
              </a:rPr>
              <a:t> </a:t>
            </a:r>
            <a:r>
              <a:rPr lang="en-GB" i="1" dirty="0" err="1">
                <a:latin typeface="Cambria"/>
                <a:cs typeface="Cambria"/>
              </a:rPr>
              <a:t>antebrachium</a:t>
            </a:r>
            <a:r>
              <a:rPr lang="en-GB" dirty="0">
                <a:latin typeface="Cambria"/>
                <a:cs typeface="Cambria"/>
              </a:rPr>
              <a:t> : </a:t>
            </a:r>
            <a:r>
              <a:rPr lang="en-GB" i="1" dirty="0" err="1">
                <a:latin typeface="Cambria"/>
                <a:cs typeface="Cambria"/>
              </a:rPr>
              <a:t>antebrachia</a:t>
            </a:r>
            <a:r>
              <a:rPr lang="en-GB" dirty="0">
                <a:latin typeface="Cambria"/>
                <a:cs typeface="Cambria"/>
              </a:rPr>
              <a:t>) and is present in English as well. </a:t>
            </a:r>
          </a:p>
          <a:p>
            <a:pPr lvl="1"/>
            <a:r>
              <a:rPr lang="en-GB" dirty="0">
                <a:latin typeface="Cambria"/>
                <a:cs typeface="Cambria"/>
              </a:rPr>
              <a:t>Inflection for 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case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latin typeface="Cambria"/>
                <a:cs typeface="Cambria"/>
              </a:rPr>
              <a:t>involves changing the form of the noun according to its syntactic function/meaning. Latin has extensive case system in which a special form is used for every specific meaning. In medical terminology we use 4 out of 6 Latin cases to express the following meanings: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1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Cases</a:t>
            </a:r>
            <a:r>
              <a:rPr lang="cs-CZ" dirty="0" smtClean="0"/>
              <a:t> and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meanings</a:t>
            </a:r>
            <a:endParaRPr lang="cs-CZ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07504" y="1340768"/>
            <a:ext cx="485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b="1" dirty="0" smtClean="0">
                <a:solidFill>
                  <a:srgbClr val="000000"/>
                </a:solidFill>
                <a:latin typeface="Cambria"/>
                <a:cs typeface="Cambria"/>
              </a:rPr>
              <a:t>LATIN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i="1" dirty="0" smtClean="0">
                <a:solidFill>
                  <a:srgbClr val="000000"/>
                </a:solidFill>
                <a:latin typeface="Cambria"/>
                <a:cs typeface="Cambria"/>
              </a:rPr>
              <a:t>system of specific case endings + prepositions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i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1.    </a:t>
            </a:r>
            <a:r>
              <a:rPr lang="en-GB" b="1" dirty="0" smtClean="0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en-GB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subject (ending)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2.	</a:t>
            </a:r>
            <a:r>
              <a:rPr lang="en-GB" b="1" dirty="0" smtClean="0">
                <a:solidFill>
                  <a:srgbClr val="1782BF"/>
                </a:solidFill>
                <a:latin typeface="Cambria"/>
                <a:cs typeface="Cambria"/>
              </a:rPr>
              <a:t>GENITIVE</a:t>
            </a:r>
            <a:r>
              <a:rPr lang="en-GB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dependency of two 	nouns, possession (ending)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4.	</a:t>
            </a:r>
            <a:r>
              <a:rPr lang="en-GB" b="1" dirty="0" smtClean="0">
                <a:solidFill>
                  <a:srgbClr val="1782BF"/>
                </a:solidFill>
                <a:latin typeface="Cambria"/>
                <a:cs typeface="Cambria"/>
              </a:rPr>
              <a:t>ACCUSATIVE</a:t>
            </a:r>
            <a:r>
              <a:rPr lang="en-GB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object, movement 	(preposition + ending)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6.	</a:t>
            </a:r>
            <a:r>
              <a:rPr lang="en-GB" b="1" dirty="0" smtClean="0">
                <a:solidFill>
                  <a:srgbClr val="1782BF"/>
                </a:solidFill>
                <a:latin typeface="Cambria"/>
                <a:cs typeface="Cambria"/>
              </a:rPr>
              <a:t>ABLATIVE</a:t>
            </a:r>
            <a:r>
              <a:rPr lang="en-GB" dirty="0" smtClean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mbria"/>
                <a:cs typeface="Cambria"/>
              </a:rPr>
              <a:t>– place, location, 		instrument, cause (preposition + 	ending)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940152" y="1340768"/>
            <a:ext cx="2989460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400" b="1" dirty="0" smtClean="0">
                <a:latin typeface="Cambria"/>
                <a:cs typeface="Cambria"/>
              </a:rPr>
              <a:t>ENGLISH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400" i="1" dirty="0" smtClean="0">
                <a:latin typeface="Cambria"/>
                <a:cs typeface="Cambria"/>
              </a:rPr>
              <a:t>prepositions or word order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400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400" dirty="0" smtClean="0">
                <a:latin typeface="Cambria"/>
                <a:cs typeface="Cambria"/>
              </a:rPr>
              <a:t>subject of the sentence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400" i="1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400" i="1" dirty="0" smtClean="0">
                <a:latin typeface="Cambria"/>
                <a:cs typeface="Cambria"/>
              </a:rPr>
              <a:t>of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cs-CZ" sz="2400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2400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400" dirty="0" smtClean="0">
                <a:latin typeface="Cambria"/>
                <a:cs typeface="Cambria"/>
              </a:rPr>
              <a:t>object of the sentence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400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400" i="1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400" i="1" dirty="0" smtClean="0">
                <a:latin typeface="Cambria"/>
                <a:cs typeface="Cambria"/>
              </a:rPr>
              <a:t>by, with, to, because of...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6" name="Straight Arrow Connector 6"/>
          <p:cNvCxnSpPr/>
          <p:nvPr/>
        </p:nvCxnSpPr>
        <p:spPr>
          <a:xfrm>
            <a:off x="4958904" y="2564904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8904" y="312395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6"/>
          <p:cNvCxnSpPr/>
          <p:nvPr/>
        </p:nvCxnSpPr>
        <p:spPr>
          <a:xfrm>
            <a:off x="4958904" y="3933056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6"/>
          <p:cNvCxnSpPr/>
          <p:nvPr/>
        </p:nvCxnSpPr>
        <p:spPr>
          <a:xfrm>
            <a:off x="4958904" y="4725144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10"/>
          <p:cNvSpPr txBox="1"/>
          <p:nvPr/>
        </p:nvSpPr>
        <p:spPr>
          <a:xfrm>
            <a:off x="87773" y="5517232"/>
            <a:ext cx="89289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000" dirty="0" smtClean="0">
                <a:solidFill>
                  <a:srgbClr val="FF0000"/>
                </a:solidFill>
                <a:latin typeface="Cambria"/>
                <a:cs typeface="Cambria"/>
              </a:rPr>
              <a:t>In </a:t>
            </a:r>
            <a:r>
              <a:rPr lang="en-GB" sz="2000" dirty="0">
                <a:solidFill>
                  <a:srgbClr val="FF0000"/>
                </a:solidFill>
                <a:latin typeface="Cambria"/>
                <a:cs typeface="Cambria"/>
              </a:rPr>
              <a:t>medical terminology </a:t>
            </a:r>
            <a:r>
              <a:rPr lang="en-GB" sz="2000" b="1" dirty="0">
                <a:solidFill>
                  <a:srgbClr val="FF0000"/>
                </a:solidFill>
                <a:latin typeface="Cambria"/>
                <a:cs typeface="Cambria"/>
              </a:rPr>
              <a:t>accusative</a:t>
            </a:r>
            <a:r>
              <a:rPr lang="en-GB" sz="2000" dirty="0">
                <a:solidFill>
                  <a:srgbClr val="FF0000"/>
                </a:solidFill>
                <a:latin typeface="Cambria"/>
                <a:cs typeface="Cambria"/>
              </a:rPr>
              <a:t> and </a:t>
            </a:r>
            <a:r>
              <a:rPr lang="en-GB" sz="2000" b="1" dirty="0">
                <a:solidFill>
                  <a:srgbClr val="FF0000"/>
                </a:solidFill>
                <a:latin typeface="Cambria"/>
                <a:cs typeface="Cambria"/>
              </a:rPr>
              <a:t>ablative</a:t>
            </a:r>
            <a:r>
              <a:rPr lang="en-GB" sz="2000" dirty="0">
                <a:solidFill>
                  <a:srgbClr val="FF0000"/>
                </a:solidFill>
                <a:latin typeface="Cambria"/>
                <a:cs typeface="Cambria"/>
              </a:rPr>
              <a:t> cases are used </a:t>
            </a:r>
            <a:r>
              <a:rPr lang="en-GB" sz="2000" b="1" dirty="0" smtClean="0">
                <a:solidFill>
                  <a:srgbClr val="FF0000"/>
                </a:solidFill>
                <a:latin typeface="Cambria"/>
                <a:cs typeface="Cambria"/>
              </a:rPr>
              <a:t>only</a:t>
            </a:r>
            <a:r>
              <a:rPr lang="cs-CZ" sz="2000" b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ambria"/>
                <a:cs typeface="Cambria"/>
              </a:rPr>
              <a:t>after</a:t>
            </a:r>
            <a:r>
              <a:rPr lang="en-GB" sz="20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Cambria"/>
                <a:cs typeface="Cambria"/>
              </a:rPr>
              <a:t>the </a:t>
            </a:r>
            <a:r>
              <a:rPr lang="en-GB" sz="2000" b="1" dirty="0">
                <a:solidFill>
                  <a:srgbClr val="FF0000"/>
                </a:solidFill>
                <a:latin typeface="Cambria"/>
                <a:cs typeface="Cambria"/>
              </a:rPr>
              <a:t>preposition</a:t>
            </a:r>
            <a:r>
              <a:rPr lang="en-GB" sz="2000" dirty="0">
                <a:solidFill>
                  <a:srgbClr val="FF0000"/>
                </a:solidFill>
                <a:latin typeface="Cambria"/>
                <a:cs typeface="Cambria"/>
              </a:rPr>
              <a:t>.</a:t>
            </a:r>
          </a:p>
          <a:p>
            <a:pPr defTabSz="261938"/>
            <a:r>
              <a:rPr lang="en-GB" sz="1600" dirty="0" smtClean="0">
                <a:solidFill>
                  <a:srgbClr val="FF0000"/>
                </a:solidFill>
                <a:latin typeface="Cambria"/>
                <a:cs typeface="Cambria"/>
              </a:rPr>
              <a:t>In </a:t>
            </a:r>
            <a:r>
              <a:rPr lang="en-GB" sz="1600" dirty="0">
                <a:solidFill>
                  <a:srgbClr val="FF0000"/>
                </a:solidFill>
                <a:latin typeface="Cambria"/>
                <a:cs typeface="Cambria"/>
              </a:rPr>
              <a:t>books, cases are labelled with </a:t>
            </a:r>
            <a:r>
              <a:rPr lang="en-GB" sz="1600" dirty="0" smtClean="0">
                <a:solidFill>
                  <a:srgbClr val="FF0000"/>
                </a:solidFill>
                <a:latin typeface="Cambria"/>
                <a:cs typeface="Cambria"/>
              </a:rPr>
              <a:t>numbers 1, 2, 4, and 6 or with  corresponding abbreviations</a:t>
            </a:r>
            <a:endParaRPr lang="cs-CZ" sz="1600" dirty="0" smtClean="0">
              <a:solidFill>
                <a:srgbClr val="FF0000"/>
              </a:solidFill>
              <a:latin typeface="Cambria"/>
              <a:cs typeface="Cambria"/>
            </a:endParaRPr>
          </a:p>
          <a:p>
            <a:pPr defTabSz="261938"/>
            <a:r>
              <a:rPr lang="en-GB" sz="1600" dirty="0" smtClean="0">
                <a:solidFill>
                  <a:srgbClr val="FF0000"/>
                </a:solidFill>
                <a:latin typeface="Cambria"/>
                <a:cs typeface="Cambria"/>
              </a:rPr>
              <a:t>- nom</a:t>
            </a:r>
            <a:r>
              <a:rPr lang="en-GB" sz="1600" dirty="0">
                <a:solidFill>
                  <a:srgbClr val="FF0000"/>
                </a:solidFill>
                <a:latin typeface="Cambria"/>
                <a:cs typeface="Cambria"/>
              </a:rPr>
              <a:t>., </a:t>
            </a:r>
            <a:r>
              <a:rPr lang="en-GB" sz="1600" dirty="0" smtClean="0">
                <a:solidFill>
                  <a:srgbClr val="FF0000"/>
                </a:solidFill>
                <a:latin typeface="Cambria"/>
                <a:cs typeface="Cambria"/>
              </a:rPr>
              <a:t>gen</a:t>
            </a:r>
            <a:r>
              <a:rPr lang="en-GB" sz="1600" dirty="0">
                <a:solidFill>
                  <a:srgbClr val="FF0000"/>
                </a:solidFill>
                <a:latin typeface="Cambria"/>
                <a:cs typeface="Cambria"/>
              </a:rPr>
              <a:t>.</a:t>
            </a:r>
            <a:r>
              <a:rPr lang="en-GB" sz="1600" dirty="0" smtClean="0">
                <a:solidFill>
                  <a:srgbClr val="FF0000"/>
                </a:solidFill>
                <a:latin typeface="Cambria"/>
                <a:cs typeface="Cambria"/>
              </a:rPr>
              <a:t>, acc</a:t>
            </a:r>
            <a:r>
              <a:rPr lang="en-GB" sz="1600" dirty="0">
                <a:solidFill>
                  <a:srgbClr val="FF0000"/>
                </a:solidFill>
                <a:latin typeface="Cambria"/>
                <a:cs typeface="Cambria"/>
              </a:rPr>
              <a:t>., abl</a:t>
            </a:r>
            <a:r>
              <a:rPr lang="en-GB" sz="1600" dirty="0" smtClean="0">
                <a:solidFill>
                  <a:srgbClr val="FF0000"/>
                </a:solidFill>
                <a:latin typeface="Cambria"/>
                <a:cs typeface="Cambria"/>
              </a:rPr>
              <a:t>. - </a:t>
            </a:r>
            <a:r>
              <a:rPr lang="en-GB" sz="1600" dirty="0">
                <a:solidFill>
                  <a:srgbClr val="FF0000"/>
                </a:solidFill>
                <a:latin typeface="Cambria"/>
                <a:cs typeface="Cambria"/>
              </a:rPr>
              <a:t>for practical reasons.</a:t>
            </a:r>
          </a:p>
          <a:p>
            <a:pPr marL="895350" indent="-895350" defTabSz="457200"/>
            <a:endParaRPr lang="en-US" sz="20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039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Nominative –</a:t>
            </a:r>
            <a:r>
              <a:rPr lang="cs-CZ" dirty="0" err="1" smtClean="0"/>
              <a:t>singular</a:t>
            </a:r>
            <a:r>
              <a:rPr lang="cs-CZ" dirty="0" smtClean="0"/>
              <a:t> and </a:t>
            </a:r>
            <a:r>
              <a:rPr lang="cs-CZ" dirty="0" err="1" smtClean="0"/>
              <a:t>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7343"/>
            <a:ext cx="9144000" cy="5055810"/>
          </a:xfrm>
          <a:prstGeom prst="rect">
            <a:avLst/>
          </a:prstGeom>
        </p:spPr>
      </p:pic>
      <p:sp>
        <p:nvSpPr>
          <p:cNvPr id="5" name="Rectangle 5"/>
          <p:cNvSpPr/>
          <p:nvPr/>
        </p:nvSpPr>
        <p:spPr>
          <a:xfrm>
            <a:off x="690821" y="2457437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24" y="4005064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395536" y="6373153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Nominative </a:t>
            </a:r>
            <a:r>
              <a:rPr lang="cs-CZ" dirty="0" err="1" smtClean="0"/>
              <a:t>singular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listed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36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376</TotalTime>
  <Words>677</Words>
  <Application>Microsoft Office PowerPoint</Application>
  <PresentationFormat>Předvádění na obrazovce (4:3)</PresentationFormat>
  <Paragraphs>183</Paragraphs>
  <Slides>22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Administrativní</vt:lpstr>
      <vt:lpstr>Document</vt:lpstr>
      <vt:lpstr>Basic medical terminology</vt:lpstr>
      <vt:lpstr>Read aloud</vt:lpstr>
      <vt:lpstr>Read aloud</vt:lpstr>
      <vt:lpstr>Questions</vt:lpstr>
      <vt:lpstr>Questions</vt:lpstr>
      <vt:lpstr>Gender</vt:lpstr>
      <vt:lpstr>Latin – inflectional language</vt:lpstr>
      <vt:lpstr>Cases and their meanings</vt:lpstr>
      <vt:lpstr>Nominative –singular and plural</vt:lpstr>
      <vt:lpstr>Use the chart with endings to change the following words into plural</vt:lpstr>
      <vt:lpstr>Introduction to syntax NOUN IN APPOSITION I.</vt:lpstr>
      <vt:lpstr>Genitive –singular and plural</vt:lpstr>
      <vt:lpstr>Connect two nouns</vt:lpstr>
      <vt:lpstr>Prezentace aplikace PowerPoint</vt:lpstr>
      <vt:lpstr>Prepositions and prepositional phrases</vt:lpstr>
      <vt:lpstr>Prezentace aplikace PowerPoint</vt:lpstr>
      <vt:lpstr>Accusative and ablative singular and plural</vt:lpstr>
      <vt:lpstr>Connect nouns with prepositions</vt:lpstr>
      <vt:lpstr>1st Latin declension</vt:lpstr>
      <vt:lpstr>1st Latin declension</vt:lpstr>
      <vt:lpstr>1st Greek declension</vt:lpstr>
      <vt:lpstr>1st Greek declension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Ševčíková Tereza</dc:creator>
  <cp:lastModifiedBy>Ševčíková Tereza</cp:lastModifiedBy>
  <cp:revision>18</cp:revision>
  <dcterms:created xsi:type="dcterms:W3CDTF">2015-09-29T15:19:11Z</dcterms:created>
  <dcterms:modified xsi:type="dcterms:W3CDTF">2015-10-01T07:27:16Z</dcterms:modified>
</cp:coreProperties>
</file>