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7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0" r:id="rId10"/>
    <p:sldId id="261" r:id="rId11"/>
    <p:sldId id="262" r:id="rId12"/>
    <p:sldId id="268" r:id="rId13"/>
    <p:sldId id="269" r:id="rId14"/>
    <p:sldId id="271" r:id="rId15"/>
    <p:sldId id="270" r:id="rId16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4AE0-418D-4E40-BD6D-6A2DFF4F797F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4759-2AE4-4CE7-B7B3-DEE26E9FA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02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5BB0-B4DB-DE45-B5BC-6F40623E11A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C257-260D-3A4B-B70F-55DBE653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Artheria</a:t>
            </a:r>
            <a:r>
              <a:rPr lang="en-US" dirty="0" smtClean="0"/>
              <a:t> </a:t>
            </a:r>
            <a:r>
              <a:rPr lang="en-US" dirty="0" err="1" smtClean="0"/>
              <a:t>thoracica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C257-260D-3A4B-B70F-55DBE6538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Tibia </a:t>
            </a:r>
            <a:r>
              <a:rPr lang="en-US" dirty="0" err="1" smtClean="0"/>
              <a:t>dextra</a:t>
            </a:r>
            <a:r>
              <a:rPr lang="en-US" dirty="0" smtClean="0"/>
              <a:t>, 2. Costae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verae</a:t>
            </a:r>
            <a:r>
              <a:rPr lang="en-US" baseline="0" dirty="0" smtClean="0"/>
              <a:t>, 3. </a:t>
            </a:r>
            <a:r>
              <a:rPr lang="en-US" baseline="0" dirty="0" err="1" smtClean="0"/>
              <a:t>clavicula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dextra</a:t>
            </a:r>
            <a:r>
              <a:rPr lang="en-US" baseline="0" dirty="0" smtClean="0"/>
              <a:t>, 4. ulna </a:t>
            </a:r>
            <a:r>
              <a:rPr lang="en-US" baseline="0" dirty="0" err="1" smtClean="0"/>
              <a:t>sinistra</a:t>
            </a:r>
            <a:r>
              <a:rPr lang="en-US" baseline="0" dirty="0" smtClean="0"/>
              <a:t>, 5. maxilla </a:t>
            </a:r>
            <a:r>
              <a:rPr lang="en-US" baseline="0" dirty="0" err="1" smtClean="0"/>
              <a:t>sinistra</a:t>
            </a:r>
            <a:r>
              <a:rPr lang="en-US" baseline="0" dirty="0" smtClean="0"/>
              <a:t>, 6. fibula </a:t>
            </a:r>
            <a:r>
              <a:rPr lang="en-US" baseline="0" dirty="0" err="1" smtClean="0"/>
              <a:t>dextra</a:t>
            </a:r>
            <a:r>
              <a:rPr lang="en-US" baseline="0" dirty="0" smtClean="0"/>
              <a:t>, 7. </a:t>
            </a:r>
            <a:r>
              <a:rPr lang="en-US" baseline="0" dirty="0" err="1" smtClean="0"/>
              <a:t>spina</a:t>
            </a:r>
            <a:r>
              <a:rPr lang="en-US" baseline="0" dirty="0" smtClean="0"/>
              <a:t> scapulae </a:t>
            </a:r>
            <a:r>
              <a:rPr lang="en-US" baseline="0" dirty="0" err="1" smtClean="0"/>
              <a:t>dextrae</a:t>
            </a:r>
            <a:r>
              <a:rPr lang="en-US" baseline="0" dirty="0" smtClean="0"/>
              <a:t>, 8. vertebrae </a:t>
            </a:r>
            <a:r>
              <a:rPr lang="en-US" baseline="0" dirty="0" err="1" smtClean="0"/>
              <a:t>thoracicae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F737-5C9E-AD48-A5FD-8666F51857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8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F01F5D-6498-0749-B4AF-42FFFC1912DB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8.png"/><Relationship Id="rId18" Type="http://schemas.microsoft.com/office/2007/relationships/hdphoto" Target="../media/hdphoto18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5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medical</a:t>
            </a:r>
            <a:r>
              <a:rPr lang="cs-CZ" dirty="0"/>
              <a:t> terminology 4</a:t>
            </a:r>
          </a:p>
        </p:txBody>
      </p:sp>
    </p:spTree>
    <p:extLst>
      <p:ext uri="{BB962C8B-B14F-4D97-AF65-F5344CB8AC3E}">
        <p14:creationId xmlns:p14="http://schemas.microsoft.com/office/powerpoint/2010/main" val="4825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21350" y="274638"/>
            <a:ext cx="3422650" cy="1143000"/>
          </a:xfrm>
        </p:spPr>
        <p:txBody>
          <a:bodyPr/>
          <a:lstStyle/>
          <a:p>
            <a:r>
              <a:rPr lang="en-US" dirty="0" smtClean="0">
                <a:solidFill>
                  <a:srgbClr val="267CF2"/>
                </a:solidFill>
              </a:rPr>
              <a:t>Costae</a:t>
            </a:r>
            <a:endParaRPr lang="en-US" dirty="0">
              <a:solidFill>
                <a:srgbClr val="267CF2"/>
              </a:solidFill>
            </a:endParaRPr>
          </a:p>
        </p:txBody>
      </p:sp>
      <p:pic>
        <p:nvPicPr>
          <p:cNvPr id="4" name="Content Placeholder 3" descr="COSTAE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24" t="4898" r="-36624" b="3269"/>
          <a:stretch/>
        </p:blipFill>
        <p:spPr>
          <a:xfrm>
            <a:off x="-83890" y="403895"/>
            <a:ext cx="10394950" cy="5843006"/>
          </a:xfrm>
        </p:spPr>
      </p:pic>
      <p:sp>
        <p:nvSpPr>
          <p:cNvPr id="5" name="TextBox 4"/>
          <p:cNvSpPr txBox="1"/>
          <p:nvPr/>
        </p:nvSpPr>
        <p:spPr>
          <a:xfrm>
            <a:off x="1865872" y="503086"/>
            <a:ext cx="2110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vera</a:t>
            </a:r>
            <a:r>
              <a:rPr lang="en-US" dirty="0" smtClean="0"/>
              <a:t> </a:t>
            </a:r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5870" y="2670282"/>
            <a:ext cx="13996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Costae </a:t>
            </a:r>
            <a:r>
              <a:rPr lang="en-US" dirty="0" err="1" smtClean="0"/>
              <a:t>verae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6012" y="5078204"/>
            <a:ext cx="22901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spuria</a:t>
            </a:r>
            <a:r>
              <a:rPr lang="en-US" dirty="0" smtClean="0"/>
              <a:t> </a:t>
            </a:r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6459" y="5877569"/>
            <a:ext cx="15663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Costae </a:t>
            </a:r>
            <a:r>
              <a:rPr lang="en-US" dirty="0" err="1" smtClean="0"/>
              <a:t>spuriae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9948" y="2872673"/>
            <a:ext cx="19679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Incisurae</a:t>
            </a:r>
            <a:r>
              <a:rPr lang="en-US" dirty="0" smtClean="0"/>
              <a:t> </a:t>
            </a:r>
            <a:r>
              <a:rPr lang="en-US" dirty="0" err="1" smtClean="0"/>
              <a:t>costarum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4049" y="2132846"/>
            <a:ext cx="1381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quarta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9992" y="1732754"/>
            <a:ext cx="12716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tertia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9992" y="1350527"/>
            <a:ext cx="15369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secunda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9948" y="872418"/>
            <a:ext cx="14377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Costa prima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211" y="140414"/>
            <a:ext cx="6192982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2</a:t>
            </a:r>
            <a:r>
              <a:rPr lang="en-US" sz="3600" baseline="30000" dirty="0" smtClean="0">
                <a:solidFill>
                  <a:schemeClr val="accent5"/>
                </a:solidFill>
              </a:rPr>
              <a:t>nd</a:t>
            </a:r>
            <a:r>
              <a:rPr lang="en-US" sz="3600" dirty="0" smtClean="0">
                <a:solidFill>
                  <a:schemeClr val="accent5"/>
                </a:solidFill>
              </a:rPr>
              <a:t> declension - overview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2 dekl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/>
        </p:blipFill>
        <p:spPr>
          <a:xfrm>
            <a:off x="218113" y="512597"/>
            <a:ext cx="2910981" cy="5857777"/>
          </a:xfrm>
        </p:spPr>
      </p:pic>
      <p:sp>
        <p:nvSpPr>
          <p:cNvPr id="5" name="TextBox 4"/>
          <p:cNvSpPr txBox="1"/>
          <p:nvPr/>
        </p:nvSpPr>
        <p:spPr>
          <a:xfrm>
            <a:off x="3741973" y="1417537"/>
            <a:ext cx="5254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Gen. </a:t>
            </a:r>
            <a:r>
              <a:rPr lang="en-US" sz="2800" dirty="0" err="1" smtClean="0">
                <a:latin typeface="+mj-lt"/>
              </a:rPr>
              <a:t>sg</a:t>
            </a:r>
            <a:r>
              <a:rPr lang="en-US" sz="2800" dirty="0" smtClean="0">
                <a:latin typeface="+mj-lt"/>
              </a:rPr>
              <a:t>. –I</a:t>
            </a:r>
          </a:p>
          <a:p>
            <a:r>
              <a:rPr lang="en-US" sz="2800" dirty="0" smtClean="0">
                <a:latin typeface="+mj-lt"/>
              </a:rPr>
              <a:t>Gender M (F)/N 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Nouns of the female gender in this declension are exceptions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140" y="3792682"/>
            <a:ext cx="514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Nom.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sg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 –US/-ER/-OS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Gender M (F)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140" y="5005247"/>
            <a:ext cx="514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Nom.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</a:rPr>
              <a:t>sg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. –UM/-ON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Gender N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83953" y="3424708"/>
            <a:ext cx="511724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73123" y="922789"/>
            <a:ext cx="679507" cy="544758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99250" y="922788"/>
            <a:ext cx="671121" cy="544758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3617" y="940965"/>
            <a:ext cx="620784" cy="5447585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97373" y="925585"/>
            <a:ext cx="679507" cy="5447585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4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/>
                </a:solidFill>
              </a:rPr>
              <a:t>Nephros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2 dekl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/>
        </p:blipFill>
        <p:spPr>
          <a:xfrm>
            <a:off x="1209705" y="1275506"/>
            <a:ext cx="2640841" cy="5117462"/>
          </a:xfrm>
        </p:spPr>
      </p:pic>
      <p:sp>
        <p:nvSpPr>
          <p:cNvPr id="5" name="TextovéPole 4"/>
          <p:cNvSpPr txBox="1"/>
          <p:nvPr/>
        </p:nvSpPr>
        <p:spPr>
          <a:xfrm>
            <a:off x="4236441" y="1753299"/>
            <a:ext cx="459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paradigm</a:t>
            </a:r>
            <a:r>
              <a:rPr lang="cs-CZ" dirty="0" smtClean="0"/>
              <a:t> </a:t>
            </a:r>
            <a:r>
              <a:rPr lang="cs-CZ" i="1" dirty="0" err="1" smtClean="0"/>
              <a:t>nephros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masculine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i="1" dirty="0" smtClean="0"/>
              <a:t>-os </a:t>
            </a:r>
            <a:r>
              <a:rPr lang="cs-CZ" dirty="0" smtClean="0"/>
              <a:t>in </a:t>
            </a:r>
            <a:r>
              <a:rPr lang="cs-CZ" dirty="0" err="1" smtClean="0"/>
              <a:t>nom</a:t>
            </a:r>
            <a:r>
              <a:rPr lang="cs-CZ" dirty="0" smtClean="0"/>
              <a:t>. </a:t>
            </a:r>
            <a:r>
              <a:rPr lang="cs-CZ" dirty="0" err="1" smtClean="0"/>
              <a:t>sg</a:t>
            </a:r>
            <a:r>
              <a:rPr lang="cs-CZ" dirty="0" smtClean="0"/>
              <a:t>. and </a:t>
            </a:r>
            <a:r>
              <a:rPr lang="cs-CZ" i="1" dirty="0" smtClean="0"/>
              <a:t>-on</a:t>
            </a:r>
            <a:r>
              <a:rPr lang="cs-CZ" dirty="0" smtClean="0"/>
              <a:t> in </a:t>
            </a:r>
            <a:r>
              <a:rPr lang="cs-CZ" dirty="0" err="1" smtClean="0"/>
              <a:t>acc</a:t>
            </a:r>
            <a:r>
              <a:rPr lang="cs-CZ" dirty="0" smtClean="0"/>
              <a:t>. </a:t>
            </a:r>
            <a:r>
              <a:rPr lang="cs-CZ" dirty="0" err="1" smtClean="0"/>
              <a:t>sg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1105" y="1663817"/>
            <a:ext cx="679507" cy="4729152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11105" y="2793534"/>
            <a:ext cx="679507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-os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1105" y="3684165"/>
            <a:ext cx="679507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-on</a:t>
            </a: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/>
                </a:solidFill>
              </a:rPr>
              <a:t>Neuter gender </a:t>
            </a:r>
            <a:r>
              <a:rPr lang="cs-CZ" dirty="0" err="1" smtClean="0">
                <a:solidFill>
                  <a:schemeClr val="accent5"/>
                </a:solidFill>
              </a:rPr>
              <a:t>nouns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2 dekl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/>
        </p:blipFill>
        <p:spPr>
          <a:xfrm>
            <a:off x="1209705" y="1275506"/>
            <a:ext cx="2656221" cy="5117462"/>
          </a:xfrm>
        </p:spPr>
      </p:pic>
      <p:sp>
        <p:nvSpPr>
          <p:cNvPr id="5" name="TextovéPole 4"/>
          <p:cNvSpPr txBox="1"/>
          <p:nvPr/>
        </p:nvSpPr>
        <p:spPr>
          <a:xfrm>
            <a:off x="4236441" y="1753299"/>
            <a:ext cx="4599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 Latin </a:t>
            </a:r>
            <a:r>
              <a:rPr lang="cs-CZ" dirty="0" err="1" smtClean="0"/>
              <a:t>nouns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neuter gender.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ending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nominative and </a:t>
            </a:r>
            <a:r>
              <a:rPr lang="cs-CZ" dirty="0" err="1" smtClean="0"/>
              <a:t>accusative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.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marL="342900" indent="-342900">
              <a:buAutoNum type="arabicParenR"/>
            </a:pPr>
            <a:r>
              <a:rPr lang="cs-CZ" dirty="0" smtClean="0"/>
              <a:t>In </a:t>
            </a:r>
            <a:r>
              <a:rPr lang="cs-CZ" dirty="0" err="1" smtClean="0"/>
              <a:t>nom</a:t>
            </a:r>
            <a:r>
              <a:rPr lang="cs-CZ" dirty="0" smtClean="0"/>
              <a:t>. </a:t>
            </a:r>
            <a:r>
              <a:rPr lang="cs-CZ" dirty="0" err="1" smtClean="0"/>
              <a:t>pl</a:t>
            </a:r>
            <a:r>
              <a:rPr lang="cs-CZ" dirty="0" smtClean="0"/>
              <a:t>.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endings</a:t>
            </a:r>
            <a:r>
              <a:rPr lang="cs-CZ" dirty="0" smtClean="0"/>
              <a:t> end in </a:t>
            </a:r>
            <a:r>
              <a:rPr lang="cs-CZ" i="1" dirty="0" smtClean="0"/>
              <a:t>–a</a:t>
            </a:r>
          </a:p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err="1" smtClean="0"/>
              <a:t>Since</a:t>
            </a:r>
            <a:r>
              <a:rPr lang="cs-CZ" dirty="0" smtClean="0"/>
              <a:t> rule n. 1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end in </a:t>
            </a:r>
            <a:r>
              <a:rPr lang="cs-CZ" i="1" dirty="0" smtClean="0"/>
              <a:t>-a </a:t>
            </a:r>
            <a:r>
              <a:rPr lang="cs-CZ" dirty="0" err="1" smtClean="0"/>
              <a:t>even</a:t>
            </a:r>
            <a:r>
              <a:rPr lang="cs-CZ" dirty="0" smtClean="0"/>
              <a:t> in </a:t>
            </a:r>
            <a:r>
              <a:rPr lang="cs-CZ" dirty="0" err="1" smtClean="0"/>
              <a:t>acc</a:t>
            </a:r>
            <a:r>
              <a:rPr lang="cs-CZ" dirty="0" smtClean="0"/>
              <a:t>. </a:t>
            </a:r>
            <a:r>
              <a:rPr lang="cs-CZ" dirty="0" err="1" smtClean="0"/>
              <a:t>pl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53967" y="1675225"/>
            <a:ext cx="679507" cy="471774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25566" y="1675224"/>
            <a:ext cx="624980" cy="471774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25566" y="4598842"/>
            <a:ext cx="624980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-a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53967" y="4598843"/>
            <a:ext cx="679507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-a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853967" y="5489474"/>
            <a:ext cx="679507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-a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40946" y="5489474"/>
            <a:ext cx="624980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-a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49771" y="2780424"/>
            <a:ext cx="6837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-um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853967" y="3721389"/>
            <a:ext cx="67950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-um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25566" y="2780424"/>
            <a:ext cx="6249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-on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40946" y="3721389"/>
            <a:ext cx="6249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-on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35852"/>
            <a:ext cx="8503920" cy="4463195"/>
          </a:xfrm>
        </p:spPr>
        <p:txBody>
          <a:bodyPr/>
          <a:lstStyle/>
          <a:p>
            <a:r>
              <a:rPr lang="cs-CZ" dirty="0" err="1" smtClean="0"/>
              <a:t>fractura</a:t>
            </a:r>
            <a:r>
              <a:rPr lang="cs-CZ" dirty="0" smtClean="0"/>
              <a:t>  + </a:t>
            </a:r>
            <a:r>
              <a:rPr lang="cs-CZ" dirty="0" err="1" smtClean="0"/>
              <a:t>radius</a:t>
            </a:r>
            <a:r>
              <a:rPr lang="cs-CZ" dirty="0" smtClean="0"/>
              <a:t>, </a:t>
            </a:r>
            <a:r>
              <a:rPr lang="cs-CZ" dirty="0" err="1" smtClean="0"/>
              <a:t>ii</a:t>
            </a:r>
            <a:r>
              <a:rPr lang="cs-CZ" dirty="0" smtClean="0"/>
              <a:t>, m; </a:t>
            </a:r>
            <a:r>
              <a:rPr lang="cs-CZ" dirty="0" err="1" smtClean="0"/>
              <a:t>nasus</a:t>
            </a:r>
            <a:r>
              <a:rPr lang="cs-CZ" dirty="0" smtClean="0"/>
              <a:t>, i, m.; sternum, i, n.</a:t>
            </a:r>
          </a:p>
          <a:p>
            <a:endParaRPr lang="cs-CZ" dirty="0"/>
          </a:p>
          <a:p>
            <a:r>
              <a:rPr lang="cs-CZ" dirty="0" smtClean="0"/>
              <a:t>post + </a:t>
            </a:r>
            <a:r>
              <a:rPr lang="cs-CZ" dirty="0" err="1" smtClean="0"/>
              <a:t>morbus</a:t>
            </a:r>
            <a:r>
              <a:rPr lang="cs-CZ" dirty="0" smtClean="0"/>
              <a:t>, i, m. =</a:t>
            </a:r>
            <a:r>
              <a:rPr lang="cs-CZ" dirty="0" err="1" smtClean="0"/>
              <a:t>disease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 (</a:t>
            </a:r>
            <a:r>
              <a:rPr lang="cs-CZ" dirty="0" err="1" smtClean="0"/>
              <a:t>where</a:t>
            </a:r>
            <a:r>
              <a:rPr lang="cs-CZ" dirty="0" smtClean="0"/>
              <a:t>) + </a:t>
            </a:r>
            <a:r>
              <a:rPr lang="cs-CZ" dirty="0" err="1" smtClean="0"/>
              <a:t>oculus</a:t>
            </a:r>
            <a:r>
              <a:rPr lang="cs-CZ" dirty="0" smtClean="0"/>
              <a:t>, i, m.; organum, i, 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30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/>
                </a:solidFill>
              </a:rPr>
              <a:t>Homework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dirty="0" err="1" smtClean="0"/>
              <a:t>Finish</a:t>
            </a:r>
            <a:r>
              <a:rPr lang="cs-CZ" dirty="0" smtClean="0"/>
              <a:t> handout 4 and </a:t>
            </a:r>
            <a:r>
              <a:rPr lang="cs-CZ" dirty="0" err="1" smtClean="0"/>
              <a:t>bring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endParaRPr lang="cs-CZ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dirty="0" err="1" smtClean="0"/>
              <a:t>Learn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vocabulary</a:t>
            </a:r>
            <a:r>
              <a:rPr lang="cs-CZ" dirty="0" smtClean="0"/>
              <a:t> in handout 4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dirty="0" err="1" smtClean="0"/>
              <a:t>Print</a:t>
            </a:r>
            <a:r>
              <a:rPr lang="cs-CZ" dirty="0" smtClean="0"/>
              <a:t> handout </a:t>
            </a:r>
            <a:r>
              <a:rPr lang="cs-CZ" dirty="0" err="1" smtClean="0"/>
              <a:t>five</a:t>
            </a:r>
            <a:r>
              <a:rPr lang="cs-CZ" dirty="0" smtClean="0"/>
              <a:t> and </a:t>
            </a:r>
            <a:r>
              <a:rPr lang="cs-CZ" dirty="0" err="1" smtClean="0"/>
              <a:t>bring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endParaRPr lang="cs-CZ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dirty="0" err="1" smtClean="0"/>
              <a:t>Bring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textbook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6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Questions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What case is the noun in the state of dependency in?</a:t>
            </a:r>
            <a:r>
              <a:rPr lang="cs-CZ" dirty="0" smtClean="0">
                <a:latin typeface="+mj-lt"/>
              </a:rPr>
              <a:t> And </a:t>
            </a:r>
            <a:r>
              <a:rPr lang="cs-CZ" dirty="0" err="1" smtClean="0">
                <a:latin typeface="+mj-lt"/>
              </a:rPr>
              <a:t>how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is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usually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translated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into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English</a:t>
            </a:r>
            <a:r>
              <a:rPr lang="cs-CZ" dirty="0" smtClean="0">
                <a:latin typeface="+mj-lt"/>
              </a:rPr>
              <a:t>?</a:t>
            </a:r>
          </a:p>
          <a:p>
            <a:pPr lvl="1"/>
            <a:r>
              <a:rPr lang="cs-CZ" dirty="0" smtClean="0">
                <a:latin typeface="+mj-lt"/>
              </a:rPr>
              <a:t>genitive case</a:t>
            </a:r>
          </a:p>
          <a:p>
            <a:pPr lvl="1"/>
            <a:r>
              <a:rPr lang="cs-CZ" dirty="0" smtClean="0">
                <a:latin typeface="+mj-lt"/>
              </a:rPr>
              <a:t>eg. </a:t>
            </a:r>
            <a:r>
              <a:rPr lang="cs-CZ" dirty="0" err="1" smtClean="0">
                <a:latin typeface="+mj-lt"/>
              </a:rPr>
              <a:t>fractura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cost</a:t>
            </a:r>
            <a:r>
              <a:rPr lang="cs-CZ" b="1" dirty="0" err="1" smtClean="0">
                <a:latin typeface="+mj-lt"/>
              </a:rPr>
              <a:t>ae</a:t>
            </a:r>
            <a:r>
              <a:rPr lang="cs-CZ" dirty="0" smtClean="0">
                <a:latin typeface="+mj-lt"/>
              </a:rPr>
              <a:t>	=	</a:t>
            </a:r>
            <a:r>
              <a:rPr lang="cs-CZ" dirty="0" err="1" smtClean="0">
                <a:latin typeface="+mj-lt"/>
              </a:rPr>
              <a:t>fracture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of</a:t>
            </a:r>
            <a:r>
              <a:rPr lang="cs-CZ" b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a </a:t>
            </a:r>
            <a:r>
              <a:rPr lang="cs-CZ" dirty="0" err="1" smtClean="0">
                <a:latin typeface="+mj-lt"/>
              </a:rPr>
              <a:t>rib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What is called “prepositional phrase”?</a:t>
            </a:r>
          </a:p>
          <a:p>
            <a:pPr lvl="1"/>
            <a:r>
              <a:rPr lang="cs-CZ" dirty="0" err="1" smtClean="0">
                <a:latin typeface="+mj-lt"/>
              </a:rPr>
              <a:t>phrase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following</a:t>
            </a:r>
            <a:r>
              <a:rPr lang="cs-CZ" dirty="0" smtClean="0">
                <a:latin typeface="+mj-lt"/>
              </a:rPr>
              <a:t> a </a:t>
            </a:r>
            <a:r>
              <a:rPr lang="cs-CZ" dirty="0" err="1" smtClean="0">
                <a:latin typeface="+mj-lt"/>
              </a:rPr>
              <a:t>preposition</a:t>
            </a:r>
            <a:endParaRPr lang="cs-CZ" dirty="0" smtClean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eg. </a:t>
            </a:r>
            <a:r>
              <a:rPr lang="cs-CZ" b="1" dirty="0" smtClean="0">
                <a:latin typeface="+mj-lt"/>
              </a:rPr>
              <a:t>post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fractur</a:t>
            </a:r>
            <a:r>
              <a:rPr lang="cs-CZ" b="1" dirty="0" err="1" smtClean="0">
                <a:latin typeface="+mj-lt"/>
              </a:rPr>
              <a:t>am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costae</a:t>
            </a:r>
            <a:endParaRPr lang="en-US" dirty="0" smtClean="0">
              <a:latin typeface="+mj-lt"/>
            </a:endParaRPr>
          </a:p>
          <a:p>
            <a:r>
              <a:rPr lang="en-US" dirty="0"/>
              <a:t>Based on what should the adjective be connected to the noun?</a:t>
            </a:r>
            <a:endParaRPr lang="cs-CZ" dirty="0"/>
          </a:p>
          <a:p>
            <a:pPr lvl="1"/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gender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endParaRPr lang="en-US" dirty="0"/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6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74" y="228600"/>
            <a:ext cx="8534400" cy="887136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What is the correct adjective for the noun in the triangle?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0831" y="2898341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pollex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121471" y="2955668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crus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2459449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521" y="2424980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91" y="496457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834" y="4964574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429" y="200932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993" y="202087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792" y="4389785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67" y="245938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359" y="496457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49" y="4964577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7644" y="2679121"/>
            <a:ext cx="102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radius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5353" y="2364312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4070" y="4334959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44674" y="237939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273" y="242712"/>
            <a:ext cx="2545185" cy="805912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rgbClr val="C00000"/>
                </a:solidFill>
              </a:rPr>
              <a:t>Arteriae</a:t>
            </a:r>
            <a:endParaRPr lang="en-US" sz="35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6750" l="4011" r="957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453" y="1926974"/>
            <a:ext cx="3153011" cy="337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6993" r="74293"/>
                    </a14:imgEffect>
                  </a14:imgLayer>
                </a14:imgProps>
              </a:ext>
            </a:extLst>
          </a:blip>
          <a:srcRect l="21080" r="19795"/>
          <a:stretch/>
        </p:blipFill>
        <p:spPr>
          <a:xfrm>
            <a:off x="3131273" y="1926975"/>
            <a:ext cx="2517952" cy="3377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1641" r="83628"/>
                    </a14:imgEffect>
                  </a14:imgLayer>
                </a14:imgProps>
              </a:ext>
            </a:extLst>
          </a:blip>
          <a:srcRect l="13893" r="8624"/>
          <a:stretch/>
        </p:blipFill>
        <p:spPr>
          <a:xfrm>
            <a:off x="5635501" y="1926974"/>
            <a:ext cx="3483870" cy="33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04328" y="274638"/>
            <a:ext cx="3582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" b="98054" l="2041" r="974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0372" y="1731969"/>
            <a:ext cx="3144806" cy="412354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Rhaphe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2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Cristae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625" l="716" r="98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8" y="1877148"/>
            <a:ext cx="2512205" cy="3595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74" b="82421" l="17969" r="82422"/>
                    </a14:imgEffect>
                  </a14:imgLayer>
                </a14:imgProps>
              </a:ext>
            </a:extLst>
          </a:blip>
          <a:srcRect l="17906" t="14073" r="16433" b="16859"/>
          <a:stretch/>
        </p:blipFill>
        <p:spPr>
          <a:xfrm>
            <a:off x="2147940" y="2030430"/>
            <a:ext cx="4269572" cy="3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4" b="89916" l="4000" r="92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500" y="2030430"/>
            <a:ext cx="3175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697" y="377505"/>
            <a:ext cx="2994891" cy="698802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chemeClr val="accent5"/>
                </a:solidFill>
              </a:rPr>
              <a:t>Lineae</a:t>
            </a:r>
            <a:endParaRPr lang="en-US" sz="35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1" b="98459" l="2625" r="97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8" y="1211096"/>
            <a:ext cx="3299004" cy="2944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60" b="82984" l="56926" r="100000"/>
                    </a14:imgEffect>
                  </a14:imgLayer>
                </a14:imgProps>
              </a:ext>
            </a:extLst>
          </a:blip>
          <a:srcRect l="56507" t="14298" b="16441"/>
          <a:stretch/>
        </p:blipFill>
        <p:spPr>
          <a:xfrm>
            <a:off x="3092697" y="3138105"/>
            <a:ext cx="2910926" cy="3360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6000" r="93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5763" y="1076307"/>
            <a:ext cx="3906182" cy="46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444" l="9778" r="89778"/>
                    </a14:imgEffect>
                  </a14:imgLayer>
                </a14:imgProps>
              </a:ext>
            </a:extLst>
          </a:blip>
          <a:srcRect l="28911" r="30095"/>
          <a:stretch/>
        </p:blipFill>
        <p:spPr>
          <a:xfrm>
            <a:off x="240204" y="886384"/>
            <a:ext cx="117139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" b="93852" l="6311" r="96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956" y="988439"/>
            <a:ext cx="2240157" cy="2653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672" l="459" r="97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0490" y="1155015"/>
            <a:ext cx="2180224" cy="232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35" l="2591" r="3419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18029" y="1055646"/>
            <a:ext cx="1862690" cy="251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337" l="1205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0683" y="3569431"/>
            <a:ext cx="2274692" cy="2644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56" b="97333" l="9778" r="89778"/>
                    </a14:imgEffect>
                  </a14:imgLayer>
                </a14:imgProps>
              </a:ext>
            </a:extLst>
          </a:blip>
          <a:srcRect l="37196" r="36332"/>
          <a:stretch/>
        </p:blipFill>
        <p:spPr>
          <a:xfrm>
            <a:off x="2819769" y="3547125"/>
            <a:ext cx="756451" cy="2857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67" b="96889" l="4000" r="95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7" y="3763046"/>
            <a:ext cx="2425654" cy="24256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824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7248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09343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669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61675" y="5857178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9133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23810" y="5785516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58699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143" l="417" r="995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022" y="3732864"/>
            <a:ext cx="2621280" cy="229362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91177" y="182279"/>
            <a:ext cx="8807338" cy="7153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C00000"/>
                </a:solidFill>
              </a:rPr>
              <a:t>Name structures in Latin</a:t>
            </a:r>
            <a:endParaRPr lang="en-US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Ordinal numerals 1-12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67406"/>
            <a:ext cx="3720517" cy="5150839"/>
          </a:xfrm>
        </p:spPr>
        <p:txBody>
          <a:bodyPr numCol="1">
            <a:normAutofit/>
          </a:bodyPr>
          <a:lstStyle/>
          <a:p>
            <a:r>
              <a:rPr lang="en-US" sz="2300" dirty="0" smtClean="0">
                <a:latin typeface="+mj-lt"/>
              </a:rPr>
              <a:t>Primus, a, um</a:t>
            </a:r>
          </a:p>
          <a:p>
            <a:r>
              <a:rPr lang="en-US" sz="2300" dirty="0" err="1" smtClean="0">
                <a:solidFill>
                  <a:srgbClr val="C00000"/>
                </a:solidFill>
                <a:latin typeface="+mj-lt"/>
              </a:rPr>
              <a:t>Secundus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, a, um</a:t>
            </a:r>
          </a:p>
          <a:p>
            <a:r>
              <a:rPr lang="en-US" sz="2300" dirty="0" err="1" smtClean="0">
                <a:latin typeface="+mj-lt"/>
              </a:rPr>
              <a:t>Tertius</a:t>
            </a:r>
            <a:r>
              <a:rPr lang="en-US" sz="2300" dirty="0" smtClean="0">
                <a:latin typeface="+mj-lt"/>
              </a:rPr>
              <a:t>, a, um</a:t>
            </a:r>
          </a:p>
          <a:p>
            <a:r>
              <a:rPr lang="en-US" sz="2300" dirty="0" err="1" smtClean="0">
                <a:solidFill>
                  <a:srgbClr val="C00000"/>
                </a:solidFill>
                <a:latin typeface="+mj-lt"/>
              </a:rPr>
              <a:t>Quartus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, a, um</a:t>
            </a:r>
          </a:p>
          <a:p>
            <a:r>
              <a:rPr lang="en-US" sz="2300" dirty="0" smtClean="0">
                <a:latin typeface="+mj-lt"/>
              </a:rPr>
              <a:t>Quintus, a, um</a:t>
            </a:r>
          </a:p>
          <a:p>
            <a:r>
              <a:rPr lang="en-US" sz="2300" dirty="0" err="1" smtClean="0">
                <a:solidFill>
                  <a:srgbClr val="C00000"/>
                </a:solidFill>
                <a:latin typeface="+mj-lt"/>
              </a:rPr>
              <a:t>Sextus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, a, um</a:t>
            </a:r>
          </a:p>
          <a:p>
            <a:r>
              <a:rPr lang="en-US" sz="2300" dirty="0" err="1" smtClean="0">
                <a:latin typeface="+mj-lt"/>
              </a:rPr>
              <a:t>Septimus</a:t>
            </a:r>
            <a:r>
              <a:rPr lang="en-US" sz="2300" dirty="0" smtClean="0">
                <a:latin typeface="+mj-lt"/>
              </a:rPr>
              <a:t>, a, um</a:t>
            </a:r>
          </a:p>
          <a:p>
            <a:r>
              <a:rPr lang="en-US" sz="2300" dirty="0" err="1" smtClean="0">
                <a:solidFill>
                  <a:srgbClr val="C00000"/>
                </a:solidFill>
                <a:latin typeface="+mj-lt"/>
              </a:rPr>
              <a:t>Octavus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, a, um</a:t>
            </a:r>
          </a:p>
          <a:p>
            <a:r>
              <a:rPr lang="en-US" sz="2300" dirty="0" err="1" smtClean="0">
                <a:latin typeface="+mj-lt"/>
              </a:rPr>
              <a:t>Nonus</a:t>
            </a:r>
            <a:r>
              <a:rPr lang="en-US" sz="2300" dirty="0" smtClean="0">
                <a:latin typeface="+mj-lt"/>
              </a:rPr>
              <a:t>, a, um</a:t>
            </a:r>
          </a:p>
          <a:p>
            <a:r>
              <a:rPr lang="en-US" sz="2300" dirty="0" err="1" smtClean="0">
                <a:solidFill>
                  <a:srgbClr val="C00000"/>
                </a:solidFill>
                <a:latin typeface="+mj-lt"/>
              </a:rPr>
              <a:t>Decimus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, a, um</a:t>
            </a:r>
          </a:p>
          <a:p>
            <a:r>
              <a:rPr lang="en-US" sz="2300" dirty="0" err="1" smtClean="0">
                <a:latin typeface="+mj-lt"/>
              </a:rPr>
              <a:t>Undecimus</a:t>
            </a:r>
            <a:r>
              <a:rPr lang="en-US" sz="2300" dirty="0" smtClean="0">
                <a:latin typeface="+mj-lt"/>
              </a:rPr>
              <a:t>, a, um</a:t>
            </a:r>
          </a:p>
          <a:p>
            <a:r>
              <a:rPr lang="en-US" sz="2300" dirty="0" err="1" smtClean="0">
                <a:solidFill>
                  <a:srgbClr val="C00000"/>
                </a:solidFill>
                <a:latin typeface="+mj-lt"/>
              </a:rPr>
              <a:t>Duodecimus</a:t>
            </a:r>
            <a:r>
              <a:rPr lang="en-US" sz="2300" dirty="0" smtClean="0">
                <a:solidFill>
                  <a:srgbClr val="C00000"/>
                </a:solidFill>
                <a:latin typeface="+mj-lt"/>
              </a:rPr>
              <a:t>, a, um</a:t>
            </a:r>
            <a:endParaRPr lang="en-US" sz="23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31391" y="1384184"/>
            <a:ext cx="41047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2"/>
              </a:spcBef>
            </a:pPr>
            <a:r>
              <a:rPr lang="cs-CZ" sz="2300" dirty="0" err="1" smtClean="0"/>
              <a:t>costa</a:t>
            </a:r>
            <a:r>
              <a:rPr lang="cs-CZ" sz="2300" dirty="0" smtClean="0"/>
              <a:t> </a:t>
            </a:r>
            <a:r>
              <a:rPr lang="cs-CZ" sz="2300" dirty="0" err="1" smtClean="0"/>
              <a:t>spuria</a:t>
            </a:r>
            <a:r>
              <a:rPr lang="cs-CZ" sz="2300" dirty="0" smtClean="0"/>
              <a:t> prima</a:t>
            </a:r>
          </a:p>
          <a:p>
            <a:pPr>
              <a:spcBef>
                <a:spcPts val="552"/>
              </a:spcBef>
            </a:pPr>
            <a:r>
              <a:rPr lang="cs-CZ" sz="2300" dirty="0" err="1" smtClean="0">
                <a:solidFill>
                  <a:srgbClr val="C00000"/>
                </a:solidFill>
              </a:rPr>
              <a:t>vertebra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err="1" smtClean="0">
                <a:solidFill>
                  <a:srgbClr val="C00000"/>
                </a:solidFill>
              </a:rPr>
              <a:t>thoracica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err="1" smtClean="0">
                <a:solidFill>
                  <a:srgbClr val="C00000"/>
                </a:solidFill>
              </a:rPr>
              <a:t>secunda</a:t>
            </a:r>
            <a:endParaRPr lang="cs-CZ" sz="2300" dirty="0" smtClean="0">
              <a:solidFill>
                <a:srgbClr val="C00000"/>
              </a:solidFill>
            </a:endParaRPr>
          </a:p>
          <a:p>
            <a:pPr>
              <a:spcBef>
                <a:spcPts val="552"/>
              </a:spcBef>
            </a:pPr>
            <a:r>
              <a:rPr lang="cs-CZ" sz="2300" dirty="0" err="1" smtClean="0"/>
              <a:t>costa</a:t>
            </a:r>
            <a:r>
              <a:rPr lang="cs-CZ" sz="2300" dirty="0" smtClean="0"/>
              <a:t> vera </a:t>
            </a:r>
            <a:r>
              <a:rPr lang="cs-CZ" sz="2300" dirty="0" err="1" smtClean="0"/>
              <a:t>tertia</a:t>
            </a:r>
            <a:endParaRPr lang="cs-CZ" sz="2300" dirty="0" smtClean="0"/>
          </a:p>
          <a:p>
            <a:pPr>
              <a:spcBef>
                <a:spcPts val="552"/>
              </a:spcBef>
            </a:pPr>
            <a:r>
              <a:rPr lang="cs-CZ" sz="2300" dirty="0" err="1" smtClean="0">
                <a:solidFill>
                  <a:srgbClr val="C00000"/>
                </a:solidFill>
              </a:rPr>
              <a:t>vertebra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err="1" smtClean="0">
                <a:solidFill>
                  <a:srgbClr val="C00000"/>
                </a:solidFill>
              </a:rPr>
              <a:t>coccygea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err="1" smtClean="0">
                <a:solidFill>
                  <a:srgbClr val="C00000"/>
                </a:solidFill>
              </a:rPr>
              <a:t>quarta</a:t>
            </a:r>
            <a:endParaRPr lang="cs-CZ" sz="2300" dirty="0" smtClean="0">
              <a:solidFill>
                <a:srgbClr val="C00000"/>
              </a:solidFill>
            </a:endParaRPr>
          </a:p>
          <a:p>
            <a:pPr>
              <a:spcBef>
                <a:spcPts val="552"/>
              </a:spcBef>
            </a:pPr>
            <a:r>
              <a:rPr lang="cs-CZ" sz="2300" dirty="0" err="1" smtClean="0"/>
              <a:t>costa</a:t>
            </a:r>
            <a:r>
              <a:rPr lang="cs-CZ" sz="2300" dirty="0" smtClean="0"/>
              <a:t> vera </a:t>
            </a:r>
            <a:r>
              <a:rPr lang="cs-CZ" sz="2300" dirty="0" err="1" smtClean="0"/>
              <a:t>quinta</a:t>
            </a:r>
            <a:endParaRPr lang="cs-CZ" sz="2300" dirty="0" smtClean="0"/>
          </a:p>
          <a:p>
            <a:pPr>
              <a:spcBef>
                <a:spcPts val="552"/>
              </a:spcBef>
            </a:pPr>
            <a:r>
              <a:rPr lang="cs-CZ" sz="2300" dirty="0" err="1" smtClean="0">
                <a:solidFill>
                  <a:srgbClr val="C00000"/>
                </a:solidFill>
              </a:rPr>
              <a:t>vertebra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err="1" smtClean="0">
                <a:solidFill>
                  <a:srgbClr val="C00000"/>
                </a:solidFill>
              </a:rPr>
              <a:t>thoracica</a:t>
            </a:r>
            <a:r>
              <a:rPr lang="cs-CZ" sz="2300" dirty="0" smtClean="0">
                <a:solidFill>
                  <a:srgbClr val="C00000"/>
                </a:solidFill>
              </a:rPr>
              <a:t> sexta</a:t>
            </a:r>
          </a:p>
          <a:p>
            <a:pPr>
              <a:spcBef>
                <a:spcPts val="552"/>
              </a:spcBef>
            </a:pPr>
            <a:r>
              <a:rPr lang="cs-CZ" sz="2300" dirty="0" err="1" smtClean="0"/>
              <a:t>costa</a:t>
            </a:r>
            <a:r>
              <a:rPr lang="cs-CZ" sz="2300" dirty="0" smtClean="0"/>
              <a:t> vera septima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300" dirty="0" err="1" smtClean="0">
                <a:solidFill>
                  <a:srgbClr val="C00000"/>
                </a:solidFill>
              </a:rPr>
              <a:t>vertebra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err="1" smtClean="0">
                <a:solidFill>
                  <a:srgbClr val="C00000"/>
                </a:solidFill>
              </a:rPr>
              <a:t>thoracica</a:t>
            </a:r>
            <a:r>
              <a:rPr lang="cs-CZ" sz="2300" dirty="0" smtClean="0">
                <a:solidFill>
                  <a:srgbClr val="C00000"/>
                </a:solidFill>
              </a:rPr>
              <a:t> duodecima</a:t>
            </a:r>
            <a:endParaRPr lang="cs-CZ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3701</TotalTime>
  <Words>422</Words>
  <Application>Microsoft Office PowerPoint</Application>
  <PresentationFormat>Předvádění na obrazovce (4:3)</PresentationFormat>
  <Paragraphs>117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Administrativní</vt:lpstr>
      <vt:lpstr>Basic medical terminology 4</vt:lpstr>
      <vt:lpstr>Questions</vt:lpstr>
      <vt:lpstr>What is the correct adjective for the noun in the triangle?</vt:lpstr>
      <vt:lpstr>Arteriae</vt:lpstr>
      <vt:lpstr>Rhaphe</vt:lpstr>
      <vt:lpstr>Cristae</vt:lpstr>
      <vt:lpstr>Lineae</vt:lpstr>
      <vt:lpstr>Prezentace aplikace PowerPoint</vt:lpstr>
      <vt:lpstr>Ordinal numerals 1-12</vt:lpstr>
      <vt:lpstr>Costae</vt:lpstr>
      <vt:lpstr>2nd declension - overview</vt:lpstr>
      <vt:lpstr>Nephros</vt:lpstr>
      <vt:lpstr>Neuter gender nouns</vt:lpstr>
      <vt:lpstr>Prezentace aplikace PowerPoint</vt:lpstr>
      <vt:lpstr>Homework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4</dc:title>
  <dc:creator>Pepina Artimová</dc:creator>
  <cp:lastModifiedBy>Ševčíková Tereza</cp:lastModifiedBy>
  <cp:revision>32</cp:revision>
  <cp:lastPrinted>2015-10-14T15:18:26Z</cp:lastPrinted>
  <dcterms:created xsi:type="dcterms:W3CDTF">2013-10-07T07:44:05Z</dcterms:created>
  <dcterms:modified xsi:type="dcterms:W3CDTF">2015-10-14T16:11:52Z</dcterms:modified>
</cp:coreProperties>
</file>