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0"/>
  </p:notesMasterIdLst>
  <p:sldIdLst>
    <p:sldId id="27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3" r:id="rId23"/>
    <p:sldId id="281" r:id="rId24"/>
    <p:sldId id="282" r:id="rId25"/>
    <p:sldId id="280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88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B9424-D981-B34B-AFBD-AF99068FD4F8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86F26-F1DC-4F48-A0D8-BB46A4A6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7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86F26-F1DC-4F48-A0D8-BB46A4A615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55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E1795B1-8E88-764E-8EF8-1DCBB3AFE67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E1795B1-8E88-764E-8EF8-1DCBB3AFE67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E1795B1-8E88-764E-8EF8-1DCBB3AFE67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149292" y="2819400"/>
            <a:ext cx="6623108" cy="1752600"/>
          </a:xfrm>
        </p:spPr>
        <p:txBody>
          <a:bodyPr/>
          <a:lstStyle/>
          <a:p>
            <a:r>
              <a:rPr lang="en-US" sz="2200" dirty="0" err="1">
                <a:solidFill>
                  <a:srgbClr val="1782BF"/>
                </a:solidFill>
                <a:latin typeface="Cambria"/>
                <a:cs typeface="Cambria"/>
              </a:rPr>
              <a:t>III</a:t>
            </a:r>
            <a:r>
              <a:rPr lang="en-US" sz="2200" baseline="30000" dirty="0" err="1">
                <a:solidFill>
                  <a:srgbClr val="1782BF"/>
                </a:solidFill>
                <a:latin typeface="Cambria"/>
                <a:cs typeface="Cambria"/>
              </a:rPr>
              <a:t>rd</a:t>
            </a:r>
            <a:r>
              <a:rPr lang="en-US" sz="2200" dirty="0">
                <a:solidFill>
                  <a:srgbClr val="1782BF"/>
                </a:solidFill>
                <a:latin typeface="Cambria"/>
                <a:cs typeface="Cambria"/>
              </a:rPr>
              <a:t> declension : Consonant stems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Basic medical terminology </a:t>
            </a:r>
            <a:r>
              <a:rPr lang="en-US" dirty="0" smtClean="0">
                <a:solidFill>
                  <a:schemeClr val="accent3"/>
                </a:solidFill>
              </a:rPr>
              <a:t>6</a:t>
            </a:r>
            <a:endParaRPr lang="cs-CZ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0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8154"/>
            <a:ext cx="8229600" cy="1143000"/>
          </a:xfrm>
        </p:spPr>
        <p:txBody>
          <a:bodyPr/>
          <a:lstStyle/>
          <a:p>
            <a:r>
              <a:rPr lang="en-US" sz="2500" dirty="0" smtClean="0"/>
              <a:t>Write down stems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023" y="1257663"/>
            <a:ext cx="2739885" cy="5491381"/>
          </a:xfrm>
        </p:spPr>
        <p:txBody>
          <a:bodyPr>
            <a:normAutofit lnSpcReduction="10000"/>
          </a:bodyPr>
          <a:lstStyle/>
          <a:p>
            <a:r>
              <a:rPr lang="en-US" sz="2500" dirty="0" smtClean="0"/>
              <a:t>Abdomen</a:t>
            </a:r>
          </a:p>
          <a:p>
            <a:r>
              <a:rPr lang="en-US" sz="2500" dirty="0" smtClean="0"/>
              <a:t>Dolor</a:t>
            </a:r>
          </a:p>
          <a:p>
            <a:r>
              <a:rPr lang="en-US" sz="2500" dirty="0" err="1" smtClean="0"/>
              <a:t>Latus</a:t>
            </a:r>
            <a:endParaRPr lang="en-US" sz="2500" dirty="0" smtClean="0"/>
          </a:p>
          <a:p>
            <a:r>
              <a:rPr lang="en-US" sz="2500" dirty="0" smtClean="0"/>
              <a:t>Abductor</a:t>
            </a:r>
          </a:p>
          <a:p>
            <a:r>
              <a:rPr lang="en-US" sz="2500" dirty="0" smtClean="0"/>
              <a:t>Encephalitis</a:t>
            </a:r>
          </a:p>
          <a:p>
            <a:r>
              <a:rPr lang="en-US" sz="2500" dirty="0" smtClean="0"/>
              <a:t>Lien</a:t>
            </a:r>
          </a:p>
          <a:p>
            <a:r>
              <a:rPr lang="en-US" sz="2500" dirty="0" err="1" smtClean="0"/>
              <a:t>Amputatio</a:t>
            </a:r>
            <a:endParaRPr lang="en-US" sz="2500" dirty="0" smtClean="0"/>
          </a:p>
          <a:p>
            <a:r>
              <a:rPr lang="en-US" sz="2500" dirty="0" err="1" smtClean="0"/>
              <a:t>Excisio</a:t>
            </a:r>
            <a:endParaRPr lang="en-US" sz="2500" dirty="0" smtClean="0"/>
          </a:p>
          <a:p>
            <a:r>
              <a:rPr lang="en-US" sz="2500" dirty="0" err="1" smtClean="0"/>
              <a:t>Luxatio</a:t>
            </a:r>
            <a:endParaRPr lang="en-US" sz="2500" dirty="0" smtClean="0"/>
          </a:p>
          <a:p>
            <a:r>
              <a:rPr lang="en-US" sz="2500" dirty="0" smtClean="0"/>
              <a:t>Apex</a:t>
            </a:r>
          </a:p>
          <a:p>
            <a:r>
              <a:rPr lang="en-US" sz="2500" dirty="0" smtClean="0"/>
              <a:t>Extensor</a:t>
            </a:r>
          </a:p>
          <a:p>
            <a:r>
              <a:rPr lang="en-US" sz="2500" dirty="0" smtClean="0"/>
              <a:t>Margo</a:t>
            </a:r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64200" y="699370"/>
            <a:ext cx="805437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>
                <a:solidFill>
                  <a:srgbClr val="FF0000"/>
                </a:solidFill>
              </a:rPr>
              <a:t>Nom. Sg.             </a:t>
            </a:r>
            <a:r>
              <a:rPr lang="cs-CZ" sz="2500" b="1" i="1" dirty="0" smtClean="0">
                <a:solidFill>
                  <a:srgbClr val="FF0000"/>
                </a:solidFill>
              </a:rPr>
              <a:t>G</a:t>
            </a:r>
            <a:r>
              <a:rPr lang="en-US" sz="2500" b="1" i="1" dirty="0" err="1" smtClean="0">
                <a:solidFill>
                  <a:srgbClr val="FF0000"/>
                </a:solidFill>
              </a:rPr>
              <a:t>en</a:t>
            </a:r>
            <a:r>
              <a:rPr lang="en-US" sz="2500" b="1" i="1" dirty="0" smtClean="0">
                <a:solidFill>
                  <a:srgbClr val="FF0000"/>
                </a:solidFill>
              </a:rPr>
              <a:t>. sg.              </a:t>
            </a:r>
            <a:r>
              <a:rPr lang="cs-CZ" sz="2500" b="1" i="1" dirty="0" smtClean="0">
                <a:solidFill>
                  <a:srgbClr val="FF0000"/>
                </a:solidFill>
              </a:rPr>
              <a:t>		</a:t>
            </a:r>
            <a:r>
              <a:rPr lang="en-US" sz="2500" b="1" i="1" dirty="0" smtClean="0">
                <a:solidFill>
                  <a:srgbClr val="FF0000"/>
                </a:solidFill>
              </a:rPr>
              <a:t>             Stem</a:t>
            </a:r>
            <a:endParaRPr lang="en-US" sz="2500" b="1" i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38964" y="1230773"/>
            <a:ext cx="2739885" cy="449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err="1" smtClean="0"/>
              <a:t>Abdomin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  <a:p>
            <a:endParaRPr lang="en-US" sz="25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38964" y="1592748"/>
            <a:ext cx="2739885" cy="56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err="1" smtClean="0"/>
              <a:t>Dolor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38964" y="2052700"/>
            <a:ext cx="2739885" cy="4583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err="1" smtClean="0"/>
              <a:t>Later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  <a:p>
            <a:endParaRPr lang="en-US" sz="25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38964" y="2499821"/>
            <a:ext cx="2739885" cy="4348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err="1" smtClean="0"/>
              <a:t>Abductor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38964" y="2908998"/>
            <a:ext cx="2979699" cy="486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err="1" smtClean="0"/>
              <a:t>Encephalitid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38963" y="3358246"/>
            <a:ext cx="2739885" cy="4612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err="1" smtClean="0"/>
              <a:t>Lien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  <a:p>
            <a:endParaRPr lang="en-US" sz="25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38962" y="3781833"/>
            <a:ext cx="2739885" cy="611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err="1" smtClean="0"/>
              <a:t>Amputation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038964" y="4207379"/>
            <a:ext cx="2739885" cy="445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err="1" smtClean="0"/>
              <a:t>Excision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  <a:p>
            <a:endParaRPr lang="en-US" sz="25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038964" y="4605269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err="1" smtClean="0"/>
              <a:t>Luxation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  <a:p>
            <a:endParaRPr lang="en-US" sz="25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038964" y="5038469"/>
            <a:ext cx="2739885" cy="56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err="1" smtClean="0"/>
              <a:t>Apic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  <a:p>
            <a:endParaRPr lang="en-US" sz="25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038964" y="5521344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err="1" smtClean="0"/>
              <a:t>Extensor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  <a:p>
            <a:endParaRPr lang="en-US" sz="25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038964" y="5974387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err="1" smtClean="0"/>
              <a:t>Margin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295982" y="1254135"/>
            <a:ext cx="2739885" cy="4247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err="1" smtClean="0"/>
              <a:t>Abdomin</a:t>
            </a:r>
            <a:r>
              <a:rPr lang="en-US" sz="2500" dirty="0" smtClean="0"/>
              <a:t>-</a:t>
            </a:r>
          </a:p>
          <a:p>
            <a:endParaRPr lang="en-US" sz="25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295982" y="1591212"/>
            <a:ext cx="2739885" cy="56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Dolor-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295982" y="1942103"/>
            <a:ext cx="2739885" cy="611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Later-</a:t>
            </a:r>
          </a:p>
          <a:p>
            <a:endParaRPr lang="en-US" sz="2500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6295981" y="2403614"/>
            <a:ext cx="2739885" cy="590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Abductor-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295982" y="2895939"/>
            <a:ext cx="2739885" cy="486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err="1" smtClean="0"/>
              <a:t>Encephalitid</a:t>
            </a:r>
            <a:r>
              <a:rPr lang="en-US" sz="2500" dirty="0" smtClean="0"/>
              <a:t>-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295980" y="3369205"/>
            <a:ext cx="2739885" cy="4612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Lien-</a:t>
            </a:r>
          </a:p>
          <a:p>
            <a:endParaRPr lang="en-US" sz="25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295978" y="3819492"/>
            <a:ext cx="2739885" cy="611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Amputation-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6295976" y="4228782"/>
            <a:ext cx="2739885" cy="445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Excision-</a:t>
            </a:r>
          </a:p>
          <a:p>
            <a:endParaRPr lang="en-US" sz="25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6295974" y="4587478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Luxation-</a:t>
            </a:r>
          </a:p>
          <a:p>
            <a:endParaRPr lang="en-US" sz="2500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295982" y="5065542"/>
            <a:ext cx="2739885" cy="56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err="1" smtClean="0"/>
              <a:t>Apic</a:t>
            </a:r>
            <a:r>
              <a:rPr lang="en-US" sz="2500" dirty="0" smtClean="0"/>
              <a:t>-</a:t>
            </a:r>
          </a:p>
          <a:p>
            <a:endParaRPr lang="en-US" sz="2500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6295973" y="5507643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Extensor-</a:t>
            </a:r>
          </a:p>
          <a:p>
            <a:endParaRPr lang="en-US" sz="2500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295982" y="5979598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Margin-</a:t>
            </a:r>
          </a:p>
          <a:p>
            <a:endParaRPr lang="en-US" sz="2500" dirty="0" smtClean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98354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7447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1782BF"/>
                </a:solidFill>
                <a:latin typeface="Cambria"/>
                <a:cs typeface="Cambria"/>
              </a:rPr>
              <a:t>Assign nouns to paradimgs</a:t>
            </a:r>
            <a:endParaRPr lang="en-GB" sz="3600" b="1" dirty="0">
              <a:solidFill>
                <a:srgbClr val="1782BF"/>
              </a:solidFill>
              <a:latin typeface="Cambria"/>
              <a:cs typeface="Cambri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176" y="1410788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08592" y="2030654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systole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77234" y="1405788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</a:t>
            </a:r>
            <a:r>
              <a:rPr lang="en-US" dirty="0" err="1" smtClean="0"/>
              <a:t>ervus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37893" y="2010057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septum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52358" y="1398729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dolor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04364" y="2028324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corpus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87211" y="3544545"/>
            <a:ext cx="6338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musculus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vulnus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ulcus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digitus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/>
              <a:t>albus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1896573" y="4179533"/>
            <a:ext cx="5319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cavitas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vas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>
                <a:solidFill>
                  <a:srgbClr val="000000"/>
                </a:solidFill>
              </a:rPr>
              <a:t>arterias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>
                <a:solidFill>
                  <a:srgbClr val="000000"/>
                </a:solidFill>
              </a:rPr>
              <a:t>diarrhoas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17495" y="4814521"/>
            <a:ext cx="5877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>
                <a:solidFill>
                  <a:srgbClr val="000000"/>
                </a:solidFill>
              </a:rPr>
              <a:t>ligamenta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aqua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 smtClean="0">
                <a:solidFill>
                  <a:srgbClr val="000000"/>
                </a:solidFill>
              </a:rPr>
              <a:t>crura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>
                <a:solidFill>
                  <a:srgbClr val="000000"/>
                </a:solidFill>
              </a:rPr>
              <a:t>symptoma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23530" y="5449509"/>
            <a:ext cx="706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tumor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ren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abdomen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>
                <a:solidFill>
                  <a:srgbClr val="000000"/>
                </a:solidFill>
              </a:rPr>
              <a:t>systolen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/>
              <a:t>apex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cortex</a:t>
            </a:r>
            <a:endParaRPr lang="sk-SK" sz="2400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80177" y="6084498"/>
            <a:ext cx="49525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/>
              <a:t>luxatio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>
                <a:solidFill>
                  <a:srgbClr val="000000"/>
                </a:solidFill>
              </a:rPr>
              <a:t>ostio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/>
              <a:t>os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>
                <a:solidFill>
                  <a:srgbClr val="000000"/>
                </a:solidFill>
              </a:rPr>
              <a:t>radios</a:t>
            </a:r>
            <a:r>
              <a:rPr lang="en-GB" sz="2400" dirty="0">
                <a:solidFill>
                  <a:srgbClr val="C00000"/>
                </a:solidFill>
              </a:rPr>
              <a:t> 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cor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</a:p>
        </p:txBody>
      </p:sp>
      <p:cxnSp>
        <p:nvCxnSpPr>
          <p:cNvPr id="16" name="Straight Arrow Connector 15"/>
          <p:cNvCxnSpPr>
            <a:endCxn id="6" idx="2"/>
          </p:cNvCxnSpPr>
          <p:nvPr/>
        </p:nvCxnSpPr>
        <p:spPr>
          <a:xfrm flipV="1">
            <a:off x="2220767" y="1934886"/>
            <a:ext cx="1457013" cy="1881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70013" y="2389909"/>
            <a:ext cx="3334351" cy="1281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068455" y="2471043"/>
            <a:ext cx="2657212" cy="1200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017818" y="1789545"/>
            <a:ext cx="1934991" cy="1881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456545" y="1789545"/>
            <a:ext cx="2576157" cy="1881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540000" y="1789545"/>
            <a:ext cx="3251179" cy="24938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9" idx="1"/>
          </p:cNvCxnSpPr>
          <p:nvPr/>
        </p:nvCxnSpPr>
        <p:spPr>
          <a:xfrm flipV="1">
            <a:off x="3870013" y="2292873"/>
            <a:ext cx="3334351" cy="20768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457200" y="1789545"/>
            <a:ext cx="4313358" cy="24938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2794000" y="2471043"/>
            <a:ext cx="3278909" cy="18123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794000" y="2471043"/>
            <a:ext cx="1662545" cy="2481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1168376" y="1789545"/>
            <a:ext cx="2701637" cy="31634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264727" y="2471043"/>
            <a:ext cx="2690091" cy="2481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627091" y="2471043"/>
            <a:ext cx="1697182" cy="2481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720273" y="1789545"/>
            <a:ext cx="4468091" cy="3786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8" idx="2"/>
          </p:cNvCxnSpPr>
          <p:nvPr/>
        </p:nvCxnSpPr>
        <p:spPr>
          <a:xfrm flipV="1">
            <a:off x="2755179" y="1927827"/>
            <a:ext cx="3897725" cy="3786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151718" y="2471043"/>
            <a:ext cx="3237373" cy="3105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262909" y="2471043"/>
            <a:ext cx="3117273" cy="3105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6361545" y="1789545"/>
            <a:ext cx="46182" cy="3786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6858000" y="1789545"/>
            <a:ext cx="531091" cy="3786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2874818" y="1789545"/>
            <a:ext cx="3077991" cy="444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4017818" y="2471043"/>
            <a:ext cx="635000" cy="376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9" idx="2"/>
          </p:cNvCxnSpPr>
          <p:nvPr/>
        </p:nvCxnSpPr>
        <p:spPr>
          <a:xfrm flipV="1">
            <a:off x="4770558" y="2557422"/>
            <a:ext cx="3334352" cy="376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3452091" y="1789545"/>
            <a:ext cx="2008909" cy="444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6627091" y="2471043"/>
            <a:ext cx="1893454" cy="376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61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9089"/>
          </a:xfrm>
        </p:spPr>
        <p:txBody>
          <a:bodyPr>
            <a:normAutofit fontScale="90000"/>
          </a:bodyPr>
          <a:lstStyle/>
          <a:p>
            <a:r>
              <a:rPr lang="sk-SK" sz="3600" dirty="0" err="1" smtClean="0">
                <a:solidFill>
                  <a:srgbClr val="1782BF"/>
                </a:solidFill>
                <a:latin typeface="Cambria"/>
                <a:cs typeface="Cambria"/>
              </a:rPr>
              <a:t>What</a:t>
            </a:r>
            <a:r>
              <a:rPr lang="sk-SK" sz="3600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dirty="0" err="1" smtClean="0">
                <a:solidFill>
                  <a:srgbClr val="1782BF"/>
                </a:solidFill>
                <a:latin typeface="Cambria"/>
                <a:cs typeface="Cambria"/>
              </a:rPr>
              <a:t>is</a:t>
            </a:r>
            <a:r>
              <a:rPr lang="sk-SK" sz="3600" dirty="0" smtClean="0">
                <a:solidFill>
                  <a:srgbClr val="1782BF"/>
                </a:solidFill>
                <a:latin typeface="Cambria"/>
                <a:cs typeface="Cambria"/>
              </a:rPr>
              <a:t> a </a:t>
            </a:r>
            <a:r>
              <a:rPr lang="sk-SK" sz="3600" dirty="0" err="1" smtClean="0">
                <a:solidFill>
                  <a:srgbClr val="1782BF"/>
                </a:solidFill>
                <a:latin typeface="Cambria"/>
                <a:cs typeface="Cambria"/>
              </a:rPr>
              <a:t>nominative</a:t>
            </a:r>
            <a:r>
              <a:rPr lang="sk-SK" sz="3600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dirty="0" err="1" smtClean="0">
                <a:solidFill>
                  <a:srgbClr val="1782BF"/>
                </a:solidFill>
                <a:latin typeface="Cambria"/>
                <a:cs typeface="Cambria"/>
              </a:rPr>
              <a:t>form</a:t>
            </a:r>
            <a:r>
              <a:rPr lang="sk-SK" sz="3600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dirty="0" err="1" smtClean="0">
                <a:solidFill>
                  <a:srgbClr val="1782BF"/>
                </a:solidFill>
                <a:latin typeface="Cambria"/>
                <a:cs typeface="Cambria"/>
              </a:rPr>
              <a:t>of</a:t>
            </a:r>
            <a:r>
              <a:rPr lang="sk-SK" sz="3600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dirty="0" err="1" smtClean="0">
                <a:solidFill>
                  <a:srgbClr val="1782BF"/>
                </a:solidFill>
                <a:latin typeface="Cambria"/>
                <a:cs typeface="Cambria"/>
              </a:rPr>
              <a:t>these</a:t>
            </a:r>
            <a:r>
              <a:rPr lang="sk-SK" sz="3600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dirty="0" err="1" smtClean="0">
                <a:solidFill>
                  <a:srgbClr val="1782BF"/>
                </a:solidFill>
                <a:latin typeface="Cambria"/>
                <a:cs typeface="Cambria"/>
              </a:rPr>
              <a:t>nouns</a:t>
            </a:r>
            <a:r>
              <a:rPr lang="sk-SK" sz="3600" dirty="0" smtClean="0">
                <a:solidFill>
                  <a:srgbClr val="1782BF"/>
                </a:solidFill>
                <a:latin typeface="Cambria"/>
                <a:cs typeface="Cambria"/>
              </a:rPr>
              <a:t>?</a:t>
            </a:r>
            <a:endParaRPr lang="en-GB" sz="3600" dirty="0">
              <a:solidFill>
                <a:srgbClr val="1782BF"/>
              </a:solidFill>
              <a:latin typeface="Cambria"/>
              <a:cs typeface="Cambria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2015820"/>
            <a:ext cx="8229600" cy="4525963"/>
          </a:xfrm>
        </p:spPr>
        <p:txBody>
          <a:bodyPr numCol="2">
            <a:normAutofit/>
          </a:bodyPr>
          <a:lstStyle/>
          <a:p>
            <a:r>
              <a:rPr lang="sk-SK" dirty="0" smtClean="0">
                <a:latin typeface="Cambria"/>
                <a:cs typeface="Cambria"/>
              </a:rPr>
              <a:t>Cervicis</a:t>
            </a:r>
          </a:p>
          <a:p>
            <a:r>
              <a:rPr lang="sk-SK" dirty="0" err="1" smtClean="0">
                <a:latin typeface="Cambria"/>
                <a:cs typeface="Cambria"/>
              </a:rPr>
              <a:t>Solutionis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Tumoris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Femoris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Vertebrae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Sacchari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Systoles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Oculi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Cancri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smtClean="0">
                <a:latin typeface="Cambria"/>
                <a:cs typeface="Cambria"/>
              </a:rPr>
              <a:t>Phalangis</a:t>
            </a:r>
          </a:p>
          <a:p>
            <a:r>
              <a:rPr lang="sk-SK" dirty="0" err="1" smtClean="0">
                <a:latin typeface="Cambria"/>
                <a:cs typeface="Cambria"/>
              </a:rPr>
              <a:t>Ossis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Oris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Coli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Colli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Extremitatis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Capitis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Ganglii</a:t>
            </a:r>
            <a:endParaRPr lang="sk-SK" dirty="0" smtClean="0">
              <a:latin typeface="Cambria"/>
              <a:cs typeface="Cambr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409" y="1470299"/>
            <a:ext cx="8301182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mbria"/>
                <a:cs typeface="Cambria"/>
              </a:rPr>
              <a:t>Ex.: </a:t>
            </a:r>
            <a:r>
              <a:rPr lang="en-US" sz="2800" dirty="0" err="1" smtClean="0">
                <a:solidFill>
                  <a:schemeClr val="bg1"/>
                </a:solidFill>
                <a:latin typeface="Cambria"/>
                <a:cs typeface="Cambria"/>
              </a:rPr>
              <a:t>Injectionis</a:t>
            </a:r>
            <a:r>
              <a:rPr lang="en-US" sz="2800" dirty="0" smtClean="0">
                <a:solidFill>
                  <a:schemeClr val="bg1"/>
                </a:solidFill>
                <a:latin typeface="Cambria"/>
                <a:cs typeface="Cambria"/>
              </a:rPr>
              <a:t> &gt;  </a:t>
            </a:r>
            <a:r>
              <a:rPr lang="en-US" sz="2800" i="1" dirty="0" err="1" smtClean="0">
                <a:solidFill>
                  <a:schemeClr val="bg1"/>
                </a:solidFill>
                <a:latin typeface="Cambria"/>
                <a:cs typeface="Cambria"/>
              </a:rPr>
              <a:t>Injectio</a:t>
            </a:r>
            <a:r>
              <a:rPr lang="en-US" sz="2800" i="1" dirty="0" smtClean="0">
                <a:solidFill>
                  <a:schemeClr val="bg1"/>
                </a:solidFill>
                <a:latin typeface="Cambria"/>
                <a:cs typeface="Cambria"/>
              </a:rPr>
              <a:t>, feminine, </a:t>
            </a:r>
            <a:r>
              <a:rPr lang="en-US" sz="2800" dirty="0" smtClean="0">
                <a:solidFill>
                  <a:schemeClr val="bg1"/>
                </a:solidFill>
                <a:latin typeface="Cambria"/>
                <a:cs typeface="Cambria"/>
              </a:rPr>
              <a:t>DOLOR</a:t>
            </a:r>
            <a:endParaRPr lang="en-US" sz="28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2494016" y="201582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Cervix</a:t>
            </a:r>
          </a:p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Solutio</a:t>
            </a:r>
          </a:p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Tumor</a:t>
            </a:r>
          </a:p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Femur</a:t>
            </a:r>
          </a:p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Vertebra</a:t>
            </a:r>
          </a:p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Saccharum</a:t>
            </a:r>
          </a:p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Systole</a:t>
            </a:r>
          </a:p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Oculus</a:t>
            </a:r>
          </a:p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Cancer</a:t>
            </a:r>
          </a:p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Phalangx</a:t>
            </a:r>
          </a:p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Os</a:t>
            </a:r>
          </a:p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Os</a:t>
            </a:r>
          </a:p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Colon</a:t>
            </a:r>
          </a:p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Collum</a:t>
            </a:r>
          </a:p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Extremitas</a:t>
            </a:r>
          </a:p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Caput</a:t>
            </a:r>
          </a:p>
          <a:p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Ganglion</a:t>
            </a:r>
          </a:p>
        </p:txBody>
      </p:sp>
    </p:spTree>
    <p:extLst>
      <p:ext uri="{BB962C8B-B14F-4D97-AF65-F5344CB8AC3E}">
        <p14:creationId xmlns:p14="http://schemas.microsoft.com/office/powerpoint/2010/main" val="398674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into nominative plural: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2778"/>
            <a:ext cx="3045167" cy="5006057"/>
          </a:xfrm>
        </p:spPr>
        <p:txBody>
          <a:bodyPr numCol="1"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 smtClean="0">
                <a:latin typeface="Cambria"/>
                <a:cs typeface="Cambria"/>
              </a:rPr>
              <a:t>Femur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Cambria"/>
                <a:cs typeface="Cambria"/>
              </a:rPr>
              <a:t>Mater</a:t>
            </a:r>
          </a:p>
          <a:p>
            <a:pPr>
              <a:spcBef>
                <a:spcPts val="600"/>
              </a:spcBef>
            </a:pPr>
            <a:r>
              <a:rPr lang="en-US" dirty="0" err="1" smtClean="0">
                <a:latin typeface="Cambria"/>
                <a:cs typeface="Cambria"/>
              </a:rPr>
              <a:t>Flos</a:t>
            </a:r>
            <a:endParaRPr lang="en-US" dirty="0" smtClean="0">
              <a:latin typeface="Cambria"/>
              <a:cs typeface="Cambria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latin typeface="Cambria"/>
                <a:cs typeface="Cambria"/>
              </a:rPr>
              <a:t>Foramen</a:t>
            </a:r>
          </a:p>
          <a:p>
            <a:pPr>
              <a:spcBef>
                <a:spcPts val="600"/>
              </a:spcBef>
            </a:pPr>
            <a:r>
              <a:rPr lang="en-US" dirty="0" err="1" smtClean="0">
                <a:latin typeface="Cambria"/>
                <a:cs typeface="Cambria"/>
              </a:rPr>
              <a:t>Oedema</a:t>
            </a:r>
            <a:endParaRPr lang="en-US" dirty="0" smtClean="0">
              <a:latin typeface="Cambria"/>
              <a:cs typeface="Cambria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latin typeface="Cambria"/>
                <a:cs typeface="Cambria"/>
              </a:rPr>
              <a:t>Apex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Cambria"/>
                <a:cs typeface="Cambria"/>
              </a:rPr>
              <a:t>Caput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Cambria"/>
                <a:cs typeface="Cambria"/>
              </a:rPr>
              <a:t>Melanoma</a:t>
            </a:r>
          </a:p>
          <a:p>
            <a:pPr>
              <a:spcBef>
                <a:spcPts val="600"/>
              </a:spcBef>
            </a:pPr>
            <a:r>
              <a:rPr lang="en-US" dirty="0" err="1" smtClean="0">
                <a:latin typeface="Cambria"/>
                <a:cs typeface="Cambria"/>
              </a:rPr>
              <a:t>Cartilago</a:t>
            </a:r>
            <a:endParaRPr lang="en-US" dirty="0" smtClean="0">
              <a:latin typeface="Cambria"/>
              <a:cs typeface="Cambria"/>
            </a:endParaRPr>
          </a:p>
          <a:p>
            <a:pPr>
              <a:spcBef>
                <a:spcPts val="600"/>
              </a:spcBef>
            </a:pPr>
            <a:r>
              <a:rPr lang="en-US" dirty="0" err="1" smtClean="0">
                <a:latin typeface="Cambria"/>
                <a:cs typeface="Cambria"/>
              </a:rPr>
              <a:t>Injectio</a:t>
            </a:r>
            <a:endParaRPr lang="en-US" dirty="0" smtClean="0">
              <a:latin typeface="Cambria"/>
              <a:cs typeface="Cambria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>
              <a:latin typeface="Cambria"/>
              <a:cs typeface="Cambri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84013" y="1436426"/>
            <a:ext cx="3045167" cy="500605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700" b="1" dirty="0" smtClean="0">
                <a:solidFill>
                  <a:srgbClr val="1782BF"/>
                </a:solidFill>
                <a:latin typeface="Cambria"/>
                <a:cs typeface="Cambria"/>
              </a:rPr>
              <a:t>Femora</a:t>
            </a:r>
          </a:p>
          <a:p>
            <a:pPr>
              <a:spcBef>
                <a:spcPts val="600"/>
              </a:spcBef>
            </a:pPr>
            <a:r>
              <a:rPr lang="en-US" sz="2700" b="1" dirty="0" err="1" smtClean="0">
                <a:solidFill>
                  <a:srgbClr val="1782BF"/>
                </a:solidFill>
                <a:latin typeface="Cambria"/>
                <a:cs typeface="Cambria"/>
              </a:rPr>
              <a:t>Matres</a:t>
            </a:r>
            <a:endParaRPr lang="en-US" sz="27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spcBef>
                <a:spcPts val="600"/>
              </a:spcBef>
            </a:pPr>
            <a:r>
              <a:rPr lang="en-US" sz="2700" b="1" dirty="0" smtClean="0">
                <a:solidFill>
                  <a:srgbClr val="1782BF"/>
                </a:solidFill>
                <a:latin typeface="Cambria"/>
                <a:cs typeface="Cambria"/>
              </a:rPr>
              <a:t>Flores</a:t>
            </a:r>
          </a:p>
          <a:p>
            <a:pPr>
              <a:spcBef>
                <a:spcPts val="600"/>
              </a:spcBef>
            </a:pPr>
            <a:r>
              <a:rPr lang="en-US" sz="2700" b="1" dirty="0" smtClean="0">
                <a:solidFill>
                  <a:srgbClr val="1782BF"/>
                </a:solidFill>
                <a:latin typeface="Cambria"/>
                <a:cs typeface="Cambria"/>
              </a:rPr>
              <a:t>Foramina</a:t>
            </a:r>
          </a:p>
          <a:p>
            <a:pPr>
              <a:spcBef>
                <a:spcPts val="600"/>
              </a:spcBef>
            </a:pPr>
            <a:r>
              <a:rPr lang="en-US" sz="2700" b="1" dirty="0" err="1" smtClean="0">
                <a:solidFill>
                  <a:srgbClr val="1782BF"/>
                </a:solidFill>
                <a:latin typeface="Cambria"/>
                <a:cs typeface="Cambria"/>
              </a:rPr>
              <a:t>Oedemata</a:t>
            </a:r>
            <a:endParaRPr lang="en-US" sz="27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spcBef>
                <a:spcPts val="600"/>
              </a:spcBef>
            </a:pPr>
            <a:r>
              <a:rPr lang="en-US" sz="2700" b="1" dirty="0" smtClean="0">
                <a:solidFill>
                  <a:srgbClr val="1782BF"/>
                </a:solidFill>
                <a:latin typeface="Cambria"/>
                <a:cs typeface="Cambria"/>
              </a:rPr>
              <a:t>Apices</a:t>
            </a:r>
          </a:p>
          <a:p>
            <a:pPr>
              <a:spcBef>
                <a:spcPts val="600"/>
              </a:spcBef>
            </a:pPr>
            <a:r>
              <a:rPr lang="en-US" sz="2700" b="1" dirty="0" smtClean="0">
                <a:solidFill>
                  <a:srgbClr val="1782BF"/>
                </a:solidFill>
                <a:latin typeface="Cambria"/>
                <a:cs typeface="Cambria"/>
              </a:rPr>
              <a:t>Capita</a:t>
            </a:r>
          </a:p>
          <a:p>
            <a:pPr>
              <a:spcBef>
                <a:spcPts val="600"/>
              </a:spcBef>
            </a:pPr>
            <a:r>
              <a:rPr lang="en-US" sz="2700" b="1" dirty="0" err="1" smtClean="0">
                <a:solidFill>
                  <a:srgbClr val="1782BF"/>
                </a:solidFill>
                <a:latin typeface="Cambria"/>
                <a:cs typeface="Cambria"/>
              </a:rPr>
              <a:t>Melanomata</a:t>
            </a:r>
            <a:endParaRPr lang="en-US" sz="27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spcBef>
                <a:spcPts val="600"/>
              </a:spcBef>
            </a:pPr>
            <a:r>
              <a:rPr lang="en-US" sz="2700" b="1" dirty="0" err="1" smtClean="0">
                <a:solidFill>
                  <a:srgbClr val="1782BF"/>
                </a:solidFill>
                <a:latin typeface="Cambria"/>
                <a:cs typeface="Cambria"/>
              </a:rPr>
              <a:t>Cartilagines</a:t>
            </a:r>
            <a:endParaRPr lang="en-US" sz="27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spcBef>
                <a:spcPts val="600"/>
              </a:spcBef>
            </a:pPr>
            <a:r>
              <a:rPr lang="en-US" sz="2700" b="1" dirty="0" err="1" smtClean="0">
                <a:solidFill>
                  <a:srgbClr val="1782BF"/>
                </a:solidFill>
                <a:latin typeface="Cambria"/>
                <a:cs typeface="Cambria"/>
              </a:rPr>
              <a:t>Injectiones</a:t>
            </a:r>
            <a:endParaRPr lang="en-US" sz="27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0" indent="0">
              <a:spcBef>
                <a:spcPts val="600"/>
              </a:spcBef>
              <a:buFont typeface="Arial"/>
              <a:buNone/>
            </a:pPr>
            <a:endParaRPr lang="en-US" sz="2700" b="1" dirty="0">
              <a:solidFill>
                <a:srgbClr val="1782B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3138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9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1782BF"/>
                </a:solidFill>
              </a:rPr>
              <a:t>Connect nouns to name structures:</a:t>
            </a:r>
            <a:endParaRPr lang="en-US" sz="3600" b="1" dirty="0">
              <a:solidFill>
                <a:srgbClr val="1782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669" y="2095700"/>
            <a:ext cx="1775078" cy="606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Cambria"/>
                <a:cs typeface="Cambria"/>
              </a:rPr>
              <a:t>Cavitas</a:t>
            </a:r>
            <a:endParaRPr lang="en-US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5445" y="1409401"/>
            <a:ext cx="18082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Cranii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Thoracis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Abdominis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Laryngis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Nasi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Oris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Pharyngis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1782BF"/>
                </a:solidFill>
                <a:latin typeface="Cambria"/>
                <a:cs typeface="Cambria"/>
              </a:rPr>
              <a:t>Uteri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66142" y="4997684"/>
            <a:ext cx="1775078" cy="60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Cambria"/>
                <a:cs typeface="Cambria"/>
              </a:rPr>
              <a:t>Cervix</a:t>
            </a:r>
          </a:p>
          <a:p>
            <a:pPr marL="0" indent="0">
              <a:buFont typeface="Arial"/>
              <a:buNone/>
            </a:pPr>
            <a:endParaRPr lang="en-US" dirty="0"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37128" y="4966310"/>
            <a:ext cx="13773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rgbClr val="1782BF"/>
                </a:solidFill>
                <a:latin typeface="Cambria"/>
                <a:cs typeface="Cambria"/>
              </a:rPr>
              <a:t>Uteri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Vesicae</a:t>
            </a:r>
            <a:r>
              <a:rPr lang="en-US" sz="2000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</a:p>
          <a:p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urinariae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99546" y="4997684"/>
            <a:ext cx="1775078" cy="60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Cambria"/>
                <a:cs typeface="Cambria"/>
              </a:rPr>
              <a:t>Caput</a:t>
            </a:r>
          </a:p>
          <a:p>
            <a:pPr marL="0" indent="0">
              <a:buFont typeface="Arial"/>
              <a:buNone/>
            </a:pPr>
            <a:endParaRPr lang="en-US" dirty="0">
              <a:latin typeface="Cambria"/>
              <a:cs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38520" y="4140593"/>
            <a:ext cx="19335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1782BF"/>
                </a:solidFill>
                <a:latin typeface="Cambria"/>
                <a:cs typeface="Cambria"/>
              </a:rPr>
              <a:t>Costae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Femoris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1782BF"/>
                </a:solidFill>
                <a:latin typeface="Cambria"/>
                <a:cs typeface="Cambria"/>
              </a:rPr>
              <a:t>Fibulae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1782BF"/>
                </a:solidFill>
                <a:latin typeface="Cambria"/>
                <a:cs typeface="Cambria"/>
              </a:rPr>
              <a:t>Humeri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Mandibulae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Phalangis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1782BF"/>
                </a:solidFill>
                <a:latin typeface="Cambria"/>
                <a:cs typeface="Cambria"/>
              </a:rPr>
              <a:t>Radii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1782BF"/>
                </a:solidFill>
                <a:latin typeface="Cambria"/>
                <a:cs typeface="Cambria"/>
              </a:rPr>
              <a:t>Ulnae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6199" y="4966310"/>
            <a:ext cx="1775078" cy="60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>
                <a:latin typeface="Cambria"/>
                <a:cs typeface="Cambria"/>
              </a:rPr>
              <a:t>Regio</a:t>
            </a:r>
            <a:endParaRPr lang="en-US" dirty="0" smtClean="0">
              <a:latin typeface="Cambria"/>
              <a:cs typeface="Cambria"/>
            </a:endParaRPr>
          </a:p>
          <a:p>
            <a:pPr marL="0" indent="0">
              <a:buFont typeface="Arial"/>
              <a:buNone/>
            </a:pPr>
            <a:endParaRPr lang="en-US" dirty="0"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5228" y="3838229"/>
            <a:ext cx="148502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Brachii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Capitis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1782BF"/>
                </a:solidFill>
                <a:latin typeface="Cambria"/>
                <a:cs typeface="Cambria"/>
              </a:rPr>
              <a:t>Carpi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Cervicis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Coxae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Cruris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Dorsi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Femoris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Pedis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99546" y="2118635"/>
            <a:ext cx="1775078" cy="60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Cambria"/>
                <a:cs typeface="Cambria"/>
              </a:rPr>
              <a:t>Corpus</a:t>
            </a:r>
          </a:p>
          <a:p>
            <a:pPr marL="0" indent="0">
              <a:buFont typeface="Arial"/>
              <a:buNone/>
            </a:pPr>
            <a:endParaRPr lang="en-US" dirty="0">
              <a:latin typeface="Cambria"/>
              <a:cs typeface="Cambr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08045" y="1375101"/>
            <a:ext cx="240161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1782BF"/>
                </a:solidFill>
                <a:latin typeface="Cambria"/>
                <a:cs typeface="Cambria"/>
              </a:rPr>
              <a:t>Linguae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Phalangis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Sterni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Tali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1782BF"/>
                </a:solidFill>
                <a:latin typeface="Cambria"/>
                <a:cs typeface="Cambria"/>
              </a:rPr>
              <a:t>Tibiae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1782BF"/>
                </a:solidFill>
                <a:latin typeface="Cambria"/>
                <a:cs typeface="Cambria"/>
              </a:rPr>
              <a:t>Uteri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Ossis</a:t>
            </a:r>
            <a:r>
              <a:rPr lang="en-US" sz="2000" b="1" dirty="0" smtClean="0">
                <a:solidFill>
                  <a:srgbClr val="1782BF"/>
                </a:solidFill>
                <a:latin typeface="Cambria"/>
                <a:cs typeface="Cambria"/>
              </a:rPr>
              <a:t> metacarpi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Ossis</a:t>
            </a:r>
            <a:r>
              <a:rPr lang="en-US" sz="2000" b="1" dirty="0" smtClean="0">
                <a:solidFill>
                  <a:srgbClr val="1782BF"/>
                </a:solidFill>
                <a:latin typeface="Cambria"/>
                <a:cs typeface="Cambria"/>
              </a:rPr>
              <a:t> metatarsi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1782BF"/>
                </a:solidFill>
                <a:latin typeface="Cambria"/>
                <a:cs typeface="Cambria"/>
              </a:rPr>
              <a:t>Coccygis</a:t>
            </a:r>
            <a:endParaRPr lang="en-US" sz="2000" b="1" dirty="0" smtClean="0">
              <a:solidFill>
                <a:srgbClr val="1782B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5526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782BF"/>
                </a:solidFill>
              </a:rPr>
              <a:t>Assign adjectives to nouns</a:t>
            </a:r>
            <a:endParaRPr lang="en-US" b="1" dirty="0">
              <a:solidFill>
                <a:srgbClr val="1782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472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 smtClean="0"/>
              <a:t>tumor</a:t>
            </a:r>
            <a:r>
              <a:rPr lang="en-GB" sz="2300" dirty="0" smtClean="0">
                <a:solidFill>
                  <a:srgbClr val="C00000"/>
                </a:solidFill>
              </a:rPr>
              <a:t>• </a:t>
            </a:r>
            <a:r>
              <a:rPr lang="en-GB" sz="2300" dirty="0" smtClean="0"/>
              <a:t>corpus</a:t>
            </a:r>
            <a:r>
              <a:rPr lang="en-GB" sz="2300" dirty="0" smtClean="0">
                <a:solidFill>
                  <a:srgbClr val="C00000"/>
                </a:solidFill>
              </a:rPr>
              <a:t>• </a:t>
            </a:r>
            <a:r>
              <a:rPr lang="en-GB" sz="2300" dirty="0" err="1" smtClean="0">
                <a:solidFill>
                  <a:srgbClr val="000000"/>
                </a:solidFill>
              </a:rPr>
              <a:t>medicamentum</a:t>
            </a:r>
            <a:r>
              <a:rPr lang="en-GB" sz="2300" dirty="0" err="1" smtClean="0">
                <a:solidFill>
                  <a:srgbClr val="C00000"/>
                </a:solidFill>
              </a:rPr>
              <a:t>•</a:t>
            </a:r>
            <a:r>
              <a:rPr lang="en-GB" sz="2300" dirty="0" err="1" smtClean="0">
                <a:solidFill>
                  <a:srgbClr val="000000"/>
                </a:solidFill>
              </a:rPr>
              <a:t>pes</a:t>
            </a:r>
            <a:r>
              <a:rPr lang="en-GB" sz="2300" dirty="0" smtClean="0">
                <a:solidFill>
                  <a:srgbClr val="000000"/>
                </a:solidFill>
              </a:rPr>
              <a:t> </a:t>
            </a:r>
            <a:r>
              <a:rPr lang="en-GB" sz="2300" dirty="0" smtClean="0">
                <a:solidFill>
                  <a:srgbClr val="C00000"/>
                </a:solidFill>
              </a:rPr>
              <a:t>• </a:t>
            </a:r>
            <a:r>
              <a:rPr lang="en-GB" sz="2300" dirty="0" err="1" smtClean="0">
                <a:solidFill>
                  <a:srgbClr val="000000"/>
                </a:solidFill>
              </a:rPr>
              <a:t>os</a:t>
            </a:r>
            <a:r>
              <a:rPr lang="en-GB" sz="2300" dirty="0" smtClean="0">
                <a:solidFill>
                  <a:srgbClr val="C00000"/>
                </a:solidFill>
              </a:rPr>
              <a:t>• </a:t>
            </a:r>
            <a:r>
              <a:rPr lang="en-GB" sz="2300" dirty="0" smtClean="0">
                <a:solidFill>
                  <a:srgbClr val="000000"/>
                </a:solidFill>
              </a:rPr>
              <a:t>foramen</a:t>
            </a:r>
            <a:r>
              <a:rPr lang="en-GB" sz="2300" dirty="0" smtClean="0">
                <a:solidFill>
                  <a:srgbClr val="C00000"/>
                </a:solidFill>
              </a:rPr>
              <a:t>• </a:t>
            </a:r>
            <a:r>
              <a:rPr lang="en-GB" sz="2300" dirty="0" smtClean="0">
                <a:solidFill>
                  <a:srgbClr val="000000"/>
                </a:solidFill>
              </a:rPr>
              <a:t>diameter</a:t>
            </a:r>
            <a:r>
              <a:rPr lang="en-GB" sz="2300" dirty="0" smtClean="0">
                <a:solidFill>
                  <a:srgbClr val="C00000"/>
                </a:solidFill>
              </a:rPr>
              <a:t>• </a:t>
            </a:r>
            <a:r>
              <a:rPr lang="en-GB" sz="2300" dirty="0" err="1" smtClean="0">
                <a:solidFill>
                  <a:srgbClr val="000000"/>
                </a:solidFill>
              </a:rPr>
              <a:t>vulnus</a:t>
            </a:r>
            <a:endParaRPr lang="en-US" sz="23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818" y="2921000"/>
            <a:ext cx="12315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Cambria"/>
                <a:cs typeface="Cambria"/>
              </a:rPr>
              <a:t>Benignus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Malignus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>
                <a:latin typeface="Cambria"/>
                <a:cs typeface="Cambria"/>
              </a:rPr>
              <a:t>N</a:t>
            </a:r>
            <a:r>
              <a:rPr lang="en-US" sz="2000" i="1" dirty="0" smtClean="0">
                <a:latin typeface="Cambria"/>
                <a:cs typeface="Cambria"/>
              </a:rPr>
              <a:t>ovus</a:t>
            </a:r>
            <a:endParaRPr lang="en-US" sz="2000" i="1" dirty="0"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8998" y="4109875"/>
            <a:ext cx="13779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Cambria"/>
                <a:cs typeface="Cambria"/>
              </a:rPr>
              <a:t>Humanum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Osseum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Adiposum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Alienum</a:t>
            </a:r>
            <a:endParaRPr lang="en-US" sz="2000" i="1" dirty="0" smtClean="0"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8363" y="2921000"/>
            <a:ext cx="10105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Cambria"/>
                <a:cs typeface="Cambria"/>
              </a:rPr>
              <a:t>Novum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Bonum</a:t>
            </a:r>
            <a:endParaRPr lang="en-US" sz="2000" i="1" dirty="0" smtClean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553" y="4109875"/>
            <a:ext cx="12692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Cambria"/>
                <a:cs typeface="Cambria"/>
              </a:rPr>
              <a:t>Humanus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smtClean="0">
                <a:latin typeface="Cambria"/>
                <a:cs typeface="Cambria"/>
              </a:rPr>
              <a:t>Sinister</a:t>
            </a:r>
          </a:p>
          <a:p>
            <a:r>
              <a:rPr lang="en-US" sz="2000" i="1" dirty="0" err="1" smtClean="0">
                <a:latin typeface="Cambria"/>
                <a:cs typeface="Cambria"/>
              </a:rPr>
              <a:t>dexter</a:t>
            </a:r>
            <a:endParaRPr lang="en-US" sz="2000" i="1" dirty="0">
              <a:latin typeface="Cambria"/>
              <a:cs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7455" y="2921000"/>
            <a:ext cx="11257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Cambria"/>
                <a:cs typeface="Cambria"/>
              </a:rPr>
              <a:t>Longum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smtClean="0">
                <a:latin typeface="Cambria"/>
                <a:cs typeface="Cambria"/>
              </a:rPr>
              <a:t>sacrum</a:t>
            </a:r>
            <a:endParaRPr lang="en-US" sz="2000" i="1" dirty="0"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4823" y="4109875"/>
            <a:ext cx="1342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Cambria"/>
                <a:cs typeface="Cambria"/>
              </a:rPr>
              <a:t>Nutricium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smtClean="0">
                <a:latin typeface="Cambria"/>
                <a:cs typeface="Cambria"/>
              </a:rPr>
              <a:t>Medium</a:t>
            </a:r>
          </a:p>
          <a:p>
            <a:endParaRPr lang="en-US" sz="2000" i="1" dirty="0"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4909" y="2921000"/>
            <a:ext cx="10850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Cambria"/>
                <a:cs typeface="Cambria"/>
              </a:rPr>
              <a:t>Obliqua</a:t>
            </a:r>
            <a:endParaRPr lang="en-US" sz="2000" i="1" dirty="0" smtClean="0">
              <a:latin typeface="Cambria"/>
              <a:cs typeface="Cambria"/>
            </a:endParaRPr>
          </a:p>
          <a:p>
            <a:endParaRPr lang="en-US" sz="2000" i="1" dirty="0">
              <a:latin typeface="Cambria"/>
              <a:cs typeface="Cambr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92941" y="4109875"/>
            <a:ext cx="16730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Cambria"/>
                <a:cs typeface="Cambria"/>
              </a:rPr>
              <a:t>Scissum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Sclopetarium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Contusum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Sectum</a:t>
            </a:r>
            <a:endParaRPr lang="en-US" sz="2000" i="1" dirty="0" smtClean="0">
              <a:latin typeface="Cambria"/>
              <a:cs typeface="Cambria"/>
            </a:endParaRPr>
          </a:p>
          <a:p>
            <a:r>
              <a:rPr lang="en-US" sz="2000" i="1" dirty="0" err="1" smtClean="0">
                <a:latin typeface="Cambria"/>
                <a:cs typeface="Cambria"/>
              </a:rPr>
              <a:t>Punctum</a:t>
            </a:r>
            <a:endParaRPr lang="en-US" sz="2000" i="1" dirty="0" smtClean="0">
              <a:latin typeface="Cambria"/>
              <a:cs typeface="Cambria"/>
            </a:endParaRPr>
          </a:p>
          <a:p>
            <a:endParaRPr lang="en-US" sz="2000" i="1" dirty="0">
              <a:latin typeface="Cambria"/>
              <a:cs typeface="Cambria"/>
            </a:endParaRPr>
          </a:p>
        </p:txBody>
      </p:sp>
      <p:cxnSp>
        <p:nvCxnSpPr>
          <p:cNvPr id="15" name="Straight Arrow Connector 14"/>
          <p:cNvCxnSpPr>
            <a:stCxn id="4" idx="0"/>
          </p:cNvCxnSpPr>
          <p:nvPr/>
        </p:nvCxnSpPr>
        <p:spPr>
          <a:xfrm flipH="1" flipV="1">
            <a:off x="692727" y="2147455"/>
            <a:ext cx="3879" cy="773545"/>
          </a:xfrm>
          <a:prstGeom prst="straightConnector1">
            <a:avLst/>
          </a:prstGeom>
          <a:ln>
            <a:solidFill>
              <a:srgbClr val="9F000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877127" y="2147455"/>
            <a:ext cx="3879" cy="773545"/>
          </a:xfrm>
          <a:prstGeom prst="straightConnector1">
            <a:avLst/>
          </a:prstGeom>
          <a:ln>
            <a:solidFill>
              <a:srgbClr val="9F000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140036" y="2147455"/>
            <a:ext cx="3879" cy="773545"/>
          </a:xfrm>
          <a:prstGeom prst="straightConnector1">
            <a:avLst/>
          </a:prstGeom>
          <a:ln>
            <a:solidFill>
              <a:srgbClr val="9F000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322127" y="2147455"/>
            <a:ext cx="3879" cy="773545"/>
          </a:xfrm>
          <a:prstGeom prst="straightConnector1">
            <a:avLst/>
          </a:prstGeom>
          <a:ln>
            <a:solidFill>
              <a:srgbClr val="9F000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0"/>
          </p:cNvCxnSpPr>
          <p:nvPr/>
        </p:nvCxnSpPr>
        <p:spPr>
          <a:xfrm flipV="1">
            <a:off x="1577993" y="2147455"/>
            <a:ext cx="15280" cy="1962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374302" y="2147455"/>
            <a:ext cx="15280" cy="1962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059938" y="2147455"/>
            <a:ext cx="15280" cy="1962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8484484" y="2147455"/>
            <a:ext cx="15280" cy="1962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76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err="1" smtClean="0">
                <a:solidFill>
                  <a:srgbClr val="1782BF"/>
                </a:solidFill>
                <a:latin typeface="Cambria"/>
                <a:cs typeface="Cambria"/>
              </a:rPr>
              <a:t>Find</a:t>
            </a:r>
            <a:r>
              <a:rPr lang="sk-SK" sz="3600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b="1" dirty="0" err="1" smtClean="0">
                <a:solidFill>
                  <a:srgbClr val="1782BF"/>
                </a:solidFill>
                <a:latin typeface="Cambria"/>
                <a:cs typeface="Cambria"/>
              </a:rPr>
              <a:t>Greek</a:t>
            </a:r>
            <a:r>
              <a:rPr lang="sk-SK" sz="3600" b="1" dirty="0" smtClean="0">
                <a:solidFill>
                  <a:srgbClr val="1782BF"/>
                </a:solidFill>
                <a:latin typeface="Cambria"/>
                <a:cs typeface="Cambria"/>
              </a:rPr>
              <a:t> and </a:t>
            </a:r>
            <a:r>
              <a:rPr lang="sk-SK" sz="3600" b="1" dirty="0" err="1" smtClean="0">
                <a:solidFill>
                  <a:srgbClr val="1782BF"/>
                </a:solidFill>
                <a:latin typeface="Cambria"/>
                <a:cs typeface="Cambria"/>
              </a:rPr>
              <a:t>Latin</a:t>
            </a:r>
            <a:r>
              <a:rPr lang="sk-SK" sz="3600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b="1" dirty="0" err="1" smtClean="0">
                <a:solidFill>
                  <a:srgbClr val="1782BF"/>
                </a:solidFill>
                <a:latin typeface="Cambria"/>
                <a:cs typeface="Cambria"/>
              </a:rPr>
              <a:t>synonyms</a:t>
            </a:r>
            <a:endParaRPr lang="en-GB" sz="3600" b="1" dirty="0">
              <a:solidFill>
                <a:srgbClr val="1782BF"/>
              </a:solidFill>
              <a:latin typeface="Cambria"/>
              <a:cs typeface="Cambria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EE5F8-B782-43B4-8EDD-E35626B5A9A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76462"/>
            <a:ext cx="8534400" cy="5135284"/>
          </a:xfrm>
        </p:spPr>
        <p:txBody>
          <a:bodyPr numCol="1">
            <a:normAutofit/>
          </a:bodyPr>
          <a:lstStyle/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b="1" cap="small" dirty="0" err="1" smtClean="0">
                <a:solidFill>
                  <a:srgbClr val="CB0202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sk-SK" sz="2800" b="1" cap="small" dirty="0" smtClean="0">
                <a:solidFill>
                  <a:srgbClr val="CB020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cap="small" dirty="0" err="1" smtClean="0">
                <a:solidFill>
                  <a:srgbClr val="CB0202"/>
                </a:solidFill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sk-SK" sz="2800" b="1" cap="small" dirty="0" smtClean="0">
                <a:solidFill>
                  <a:srgbClr val="CB020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cap="small" dirty="0" err="1" smtClean="0">
                <a:solidFill>
                  <a:srgbClr val="CB0202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endParaRPr lang="sk-SK" sz="2800" b="1" cap="small" dirty="0" smtClean="0">
              <a:solidFill>
                <a:srgbClr val="CB020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_____________	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___________	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soma</a:t>
            </a:r>
            <a:endParaRPr lang="sk-SK" sz="2800" b="1" cap="small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_____________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dirty="0" smtClean="0">
                <a:latin typeface="Cambria"/>
                <a:cs typeface="Cambria"/>
              </a:rPr>
              <a:t>os, oris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Cambria"/>
                <a:cs typeface="Cambria"/>
              </a:rPr>
              <a:t>kidney	_____________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Cambria"/>
                <a:cs typeface="Cambria"/>
              </a:rPr>
              <a:t>_____________ 	_____________ 	colon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Cambria"/>
                <a:cs typeface="Cambria"/>
              </a:rPr>
              <a:t>brain	 _____________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Cambria"/>
                <a:cs typeface="Cambria"/>
              </a:rPr>
              <a:t>_____________	organum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Cambria"/>
                <a:cs typeface="Cambria"/>
              </a:rPr>
              <a:t>_____________	_____________	hepar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Cambria"/>
                <a:cs typeface="Cambria"/>
              </a:rPr>
              <a:t>stitch	 _____________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Cambria"/>
                <a:cs typeface="Cambria"/>
              </a:rPr>
              <a:t>_____________	vulnus	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3332161" y="3223588"/>
            <a:ext cx="3144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intestinum crassum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352800" y="3719196"/>
            <a:ext cx="1747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cerebrum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500020" y="4238799"/>
            <a:ext cx="1587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organon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510351" y="5253376"/>
            <a:ext cx="1611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r(h)aphe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477000" y="2715676"/>
            <a:ext cx="1525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nephros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500020" y="3701764"/>
            <a:ext cx="2019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encephalon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352800" y="5267182"/>
            <a:ext cx="1292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sutura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457200" y="4243138"/>
            <a:ext cx="1172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organ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57200" y="3213408"/>
            <a:ext cx="2521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large intestine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3320601" y="2714790"/>
            <a:ext cx="778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ren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486939" y="4749715"/>
            <a:ext cx="944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liver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3348852" y="4753523"/>
            <a:ext cx="1061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iecur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516678" y="5774548"/>
            <a:ext cx="2348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injury, wound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6517788" y="5812522"/>
            <a:ext cx="1402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trauma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483225" y="2194944"/>
            <a:ext cx="125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mouth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6475143" y="2181138"/>
            <a:ext cx="1230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stoma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23" name="BlokTextu 20"/>
          <p:cNvSpPr txBox="1"/>
          <p:nvPr/>
        </p:nvSpPr>
        <p:spPr>
          <a:xfrm>
            <a:off x="628067" y="1671724"/>
            <a:ext cx="907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body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24" name="BlokTextu 20"/>
          <p:cNvSpPr txBox="1"/>
          <p:nvPr/>
        </p:nvSpPr>
        <p:spPr>
          <a:xfrm>
            <a:off x="3550394" y="1671724"/>
            <a:ext cx="1183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corpus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11866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1782BF"/>
                </a:solidFill>
                <a:latin typeface="Cambria"/>
                <a:cs typeface="Cambria"/>
              </a:rPr>
              <a:t>Add loose attributes</a:t>
            </a:r>
            <a:endParaRPr lang="en-US" sz="3600" b="1" dirty="0">
              <a:solidFill>
                <a:srgbClr val="1782B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0677" y="1958095"/>
            <a:ext cx="8229600" cy="4525963"/>
          </a:xfrm>
        </p:spPr>
        <p:txBody>
          <a:bodyPr>
            <a:normAutofit/>
          </a:bodyPr>
          <a:lstStyle/>
          <a:p>
            <a:r>
              <a:rPr lang="en-US" sz="2300" dirty="0" err="1" smtClean="0">
                <a:latin typeface="+mj-lt"/>
              </a:rPr>
              <a:t>Cavitas</a:t>
            </a:r>
            <a:r>
              <a:rPr lang="en-US" sz="2300" dirty="0" smtClean="0">
                <a:latin typeface="+mj-lt"/>
              </a:rPr>
              <a:t> + septum </a:t>
            </a:r>
            <a:r>
              <a:rPr lang="en-US" sz="2300" dirty="0" err="1" smtClean="0">
                <a:latin typeface="+mj-lt"/>
              </a:rPr>
              <a:t>nasi</a:t>
            </a:r>
            <a:endParaRPr lang="en-US" sz="2300" dirty="0" smtClean="0">
              <a:latin typeface="+mj-lt"/>
            </a:endParaRPr>
          </a:p>
          <a:p>
            <a:r>
              <a:rPr lang="en-US" sz="2300" dirty="0" err="1" smtClean="0">
                <a:latin typeface="+mj-lt"/>
              </a:rPr>
              <a:t>Operatio</a:t>
            </a:r>
            <a:r>
              <a:rPr lang="en-US" sz="2300" dirty="0" smtClean="0">
                <a:latin typeface="+mj-lt"/>
              </a:rPr>
              <a:t> + cervix uteri</a:t>
            </a:r>
          </a:p>
          <a:p>
            <a:r>
              <a:rPr lang="en-US" sz="2300" dirty="0" smtClean="0">
                <a:latin typeface="+mj-lt"/>
              </a:rPr>
              <a:t>Corpus + vertebra </a:t>
            </a:r>
            <a:r>
              <a:rPr lang="en-US" sz="2300" dirty="0" err="1" smtClean="0">
                <a:latin typeface="+mj-lt"/>
              </a:rPr>
              <a:t>thoracica</a:t>
            </a:r>
            <a:endParaRPr lang="en-US" sz="2300" dirty="0" smtClean="0">
              <a:latin typeface="+mj-lt"/>
            </a:endParaRPr>
          </a:p>
          <a:p>
            <a:r>
              <a:rPr lang="en-US" sz="2300" dirty="0" err="1" smtClean="0">
                <a:latin typeface="+mj-lt"/>
              </a:rPr>
              <a:t>Fractura</a:t>
            </a:r>
            <a:r>
              <a:rPr lang="en-US" sz="2300" dirty="0" smtClean="0">
                <a:latin typeface="+mj-lt"/>
              </a:rPr>
              <a:t> + </a:t>
            </a:r>
            <a:r>
              <a:rPr lang="en-US" sz="2300" dirty="0" err="1" smtClean="0">
                <a:latin typeface="+mj-lt"/>
              </a:rPr>
              <a:t>os</a:t>
            </a:r>
            <a:r>
              <a:rPr lang="en-US" sz="2300" dirty="0" smtClean="0">
                <a:latin typeface="+mj-lt"/>
              </a:rPr>
              <a:t> sacrum</a:t>
            </a:r>
          </a:p>
          <a:p>
            <a:r>
              <a:rPr lang="en-US" sz="2300" dirty="0" err="1" smtClean="0">
                <a:latin typeface="+mj-lt"/>
              </a:rPr>
              <a:t>Luxatio</a:t>
            </a:r>
            <a:r>
              <a:rPr lang="en-US" sz="2300" dirty="0" smtClean="0">
                <a:latin typeface="+mj-lt"/>
              </a:rPr>
              <a:t> + crus</a:t>
            </a:r>
          </a:p>
          <a:p>
            <a:r>
              <a:rPr lang="en-US" sz="2300" dirty="0" err="1" smtClean="0">
                <a:latin typeface="+mj-lt"/>
              </a:rPr>
              <a:t>Morbus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infectiosus</a:t>
            </a:r>
            <a:r>
              <a:rPr lang="en-US" sz="2300" dirty="0" smtClean="0">
                <a:latin typeface="+mj-lt"/>
              </a:rPr>
              <a:t> + abdomen</a:t>
            </a:r>
          </a:p>
          <a:p>
            <a:r>
              <a:rPr lang="en-US" sz="2300" dirty="0" smtClean="0">
                <a:latin typeface="+mj-lt"/>
              </a:rPr>
              <a:t>Dolor </a:t>
            </a:r>
            <a:r>
              <a:rPr lang="en-US" sz="2300" dirty="0" err="1" smtClean="0">
                <a:latin typeface="+mj-lt"/>
              </a:rPr>
              <a:t>acutus</a:t>
            </a:r>
            <a:r>
              <a:rPr lang="en-US" sz="2300" dirty="0" smtClean="0">
                <a:latin typeface="+mj-lt"/>
              </a:rPr>
              <a:t> + caput</a:t>
            </a:r>
            <a:endParaRPr lang="en-US" sz="2300" dirty="0">
              <a:latin typeface="+mj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01287" y="195809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 err="1" smtClean="0">
                <a:latin typeface="+mj-lt"/>
              </a:rPr>
              <a:t>Cavitas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sept</a:t>
            </a:r>
            <a:r>
              <a:rPr lang="en-US" sz="2300" b="1" dirty="0" err="1" smtClean="0">
                <a:solidFill>
                  <a:srgbClr val="00B050"/>
                </a:solidFill>
                <a:latin typeface="+mj-lt"/>
              </a:rPr>
              <a:t>i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nas</a:t>
            </a:r>
            <a:r>
              <a:rPr lang="en-US" sz="2300" dirty="0" err="1" smtClean="0">
                <a:solidFill>
                  <a:srgbClr val="00B050"/>
                </a:solidFill>
                <a:latin typeface="+mj-lt"/>
              </a:rPr>
              <a:t>i</a:t>
            </a:r>
            <a:endParaRPr lang="en-US" sz="2300" dirty="0" smtClean="0">
              <a:solidFill>
                <a:srgbClr val="00B050"/>
              </a:solidFill>
              <a:latin typeface="+mj-lt"/>
            </a:endParaRPr>
          </a:p>
          <a:p>
            <a:r>
              <a:rPr lang="en-US" sz="2300" dirty="0" err="1" smtClean="0">
                <a:latin typeface="+mj-lt"/>
              </a:rPr>
              <a:t>Operatio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cervic</a:t>
            </a:r>
            <a:r>
              <a:rPr lang="en-US" sz="2300" b="1" dirty="0" err="1" smtClean="0">
                <a:solidFill>
                  <a:srgbClr val="C00000"/>
                </a:solidFill>
                <a:latin typeface="+mj-lt"/>
              </a:rPr>
              <a:t>is</a:t>
            </a:r>
            <a:r>
              <a:rPr lang="en-US" sz="2300" dirty="0" smtClean="0">
                <a:latin typeface="+mj-lt"/>
              </a:rPr>
              <a:t> uteri</a:t>
            </a:r>
          </a:p>
          <a:p>
            <a:r>
              <a:rPr lang="en-US" sz="2300" dirty="0" smtClean="0">
                <a:latin typeface="+mj-lt"/>
              </a:rPr>
              <a:t>Corpus vertebr</a:t>
            </a:r>
            <a:r>
              <a:rPr lang="en-US" sz="2300" b="1" dirty="0" smtClean="0">
                <a:solidFill>
                  <a:srgbClr val="C00000"/>
                </a:solidFill>
                <a:latin typeface="+mj-lt"/>
              </a:rPr>
              <a:t>ae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thoracic</a:t>
            </a:r>
            <a:r>
              <a:rPr lang="en-US" sz="2300" b="1" dirty="0" err="1" smtClean="0">
                <a:solidFill>
                  <a:srgbClr val="C00000"/>
                </a:solidFill>
                <a:latin typeface="+mj-lt"/>
              </a:rPr>
              <a:t>ae</a:t>
            </a:r>
            <a:endParaRPr lang="en-US" sz="2300" b="1" dirty="0" smtClean="0">
              <a:solidFill>
                <a:srgbClr val="C00000"/>
              </a:solidFill>
              <a:latin typeface="+mj-lt"/>
            </a:endParaRPr>
          </a:p>
          <a:p>
            <a:r>
              <a:rPr lang="en-US" sz="2300" dirty="0" err="1" smtClean="0">
                <a:latin typeface="+mj-lt"/>
              </a:rPr>
              <a:t>Fractura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oss</a:t>
            </a:r>
            <a:r>
              <a:rPr lang="en-US" sz="2300" b="1" dirty="0" err="1" smtClean="0">
                <a:solidFill>
                  <a:srgbClr val="00B050"/>
                </a:solidFill>
                <a:latin typeface="+mj-lt"/>
              </a:rPr>
              <a:t>is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sacr</a:t>
            </a:r>
            <a:r>
              <a:rPr lang="en-US" sz="2300" b="1" dirty="0" err="1" smtClean="0">
                <a:solidFill>
                  <a:srgbClr val="00B050"/>
                </a:solidFill>
                <a:latin typeface="+mj-lt"/>
              </a:rPr>
              <a:t>i</a:t>
            </a:r>
            <a:endParaRPr lang="en-US" sz="2300" b="1" dirty="0" smtClean="0">
              <a:solidFill>
                <a:srgbClr val="00B050"/>
              </a:solidFill>
              <a:latin typeface="+mj-lt"/>
            </a:endParaRPr>
          </a:p>
          <a:p>
            <a:r>
              <a:rPr lang="en-US" sz="2300" dirty="0" err="1" smtClean="0">
                <a:latin typeface="+mj-lt"/>
              </a:rPr>
              <a:t>Luxatio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crur</a:t>
            </a:r>
            <a:r>
              <a:rPr lang="en-US" sz="2300" b="1" dirty="0" err="1" smtClean="0">
                <a:solidFill>
                  <a:srgbClr val="00B050"/>
                </a:solidFill>
                <a:latin typeface="+mj-lt"/>
              </a:rPr>
              <a:t>is</a:t>
            </a:r>
            <a:endParaRPr lang="en-US" sz="2300" b="1" dirty="0" smtClean="0">
              <a:solidFill>
                <a:srgbClr val="00B050"/>
              </a:solidFill>
              <a:latin typeface="+mj-lt"/>
            </a:endParaRPr>
          </a:p>
          <a:p>
            <a:r>
              <a:rPr lang="en-US" sz="2300" dirty="0" err="1" smtClean="0">
                <a:latin typeface="+mj-lt"/>
              </a:rPr>
              <a:t>Morbus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infectiosus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abdomin</a:t>
            </a:r>
            <a:r>
              <a:rPr lang="en-US" sz="2300" b="1" dirty="0" err="1" smtClean="0">
                <a:solidFill>
                  <a:srgbClr val="00B050"/>
                </a:solidFill>
                <a:latin typeface="+mj-lt"/>
              </a:rPr>
              <a:t>is</a:t>
            </a:r>
            <a:endParaRPr lang="en-US" sz="2300" b="1" dirty="0" smtClean="0">
              <a:solidFill>
                <a:srgbClr val="00B050"/>
              </a:solidFill>
              <a:latin typeface="+mj-lt"/>
            </a:endParaRPr>
          </a:p>
          <a:p>
            <a:r>
              <a:rPr lang="en-US" sz="2300" dirty="0" smtClean="0">
                <a:latin typeface="+mj-lt"/>
              </a:rPr>
              <a:t>Dolor </a:t>
            </a:r>
            <a:r>
              <a:rPr lang="en-US" sz="2300" dirty="0" err="1" smtClean="0">
                <a:latin typeface="+mj-lt"/>
              </a:rPr>
              <a:t>acutus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capit</a:t>
            </a:r>
            <a:r>
              <a:rPr lang="en-US" sz="2300" b="1" dirty="0" err="1" smtClean="0">
                <a:solidFill>
                  <a:srgbClr val="00B050"/>
                </a:solidFill>
                <a:latin typeface="+mj-lt"/>
              </a:rPr>
              <a:t>is</a:t>
            </a:r>
            <a:endParaRPr lang="en-US" sz="2300" b="1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683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err="1" smtClean="0">
                <a:solidFill>
                  <a:srgbClr val="1782BF"/>
                </a:solidFill>
                <a:latin typeface="Cambria"/>
                <a:cs typeface="Cambria"/>
              </a:rPr>
              <a:t>Change</a:t>
            </a:r>
            <a:r>
              <a:rPr lang="sk-SK" sz="3600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b="1" dirty="0" err="1" smtClean="0">
                <a:solidFill>
                  <a:srgbClr val="1782BF"/>
                </a:solidFill>
                <a:latin typeface="Cambria"/>
                <a:cs typeface="Cambria"/>
              </a:rPr>
              <a:t>for</a:t>
            </a:r>
            <a:r>
              <a:rPr lang="sk-SK" sz="3600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b="1" dirty="0" err="1" smtClean="0">
                <a:solidFill>
                  <a:srgbClr val="1782BF"/>
                </a:solidFill>
                <a:latin typeface="Cambria"/>
                <a:cs typeface="Cambria"/>
              </a:rPr>
              <a:t>nominative</a:t>
            </a:r>
            <a:r>
              <a:rPr lang="sk-SK" sz="3600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b="1" dirty="0" err="1" smtClean="0">
                <a:solidFill>
                  <a:srgbClr val="1782BF"/>
                </a:solidFill>
                <a:latin typeface="Cambria"/>
                <a:cs typeface="Cambria"/>
              </a:rPr>
              <a:t>plural</a:t>
            </a:r>
            <a:endParaRPr lang="en-GB" sz="3600" b="1" dirty="0">
              <a:solidFill>
                <a:srgbClr val="1782BF"/>
              </a:solidFill>
              <a:latin typeface="Cambria"/>
              <a:cs typeface="Cambria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>
                <a:latin typeface="Cambria"/>
                <a:cs typeface="Cambria"/>
              </a:rPr>
              <a:t>sphincter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foramen</a:t>
            </a:r>
            <a:r>
              <a:rPr lang="sk-SK" dirty="0" smtClean="0">
                <a:latin typeface="Cambria"/>
                <a:cs typeface="Cambria"/>
              </a:rPr>
              <a:t> </a:t>
            </a:r>
            <a:r>
              <a:rPr lang="sk-SK" dirty="0" err="1" smtClean="0">
                <a:latin typeface="Cambria"/>
                <a:cs typeface="Cambria"/>
              </a:rPr>
              <a:t>nutricium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dolor</a:t>
            </a:r>
            <a:r>
              <a:rPr lang="sk-SK" dirty="0" smtClean="0">
                <a:latin typeface="Cambria"/>
                <a:cs typeface="Cambria"/>
              </a:rPr>
              <a:t> </a:t>
            </a:r>
            <a:r>
              <a:rPr lang="sk-SK" dirty="0" err="1" smtClean="0">
                <a:latin typeface="Cambria"/>
                <a:cs typeface="Cambria"/>
              </a:rPr>
              <a:t>chronicus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vas</a:t>
            </a:r>
            <a:r>
              <a:rPr lang="sk-SK" dirty="0" smtClean="0">
                <a:latin typeface="Cambria"/>
                <a:cs typeface="Cambria"/>
              </a:rPr>
              <a:t> </a:t>
            </a:r>
            <a:r>
              <a:rPr lang="sk-SK" dirty="0" err="1" smtClean="0">
                <a:latin typeface="Cambria"/>
                <a:cs typeface="Cambria"/>
              </a:rPr>
              <a:t>longum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musculus</a:t>
            </a:r>
            <a:r>
              <a:rPr lang="sk-SK" dirty="0" smtClean="0">
                <a:latin typeface="Cambria"/>
                <a:cs typeface="Cambria"/>
              </a:rPr>
              <a:t> </a:t>
            </a:r>
            <a:r>
              <a:rPr lang="sk-SK" dirty="0" err="1" smtClean="0">
                <a:latin typeface="Cambria"/>
                <a:cs typeface="Cambria"/>
              </a:rPr>
              <a:t>adductor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femur</a:t>
            </a:r>
            <a:r>
              <a:rPr lang="sk-SK" dirty="0" smtClean="0">
                <a:latin typeface="Cambria"/>
                <a:cs typeface="Cambria"/>
              </a:rPr>
              <a:t> </a:t>
            </a:r>
            <a:r>
              <a:rPr lang="sk-SK" dirty="0" err="1" smtClean="0">
                <a:latin typeface="Cambria"/>
                <a:cs typeface="Cambria"/>
              </a:rPr>
              <a:t>fractum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cartilago</a:t>
            </a:r>
            <a:r>
              <a:rPr lang="sk-SK" dirty="0" smtClean="0">
                <a:latin typeface="Cambria"/>
                <a:cs typeface="Cambria"/>
              </a:rPr>
              <a:t> </a:t>
            </a:r>
            <a:r>
              <a:rPr lang="sk-SK" dirty="0" err="1" smtClean="0">
                <a:latin typeface="Cambria"/>
                <a:cs typeface="Cambria"/>
              </a:rPr>
              <a:t>thyreoidea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vulnus</a:t>
            </a:r>
            <a:r>
              <a:rPr lang="sk-SK" dirty="0" smtClean="0">
                <a:latin typeface="Cambria"/>
                <a:cs typeface="Cambria"/>
              </a:rPr>
              <a:t> </a:t>
            </a:r>
            <a:r>
              <a:rPr lang="sk-SK" dirty="0" err="1" smtClean="0">
                <a:latin typeface="Cambria"/>
                <a:cs typeface="Cambria"/>
              </a:rPr>
              <a:t>punctum</a:t>
            </a:r>
            <a:endParaRPr lang="sk-SK" dirty="0" smtClean="0">
              <a:latin typeface="Cambria"/>
              <a:cs typeface="Cambria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5083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sphincteres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foramina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nutricia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dolores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chronici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vasa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longa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musculi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adductores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femora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fracta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cartilagines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thyreoideae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vulnera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puncta</a:t>
            </a:r>
            <a:endParaRPr lang="en-GB" b="1" dirty="0">
              <a:solidFill>
                <a:srgbClr val="1782B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0092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947"/>
            <a:ext cx="8229600" cy="939567"/>
          </a:xfrm>
        </p:spPr>
        <p:txBody>
          <a:bodyPr>
            <a:noAutofit/>
          </a:bodyPr>
          <a:lstStyle/>
          <a:p>
            <a:r>
              <a:rPr lang="cs-CZ" sz="3100" dirty="0" err="1">
                <a:solidFill>
                  <a:schemeClr val="accent3"/>
                </a:solidFill>
                <a:latin typeface="Cambria"/>
                <a:cs typeface="Cambria"/>
              </a:rPr>
              <a:t>Specific</a:t>
            </a:r>
            <a:r>
              <a:rPr lang="cs-CZ" sz="3100" dirty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cs-CZ" sz="3100" dirty="0" err="1" smtClean="0">
                <a:solidFill>
                  <a:schemeClr val="accent3"/>
                </a:solidFill>
                <a:latin typeface="Cambria"/>
                <a:cs typeface="Cambria"/>
              </a:rPr>
              <a:t>features</a:t>
            </a:r>
            <a:r>
              <a:rPr lang="cs-CZ" sz="31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cs-CZ" sz="3100" dirty="0" err="1">
                <a:solidFill>
                  <a:schemeClr val="accent3"/>
                </a:solidFill>
                <a:latin typeface="Cambria"/>
                <a:cs typeface="Cambria"/>
              </a:rPr>
              <a:t>of</a:t>
            </a:r>
            <a:r>
              <a:rPr lang="cs-CZ" sz="3100" dirty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cs-CZ" sz="3100" dirty="0" err="1">
                <a:solidFill>
                  <a:schemeClr val="accent3"/>
                </a:solidFill>
                <a:latin typeface="Cambria"/>
                <a:cs typeface="Cambria"/>
              </a:rPr>
              <a:t>the</a:t>
            </a:r>
            <a:r>
              <a:rPr lang="cs-CZ" sz="3100" dirty="0">
                <a:solidFill>
                  <a:schemeClr val="accent3"/>
                </a:solidFill>
                <a:latin typeface="Cambria"/>
                <a:cs typeface="Cambria"/>
              </a:rPr>
              <a:t> 3rd </a:t>
            </a:r>
            <a:r>
              <a:rPr lang="cs-CZ" sz="3100" dirty="0" err="1" smtClean="0">
                <a:solidFill>
                  <a:schemeClr val="accent3"/>
                </a:solidFill>
                <a:latin typeface="Cambria"/>
                <a:cs typeface="Cambria"/>
              </a:rPr>
              <a:t>declension</a:t>
            </a:r>
            <a:r>
              <a:rPr lang="cs-CZ" sz="3100" dirty="0">
                <a:solidFill>
                  <a:schemeClr val="accent3"/>
                </a:solidFill>
                <a:latin typeface="Cambria"/>
                <a:cs typeface="Cambria"/>
              </a:rPr>
              <a:t/>
            </a:r>
            <a:br>
              <a:rPr lang="cs-CZ" sz="3100" dirty="0">
                <a:solidFill>
                  <a:schemeClr val="accent3"/>
                </a:solidFill>
                <a:latin typeface="Cambria"/>
                <a:cs typeface="Cambria"/>
              </a:rPr>
            </a:br>
            <a:r>
              <a:rPr lang="cs-CZ" sz="3100" dirty="0" smtClean="0">
                <a:solidFill>
                  <a:schemeClr val="accent3"/>
                </a:solidFill>
                <a:latin typeface="Cambria"/>
                <a:cs typeface="Cambria"/>
              </a:rPr>
              <a:t>-Latin I-</a:t>
            </a:r>
            <a:r>
              <a:rPr lang="cs-CZ" sz="3100" dirty="0" err="1" smtClean="0">
                <a:solidFill>
                  <a:schemeClr val="accent3"/>
                </a:solidFill>
                <a:latin typeface="Cambria"/>
                <a:cs typeface="Cambria"/>
              </a:rPr>
              <a:t>stems</a:t>
            </a:r>
            <a:endParaRPr lang="en-US" sz="3100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559" y="1350627"/>
            <a:ext cx="8800050" cy="4999839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>
                <a:latin typeface="Cambria"/>
                <a:cs typeface="Cambria"/>
              </a:rPr>
              <a:t>Masculine</a:t>
            </a:r>
            <a:r>
              <a:rPr lang="cs-CZ" dirty="0" smtClean="0">
                <a:latin typeface="Cambria"/>
                <a:cs typeface="Cambria"/>
              </a:rPr>
              <a:t> and </a:t>
            </a:r>
            <a:r>
              <a:rPr lang="cs-CZ" dirty="0" err="1" smtClean="0">
                <a:latin typeface="Cambria"/>
                <a:cs typeface="Cambria"/>
              </a:rPr>
              <a:t>feminine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nouns</a:t>
            </a:r>
            <a:endParaRPr lang="cs-CZ" dirty="0" smtClean="0">
              <a:latin typeface="Cambria"/>
              <a:cs typeface="Cambria"/>
            </a:endParaRPr>
          </a:p>
          <a:p>
            <a:pPr lvl="1"/>
            <a:r>
              <a:rPr lang="cs-CZ" dirty="0" err="1" smtClean="0">
                <a:latin typeface="Cambria"/>
                <a:cs typeface="Cambria"/>
              </a:rPr>
              <a:t>have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the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same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numbers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of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syllables</a:t>
            </a:r>
            <a:r>
              <a:rPr lang="cs-CZ" dirty="0" smtClean="0">
                <a:latin typeface="Cambria"/>
                <a:cs typeface="Cambria"/>
              </a:rPr>
              <a:t> in </a:t>
            </a:r>
            <a:r>
              <a:rPr lang="cs-CZ" dirty="0" err="1" smtClean="0">
                <a:latin typeface="Cambria"/>
                <a:cs typeface="Cambria"/>
              </a:rPr>
              <a:t>the</a:t>
            </a:r>
            <a:r>
              <a:rPr lang="cs-CZ" dirty="0" smtClean="0">
                <a:latin typeface="Cambria"/>
                <a:cs typeface="Cambria"/>
              </a:rPr>
              <a:t> nominative and </a:t>
            </a:r>
            <a:r>
              <a:rPr lang="cs-CZ" dirty="0" err="1" smtClean="0">
                <a:latin typeface="Cambria"/>
                <a:cs typeface="Cambria"/>
              </a:rPr>
              <a:t>the</a:t>
            </a:r>
            <a:r>
              <a:rPr lang="cs-CZ" dirty="0" smtClean="0">
                <a:latin typeface="Cambria"/>
                <a:cs typeface="Cambria"/>
              </a:rPr>
              <a:t> genitive </a:t>
            </a:r>
            <a:r>
              <a:rPr lang="cs-CZ" dirty="0" err="1" smtClean="0">
                <a:latin typeface="Cambria"/>
                <a:cs typeface="Cambria"/>
              </a:rPr>
              <a:t>singular</a:t>
            </a:r>
            <a:r>
              <a:rPr lang="cs-CZ" dirty="0" smtClean="0">
                <a:latin typeface="Cambria"/>
                <a:cs typeface="Cambria"/>
              </a:rPr>
              <a:t>:</a:t>
            </a:r>
          </a:p>
          <a:p>
            <a:pPr lvl="2"/>
            <a:r>
              <a:rPr lang="cs-CZ" sz="2100" i="1" dirty="0" smtClean="0">
                <a:latin typeface="Cambria"/>
                <a:cs typeface="Cambria"/>
              </a:rPr>
              <a:t>ca-na-lis, ca</a:t>
            </a:r>
            <a:r>
              <a:rPr lang="cs-CZ" sz="2100" i="1" dirty="0" smtClean="0">
                <a:latin typeface="Cambria"/>
                <a:cs typeface="Cambria"/>
              </a:rPr>
              <a:t>-na-l</a:t>
            </a:r>
            <a:r>
              <a:rPr lang="cs-CZ" sz="2100" i="1" dirty="0" smtClean="0">
                <a:latin typeface="Cambria"/>
                <a:cs typeface="Cambria"/>
              </a:rPr>
              <a:t>is</a:t>
            </a:r>
            <a:endParaRPr lang="cs-CZ" sz="2100" i="1" dirty="0">
              <a:latin typeface="Cambria"/>
              <a:cs typeface="Cambria"/>
            </a:endParaRPr>
          </a:p>
          <a:p>
            <a:pPr lvl="2"/>
            <a:r>
              <a:rPr lang="cs-CZ" sz="2100" i="1" dirty="0" smtClean="0">
                <a:latin typeface="Cambria"/>
                <a:cs typeface="Cambria"/>
              </a:rPr>
              <a:t>pel-vis, pel-vis</a:t>
            </a:r>
            <a:endParaRPr lang="cs-CZ" sz="2100" i="1" dirty="0">
              <a:latin typeface="Cambria"/>
              <a:cs typeface="Cambria"/>
            </a:endParaRPr>
          </a:p>
          <a:p>
            <a:pPr lvl="2"/>
            <a:r>
              <a:rPr lang="cs-CZ" sz="2100" i="1" dirty="0" err="1" smtClean="0">
                <a:latin typeface="Cambria"/>
                <a:cs typeface="Cambria"/>
              </a:rPr>
              <a:t>pu-bes</a:t>
            </a:r>
            <a:r>
              <a:rPr lang="cs-CZ" sz="2100" i="1" dirty="0" smtClean="0">
                <a:latin typeface="Cambria"/>
                <a:cs typeface="Cambria"/>
              </a:rPr>
              <a:t>, </a:t>
            </a:r>
            <a:r>
              <a:rPr lang="cs-CZ" sz="2100" i="1" dirty="0" err="1" smtClean="0">
                <a:latin typeface="Cambria"/>
                <a:cs typeface="Cambria"/>
              </a:rPr>
              <a:t>pu</a:t>
            </a:r>
            <a:r>
              <a:rPr lang="cs-CZ" sz="2100" i="1" dirty="0" smtClean="0">
                <a:latin typeface="Cambria"/>
                <a:cs typeface="Cambria"/>
              </a:rPr>
              <a:t>-bis</a:t>
            </a:r>
          </a:p>
          <a:p>
            <a:pPr lvl="1"/>
            <a:r>
              <a:rPr lang="cs-CZ" dirty="0" smtClean="0">
                <a:latin typeface="Cambria"/>
                <a:cs typeface="Cambria"/>
              </a:rPr>
              <a:t>a </a:t>
            </a:r>
            <a:r>
              <a:rPr lang="cs-CZ" dirty="0" err="1" smtClean="0">
                <a:latin typeface="Cambria"/>
                <a:cs typeface="Cambria"/>
              </a:rPr>
              <a:t>group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of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consonants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is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preceding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the</a:t>
            </a:r>
            <a:r>
              <a:rPr lang="cs-CZ" dirty="0" smtClean="0">
                <a:latin typeface="Cambria"/>
                <a:cs typeface="Cambria"/>
              </a:rPr>
              <a:t> genitive </a:t>
            </a:r>
            <a:r>
              <a:rPr lang="cs-CZ" dirty="0" err="1" smtClean="0">
                <a:latin typeface="Cambria"/>
                <a:cs typeface="Cambria"/>
              </a:rPr>
              <a:t>ending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i="1" dirty="0" smtClean="0">
                <a:latin typeface="Cambria"/>
                <a:cs typeface="Cambria"/>
              </a:rPr>
              <a:t>-</a:t>
            </a:r>
            <a:r>
              <a:rPr lang="cs-CZ" i="1" dirty="0" err="1" smtClean="0">
                <a:latin typeface="Cambria"/>
                <a:cs typeface="Cambria"/>
              </a:rPr>
              <a:t>is</a:t>
            </a:r>
            <a:endParaRPr lang="cs-CZ" i="1" dirty="0">
              <a:latin typeface="Cambria"/>
              <a:cs typeface="Cambria"/>
            </a:endParaRPr>
          </a:p>
          <a:p>
            <a:pPr marL="274320" lvl="1" indent="0">
              <a:buNone/>
            </a:pPr>
            <a:r>
              <a:rPr lang="cs-CZ" i="1" dirty="0" smtClean="0">
                <a:latin typeface="Cambria"/>
                <a:cs typeface="Cambria"/>
              </a:rPr>
              <a:t>	</a:t>
            </a:r>
            <a:r>
              <a:rPr lang="cs-CZ" dirty="0" smtClean="0">
                <a:latin typeface="Cambria"/>
                <a:cs typeface="Cambria"/>
              </a:rPr>
              <a:t>(</a:t>
            </a:r>
            <a:r>
              <a:rPr lang="cs-CZ" dirty="0" err="1" smtClean="0">
                <a:latin typeface="Cambria"/>
                <a:cs typeface="Cambria"/>
              </a:rPr>
              <a:t>i.e</a:t>
            </a:r>
            <a:r>
              <a:rPr lang="cs-CZ" dirty="0" smtClean="0">
                <a:latin typeface="Cambria"/>
                <a:cs typeface="Cambria"/>
              </a:rPr>
              <a:t>. </a:t>
            </a:r>
            <a:r>
              <a:rPr lang="cs-CZ" dirty="0" err="1" smtClean="0">
                <a:latin typeface="Cambria"/>
                <a:cs typeface="Cambria"/>
              </a:rPr>
              <a:t>the</a:t>
            </a:r>
            <a:r>
              <a:rPr lang="cs-CZ" dirty="0" smtClean="0">
                <a:latin typeface="Cambria"/>
                <a:cs typeface="Cambria"/>
              </a:rPr>
              <a:t> stem </a:t>
            </a:r>
            <a:r>
              <a:rPr lang="cs-CZ" dirty="0" err="1" smtClean="0">
                <a:latin typeface="Cambria"/>
                <a:cs typeface="Cambria"/>
              </a:rPr>
              <a:t>ends</a:t>
            </a:r>
            <a:r>
              <a:rPr lang="cs-CZ" dirty="0" smtClean="0">
                <a:latin typeface="Cambria"/>
                <a:cs typeface="Cambria"/>
              </a:rPr>
              <a:t> in a </a:t>
            </a:r>
            <a:r>
              <a:rPr lang="cs-CZ" dirty="0" err="1" smtClean="0">
                <a:latin typeface="Cambria"/>
                <a:cs typeface="Cambria"/>
              </a:rPr>
              <a:t>group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of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consonants</a:t>
            </a:r>
            <a:r>
              <a:rPr lang="cs-CZ" dirty="0" smtClean="0">
                <a:latin typeface="Cambria"/>
                <a:cs typeface="Cambria"/>
              </a:rPr>
              <a:t>)</a:t>
            </a:r>
          </a:p>
          <a:p>
            <a:pPr lvl="2"/>
            <a:r>
              <a:rPr lang="cs-CZ" i="1" dirty="0" err="1" smtClean="0">
                <a:latin typeface="Cambria"/>
                <a:cs typeface="Cambria"/>
              </a:rPr>
              <a:t>pars</a:t>
            </a:r>
            <a:r>
              <a:rPr lang="cs-CZ" i="1" dirty="0" smtClean="0">
                <a:latin typeface="Cambria"/>
                <a:cs typeface="Cambria"/>
              </a:rPr>
              <a:t>, pa</a:t>
            </a:r>
            <a:r>
              <a:rPr lang="cs-CZ" b="1" i="1" dirty="0" smtClean="0">
                <a:latin typeface="Cambria"/>
                <a:cs typeface="Cambria"/>
              </a:rPr>
              <a:t>rt</a:t>
            </a:r>
            <a:r>
              <a:rPr lang="cs-CZ" i="1" dirty="0" smtClean="0">
                <a:latin typeface="Cambria"/>
                <a:cs typeface="Cambria"/>
              </a:rPr>
              <a:t>-</a:t>
            </a:r>
            <a:r>
              <a:rPr lang="cs-CZ" i="1" dirty="0" err="1" smtClean="0">
                <a:latin typeface="Cambria"/>
                <a:cs typeface="Cambria"/>
              </a:rPr>
              <a:t>is</a:t>
            </a:r>
            <a:endParaRPr lang="cs-CZ" i="1" dirty="0" smtClean="0">
              <a:latin typeface="Cambria"/>
              <a:cs typeface="Cambria"/>
            </a:endParaRPr>
          </a:p>
          <a:p>
            <a:pPr lvl="2"/>
            <a:r>
              <a:rPr lang="cs-CZ" i="1" dirty="0" err="1" smtClean="0">
                <a:latin typeface="Cambria"/>
                <a:cs typeface="Cambria"/>
              </a:rPr>
              <a:t>dens</a:t>
            </a:r>
            <a:r>
              <a:rPr lang="cs-CZ" i="1" dirty="0" smtClean="0">
                <a:latin typeface="Cambria"/>
                <a:cs typeface="Cambria"/>
              </a:rPr>
              <a:t>, </a:t>
            </a:r>
            <a:r>
              <a:rPr lang="cs-CZ" i="1" dirty="0" err="1" smtClean="0">
                <a:latin typeface="Cambria"/>
                <a:cs typeface="Cambria"/>
              </a:rPr>
              <a:t>de</a:t>
            </a:r>
            <a:r>
              <a:rPr lang="cs-CZ" b="1" i="1" dirty="0" err="1" smtClean="0">
                <a:latin typeface="Cambria"/>
                <a:cs typeface="Cambria"/>
              </a:rPr>
              <a:t>nt</a:t>
            </a:r>
            <a:r>
              <a:rPr lang="cs-CZ" i="1" dirty="0" err="1" smtClean="0">
                <a:latin typeface="Cambria"/>
                <a:cs typeface="Cambria"/>
              </a:rPr>
              <a:t>-is</a:t>
            </a:r>
            <a:endParaRPr lang="cs-CZ" i="1" dirty="0" smtClean="0">
              <a:latin typeface="Cambria"/>
              <a:cs typeface="Cambria"/>
            </a:endParaRPr>
          </a:p>
          <a:p>
            <a:pPr lvl="2"/>
            <a:endParaRPr lang="cs-CZ" i="1" dirty="0">
              <a:latin typeface="Cambria"/>
              <a:cs typeface="Cambria"/>
            </a:endParaRPr>
          </a:p>
          <a:p>
            <a:r>
              <a:rPr lang="cs-CZ" dirty="0" err="1" smtClean="0">
                <a:latin typeface="Cambria"/>
                <a:cs typeface="Cambria"/>
              </a:rPr>
              <a:t>Neutral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nouns</a:t>
            </a:r>
            <a:endParaRPr lang="cs-CZ" dirty="0" smtClean="0">
              <a:latin typeface="Cambria"/>
              <a:cs typeface="Cambria"/>
            </a:endParaRPr>
          </a:p>
          <a:p>
            <a:pPr lvl="1"/>
            <a:r>
              <a:rPr lang="cs-CZ" dirty="0" err="1" smtClean="0">
                <a:latin typeface="Cambria"/>
                <a:cs typeface="Cambria"/>
              </a:rPr>
              <a:t>words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ending</a:t>
            </a:r>
            <a:r>
              <a:rPr lang="cs-CZ" dirty="0" smtClean="0">
                <a:latin typeface="Cambria"/>
                <a:cs typeface="Cambria"/>
              </a:rPr>
              <a:t> in </a:t>
            </a:r>
            <a:r>
              <a:rPr lang="cs-CZ" dirty="0" err="1" smtClean="0">
                <a:latin typeface="Cambria"/>
                <a:cs typeface="Cambria"/>
              </a:rPr>
              <a:t>nom</a:t>
            </a:r>
            <a:r>
              <a:rPr lang="cs-CZ" dirty="0" smtClean="0">
                <a:latin typeface="Cambria"/>
                <a:cs typeface="Cambria"/>
              </a:rPr>
              <a:t>. </a:t>
            </a:r>
            <a:r>
              <a:rPr lang="cs-CZ" dirty="0" err="1" smtClean="0">
                <a:latin typeface="Cambria"/>
                <a:cs typeface="Cambria"/>
              </a:rPr>
              <a:t>sg</a:t>
            </a:r>
            <a:r>
              <a:rPr lang="cs-CZ" dirty="0" smtClean="0">
                <a:latin typeface="Cambria"/>
                <a:cs typeface="Cambria"/>
              </a:rPr>
              <a:t>. in </a:t>
            </a:r>
            <a:r>
              <a:rPr lang="cs-CZ" i="1" dirty="0" smtClean="0">
                <a:latin typeface="Cambria"/>
                <a:cs typeface="Cambria"/>
              </a:rPr>
              <a:t>-e, -al </a:t>
            </a:r>
            <a:r>
              <a:rPr lang="cs-CZ" dirty="0" err="1" smtClean="0">
                <a:latin typeface="Cambria"/>
                <a:cs typeface="Cambria"/>
              </a:rPr>
              <a:t>or</a:t>
            </a:r>
            <a:r>
              <a:rPr lang="cs-CZ" i="1" dirty="0" smtClean="0">
                <a:latin typeface="Cambria"/>
                <a:cs typeface="Cambria"/>
              </a:rPr>
              <a:t> –ar</a:t>
            </a:r>
          </a:p>
          <a:p>
            <a:pPr lvl="1"/>
            <a:r>
              <a:rPr lang="cs-CZ" dirty="0" err="1" smtClean="0">
                <a:latin typeface="Cambria"/>
                <a:cs typeface="Cambria"/>
              </a:rPr>
              <a:t>only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few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words</a:t>
            </a:r>
            <a:r>
              <a:rPr lang="cs-CZ" dirty="0" smtClean="0">
                <a:latin typeface="Cambria"/>
                <a:cs typeface="Cambria"/>
              </a:rPr>
              <a:t>: </a:t>
            </a:r>
            <a:r>
              <a:rPr lang="cs-CZ" i="1" dirty="0" smtClean="0">
                <a:latin typeface="Cambria"/>
                <a:cs typeface="Cambria"/>
              </a:rPr>
              <a:t>animal, </a:t>
            </a:r>
            <a:r>
              <a:rPr lang="cs-CZ" i="1" dirty="0" err="1" smtClean="0">
                <a:latin typeface="Cambria"/>
                <a:cs typeface="Cambria"/>
              </a:rPr>
              <a:t>alis</a:t>
            </a:r>
            <a:r>
              <a:rPr lang="cs-CZ" i="1" dirty="0" smtClean="0">
                <a:latin typeface="Cambria"/>
                <a:cs typeface="Cambria"/>
              </a:rPr>
              <a:t>, n., </a:t>
            </a:r>
            <a:r>
              <a:rPr lang="cs-CZ" i="1" dirty="0" err="1" smtClean="0">
                <a:latin typeface="Cambria"/>
                <a:cs typeface="Cambria"/>
              </a:rPr>
              <a:t>calcar</a:t>
            </a:r>
            <a:r>
              <a:rPr lang="cs-CZ" i="1" dirty="0" smtClean="0">
                <a:latin typeface="Cambria"/>
                <a:cs typeface="Cambria"/>
              </a:rPr>
              <a:t>, </a:t>
            </a:r>
            <a:r>
              <a:rPr lang="cs-CZ" i="1" dirty="0" err="1" smtClean="0">
                <a:latin typeface="Cambria"/>
                <a:cs typeface="Cambria"/>
              </a:rPr>
              <a:t>aris</a:t>
            </a:r>
            <a:r>
              <a:rPr lang="cs-CZ" i="1" dirty="0" smtClean="0">
                <a:latin typeface="Cambria"/>
                <a:cs typeface="Cambria"/>
              </a:rPr>
              <a:t>, n., </a:t>
            </a:r>
            <a:r>
              <a:rPr lang="cs-CZ" i="1" dirty="0" err="1" smtClean="0">
                <a:latin typeface="Cambria"/>
                <a:cs typeface="Cambria"/>
              </a:rPr>
              <a:t>cochlear</a:t>
            </a:r>
            <a:r>
              <a:rPr lang="cs-CZ" i="1" dirty="0" smtClean="0">
                <a:latin typeface="Cambria"/>
                <a:cs typeface="Cambria"/>
              </a:rPr>
              <a:t>, </a:t>
            </a:r>
            <a:r>
              <a:rPr lang="cs-CZ" i="1" dirty="0" err="1" smtClean="0">
                <a:latin typeface="Cambria"/>
                <a:cs typeface="Cambria"/>
              </a:rPr>
              <a:t>aris</a:t>
            </a:r>
            <a:r>
              <a:rPr lang="cs-CZ" i="1" dirty="0" smtClean="0">
                <a:latin typeface="Cambria"/>
                <a:cs typeface="Cambria"/>
              </a:rPr>
              <a:t>, n., rete, </a:t>
            </a:r>
            <a:r>
              <a:rPr lang="cs-CZ" i="1" dirty="0" err="1" smtClean="0">
                <a:latin typeface="Cambria"/>
                <a:cs typeface="Cambria"/>
              </a:rPr>
              <a:t>is</a:t>
            </a:r>
            <a:r>
              <a:rPr lang="cs-CZ" i="1" dirty="0" smtClean="0">
                <a:latin typeface="Cambria"/>
                <a:cs typeface="Cambria"/>
              </a:rPr>
              <a:t>, n.</a:t>
            </a:r>
            <a:endParaRPr lang="cs-CZ" dirty="0" smtClean="0">
              <a:latin typeface="Cambria"/>
              <a:cs typeface="Cambria"/>
            </a:endParaRPr>
          </a:p>
          <a:p>
            <a:endParaRPr lang="cs-CZ" b="1" dirty="0">
              <a:latin typeface="Cambria"/>
              <a:cs typeface="Cambria"/>
            </a:endParaRPr>
          </a:p>
          <a:p>
            <a:pPr>
              <a:buNone/>
            </a:pPr>
            <a:r>
              <a:rPr lang="cs-CZ" b="1" dirty="0">
                <a:latin typeface="Cambria"/>
                <a:cs typeface="Cambria"/>
              </a:rPr>
              <a:t>	</a:t>
            </a:r>
            <a:endParaRPr lang="cs-CZ" dirty="0">
              <a:latin typeface="Cambria"/>
              <a:cs typeface="Cambria"/>
            </a:endParaRPr>
          </a:p>
          <a:p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3510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4005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cs-CZ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Specific</a:t>
            </a:r>
            <a:r>
              <a:rPr lang="cs-CZ" sz="36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cs-CZ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features</a:t>
            </a:r>
            <a:r>
              <a:rPr lang="cs-CZ" sz="36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cs-CZ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of</a:t>
            </a:r>
            <a:r>
              <a:rPr lang="cs-CZ" sz="36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cs-CZ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the</a:t>
            </a:r>
            <a:r>
              <a:rPr lang="cs-CZ" sz="3600" dirty="0" smtClean="0">
                <a:solidFill>
                  <a:schemeClr val="accent3"/>
                </a:solidFill>
                <a:latin typeface="Cambria"/>
                <a:cs typeface="Cambria"/>
              </a:rPr>
              <a:t> 3rd </a:t>
            </a:r>
            <a:r>
              <a:rPr lang="cs-CZ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declension</a:t>
            </a:r>
            <a:endParaRPr lang="cs-CZ" sz="3600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152400" y="1346878"/>
            <a:ext cx="8763000" cy="5379218"/>
          </a:xfrm>
        </p:spPr>
        <p:txBody>
          <a:bodyPr>
            <a:noAutofit/>
          </a:bodyPr>
          <a:lstStyle/>
          <a:p>
            <a:r>
              <a:rPr lang="cs-CZ" dirty="0" err="1" smtClean="0">
                <a:solidFill>
                  <a:schemeClr val="accent6"/>
                </a:solidFill>
                <a:latin typeface="Cambria"/>
                <a:cs typeface="Cambria"/>
              </a:rPr>
              <a:t>All</a:t>
            </a:r>
            <a:r>
              <a:rPr lang="cs-CZ" dirty="0" smtClean="0">
                <a:solidFill>
                  <a:schemeClr val="accent6"/>
                </a:solidFill>
                <a:latin typeface="Cambria"/>
                <a:cs typeface="Cambria"/>
              </a:rPr>
              <a:t> 3 </a:t>
            </a:r>
            <a:r>
              <a:rPr lang="cs-CZ" dirty="0" err="1" smtClean="0">
                <a:solidFill>
                  <a:schemeClr val="accent6"/>
                </a:solidFill>
                <a:latin typeface="Cambria"/>
                <a:cs typeface="Cambria"/>
              </a:rPr>
              <a:t>genders</a:t>
            </a:r>
            <a:r>
              <a:rPr lang="cs-CZ" dirty="0" smtClean="0">
                <a:solidFill>
                  <a:schemeClr val="accent6"/>
                </a:solidFill>
                <a:latin typeface="Cambria"/>
                <a:cs typeface="Cambria"/>
              </a:rPr>
              <a:t> </a:t>
            </a:r>
            <a:r>
              <a:rPr lang="cs-CZ" dirty="0" smtClean="0">
                <a:latin typeface="Cambria"/>
                <a:cs typeface="Cambria"/>
              </a:rPr>
              <a:t>are </a:t>
            </a:r>
            <a:r>
              <a:rPr lang="cs-CZ" dirty="0" err="1" smtClean="0">
                <a:latin typeface="Cambria"/>
                <a:cs typeface="Cambria"/>
              </a:rPr>
              <a:t>included</a:t>
            </a:r>
            <a:r>
              <a:rPr lang="cs-CZ" dirty="0" smtClean="0">
                <a:latin typeface="Cambria"/>
                <a:cs typeface="Cambria"/>
              </a:rPr>
              <a:t> (</a:t>
            </a:r>
            <a:r>
              <a:rPr lang="cs-CZ" dirty="0" err="1" smtClean="0">
                <a:latin typeface="Cambria"/>
                <a:cs typeface="Cambria"/>
              </a:rPr>
              <a:t>cortex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smtClean="0">
                <a:solidFill>
                  <a:srgbClr val="1782BF"/>
                </a:solidFill>
                <a:latin typeface="Cambria"/>
                <a:cs typeface="Cambria"/>
              </a:rPr>
              <a:t>m.</a:t>
            </a:r>
            <a:r>
              <a:rPr lang="cs-CZ" dirty="0" smtClean="0">
                <a:latin typeface="Cambria"/>
                <a:cs typeface="Cambria"/>
              </a:rPr>
              <a:t>, radix </a:t>
            </a:r>
            <a:r>
              <a:rPr lang="cs-CZ" dirty="0" smtClean="0">
                <a:solidFill>
                  <a:srgbClr val="FF0000"/>
                </a:solidFill>
                <a:latin typeface="Cambria"/>
                <a:cs typeface="Cambria"/>
              </a:rPr>
              <a:t>f.</a:t>
            </a:r>
            <a:r>
              <a:rPr lang="cs-CZ" dirty="0" smtClean="0">
                <a:latin typeface="Cambria"/>
                <a:cs typeface="Cambria"/>
              </a:rPr>
              <a:t>, femur </a:t>
            </a:r>
            <a:r>
              <a:rPr lang="cs-CZ" dirty="0" smtClean="0">
                <a:solidFill>
                  <a:srgbClr val="00B050"/>
                </a:solidFill>
                <a:latin typeface="Cambria"/>
                <a:cs typeface="Cambria"/>
              </a:rPr>
              <a:t>n.</a:t>
            </a:r>
            <a:r>
              <a:rPr lang="cs-CZ" dirty="0" smtClean="0">
                <a:latin typeface="Cambria"/>
                <a:cs typeface="Cambria"/>
              </a:rPr>
              <a:t>)</a:t>
            </a:r>
          </a:p>
          <a:p>
            <a:r>
              <a:rPr lang="cs-CZ" dirty="0" smtClean="0">
                <a:solidFill>
                  <a:schemeClr val="accent6"/>
                </a:solidFill>
                <a:latin typeface="Cambria"/>
                <a:cs typeface="Cambria"/>
              </a:rPr>
              <a:t>Genitive </a:t>
            </a:r>
            <a:r>
              <a:rPr lang="cs-CZ" dirty="0" err="1" smtClean="0">
                <a:solidFill>
                  <a:schemeClr val="accent6"/>
                </a:solidFill>
                <a:latin typeface="Cambria"/>
                <a:cs typeface="Cambria"/>
              </a:rPr>
              <a:t>ending</a:t>
            </a:r>
            <a:r>
              <a:rPr lang="cs-CZ" dirty="0" smtClean="0">
                <a:solidFill>
                  <a:schemeClr val="accent6"/>
                </a:solidFill>
                <a:latin typeface="Cambria"/>
                <a:cs typeface="Cambria"/>
              </a:rPr>
              <a:t>: </a:t>
            </a:r>
            <a:r>
              <a:rPr lang="cs-CZ" dirty="0" smtClean="0">
                <a:latin typeface="Cambria"/>
                <a:cs typeface="Cambria"/>
              </a:rPr>
              <a:t>-</a:t>
            </a:r>
            <a:r>
              <a:rPr lang="cs-CZ" dirty="0" err="1" smtClean="0">
                <a:latin typeface="Cambria"/>
                <a:cs typeface="Cambria"/>
              </a:rPr>
              <a:t>is</a:t>
            </a:r>
            <a:endParaRPr lang="cs-CZ" dirty="0" smtClean="0">
              <a:latin typeface="Cambria"/>
              <a:cs typeface="Cambria"/>
            </a:endParaRPr>
          </a:p>
          <a:p>
            <a:r>
              <a:rPr lang="cs-CZ" dirty="0" err="1" smtClean="0">
                <a:solidFill>
                  <a:schemeClr val="accent6"/>
                </a:solidFill>
                <a:latin typeface="Cambria"/>
                <a:cs typeface="Cambria"/>
              </a:rPr>
              <a:t>Nom</a:t>
            </a:r>
            <a:r>
              <a:rPr lang="cs-CZ" dirty="0" smtClean="0">
                <a:solidFill>
                  <a:schemeClr val="accent6"/>
                </a:solidFill>
                <a:latin typeface="Cambria"/>
                <a:cs typeface="Cambria"/>
              </a:rPr>
              <a:t>. </a:t>
            </a:r>
            <a:r>
              <a:rPr lang="cs-CZ" dirty="0" err="1" smtClean="0">
                <a:solidFill>
                  <a:schemeClr val="accent6"/>
                </a:solidFill>
                <a:latin typeface="Cambria"/>
                <a:cs typeface="Cambria"/>
              </a:rPr>
              <a:t>Sg</a:t>
            </a:r>
            <a:r>
              <a:rPr lang="cs-CZ" dirty="0" smtClean="0">
                <a:solidFill>
                  <a:schemeClr val="accent6"/>
                </a:solidFill>
                <a:latin typeface="Cambria"/>
                <a:cs typeface="Cambria"/>
              </a:rPr>
              <a:t>. – </a:t>
            </a:r>
            <a:r>
              <a:rPr lang="cs-CZ" dirty="0" err="1" smtClean="0">
                <a:solidFill>
                  <a:schemeClr val="accent6"/>
                </a:solidFill>
                <a:latin typeface="Cambria"/>
                <a:cs typeface="Cambria"/>
              </a:rPr>
              <a:t>various</a:t>
            </a:r>
            <a:r>
              <a:rPr lang="cs-CZ" dirty="0" smtClean="0">
                <a:solidFill>
                  <a:schemeClr val="accent6"/>
                </a:solidFill>
                <a:latin typeface="Cambria"/>
                <a:cs typeface="Cambria"/>
              </a:rPr>
              <a:t> </a:t>
            </a:r>
            <a:r>
              <a:rPr lang="cs-CZ" dirty="0" err="1" smtClean="0">
                <a:solidFill>
                  <a:schemeClr val="accent6"/>
                </a:solidFill>
                <a:latin typeface="Cambria"/>
                <a:cs typeface="Cambria"/>
              </a:rPr>
              <a:t>endings</a:t>
            </a:r>
            <a:r>
              <a:rPr lang="cs-CZ" dirty="0" smtClean="0">
                <a:solidFill>
                  <a:schemeClr val="accent6"/>
                </a:solidFill>
                <a:latin typeface="Cambria"/>
                <a:cs typeface="Cambria"/>
              </a:rPr>
              <a:t> </a:t>
            </a:r>
            <a:r>
              <a:rPr lang="cs-CZ" dirty="0" smtClean="0">
                <a:latin typeface="Cambria"/>
                <a:cs typeface="Cambria"/>
              </a:rPr>
              <a:t>(</a:t>
            </a:r>
            <a:r>
              <a:rPr lang="cs-CZ" dirty="0" err="1" smtClean="0">
                <a:latin typeface="Cambria"/>
                <a:cs typeface="Cambria"/>
              </a:rPr>
              <a:t>sangu</a:t>
            </a:r>
            <a:r>
              <a:rPr lang="cs-CZ" u="sng" dirty="0" err="1" smtClean="0">
                <a:solidFill>
                  <a:srgbClr val="FFC000"/>
                </a:solidFill>
                <a:latin typeface="Cambria"/>
                <a:cs typeface="Cambria"/>
              </a:rPr>
              <a:t>is</a:t>
            </a:r>
            <a:r>
              <a:rPr lang="cs-CZ" dirty="0" smtClean="0">
                <a:latin typeface="Cambria"/>
                <a:cs typeface="Cambria"/>
              </a:rPr>
              <a:t>, </a:t>
            </a:r>
            <a:r>
              <a:rPr lang="cs-CZ" dirty="0" err="1" smtClean="0">
                <a:latin typeface="Cambria"/>
                <a:cs typeface="Cambria"/>
              </a:rPr>
              <a:t>excis</a:t>
            </a:r>
            <a:r>
              <a:rPr lang="cs-CZ" u="sng" dirty="0" err="1" smtClean="0">
                <a:solidFill>
                  <a:srgbClr val="FFC000"/>
                </a:solidFill>
                <a:latin typeface="Cambria"/>
                <a:cs typeface="Cambria"/>
              </a:rPr>
              <a:t>io</a:t>
            </a:r>
            <a:r>
              <a:rPr lang="cs-CZ" dirty="0" smtClean="0">
                <a:latin typeface="Cambria"/>
                <a:cs typeface="Cambria"/>
              </a:rPr>
              <a:t>, </a:t>
            </a:r>
            <a:r>
              <a:rPr lang="cs-CZ" dirty="0" err="1" smtClean="0">
                <a:latin typeface="Cambria"/>
                <a:cs typeface="Cambria"/>
              </a:rPr>
              <a:t>abduct</a:t>
            </a:r>
            <a:r>
              <a:rPr lang="cs-CZ" u="sng" dirty="0" err="1" smtClean="0">
                <a:solidFill>
                  <a:srgbClr val="FFC000"/>
                </a:solidFill>
                <a:latin typeface="Cambria"/>
                <a:cs typeface="Cambria"/>
              </a:rPr>
              <a:t>or</a:t>
            </a:r>
            <a:r>
              <a:rPr lang="cs-CZ" dirty="0" smtClean="0">
                <a:latin typeface="Cambria"/>
                <a:cs typeface="Cambria"/>
              </a:rPr>
              <a:t>, ret</a:t>
            </a:r>
            <a:r>
              <a:rPr lang="cs-CZ" u="sng" dirty="0" smtClean="0">
                <a:solidFill>
                  <a:srgbClr val="FFC000"/>
                </a:solidFill>
                <a:latin typeface="Cambria"/>
                <a:cs typeface="Cambria"/>
              </a:rPr>
              <a:t>e</a:t>
            </a:r>
            <a:r>
              <a:rPr lang="cs-CZ" dirty="0" smtClean="0">
                <a:latin typeface="Cambria"/>
                <a:cs typeface="Cambria"/>
              </a:rPr>
              <a:t>, </a:t>
            </a:r>
            <a:r>
              <a:rPr lang="cs-CZ" dirty="0" err="1" smtClean="0">
                <a:latin typeface="Cambria"/>
                <a:cs typeface="Cambria"/>
              </a:rPr>
              <a:t>lat</a:t>
            </a:r>
            <a:r>
              <a:rPr lang="cs-CZ" u="sng" dirty="0" err="1" smtClean="0">
                <a:solidFill>
                  <a:srgbClr val="FFC000"/>
                </a:solidFill>
                <a:latin typeface="Cambria"/>
                <a:cs typeface="Cambria"/>
              </a:rPr>
              <a:t>us</a:t>
            </a:r>
            <a:r>
              <a:rPr lang="cs-CZ" dirty="0" smtClean="0">
                <a:latin typeface="Cambria"/>
                <a:cs typeface="Cambria"/>
              </a:rPr>
              <a:t>, fem</a:t>
            </a:r>
            <a:r>
              <a:rPr lang="cs-CZ" u="sng" dirty="0" smtClean="0">
                <a:solidFill>
                  <a:srgbClr val="FFC000"/>
                </a:solidFill>
                <a:latin typeface="Cambria"/>
                <a:cs typeface="Cambria"/>
              </a:rPr>
              <a:t>ur</a:t>
            </a:r>
            <a:r>
              <a:rPr lang="cs-CZ" dirty="0" smtClean="0">
                <a:latin typeface="Cambria"/>
                <a:cs typeface="Cambria"/>
              </a:rPr>
              <a:t>, abdom</a:t>
            </a:r>
            <a:r>
              <a:rPr lang="cs-CZ" u="sng" dirty="0" smtClean="0">
                <a:solidFill>
                  <a:srgbClr val="FFC000"/>
                </a:solidFill>
                <a:latin typeface="Cambria"/>
                <a:cs typeface="Cambria"/>
              </a:rPr>
              <a:t>en</a:t>
            </a:r>
            <a:r>
              <a:rPr lang="cs-CZ" dirty="0" smtClean="0">
                <a:latin typeface="Cambria"/>
                <a:cs typeface="Cambria"/>
              </a:rPr>
              <a:t>, </a:t>
            </a:r>
            <a:r>
              <a:rPr lang="cs-CZ" dirty="0" err="1" smtClean="0">
                <a:latin typeface="Cambria"/>
                <a:cs typeface="Cambria"/>
              </a:rPr>
              <a:t>cavit</a:t>
            </a:r>
            <a:r>
              <a:rPr lang="cs-CZ" u="sng" dirty="0" err="1" smtClean="0">
                <a:solidFill>
                  <a:srgbClr val="FFC000"/>
                </a:solidFill>
                <a:latin typeface="Cambria"/>
                <a:cs typeface="Cambria"/>
              </a:rPr>
              <a:t>as</a:t>
            </a:r>
            <a:r>
              <a:rPr lang="cs-CZ" dirty="0" smtClean="0">
                <a:latin typeface="Cambria"/>
                <a:cs typeface="Cambria"/>
              </a:rPr>
              <a:t>)</a:t>
            </a:r>
            <a:endParaRPr lang="cs-CZ" dirty="0">
              <a:latin typeface="Cambria"/>
              <a:cs typeface="Cambria"/>
            </a:endParaRPr>
          </a:p>
          <a:p>
            <a:pPr lvl="1"/>
            <a:r>
              <a:rPr lang="cs-CZ" sz="2300" dirty="0" smtClean="0">
                <a:latin typeface="Cambria"/>
                <a:cs typeface="Cambria"/>
              </a:rPr>
              <a:t>!NOMINATIVE </a:t>
            </a:r>
            <a:r>
              <a:rPr lang="cs-CZ" sz="2300" dirty="0" err="1" smtClean="0">
                <a:latin typeface="Cambria"/>
                <a:cs typeface="Cambria"/>
              </a:rPr>
              <a:t>form</a:t>
            </a:r>
            <a:r>
              <a:rPr lang="cs-CZ" sz="2300" dirty="0" smtClean="0">
                <a:latin typeface="Cambria"/>
                <a:cs typeface="Cambria"/>
              </a:rPr>
              <a:t> </a:t>
            </a:r>
            <a:r>
              <a:rPr lang="cs-CZ" sz="2300" dirty="0" err="1" smtClean="0">
                <a:latin typeface="Cambria"/>
                <a:cs typeface="Cambria"/>
              </a:rPr>
              <a:t>is</a:t>
            </a:r>
            <a:r>
              <a:rPr lang="cs-CZ" sz="2300" dirty="0" smtClean="0">
                <a:latin typeface="Cambria"/>
                <a:cs typeface="Cambria"/>
              </a:rPr>
              <a:t> NOT </a:t>
            </a:r>
            <a:r>
              <a:rPr lang="cs-CZ" sz="2300" dirty="0" err="1">
                <a:latin typeface="Cambria"/>
                <a:cs typeface="Cambria"/>
              </a:rPr>
              <a:t>interconnected</a:t>
            </a:r>
            <a:r>
              <a:rPr lang="cs-CZ" sz="2300" dirty="0">
                <a:latin typeface="Cambria"/>
                <a:cs typeface="Cambria"/>
              </a:rPr>
              <a:t> </a:t>
            </a:r>
            <a:r>
              <a:rPr lang="cs-CZ" sz="2300" dirty="0" err="1">
                <a:latin typeface="Cambria"/>
                <a:cs typeface="Cambria"/>
              </a:rPr>
              <a:t>with</a:t>
            </a:r>
            <a:r>
              <a:rPr lang="cs-CZ" sz="2300" dirty="0">
                <a:latin typeface="Cambria"/>
                <a:cs typeface="Cambria"/>
              </a:rPr>
              <a:t> </a:t>
            </a:r>
            <a:r>
              <a:rPr lang="cs-CZ" sz="2300" dirty="0" err="1">
                <a:latin typeface="Cambria"/>
                <a:cs typeface="Cambria"/>
              </a:rPr>
              <a:t>the</a:t>
            </a:r>
            <a:r>
              <a:rPr lang="cs-CZ" sz="2300" dirty="0">
                <a:latin typeface="Cambria"/>
                <a:cs typeface="Cambria"/>
              </a:rPr>
              <a:t> </a:t>
            </a:r>
            <a:r>
              <a:rPr lang="cs-CZ" sz="2300" dirty="0" smtClean="0">
                <a:latin typeface="Cambria"/>
                <a:cs typeface="Cambria"/>
              </a:rPr>
              <a:t>GENDER! </a:t>
            </a:r>
            <a:r>
              <a:rPr lang="cs-CZ" sz="2300" b="1" dirty="0" err="1" smtClean="0">
                <a:solidFill>
                  <a:srgbClr val="00B050"/>
                </a:solidFill>
                <a:latin typeface="Cambria"/>
                <a:cs typeface="Cambria"/>
              </a:rPr>
              <a:t>Words</a:t>
            </a:r>
            <a:r>
              <a:rPr lang="cs-CZ" sz="2300" b="1" dirty="0" smtClean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2300" b="1" dirty="0" err="1">
                <a:solidFill>
                  <a:srgbClr val="00B050"/>
                </a:solidFill>
                <a:latin typeface="Cambria"/>
                <a:cs typeface="Cambria"/>
              </a:rPr>
              <a:t>must</a:t>
            </a:r>
            <a:r>
              <a:rPr lang="cs-CZ" sz="2300" b="1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2300" b="1" dirty="0" err="1">
                <a:solidFill>
                  <a:srgbClr val="00B050"/>
                </a:solidFill>
                <a:latin typeface="Cambria"/>
                <a:cs typeface="Cambria"/>
              </a:rPr>
              <a:t>be</a:t>
            </a:r>
            <a:r>
              <a:rPr lang="cs-CZ" sz="2300" b="1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2300" b="1" dirty="0" err="1">
                <a:solidFill>
                  <a:srgbClr val="00B050"/>
                </a:solidFill>
                <a:latin typeface="Cambria"/>
                <a:cs typeface="Cambria"/>
              </a:rPr>
              <a:t>carefully</a:t>
            </a:r>
            <a:r>
              <a:rPr lang="cs-CZ" sz="2300" b="1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2300" b="1" dirty="0" err="1">
                <a:solidFill>
                  <a:srgbClr val="00B050"/>
                </a:solidFill>
                <a:latin typeface="Cambria"/>
                <a:cs typeface="Cambria"/>
              </a:rPr>
              <a:t>memorized</a:t>
            </a:r>
            <a:r>
              <a:rPr lang="cs-CZ" sz="2300" b="1" dirty="0" smtClean="0">
                <a:solidFill>
                  <a:srgbClr val="00B050"/>
                </a:solidFill>
                <a:latin typeface="Cambria"/>
                <a:cs typeface="Cambria"/>
              </a:rPr>
              <a:t>!</a:t>
            </a:r>
          </a:p>
          <a:p>
            <a:r>
              <a:rPr lang="cs-CZ" dirty="0" err="1" smtClean="0">
                <a:solidFill>
                  <a:schemeClr val="accent6"/>
                </a:solidFill>
                <a:latin typeface="Cambria"/>
                <a:cs typeface="Cambria"/>
              </a:rPr>
              <a:t>Two</a:t>
            </a:r>
            <a:r>
              <a:rPr lang="cs-CZ" dirty="0" smtClean="0">
                <a:solidFill>
                  <a:schemeClr val="accent6"/>
                </a:solidFill>
                <a:latin typeface="Cambria"/>
                <a:cs typeface="Cambria"/>
              </a:rPr>
              <a:t> </a:t>
            </a:r>
            <a:r>
              <a:rPr lang="cs-CZ" dirty="0" err="1" smtClean="0">
                <a:solidFill>
                  <a:schemeClr val="accent6"/>
                </a:solidFill>
                <a:latin typeface="Cambria"/>
                <a:cs typeface="Cambria"/>
              </a:rPr>
              <a:t>main</a:t>
            </a:r>
            <a:r>
              <a:rPr lang="cs-CZ" dirty="0" smtClean="0">
                <a:solidFill>
                  <a:schemeClr val="accent6"/>
                </a:solidFill>
                <a:latin typeface="Cambria"/>
                <a:cs typeface="Cambria"/>
              </a:rPr>
              <a:t> </a:t>
            </a:r>
            <a:r>
              <a:rPr lang="cs-CZ" dirty="0" err="1" smtClean="0">
                <a:solidFill>
                  <a:schemeClr val="accent6"/>
                </a:solidFill>
                <a:latin typeface="Cambria"/>
                <a:cs typeface="Cambria"/>
              </a:rPr>
              <a:t>groups</a:t>
            </a:r>
            <a:r>
              <a:rPr lang="cs-CZ" dirty="0" smtClean="0">
                <a:solidFill>
                  <a:schemeClr val="accent6"/>
                </a:solidFill>
                <a:latin typeface="Cambria"/>
                <a:cs typeface="Cambria"/>
              </a:rPr>
              <a:t>: </a:t>
            </a:r>
          </a:p>
          <a:p>
            <a:pPr lvl="1"/>
            <a:r>
              <a:rPr lang="cs-CZ" sz="2300" dirty="0" smtClean="0">
                <a:solidFill>
                  <a:schemeClr val="tx1"/>
                </a:solidFill>
                <a:latin typeface="Cambria"/>
                <a:cs typeface="Cambria"/>
              </a:rPr>
              <a:t>nominative and genitive stem </a:t>
            </a:r>
            <a:r>
              <a:rPr lang="cs-CZ" sz="2300" dirty="0" err="1" smtClean="0">
                <a:solidFill>
                  <a:schemeClr val="tx1"/>
                </a:solidFill>
                <a:latin typeface="Cambria"/>
                <a:cs typeface="Cambria"/>
              </a:rPr>
              <a:t>differs</a:t>
            </a:r>
            <a:r>
              <a:rPr lang="cs-CZ" sz="2300" dirty="0" smtClean="0">
                <a:solidFill>
                  <a:schemeClr val="tx1"/>
                </a:solidFill>
                <a:latin typeface="Cambria"/>
                <a:cs typeface="Cambria"/>
              </a:rPr>
              <a:t> (genitive </a:t>
            </a:r>
            <a:r>
              <a:rPr lang="cs-CZ" sz="2300" dirty="0" err="1" smtClean="0">
                <a:solidFill>
                  <a:schemeClr val="tx1"/>
                </a:solidFill>
                <a:latin typeface="Cambria"/>
                <a:cs typeface="Cambria"/>
              </a:rPr>
              <a:t>is</a:t>
            </a:r>
            <a:r>
              <a:rPr lang="cs-CZ" sz="23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300" dirty="0" err="1" smtClean="0">
                <a:solidFill>
                  <a:schemeClr val="tx1"/>
                </a:solidFill>
                <a:latin typeface="Cambria"/>
                <a:cs typeface="Cambria"/>
              </a:rPr>
              <a:t>longer</a:t>
            </a:r>
            <a:r>
              <a:rPr lang="cs-CZ" sz="23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300" dirty="0" err="1" smtClean="0">
                <a:solidFill>
                  <a:schemeClr val="tx1"/>
                </a:solidFill>
                <a:latin typeface="Cambria"/>
                <a:cs typeface="Cambria"/>
              </a:rPr>
              <a:t>than</a:t>
            </a:r>
            <a:r>
              <a:rPr lang="cs-CZ" sz="2300" dirty="0" smtClean="0">
                <a:solidFill>
                  <a:schemeClr val="tx1"/>
                </a:solidFill>
                <a:latin typeface="Cambria"/>
                <a:cs typeface="Cambria"/>
              </a:rPr>
              <a:t> nominative) </a:t>
            </a:r>
            <a:r>
              <a:rPr lang="cs-CZ" sz="2300" dirty="0" err="1" smtClean="0">
                <a:solidFill>
                  <a:schemeClr val="tx1"/>
                </a:solidFill>
                <a:latin typeface="Cambria"/>
                <a:cs typeface="Cambria"/>
              </a:rPr>
              <a:t>Consonant</a:t>
            </a:r>
            <a:r>
              <a:rPr lang="cs-CZ" sz="23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300" dirty="0" err="1" smtClean="0">
                <a:solidFill>
                  <a:schemeClr val="tx1"/>
                </a:solidFill>
                <a:latin typeface="Cambria"/>
                <a:cs typeface="Cambria"/>
              </a:rPr>
              <a:t>stems</a:t>
            </a:r>
            <a:endParaRPr lang="cs-CZ" sz="23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lvl="1"/>
            <a:r>
              <a:rPr lang="cs-CZ" sz="2300" dirty="0">
                <a:solidFill>
                  <a:schemeClr val="tx1"/>
                </a:solidFill>
                <a:latin typeface="Cambria"/>
                <a:cs typeface="Cambria"/>
              </a:rPr>
              <a:t>n</a:t>
            </a:r>
            <a:r>
              <a:rPr lang="cs-CZ" sz="2300" dirty="0" smtClean="0">
                <a:solidFill>
                  <a:schemeClr val="tx1"/>
                </a:solidFill>
                <a:latin typeface="Cambria"/>
                <a:cs typeface="Cambria"/>
              </a:rPr>
              <a:t>ominative and genitive stem </a:t>
            </a:r>
            <a:r>
              <a:rPr lang="cs-CZ" sz="2300" dirty="0" err="1" smtClean="0">
                <a:solidFill>
                  <a:schemeClr val="tx1"/>
                </a:solidFill>
                <a:latin typeface="Cambria"/>
                <a:cs typeface="Cambria"/>
              </a:rPr>
              <a:t>remains</a:t>
            </a:r>
            <a:r>
              <a:rPr lang="cs-CZ" sz="23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300" dirty="0" err="1" smtClean="0">
                <a:solidFill>
                  <a:schemeClr val="tx1"/>
                </a:solidFill>
                <a:latin typeface="Cambria"/>
                <a:cs typeface="Cambria"/>
              </a:rPr>
              <a:t>unchanged</a:t>
            </a:r>
            <a:r>
              <a:rPr lang="cs-CZ" sz="2300" dirty="0" smtClean="0">
                <a:solidFill>
                  <a:schemeClr val="tx1"/>
                </a:solidFill>
                <a:latin typeface="Cambria"/>
                <a:cs typeface="Cambria"/>
              </a:rPr>
              <a:t> (genitive has </a:t>
            </a:r>
            <a:r>
              <a:rPr lang="cs-CZ" sz="2300" dirty="0" err="1" smtClean="0">
                <a:solidFill>
                  <a:schemeClr val="tx1"/>
                </a:solidFill>
                <a:latin typeface="Cambria"/>
                <a:cs typeface="Cambria"/>
              </a:rPr>
              <a:t>same</a:t>
            </a:r>
            <a:r>
              <a:rPr lang="cs-CZ" sz="23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300" dirty="0" err="1" smtClean="0">
                <a:solidFill>
                  <a:schemeClr val="tx1"/>
                </a:solidFill>
                <a:latin typeface="Cambria"/>
                <a:cs typeface="Cambria"/>
              </a:rPr>
              <a:t>number</a:t>
            </a:r>
            <a:r>
              <a:rPr lang="cs-CZ" sz="23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300" dirty="0" err="1" smtClean="0">
                <a:solidFill>
                  <a:schemeClr val="tx1"/>
                </a:solidFill>
                <a:latin typeface="Cambria"/>
                <a:cs typeface="Cambria"/>
              </a:rPr>
              <a:t>of</a:t>
            </a:r>
            <a:r>
              <a:rPr lang="cs-CZ" sz="23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300" dirty="0" err="1" smtClean="0">
                <a:solidFill>
                  <a:schemeClr val="tx1"/>
                </a:solidFill>
                <a:latin typeface="Cambria"/>
                <a:cs typeface="Cambria"/>
              </a:rPr>
              <a:t>syllables</a:t>
            </a:r>
            <a:r>
              <a:rPr lang="cs-CZ" sz="2300" dirty="0" smtClean="0">
                <a:solidFill>
                  <a:schemeClr val="tx1"/>
                </a:solidFill>
                <a:latin typeface="Cambria"/>
                <a:cs typeface="Cambria"/>
              </a:rPr>
              <a:t> as nominative)</a:t>
            </a:r>
          </a:p>
          <a:p>
            <a:pPr marL="536575" lvl="1" indent="0">
              <a:spcBef>
                <a:spcPts val="0"/>
              </a:spcBef>
              <a:buNone/>
            </a:pPr>
            <a:r>
              <a:rPr lang="cs-CZ" sz="2300" dirty="0" smtClean="0">
                <a:solidFill>
                  <a:schemeClr val="tx1"/>
                </a:solidFill>
                <a:latin typeface="Cambria"/>
                <a:cs typeface="Cambria"/>
              </a:rPr>
              <a:t>I- </a:t>
            </a:r>
            <a:r>
              <a:rPr lang="cs-CZ" sz="2300" dirty="0" err="1" smtClean="0">
                <a:solidFill>
                  <a:schemeClr val="tx1"/>
                </a:solidFill>
                <a:latin typeface="Cambria"/>
                <a:cs typeface="Cambria"/>
              </a:rPr>
              <a:t>stems</a:t>
            </a:r>
            <a:r>
              <a:rPr lang="cs-CZ" sz="2300" dirty="0" smtClean="0">
                <a:solidFill>
                  <a:schemeClr val="tx1"/>
                </a:solidFill>
                <a:latin typeface="Cambria"/>
                <a:cs typeface="Cambria"/>
              </a:rPr>
              <a:t>  + </a:t>
            </a:r>
            <a:r>
              <a:rPr lang="cs-CZ" sz="2300" dirty="0" err="1" smtClean="0">
                <a:solidFill>
                  <a:schemeClr val="tx1"/>
                </a:solidFill>
                <a:latin typeface="Cambria"/>
                <a:cs typeface="Cambria"/>
              </a:rPr>
              <a:t>exceptions</a:t>
            </a:r>
            <a:endParaRPr lang="cs-CZ" sz="23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lvl="1"/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98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err="1" smtClean="0">
                <a:solidFill>
                  <a:schemeClr val="accent3"/>
                </a:solidFill>
                <a:latin typeface="Cambria"/>
                <a:cs typeface="Cambria"/>
              </a:rPr>
              <a:t>Declension</a:t>
            </a:r>
            <a:r>
              <a:rPr lang="sk-SK" sz="40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sk-SK" sz="4000" dirty="0" err="1" smtClean="0">
                <a:solidFill>
                  <a:schemeClr val="accent3"/>
                </a:solidFill>
                <a:latin typeface="Cambria"/>
                <a:cs typeface="Cambria"/>
              </a:rPr>
              <a:t>paradigms</a:t>
            </a:r>
            <a:endParaRPr lang="en-GB" sz="4000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2200250"/>
              </p:ext>
            </p:extLst>
          </p:nvPr>
        </p:nvGraphicFramePr>
        <p:xfrm>
          <a:off x="228600" y="1862355"/>
          <a:ext cx="869728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532"/>
                <a:gridCol w="1644242"/>
                <a:gridCol w="1543575"/>
                <a:gridCol w="1325460"/>
                <a:gridCol w="2684477"/>
              </a:tblGrid>
              <a:tr h="515084">
                <a:tc gridSpan="2"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Consonant</a:t>
                      </a:r>
                      <a:endParaRPr lang="en-GB" sz="2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I-stems</a:t>
                      </a:r>
                      <a:endParaRPr lang="en-GB" sz="2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EXCEPTIONS</a:t>
                      </a:r>
                      <a:endParaRPr lang="en-GB" sz="2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Cambria"/>
                          <a:cs typeface="Cambria"/>
                        </a:rPr>
                        <a:t>DOLOR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Cambria"/>
                          <a:cs typeface="Cambria"/>
                        </a:rPr>
                        <a:t>CORPUS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Cambria"/>
                          <a:cs typeface="Cambria"/>
                        </a:rPr>
                        <a:t>PELVIS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Cambria"/>
                          <a:cs typeface="Cambria"/>
                        </a:rPr>
                        <a:t>RETE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Cambria"/>
                          <a:cs typeface="Cambria"/>
                        </a:rPr>
                        <a:t>DOSIS, FEBRIS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 M. + F.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ctr">
                        <a:buFont typeface="+mj-lt"/>
                        <a:buNone/>
                      </a:pPr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N.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M. + F.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N.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F.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62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3"/>
                </a:solidFill>
                <a:latin typeface="Cambria"/>
                <a:cs typeface="Cambria"/>
              </a:rPr>
              <a:t>PELVIS</a:t>
            </a:r>
            <a:endParaRPr lang="en-GB" sz="3600" b="1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1461007"/>
              </p:ext>
            </p:extLst>
          </p:nvPr>
        </p:nvGraphicFramePr>
        <p:xfrm>
          <a:off x="1661020" y="2072081"/>
          <a:ext cx="6117464" cy="373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744"/>
                <a:gridCol w="2315862"/>
                <a:gridCol w="2709858"/>
              </a:tblGrid>
              <a:tr h="552325">
                <a:tc>
                  <a:txBody>
                    <a:bodyPr/>
                    <a:lstStyle/>
                    <a:p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789442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pelvis</a:t>
                      </a:r>
                      <a:endParaRPr lang="sk-SK" sz="32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32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-es</a:t>
                      </a:r>
                      <a:endParaRPr lang="en-GB" sz="3200" b="1" dirty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89442">
                <a:tc>
                  <a:txBody>
                    <a:bodyPr/>
                    <a:lstStyle/>
                    <a:p>
                      <a:r>
                        <a:rPr lang="sk-SK" sz="32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32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-is</a:t>
                      </a:r>
                      <a:endParaRPr lang="sk-SK" sz="3200" b="1" dirty="0" smtClean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32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-ium</a:t>
                      </a:r>
                      <a:endParaRPr lang="en-GB" sz="3200" b="1" dirty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89442">
                <a:tc>
                  <a:txBody>
                    <a:bodyPr/>
                    <a:lstStyle/>
                    <a:p>
                      <a:r>
                        <a:rPr lang="sk-SK" sz="3200" dirty="0" smtClean="0">
                          <a:latin typeface="Cambria"/>
                          <a:cs typeface="Cambria"/>
                        </a:rPr>
                        <a:t>ak.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32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-em</a:t>
                      </a:r>
                      <a:endParaRPr lang="sk-SK" sz="3200" b="1" dirty="0" smtClean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32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-es</a:t>
                      </a:r>
                      <a:endParaRPr lang="en-GB" sz="3200" b="1" dirty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89442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32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-e</a:t>
                      </a:r>
                      <a:endParaRPr lang="sk-SK" sz="3200" b="1" dirty="0" smtClean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32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-ibus</a:t>
                      </a:r>
                      <a:endParaRPr lang="en-GB" sz="3200" b="1" dirty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661020" y="1594016"/>
            <a:ext cx="6241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I-STEM MASCULINE AND FEMININE GENDER NOUNS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60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NDINGS PHOT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99033" cy="59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662569" y="1249960"/>
            <a:ext cx="545284" cy="510526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3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80167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9" name="Picture 3" descr="ENDINGS PHOT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4848"/>
            <a:ext cx="8830264" cy="587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3042680" y="612396"/>
            <a:ext cx="2986480" cy="201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173022"/>
            <a:ext cx="8534400" cy="878747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paradigms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PELVIS and DOLOR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662569" y="1308682"/>
            <a:ext cx="612396" cy="504654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510753" y="1308682"/>
            <a:ext cx="539419" cy="504654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4535920" y="4269996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5670958" y="4269995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56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878747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paradigms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PELVIS and DOLOR</a:t>
            </a:r>
            <a:endParaRPr lang="cs-CZ" dirty="0"/>
          </a:p>
        </p:txBody>
      </p:sp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757646"/>
              </p:ext>
            </p:extLst>
          </p:nvPr>
        </p:nvGraphicFramePr>
        <p:xfrm>
          <a:off x="4650045" y="1915028"/>
          <a:ext cx="4301008" cy="2992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930"/>
                <a:gridCol w="1531017"/>
                <a:gridCol w="1823061"/>
              </a:tblGrid>
              <a:tr h="490505">
                <a:tc>
                  <a:txBody>
                    <a:bodyPr/>
                    <a:lstStyle/>
                    <a:p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5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25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5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25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625599">
                <a:tc>
                  <a:txBody>
                    <a:bodyPr/>
                    <a:lstStyle/>
                    <a:p>
                      <a:r>
                        <a:rPr lang="sk-SK" sz="25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25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pelvis</a:t>
                      </a:r>
                      <a:endParaRPr lang="sk-SK" sz="2500" b="1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pelv-es</a:t>
                      </a:r>
                      <a:endParaRPr lang="en-GB" sz="25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25599">
                <a:tc>
                  <a:txBody>
                    <a:bodyPr/>
                    <a:lstStyle/>
                    <a:p>
                      <a:r>
                        <a:rPr lang="sk-SK" sz="25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pelv-is</a:t>
                      </a:r>
                      <a:endParaRPr lang="sk-SK" sz="2500" b="1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25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-ium</a:t>
                      </a:r>
                      <a:endParaRPr lang="en-GB" sz="25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25599">
                <a:tc>
                  <a:txBody>
                    <a:bodyPr/>
                    <a:lstStyle/>
                    <a:p>
                      <a:r>
                        <a:rPr lang="sk-SK" sz="2500" dirty="0" smtClean="0">
                          <a:latin typeface="Cambria"/>
                          <a:cs typeface="Cambria"/>
                        </a:rPr>
                        <a:t>ak.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pelv-em</a:t>
                      </a:r>
                      <a:endParaRPr lang="sk-SK" sz="2500" b="1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pelv-es</a:t>
                      </a:r>
                      <a:endParaRPr lang="en-GB" sz="25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25599">
                <a:tc>
                  <a:txBody>
                    <a:bodyPr/>
                    <a:lstStyle/>
                    <a:p>
                      <a:r>
                        <a:rPr lang="sk-SK" sz="25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25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pelv-e</a:t>
                      </a:r>
                      <a:endParaRPr lang="sk-SK" sz="2500" b="1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pelv-ibus</a:t>
                      </a:r>
                      <a:endParaRPr lang="en-GB" sz="25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954258"/>
              </p:ext>
            </p:extLst>
          </p:nvPr>
        </p:nvGraphicFramePr>
        <p:xfrm>
          <a:off x="167528" y="1905470"/>
          <a:ext cx="4395830" cy="299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753"/>
                <a:gridCol w="1593220"/>
                <a:gridCol w="1937857"/>
              </a:tblGrid>
              <a:tr h="440853">
                <a:tc>
                  <a:txBody>
                    <a:bodyPr/>
                    <a:lstStyle/>
                    <a:p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5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25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5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25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630115">
                <a:tc>
                  <a:txBody>
                    <a:bodyPr/>
                    <a:lstStyle/>
                    <a:p>
                      <a:r>
                        <a:rPr lang="sk-SK" sz="25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25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latin typeface="Cambria"/>
                          <a:cs typeface="Cambria"/>
                        </a:rPr>
                        <a:t>dolor</a:t>
                      </a:r>
                      <a:endParaRPr lang="sk-SK" sz="25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smtClean="0">
                          <a:latin typeface="Cambria"/>
                          <a:cs typeface="Cambria"/>
                        </a:rPr>
                        <a:t>dolor-es</a:t>
                      </a:r>
                      <a:endParaRPr lang="en-GB" sz="25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30115">
                <a:tc>
                  <a:txBody>
                    <a:bodyPr/>
                    <a:lstStyle/>
                    <a:p>
                      <a:r>
                        <a:rPr lang="sk-SK" sz="25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latin typeface="Cambria"/>
                          <a:cs typeface="Cambria"/>
                        </a:rPr>
                        <a:t>dolor-is</a:t>
                      </a:r>
                      <a:endParaRPr lang="sk-SK" sz="25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smtClean="0">
                          <a:latin typeface="Cambria"/>
                          <a:cs typeface="Cambria"/>
                        </a:rPr>
                        <a:t>dolor</a:t>
                      </a:r>
                      <a:r>
                        <a:rPr lang="sk-SK" sz="2500" b="1" dirty="0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-um</a:t>
                      </a:r>
                      <a:endParaRPr lang="en-GB" sz="25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30115">
                <a:tc>
                  <a:txBody>
                    <a:bodyPr/>
                    <a:lstStyle/>
                    <a:p>
                      <a:r>
                        <a:rPr lang="sk-SK" sz="2500" dirty="0" smtClean="0">
                          <a:latin typeface="Cambria"/>
                          <a:cs typeface="Cambria"/>
                        </a:rPr>
                        <a:t>ak.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latin typeface="Cambria"/>
                          <a:cs typeface="Cambria"/>
                        </a:rPr>
                        <a:t>dolor-em</a:t>
                      </a:r>
                      <a:endParaRPr lang="sk-SK" sz="25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smtClean="0">
                          <a:latin typeface="Cambria"/>
                          <a:cs typeface="Cambria"/>
                        </a:rPr>
                        <a:t>dolor-es</a:t>
                      </a:r>
                      <a:endParaRPr lang="en-GB" sz="25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30115">
                <a:tc>
                  <a:txBody>
                    <a:bodyPr/>
                    <a:lstStyle/>
                    <a:p>
                      <a:r>
                        <a:rPr lang="sk-SK" sz="25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25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latin typeface="Cambria"/>
                          <a:cs typeface="Cambria"/>
                        </a:rPr>
                        <a:t>dolor-e</a:t>
                      </a:r>
                      <a:endParaRPr lang="sk-SK" sz="25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smtClean="0">
                          <a:latin typeface="Cambria"/>
                          <a:cs typeface="Cambria"/>
                        </a:rPr>
                        <a:t>dolor-ibus</a:t>
                      </a:r>
                      <a:endParaRPr lang="en-GB" sz="25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Zástupný symbol pro obsah 5"/>
          <p:cNvSpPr txBox="1">
            <a:spLocks noGrp="1"/>
          </p:cNvSpPr>
          <p:nvPr>
            <p:ph sz="quarter" idx="1"/>
          </p:nvPr>
        </p:nvSpPr>
        <p:spPr>
          <a:xfrm>
            <a:off x="4650045" y="4924959"/>
            <a:ext cx="44100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cs-CZ" sz="1500" dirty="0" smtClean="0"/>
              <a:t>I-STEM MASCULINE AND FEMININE GENDER NOUNS</a:t>
            </a:r>
            <a:endParaRPr lang="cs-CZ" sz="1500" dirty="0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153293" y="4928999"/>
            <a:ext cx="4410065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Wingdings 2"/>
              <a:buNone/>
            </a:pPr>
            <a:r>
              <a:rPr lang="cs-CZ" sz="1500" dirty="0" smtClean="0"/>
              <a:t>CONSONANT-STEM MASCULINE AND FEMININE GENDER NOUNS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75666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3"/>
                </a:solidFill>
                <a:latin typeface="Cambria"/>
                <a:cs typeface="Cambria"/>
              </a:rPr>
              <a:t>RETE</a:t>
            </a:r>
            <a:endParaRPr lang="en-GB" b="1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66875560"/>
              </p:ext>
            </p:extLst>
          </p:nvPr>
        </p:nvGraphicFramePr>
        <p:xfrm>
          <a:off x="1688477" y="2063692"/>
          <a:ext cx="5729091" cy="3566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457"/>
                <a:gridCol w="2083306"/>
                <a:gridCol w="2517328"/>
              </a:tblGrid>
              <a:tr h="577552">
                <a:tc>
                  <a:txBody>
                    <a:bodyPr/>
                    <a:lstStyle/>
                    <a:p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746943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rete</a:t>
                      </a:r>
                      <a:endParaRPr lang="sk-SK" sz="32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ret-ia</a:t>
                      </a:r>
                      <a:endParaRPr lang="en-GB" sz="32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46943">
                <a:tc>
                  <a:txBody>
                    <a:bodyPr/>
                    <a:lstStyle/>
                    <a:p>
                      <a:r>
                        <a:rPr lang="sk-SK" sz="32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ret-is</a:t>
                      </a:r>
                      <a:endParaRPr lang="sk-SK" sz="32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ret-ium</a:t>
                      </a:r>
                      <a:endParaRPr lang="en-GB" sz="32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46943">
                <a:tc>
                  <a:txBody>
                    <a:bodyPr/>
                    <a:lstStyle/>
                    <a:p>
                      <a:r>
                        <a:rPr lang="sk-SK" sz="3200" dirty="0" smtClean="0">
                          <a:latin typeface="Cambria"/>
                          <a:cs typeface="Cambria"/>
                        </a:rPr>
                        <a:t>ak.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rete</a:t>
                      </a:r>
                      <a:endParaRPr lang="sk-SK" sz="32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ret-ia</a:t>
                      </a:r>
                      <a:endParaRPr lang="en-GB" sz="32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46943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ret-i</a:t>
                      </a:r>
                      <a:endParaRPr lang="sk-SK" sz="32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ret-ibus</a:t>
                      </a:r>
                      <a:endParaRPr lang="en-GB" sz="32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ástupný symbol pro obsah 5"/>
          <p:cNvSpPr txBox="1">
            <a:spLocks/>
          </p:cNvSpPr>
          <p:nvPr/>
        </p:nvSpPr>
        <p:spPr>
          <a:xfrm>
            <a:off x="1822702" y="1606958"/>
            <a:ext cx="5215661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Wingdings 2"/>
              <a:buNone/>
            </a:pPr>
            <a:r>
              <a:rPr lang="cs-CZ" sz="1800" dirty="0" smtClean="0"/>
              <a:t>I-STEM NEUTRAL GENDER NOUNS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141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NDINGS PHOT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56" y="416449"/>
            <a:ext cx="8799033" cy="59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6870583" y="1174459"/>
            <a:ext cx="545284" cy="510526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6901615" y="2072079"/>
            <a:ext cx="514252" cy="47817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6893735" y="2916802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6870583" y="4597166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901615" y="3727091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068348" y="1174459"/>
            <a:ext cx="545284" cy="510526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920766" y="1174459"/>
            <a:ext cx="545284" cy="510526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5099380" y="2072081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5074213" y="2916802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5074213" y="4597166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5082093" y="3727091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2951798" y="2072080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2926631" y="2916801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2903479" y="4597165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2934511" y="3727090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3937232" y="1174458"/>
            <a:ext cx="545284" cy="427838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3968264" y="2072079"/>
            <a:ext cx="514252" cy="41106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3943097" y="2916800"/>
            <a:ext cx="514252" cy="34448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3919945" y="4597164"/>
            <a:ext cx="514252" cy="34448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3950977" y="3727089"/>
            <a:ext cx="514252" cy="34448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3160605" y="352338"/>
            <a:ext cx="3223417" cy="419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166997" y="122688"/>
            <a:ext cx="8534400" cy="87874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cs-CZ" dirty="0" smtClean="0">
                <a:solidFill>
                  <a:schemeClr val="accent1"/>
                </a:solidFill>
              </a:rPr>
              <a:t>NEUTRAL GENDER NOUNS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6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3"/>
                </a:solidFill>
                <a:latin typeface="Cambria"/>
                <a:cs typeface="Cambria"/>
              </a:rPr>
              <a:t>DOSIS</a:t>
            </a:r>
            <a:endParaRPr lang="en-GB" sz="3600" b="1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4754170"/>
              </p:ext>
            </p:extLst>
          </p:nvPr>
        </p:nvGraphicFramePr>
        <p:xfrm>
          <a:off x="1164998" y="2754223"/>
          <a:ext cx="5739141" cy="33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227"/>
                <a:gridCol w="2359954"/>
                <a:gridCol w="2354960"/>
              </a:tblGrid>
              <a:tr h="536411">
                <a:tc>
                  <a:txBody>
                    <a:bodyPr/>
                    <a:lstStyle/>
                    <a:p>
                      <a:endParaRPr lang="en-GB" sz="3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0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3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0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3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693874">
                <a:tc>
                  <a:txBody>
                    <a:bodyPr/>
                    <a:lstStyle/>
                    <a:p>
                      <a:r>
                        <a:rPr lang="sk-SK" sz="30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3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0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000" b="1" dirty="0" err="1" smtClean="0">
                          <a:latin typeface="Cambria"/>
                          <a:cs typeface="Cambria"/>
                        </a:rPr>
                        <a:t>dosis</a:t>
                      </a:r>
                      <a:endParaRPr lang="sk-SK" sz="30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000" b="1" dirty="0" err="1" smtClean="0">
                          <a:latin typeface="Cambria"/>
                          <a:cs typeface="Cambria"/>
                        </a:rPr>
                        <a:t>dos</a:t>
                      </a:r>
                      <a:r>
                        <a:rPr lang="sk-SK" sz="30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-es</a:t>
                      </a:r>
                      <a:endParaRPr lang="en-GB" sz="3000" b="1" dirty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93874">
                <a:tc>
                  <a:txBody>
                    <a:bodyPr/>
                    <a:lstStyle/>
                    <a:p>
                      <a:r>
                        <a:rPr lang="sk-SK" sz="30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30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000" b="1" dirty="0" err="1" smtClean="0">
                          <a:latin typeface="Cambria"/>
                          <a:cs typeface="Cambria"/>
                        </a:rPr>
                        <a:t>dos</a:t>
                      </a:r>
                      <a:r>
                        <a:rPr lang="sk-SK" sz="30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-is</a:t>
                      </a:r>
                      <a:r>
                        <a:rPr lang="sk-SK" sz="3000" b="1" dirty="0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sk-SK" sz="3000" b="1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/</a:t>
                      </a:r>
                      <a:r>
                        <a:rPr lang="sk-SK" sz="3000" b="1" baseline="0" dirty="0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sk-SK" sz="3000" b="1" baseline="0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-</a:t>
                      </a:r>
                      <a:r>
                        <a:rPr lang="sk-SK" sz="3000" b="1" baseline="0" dirty="0" err="1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eos</a:t>
                      </a:r>
                      <a:endParaRPr lang="sk-SK" sz="3000" b="1" dirty="0" smtClean="0">
                        <a:solidFill>
                          <a:srgbClr val="00B05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000" b="1" dirty="0" err="1" smtClean="0">
                          <a:latin typeface="Cambria"/>
                          <a:cs typeface="Cambria"/>
                        </a:rPr>
                        <a:t>dos</a:t>
                      </a:r>
                      <a:r>
                        <a:rPr lang="sk-SK" sz="30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-ium</a:t>
                      </a:r>
                      <a:endParaRPr lang="en-GB" sz="3000" b="1" dirty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93874">
                <a:tc>
                  <a:txBody>
                    <a:bodyPr/>
                    <a:lstStyle/>
                    <a:p>
                      <a:r>
                        <a:rPr lang="sk-SK" sz="3000" dirty="0" smtClean="0">
                          <a:latin typeface="Cambria"/>
                          <a:cs typeface="Cambria"/>
                        </a:rPr>
                        <a:t>ak.</a:t>
                      </a:r>
                      <a:endParaRPr lang="en-GB" sz="30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000" b="1" dirty="0" err="1" smtClean="0">
                          <a:latin typeface="Cambria"/>
                          <a:cs typeface="Cambria"/>
                        </a:rPr>
                        <a:t>dos</a:t>
                      </a:r>
                      <a:r>
                        <a:rPr lang="sk-SK" sz="30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-im</a:t>
                      </a:r>
                      <a:r>
                        <a:rPr lang="sk-SK" sz="3000" b="1" dirty="0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sk-SK" sz="3000" b="1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/</a:t>
                      </a:r>
                      <a:r>
                        <a:rPr lang="sk-SK" sz="3000" b="1" dirty="0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sk-SK" sz="3000" b="1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-in</a:t>
                      </a:r>
                      <a:endParaRPr lang="sk-SK" sz="3000" b="1" dirty="0" smtClean="0">
                        <a:solidFill>
                          <a:srgbClr val="00B05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000" b="1" dirty="0" err="1" smtClean="0">
                          <a:latin typeface="Cambria"/>
                          <a:cs typeface="Cambria"/>
                        </a:rPr>
                        <a:t>dos</a:t>
                      </a:r>
                      <a:r>
                        <a:rPr lang="sk-SK" sz="30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-es</a:t>
                      </a:r>
                      <a:endParaRPr lang="en-GB" sz="3000" b="1" dirty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93874">
                <a:tc>
                  <a:txBody>
                    <a:bodyPr/>
                    <a:lstStyle/>
                    <a:p>
                      <a:r>
                        <a:rPr lang="sk-SK" sz="30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3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0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000" b="1" dirty="0" err="1" smtClean="0">
                          <a:latin typeface="Cambria"/>
                          <a:cs typeface="Cambria"/>
                        </a:rPr>
                        <a:t>dos</a:t>
                      </a:r>
                      <a:r>
                        <a:rPr lang="sk-SK" sz="30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-i</a:t>
                      </a:r>
                      <a:endParaRPr lang="sk-SK" sz="3000" b="1" dirty="0" smtClean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000" b="1" dirty="0" err="1" smtClean="0">
                          <a:latin typeface="Cambria"/>
                          <a:cs typeface="Cambria"/>
                        </a:rPr>
                        <a:t>dos</a:t>
                      </a:r>
                      <a:r>
                        <a:rPr lang="sk-SK" sz="30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-ibus</a:t>
                      </a:r>
                      <a:endParaRPr lang="en-GB" sz="3000" b="1" dirty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01752" y="1443014"/>
            <a:ext cx="7600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err="1" smtClean="0"/>
              <a:t>Only</a:t>
            </a:r>
            <a:r>
              <a:rPr lang="cs-CZ" sz="2000" dirty="0" smtClean="0"/>
              <a:t> </a:t>
            </a:r>
            <a:r>
              <a:rPr lang="cs-CZ" sz="2000" dirty="0" err="1" smtClean="0"/>
              <a:t>feminine</a:t>
            </a:r>
            <a:r>
              <a:rPr lang="cs-CZ" sz="2000" dirty="0" smtClean="0"/>
              <a:t> </a:t>
            </a:r>
            <a:r>
              <a:rPr lang="cs-CZ" sz="2000" dirty="0" err="1" smtClean="0"/>
              <a:t>nouns</a:t>
            </a:r>
            <a:r>
              <a:rPr lang="cs-CZ" sz="2000" dirty="0" smtClean="0"/>
              <a:t> </a:t>
            </a:r>
            <a:r>
              <a:rPr lang="cs-CZ" sz="2000" dirty="0" err="1" smtClean="0"/>
              <a:t>decline</a:t>
            </a:r>
            <a:r>
              <a:rPr lang="cs-CZ" sz="2000" dirty="0" smtClean="0"/>
              <a:t> </a:t>
            </a:r>
            <a:r>
              <a:rPr lang="cs-CZ" sz="2000" dirty="0" err="1" smtClean="0"/>
              <a:t>according</a:t>
            </a:r>
            <a:r>
              <a:rPr lang="cs-CZ" sz="2000" dirty="0" smtClean="0"/>
              <a:t> to </a:t>
            </a:r>
            <a:r>
              <a:rPr lang="cs-CZ" sz="2000" dirty="0" err="1" smtClean="0"/>
              <a:t>paradigm</a:t>
            </a:r>
            <a:r>
              <a:rPr lang="cs-CZ" sz="2000" dirty="0" smtClean="0"/>
              <a:t> </a:t>
            </a:r>
            <a:r>
              <a:rPr lang="cs-CZ" sz="2000" i="1" dirty="0" smtClean="0"/>
              <a:t>dosis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These </a:t>
            </a:r>
            <a:r>
              <a:rPr lang="cs-CZ" sz="2000" dirty="0" err="1" smtClean="0"/>
              <a:t>words</a:t>
            </a:r>
            <a:r>
              <a:rPr lang="cs-CZ" sz="2000" dirty="0" smtClean="0"/>
              <a:t> are </a:t>
            </a:r>
            <a:r>
              <a:rPr lang="cs-CZ" sz="2000" dirty="0" err="1" smtClean="0"/>
              <a:t>mostly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Greek</a:t>
            </a:r>
            <a:r>
              <a:rPr lang="cs-CZ" sz="2000" dirty="0" smtClean="0"/>
              <a:t> </a:t>
            </a:r>
            <a:r>
              <a:rPr lang="cs-CZ" sz="2000" dirty="0" err="1" smtClean="0"/>
              <a:t>origin</a:t>
            </a:r>
            <a:endParaRPr lang="cs-CZ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in nominative </a:t>
            </a:r>
            <a:r>
              <a:rPr lang="cs-CZ" sz="2000" dirty="0" err="1" smtClean="0"/>
              <a:t>singular</a:t>
            </a:r>
            <a:r>
              <a:rPr lang="cs-CZ" sz="2000" dirty="0" smtClean="0"/>
              <a:t> </a:t>
            </a:r>
            <a:r>
              <a:rPr lang="cs-CZ" sz="2000" dirty="0" err="1" smtClean="0"/>
              <a:t>they</a:t>
            </a:r>
            <a:r>
              <a:rPr lang="cs-CZ" sz="2000" dirty="0" smtClean="0"/>
              <a:t> end in -sis, -</a:t>
            </a:r>
            <a:r>
              <a:rPr lang="cs-CZ" sz="2000" dirty="0" err="1" smtClean="0"/>
              <a:t>xis</a:t>
            </a:r>
            <a:r>
              <a:rPr lang="cs-CZ" sz="2000" dirty="0" smtClean="0"/>
              <a:t>, -</a:t>
            </a:r>
            <a:r>
              <a:rPr lang="cs-CZ" sz="2000" dirty="0" err="1" smtClean="0"/>
              <a:t>osis</a:t>
            </a:r>
            <a:endParaRPr lang="cs-CZ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and </a:t>
            </a:r>
            <a:r>
              <a:rPr lang="cs-CZ" sz="2000" dirty="0" err="1" smtClean="0"/>
              <a:t>the</a:t>
            </a:r>
            <a:r>
              <a:rPr lang="cs-CZ" sz="2000" dirty="0" smtClean="0"/>
              <a:t> genitive </a:t>
            </a:r>
            <a:r>
              <a:rPr lang="cs-CZ" sz="2000" dirty="0" err="1" smtClean="0"/>
              <a:t>singular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same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92279" y="6067817"/>
            <a:ext cx="898460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Some</a:t>
            </a:r>
            <a:r>
              <a:rPr lang="cs-CZ" dirty="0" smtClean="0"/>
              <a:t> Latin </a:t>
            </a:r>
            <a:r>
              <a:rPr lang="cs-CZ" dirty="0" err="1" smtClean="0"/>
              <a:t>words</a:t>
            </a:r>
            <a:r>
              <a:rPr lang="cs-CZ" dirty="0" smtClean="0"/>
              <a:t> are </a:t>
            </a:r>
            <a:r>
              <a:rPr lang="cs-CZ" dirty="0" err="1" smtClean="0"/>
              <a:t>declined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i="1" dirty="0" smtClean="0"/>
              <a:t>dosis</a:t>
            </a:r>
            <a:r>
              <a:rPr lang="cs-CZ" dirty="0" smtClean="0"/>
              <a:t>, but </a:t>
            </a:r>
            <a:r>
              <a:rPr lang="cs-CZ" dirty="0" err="1" smtClean="0"/>
              <a:t>they</a:t>
            </a:r>
            <a:r>
              <a:rPr lang="cs-CZ" dirty="0" smtClean="0"/>
              <a:t> do not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Greek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endings</a:t>
            </a:r>
            <a:r>
              <a:rPr lang="cs-CZ" dirty="0" smtClean="0"/>
              <a:t>:</a:t>
            </a:r>
          </a:p>
          <a:p>
            <a:r>
              <a:rPr lang="cs-CZ" sz="1900" dirty="0" smtClean="0">
                <a:solidFill>
                  <a:schemeClr val="bg1"/>
                </a:solidFill>
              </a:rPr>
              <a:t>	</a:t>
            </a:r>
            <a:r>
              <a:rPr lang="cs-CZ" sz="1900" dirty="0" err="1" smtClean="0">
                <a:solidFill>
                  <a:schemeClr val="bg1"/>
                </a:solidFill>
              </a:rPr>
              <a:t>febris</a:t>
            </a:r>
            <a:r>
              <a:rPr lang="cs-CZ" sz="1900" dirty="0" smtClean="0">
                <a:solidFill>
                  <a:schemeClr val="bg1"/>
                </a:solidFill>
              </a:rPr>
              <a:t>, </a:t>
            </a:r>
            <a:r>
              <a:rPr lang="cs-CZ" sz="1900" dirty="0" err="1" smtClean="0">
                <a:solidFill>
                  <a:schemeClr val="bg1"/>
                </a:solidFill>
              </a:rPr>
              <a:t>is</a:t>
            </a:r>
            <a:r>
              <a:rPr lang="cs-CZ" sz="1900" dirty="0" smtClean="0">
                <a:solidFill>
                  <a:schemeClr val="bg1"/>
                </a:solidFill>
              </a:rPr>
              <a:t>, f, </a:t>
            </a:r>
            <a:r>
              <a:rPr lang="cs-CZ" sz="1900" dirty="0" err="1" smtClean="0">
                <a:solidFill>
                  <a:schemeClr val="bg1"/>
                </a:solidFill>
              </a:rPr>
              <a:t>tussis</a:t>
            </a:r>
            <a:r>
              <a:rPr lang="cs-CZ" sz="1900" dirty="0" smtClean="0">
                <a:solidFill>
                  <a:schemeClr val="bg1"/>
                </a:solidFill>
              </a:rPr>
              <a:t>, </a:t>
            </a:r>
            <a:r>
              <a:rPr lang="cs-CZ" sz="1900" dirty="0" err="1" smtClean="0">
                <a:solidFill>
                  <a:schemeClr val="bg1"/>
                </a:solidFill>
              </a:rPr>
              <a:t>is</a:t>
            </a:r>
            <a:r>
              <a:rPr lang="cs-CZ" sz="1900" dirty="0" smtClean="0">
                <a:solidFill>
                  <a:schemeClr val="bg1"/>
                </a:solidFill>
              </a:rPr>
              <a:t>, f., </a:t>
            </a:r>
            <a:r>
              <a:rPr lang="cs-CZ" sz="1900" dirty="0" err="1" smtClean="0">
                <a:solidFill>
                  <a:schemeClr val="bg1"/>
                </a:solidFill>
              </a:rPr>
              <a:t>pertussis</a:t>
            </a:r>
            <a:r>
              <a:rPr lang="cs-CZ" sz="1900" dirty="0" smtClean="0">
                <a:solidFill>
                  <a:schemeClr val="bg1"/>
                </a:solidFill>
              </a:rPr>
              <a:t>, </a:t>
            </a:r>
            <a:r>
              <a:rPr lang="cs-CZ" sz="1900" dirty="0" err="1" smtClean="0">
                <a:solidFill>
                  <a:schemeClr val="bg1"/>
                </a:solidFill>
              </a:rPr>
              <a:t>is</a:t>
            </a:r>
            <a:r>
              <a:rPr lang="cs-CZ" sz="1900" dirty="0" smtClean="0">
                <a:solidFill>
                  <a:schemeClr val="bg1"/>
                </a:solidFill>
              </a:rPr>
              <a:t>, f., </a:t>
            </a:r>
            <a:r>
              <a:rPr lang="cs-CZ" sz="1900" dirty="0" err="1" smtClean="0">
                <a:solidFill>
                  <a:schemeClr val="bg1"/>
                </a:solidFill>
              </a:rPr>
              <a:t>sitis</a:t>
            </a:r>
            <a:r>
              <a:rPr lang="cs-CZ" sz="1900" dirty="0" smtClean="0">
                <a:solidFill>
                  <a:schemeClr val="bg1"/>
                </a:solidFill>
              </a:rPr>
              <a:t>, </a:t>
            </a:r>
            <a:r>
              <a:rPr lang="cs-CZ" sz="1900" dirty="0" err="1" smtClean="0">
                <a:solidFill>
                  <a:schemeClr val="bg1"/>
                </a:solidFill>
              </a:rPr>
              <a:t>is</a:t>
            </a:r>
            <a:r>
              <a:rPr lang="cs-CZ" sz="1900" dirty="0" smtClean="0">
                <a:solidFill>
                  <a:schemeClr val="bg1"/>
                </a:solidFill>
              </a:rPr>
              <a:t>, f., </a:t>
            </a:r>
            <a:r>
              <a:rPr lang="cs-CZ" sz="1900" dirty="0" err="1" smtClean="0">
                <a:solidFill>
                  <a:schemeClr val="bg1"/>
                </a:solidFill>
              </a:rPr>
              <a:t>tuberculosis</a:t>
            </a:r>
            <a:r>
              <a:rPr lang="cs-CZ" sz="1900" dirty="0" smtClean="0">
                <a:solidFill>
                  <a:schemeClr val="bg1"/>
                </a:solidFill>
              </a:rPr>
              <a:t>, </a:t>
            </a:r>
            <a:r>
              <a:rPr lang="cs-CZ" sz="1900" dirty="0" err="1" smtClean="0">
                <a:solidFill>
                  <a:schemeClr val="bg1"/>
                </a:solidFill>
              </a:rPr>
              <a:t>is</a:t>
            </a:r>
            <a:r>
              <a:rPr lang="cs-CZ" sz="1900" dirty="0" smtClean="0">
                <a:solidFill>
                  <a:schemeClr val="bg1"/>
                </a:solidFill>
              </a:rPr>
              <a:t>, f.</a:t>
            </a:r>
            <a:endParaRPr lang="cs-CZ" sz="1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7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6802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stem</a:t>
            </a:r>
            <a:br>
              <a:rPr lang="cs-CZ" dirty="0" smtClean="0"/>
            </a:br>
            <a:r>
              <a:rPr lang="cs-CZ" dirty="0" smtClean="0"/>
              <a:t>and </a:t>
            </a:r>
            <a:r>
              <a:rPr lang="cs-CZ" dirty="0" err="1"/>
              <a:t>g</a:t>
            </a:r>
            <a:r>
              <a:rPr lang="cs-CZ" dirty="0" err="1" smtClean="0"/>
              <a:t>uess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paradigm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3104178" cy="5150589"/>
          </a:xfrm>
        </p:spPr>
        <p:txBody>
          <a:bodyPr/>
          <a:lstStyle/>
          <a:p>
            <a:r>
              <a:rPr lang="cs-CZ" dirty="0" smtClean="0"/>
              <a:t>os, </a:t>
            </a:r>
            <a:r>
              <a:rPr lang="cs-CZ" dirty="0" err="1" smtClean="0"/>
              <a:t>ossis</a:t>
            </a:r>
            <a:r>
              <a:rPr lang="cs-CZ" dirty="0" smtClean="0"/>
              <a:t>, n.</a:t>
            </a:r>
          </a:p>
          <a:p>
            <a:r>
              <a:rPr lang="cs-CZ" dirty="0" err="1" smtClean="0"/>
              <a:t>cutis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, f.</a:t>
            </a:r>
          </a:p>
          <a:p>
            <a:r>
              <a:rPr lang="cs-CZ" dirty="0" err="1" smtClean="0"/>
              <a:t>mors</a:t>
            </a:r>
            <a:r>
              <a:rPr lang="cs-CZ" dirty="0" smtClean="0"/>
              <a:t>, tis, f.</a:t>
            </a:r>
          </a:p>
          <a:p>
            <a:r>
              <a:rPr lang="cs-CZ" dirty="0" err="1" smtClean="0"/>
              <a:t>pulmo</a:t>
            </a:r>
            <a:r>
              <a:rPr lang="cs-CZ" dirty="0" smtClean="0"/>
              <a:t>, </a:t>
            </a:r>
            <a:r>
              <a:rPr lang="cs-CZ" dirty="0" err="1" smtClean="0"/>
              <a:t>onis</a:t>
            </a:r>
            <a:r>
              <a:rPr lang="cs-CZ" dirty="0" smtClean="0"/>
              <a:t>, f.</a:t>
            </a:r>
          </a:p>
          <a:p>
            <a:r>
              <a:rPr lang="cs-CZ" dirty="0" smtClean="0"/>
              <a:t>trauma, </a:t>
            </a:r>
            <a:r>
              <a:rPr lang="cs-CZ" dirty="0" err="1" smtClean="0"/>
              <a:t>atis</a:t>
            </a:r>
            <a:r>
              <a:rPr lang="cs-CZ" dirty="0" smtClean="0"/>
              <a:t>, n.</a:t>
            </a:r>
          </a:p>
          <a:p>
            <a:r>
              <a:rPr lang="cs-CZ" dirty="0" err="1" smtClean="0"/>
              <a:t>basis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 /</a:t>
            </a:r>
            <a:r>
              <a:rPr lang="cs-CZ" dirty="0" err="1" smtClean="0"/>
              <a:t>eos</a:t>
            </a:r>
            <a:r>
              <a:rPr lang="cs-CZ" dirty="0" smtClean="0"/>
              <a:t>, f.</a:t>
            </a:r>
          </a:p>
          <a:p>
            <a:r>
              <a:rPr lang="cs-CZ" dirty="0" smtClean="0"/>
              <a:t>animal, </a:t>
            </a:r>
            <a:r>
              <a:rPr lang="cs-CZ" dirty="0" err="1" smtClean="0"/>
              <a:t>alis</a:t>
            </a:r>
            <a:r>
              <a:rPr lang="cs-CZ" dirty="0" smtClean="0"/>
              <a:t>, n.</a:t>
            </a:r>
          </a:p>
          <a:p>
            <a:r>
              <a:rPr lang="cs-CZ" dirty="0" err="1" smtClean="0"/>
              <a:t>latus</a:t>
            </a:r>
            <a:r>
              <a:rPr lang="cs-CZ" dirty="0" smtClean="0"/>
              <a:t>, </a:t>
            </a:r>
            <a:r>
              <a:rPr lang="cs-CZ" dirty="0" err="1" smtClean="0"/>
              <a:t>eris</a:t>
            </a:r>
            <a:r>
              <a:rPr lang="cs-CZ" dirty="0" smtClean="0"/>
              <a:t>, n.</a:t>
            </a:r>
          </a:p>
          <a:p>
            <a:r>
              <a:rPr lang="cs-CZ" dirty="0" err="1" smtClean="0"/>
              <a:t>tussis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, f.</a:t>
            </a:r>
          </a:p>
          <a:p>
            <a:r>
              <a:rPr lang="cs-CZ" dirty="0" err="1" smtClean="0"/>
              <a:t>pubes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, f.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725858" y="1527045"/>
            <a:ext cx="2255492" cy="515058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cs-CZ" dirty="0" err="1" smtClean="0"/>
              <a:t>oss</a:t>
            </a:r>
            <a:r>
              <a:rPr lang="cs-CZ" dirty="0" smtClean="0"/>
              <a:t>-</a:t>
            </a:r>
          </a:p>
          <a:p>
            <a:pPr marL="0" indent="0" defTabSz="914400">
              <a:buNone/>
            </a:pPr>
            <a:r>
              <a:rPr lang="cs-CZ" dirty="0" err="1" smtClean="0"/>
              <a:t>cut</a:t>
            </a:r>
            <a:r>
              <a:rPr lang="cs-CZ" dirty="0" smtClean="0"/>
              <a:t>-</a:t>
            </a:r>
          </a:p>
          <a:p>
            <a:pPr marL="0" indent="0" defTabSz="914400">
              <a:buNone/>
            </a:pPr>
            <a:r>
              <a:rPr lang="cs-CZ" dirty="0" err="1" smtClean="0"/>
              <a:t>mort</a:t>
            </a:r>
            <a:r>
              <a:rPr lang="cs-CZ" dirty="0" smtClean="0"/>
              <a:t>-</a:t>
            </a:r>
          </a:p>
          <a:p>
            <a:pPr marL="0" indent="0" defTabSz="914400">
              <a:buNone/>
            </a:pPr>
            <a:r>
              <a:rPr lang="cs-CZ" dirty="0" err="1" smtClean="0"/>
              <a:t>pulmon</a:t>
            </a:r>
            <a:r>
              <a:rPr lang="cs-CZ" dirty="0" smtClean="0"/>
              <a:t>-</a:t>
            </a:r>
          </a:p>
          <a:p>
            <a:pPr marL="0" indent="0" defTabSz="914400">
              <a:buNone/>
            </a:pPr>
            <a:r>
              <a:rPr lang="cs-CZ" dirty="0" smtClean="0"/>
              <a:t>traumat-</a:t>
            </a:r>
          </a:p>
          <a:p>
            <a:pPr marL="0" indent="0" defTabSz="914400">
              <a:buNone/>
            </a:pPr>
            <a:r>
              <a:rPr lang="cs-CZ" dirty="0" smtClean="0"/>
              <a:t>bas-</a:t>
            </a:r>
          </a:p>
          <a:p>
            <a:pPr marL="0" indent="0" defTabSz="914400">
              <a:buNone/>
            </a:pPr>
            <a:r>
              <a:rPr lang="cs-CZ" dirty="0" smtClean="0"/>
              <a:t>animal-</a:t>
            </a:r>
          </a:p>
          <a:p>
            <a:pPr marL="0" indent="0" defTabSz="914400">
              <a:buNone/>
            </a:pPr>
            <a:r>
              <a:rPr lang="cs-CZ" dirty="0" err="1" smtClean="0"/>
              <a:t>later</a:t>
            </a:r>
            <a:r>
              <a:rPr lang="cs-CZ" dirty="0" smtClean="0"/>
              <a:t>-</a:t>
            </a:r>
          </a:p>
          <a:p>
            <a:pPr marL="0" indent="0" defTabSz="914400">
              <a:buNone/>
            </a:pPr>
            <a:r>
              <a:rPr lang="cs-CZ" dirty="0" err="1" smtClean="0"/>
              <a:t>tuss</a:t>
            </a:r>
            <a:r>
              <a:rPr lang="cs-CZ" dirty="0" smtClean="0"/>
              <a:t>-</a:t>
            </a:r>
          </a:p>
          <a:p>
            <a:pPr marL="0" indent="0" defTabSz="914400">
              <a:buNone/>
            </a:pPr>
            <a:r>
              <a:rPr lang="cs-CZ" dirty="0" err="1" smtClean="0"/>
              <a:t>pub</a:t>
            </a:r>
            <a:r>
              <a:rPr lang="cs-CZ" dirty="0" smtClean="0"/>
              <a:t>-</a:t>
            </a:r>
            <a:endParaRPr lang="cs-CZ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140741" y="1527046"/>
            <a:ext cx="2255492" cy="515058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corpus</a:t>
            </a:r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pelvis</a:t>
            </a:r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pelvis</a:t>
            </a:r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err="1" smtClean="0"/>
              <a:t>dolor</a:t>
            </a:r>
            <a:endParaRPr lang="cs-CZ" dirty="0" smtClean="0"/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corpus</a:t>
            </a:r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dosis</a:t>
            </a:r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rete</a:t>
            </a:r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corpus</a:t>
            </a:r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dosis</a:t>
            </a:r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err="1" smtClean="0"/>
              <a:t>auris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6382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498"/>
            <a:ext cx="8229600" cy="694016"/>
          </a:xfrm>
        </p:spPr>
        <p:txBody>
          <a:bodyPr>
            <a:noAutofit/>
          </a:bodyPr>
          <a:lstStyle/>
          <a:p>
            <a:r>
              <a:rPr lang="cs-CZ" sz="3100" dirty="0" err="1">
                <a:solidFill>
                  <a:schemeClr val="accent3"/>
                </a:solidFill>
                <a:latin typeface="Cambria"/>
                <a:cs typeface="Cambria"/>
              </a:rPr>
              <a:t>Specific</a:t>
            </a:r>
            <a:r>
              <a:rPr lang="cs-CZ" sz="3100" dirty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cs-CZ" sz="3100" dirty="0" err="1" smtClean="0">
                <a:solidFill>
                  <a:schemeClr val="accent3"/>
                </a:solidFill>
                <a:latin typeface="Cambria"/>
                <a:cs typeface="Cambria"/>
              </a:rPr>
              <a:t>features</a:t>
            </a:r>
            <a:r>
              <a:rPr lang="cs-CZ" sz="31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cs-CZ" sz="3100" dirty="0" err="1">
                <a:solidFill>
                  <a:schemeClr val="accent3"/>
                </a:solidFill>
                <a:latin typeface="Cambria"/>
                <a:cs typeface="Cambria"/>
              </a:rPr>
              <a:t>of</a:t>
            </a:r>
            <a:r>
              <a:rPr lang="cs-CZ" sz="3100" dirty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cs-CZ" sz="3100" dirty="0" err="1">
                <a:solidFill>
                  <a:schemeClr val="accent3"/>
                </a:solidFill>
                <a:latin typeface="Cambria"/>
                <a:cs typeface="Cambria"/>
              </a:rPr>
              <a:t>the</a:t>
            </a:r>
            <a:r>
              <a:rPr lang="cs-CZ" sz="3100" dirty="0">
                <a:solidFill>
                  <a:schemeClr val="accent3"/>
                </a:solidFill>
                <a:latin typeface="Cambria"/>
                <a:cs typeface="Cambria"/>
              </a:rPr>
              <a:t> 3rd </a:t>
            </a:r>
            <a:r>
              <a:rPr lang="cs-CZ" sz="3100" dirty="0" err="1" smtClean="0">
                <a:solidFill>
                  <a:schemeClr val="accent3"/>
                </a:solidFill>
                <a:latin typeface="Cambria"/>
                <a:cs typeface="Cambria"/>
              </a:rPr>
              <a:t>declension</a:t>
            </a:r>
            <a:r>
              <a:rPr lang="cs-CZ" sz="3100" dirty="0">
                <a:solidFill>
                  <a:schemeClr val="accent3"/>
                </a:solidFill>
                <a:latin typeface="Cambria"/>
                <a:cs typeface="Cambria"/>
              </a:rPr>
              <a:t/>
            </a:r>
            <a:br>
              <a:rPr lang="cs-CZ" sz="3100" dirty="0">
                <a:solidFill>
                  <a:schemeClr val="accent3"/>
                </a:solidFill>
                <a:latin typeface="Cambria"/>
                <a:cs typeface="Cambria"/>
              </a:rPr>
            </a:br>
            <a:r>
              <a:rPr lang="cs-CZ" sz="3100" dirty="0" smtClean="0">
                <a:solidFill>
                  <a:schemeClr val="accent3"/>
                </a:solidFill>
                <a:latin typeface="Cambria"/>
                <a:cs typeface="Cambria"/>
              </a:rPr>
              <a:t>-</a:t>
            </a:r>
            <a:r>
              <a:rPr lang="cs-CZ" sz="3100" dirty="0" err="1" smtClean="0">
                <a:solidFill>
                  <a:schemeClr val="accent3"/>
                </a:solidFill>
                <a:latin typeface="Cambria"/>
                <a:cs typeface="Cambria"/>
              </a:rPr>
              <a:t>Consonant</a:t>
            </a:r>
            <a:r>
              <a:rPr lang="cs-CZ" sz="31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cs-CZ" sz="3100" dirty="0" err="1" smtClean="0">
                <a:solidFill>
                  <a:schemeClr val="accent3"/>
                </a:solidFill>
                <a:latin typeface="Cambria"/>
                <a:cs typeface="Cambria"/>
              </a:rPr>
              <a:t>stems</a:t>
            </a:r>
            <a:endParaRPr lang="en-US" sz="3100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559" y="1222750"/>
            <a:ext cx="880005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r>
              <a:rPr lang="cs-CZ" dirty="0" smtClean="0">
                <a:latin typeface="Cambria"/>
                <a:cs typeface="Cambria"/>
              </a:rPr>
              <a:t>Stem </a:t>
            </a:r>
            <a:r>
              <a:rPr lang="cs-CZ" dirty="0">
                <a:latin typeface="Cambria"/>
                <a:cs typeface="Cambria"/>
              </a:rPr>
              <a:t>in gen. </a:t>
            </a:r>
            <a:r>
              <a:rPr lang="cs-CZ" dirty="0" err="1">
                <a:latin typeface="Cambria"/>
                <a:cs typeface="Cambria"/>
              </a:rPr>
              <a:t>sg</a:t>
            </a:r>
            <a:r>
              <a:rPr lang="cs-CZ" dirty="0">
                <a:latin typeface="Cambria"/>
                <a:cs typeface="Cambria"/>
              </a:rPr>
              <a:t>. and </a:t>
            </a:r>
            <a:r>
              <a:rPr lang="cs-CZ" dirty="0" err="1">
                <a:latin typeface="Cambria"/>
                <a:cs typeface="Cambria"/>
              </a:rPr>
              <a:t>nom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sg</a:t>
            </a:r>
            <a:r>
              <a:rPr lang="cs-CZ" dirty="0">
                <a:latin typeface="Cambria"/>
                <a:cs typeface="Cambria"/>
              </a:rPr>
              <a:t>. </a:t>
            </a:r>
            <a:r>
              <a:rPr lang="cs-CZ" dirty="0" err="1">
                <a:latin typeface="Cambria"/>
                <a:cs typeface="Cambria"/>
              </a:rPr>
              <a:t>usually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differs</a:t>
            </a:r>
            <a:endParaRPr lang="cs-CZ" dirty="0">
              <a:latin typeface="Cambria"/>
              <a:cs typeface="Cambria"/>
            </a:endParaRPr>
          </a:p>
          <a:p>
            <a:pPr lvl="1"/>
            <a:r>
              <a:rPr lang="cs-CZ" sz="2300" b="1" dirty="0" err="1" smtClean="0">
                <a:latin typeface="Cambria"/>
                <a:cs typeface="Cambria"/>
              </a:rPr>
              <a:t>pulm</a:t>
            </a:r>
            <a:r>
              <a:rPr lang="cs-CZ" sz="2300" dirty="0" smtClean="0">
                <a:latin typeface="Cambria"/>
                <a:cs typeface="Cambria"/>
              </a:rPr>
              <a:t>-o</a:t>
            </a:r>
            <a:r>
              <a:rPr lang="cs-CZ" sz="2300" dirty="0">
                <a:latin typeface="Cambria"/>
                <a:cs typeface="Cambria"/>
              </a:rPr>
              <a:t>//</a:t>
            </a:r>
            <a:r>
              <a:rPr lang="cs-CZ" sz="2300" b="1" dirty="0" err="1" smtClean="0">
                <a:latin typeface="Cambria"/>
                <a:cs typeface="Cambria"/>
              </a:rPr>
              <a:t>pulmon</a:t>
            </a:r>
            <a:r>
              <a:rPr lang="cs-CZ" sz="2300" dirty="0" err="1" smtClean="0">
                <a:latin typeface="Cambria"/>
                <a:cs typeface="Cambria"/>
              </a:rPr>
              <a:t>-is</a:t>
            </a:r>
            <a:endParaRPr lang="cs-CZ" sz="2300" dirty="0">
              <a:latin typeface="Cambria"/>
              <a:cs typeface="Cambria"/>
            </a:endParaRPr>
          </a:p>
          <a:p>
            <a:pPr lvl="1"/>
            <a:r>
              <a:rPr lang="cs-CZ" sz="2300" b="1" dirty="0" err="1" smtClean="0">
                <a:latin typeface="Cambria"/>
                <a:cs typeface="Cambria"/>
              </a:rPr>
              <a:t>fem</a:t>
            </a:r>
            <a:r>
              <a:rPr lang="cs-CZ" sz="2300" dirty="0" err="1" smtClean="0">
                <a:latin typeface="Cambria"/>
                <a:cs typeface="Cambria"/>
              </a:rPr>
              <a:t>-ur</a:t>
            </a:r>
            <a:r>
              <a:rPr lang="cs-CZ" sz="2300" dirty="0">
                <a:latin typeface="Cambria"/>
                <a:cs typeface="Cambria"/>
              </a:rPr>
              <a:t>//</a:t>
            </a:r>
            <a:r>
              <a:rPr lang="cs-CZ" sz="2300" b="1" dirty="0" err="1" smtClean="0">
                <a:latin typeface="Cambria"/>
                <a:cs typeface="Cambria"/>
              </a:rPr>
              <a:t>femor</a:t>
            </a:r>
            <a:r>
              <a:rPr lang="cs-CZ" sz="2300" dirty="0" err="1" smtClean="0">
                <a:latin typeface="Cambria"/>
                <a:cs typeface="Cambria"/>
              </a:rPr>
              <a:t>-is</a:t>
            </a:r>
            <a:endParaRPr lang="cs-CZ" sz="2300" dirty="0">
              <a:latin typeface="Cambria"/>
              <a:cs typeface="Cambria"/>
            </a:endParaRPr>
          </a:p>
          <a:p>
            <a:pPr lvl="1"/>
            <a:r>
              <a:rPr lang="cs-CZ" sz="2300" dirty="0" smtClean="0">
                <a:latin typeface="Cambria"/>
                <a:cs typeface="Cambria"/>
              </a:rPr>
              <a:t> </a:t>
            </a:r>
            <a:r>
              <a:rPr lang="cs-CZ" sz="2300" b="1" dirty="0">
                <a:latin typeface="Cambria"/>
                <a:cs typeface="Cambria"/>
              </a:rPr>
              <a:t>rad</a:t>
            </a:r>
            <a:r>
              <a:rPr lang="cs-CZ" sz="2300" dirty="0">
                <a:latin typeface="Cambria"/>
                <a:cs typeface="Cambria"/>
              </a:rPr>
              <a:t>-</a:t>
            </a:r>
            <a:r>
              <a:rPr lang="cs-CZ" sz="2300" dirty="0" err="1">
                <a:latin typeface="Cambria"/>
                <a:cs typeface="Cambria"/>
              </a:rPr>
              <a:t>ix</a:t>
            </a:r>
            <a:r>
              <a:rPr lang="cs-CZ" sz="2300" dirty="0">
                <a:latin typeface="Cambria"/>
                <a:cs typeface="Cambria"/>
              </a:rPr>
              <a:t>//</a:t>
            </a:r>
            <a:r>
              <a:rPr lang="cs-CZ" sz="2300" b="1" dirty="0" err="1" smtClean="0">
                <a:latin typeface="Cambria"/>
                <a:cs typeface="Cambria"/>
              </a:rPr>
              <a:t>radic</a:t>
            </a:r>
            <a:r>
              <a:rPr lang="cs-CZ" sz="2300" dirty="0" err="1" smtClean="0">
                <a:latin typeface="Cambria"/>
                <a:cs typeface="Cambria"/>
              </a:rPr>
              <a:t>-is</a:t>
            </a:r>
            <a:endParaRPr lang="cs-CZ" sz="2300" dirty="0">
              <a:latin typeface="Cambria"/>
              <a:cs typeface="Cambria"/>
            </a:endParaRPr>
          </a:p>
          <a:p>
            <a:endParaRPr lang="cs-CZ" sz="1200" dirty="0">
              <a:latin typeface="Cambria"/>
              <a:cs typeface="Cambria"/>
            </a:endParaRPr>
          </a:p>
          <a:p>
            <a:r>
              <a:rPr lang="cs-CZ" dirty="0" err="1">
                <a:latin typeface="Cambria"/>
                <a:cs typeface="Cambria"/>
              </a:rPr>
              <a:t>For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the</a:t>
            </a:r>
            <a:r>
              <a:rPr lang="cs-CZ" dirty="0">
                <a:latin typeface="Cambria"/>
                <a:cs typeface="Cambria"/>
              </a:rPr>
              <a:t> proper </a:t>
            </a:r>
            <a:r>
              <a:rPr lang="cs-CZ" dirty="0" err="1">
                <a:latin typeface="Cambria"/>
                <a:cs typeface="Cambria"/>
              </a:rPr>
              <a:t>inflection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the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smtClean="0">
                <a:latin typeface="Cambria"/>
                <a:cs typeface="Cambria"/>
              </a:rPr>
              <a:t>GENITIVE </a:t>
            </a:r>
            <a:r>
              <a:rPr lang="cs-CZ" dirty="0" err="1" smtClean="0">
                <a:latin typeface="Cambria"/>
                <a:cs typeface="Cambria"/>
              </a:rPr>
              <a:t>form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is</a:t>
            </a:r>
            <a:r>
              <a:rPr lang="cs-CZ" dirty="0" smtClean="0">
                <a:latin typeface="Cambria"/>
                <a:cs typeface="Cambria"/>
              </a:rPr>
              <a:t> NECESSARY to </a:t>
            </a:r>
            <a:r>
              <a:rPr lang="cs-CZ" dirty="0" err="1" smtClean="0">
                <a:latin typeface="Cambria"/>
                <a:cs typeface="Cambria"/>
              </a:rPr>
              <a:t>know</a:t>
            </a:r>
            <a:endParaRPr lang="cs-CZ" dirty="0" smtClean="0">
              <a:latin typeface="Cambria"/>
              <a:cs typeface="Cambria"/>
            </a:endParaRPr>
          </a:p>
          <a:p>
            <a:endParaRPr lang="cs-CZ" b="1" dirty="0">
              <a:latin typeface="Cambria"/>
              <a:cs typeface="Cambria"/>
            </a:endParaRPr>
          </a:p>
          <a:p>
            <a:pPr>
              <a:buNone/>
            </a:pPr>
            <a:r>
              <a:rPr lang="cs-CZ" b="1" dirty="0">
                <a:latin typeface="Cambria"/>
                <a:cs typeface="Cambria"/>
              </a:rPr>
              <a:t>	</a:t>
            </a:r>
            <a:endParaRPr lang="cs-CZ" dirty="0">
              <a:latin typeface="Cambria"/>
              <a:cs typeface="Cambria"/>
            </a:endParaRPr>
          </a:p>
          <a:p>
            <a:endParaRPr lang="en-US" dirty="0">
              <a:latin typeface="Cambria"/>
              <a:cs typeface="Cambria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845740" y="4338906"/>
            <a:ext cx="282160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sz="3200" dirty="0" smtClean="0">
                <a:latin typeface="Cambria"/>
                <a:cs typeface="Cambria"/>
              </a:rPr>
              <a:t>1. </a:t>
            </a:r>
            <a:r>
              <a:rPr lang="cs-CZ" sz="3200" i="1" dirty="0" err="1" smtClean="0">
                <a:latin typeface="Cambria"/>
                <a:cs typeface="Cambria"/>
              </a:rPr>
              <a:t>pulm</a:t>
            </a:r>
            <a:r>
              <a:rPr lang="cs-CZ" sz="3200" dirty="0" smtClean="0">
                <a:latin typeface="Cambria"/>
                <a:cs typeface="Cambria"/>
              </a:rPr>
              <a:t>-o </a:t>
            </a:r>
          </a:p>
          <a:p>
            <a:pPr>
              <a:buNone/>
            </a:pPr>
            <a:r>
              <a:rPr lang="cs-CZ" sz="3200" dirty="0" smtClean="0">
                <a:latin typeface="Cambria"/>
                <a:cs typeface="Cambria"/>
              </a:rPr>
              <a:t>2.</a:t>
            </a:r>
            <a:r>
              <a:rPr lang="cs-CZ" sz="3200" b="1" dirty="0" smtClean="0">
                <a:latin typeface="Cambria"/>
                <a:cs typeface="Cambria"/>
              </a:rPr>
              <a:t> </a:t>
            </a:r>
            <a:r>
              <a:rPr lang="cs-CZ" sz="3200" b="1" dirty="0" err="1" smtClean="0">
                <a:solidFill>
                  <a:srgbClr val="C00000"/>
                </a:solidFill>
                <a:latin typeface="Cambria"/>
                <a:cs typeface="Cambria"/>
              </a:rPr>
              <a:t>pulmon</a:t>
            </a:r>
            <a:r>
              <a:rPr lang="cs-CZ" sz="3200" b="1" dirty="0" err="1" smtClean="0">
                <a:latin typeface="Cambria"/>
                <a:cs typeface="Cambria"/>
              </a:rPr>
              <a:t>-</a:t>
            </a:r>
            <a:r>
              <a:rPr lang="cs-CZ" sz="3200" dirty="0" err="1" smtClean="0">
                <a:latin typeface="Cambria"/>
                <a:cs typeface="Cambria"/>
              </a:rPr>
              <a:t>is</a:t>
            </a:r>
            <a:r>
              <a:rPr lang="cs-CZ" sz="3200" dirty="0" smtClean="0">
                <a:latin typeface="Cambria"/>
                <a:cs typeface="Cambria"/>
              </a:rPr>
              <a:t> </a:t>
            </a:r>
          </a:p>
          <a:p>
            <a:pPr>
              <a:buNone/>
            </a:pPr>
            <a:r>
              <a:rPr lang="cs-CZ" sz="3200" dirty="0" smtClean="0">
                <a:latin typeface="Cambria"/>
                <a:cs typeface="Cambria"/>
              </a:rPr>
              <a:t>4.</a:t>
            </a:r>
            <a:r>
              <a:rPr lang="cs-CZ" sz="3200" b="1" dirty="0" smtClean="0">
                <a:latin typeface="Cambria"/>
                <a:cs typeface="Cambria"/>
              </a:rPr>
              <a:t> </a:t>
            </a:r>
            <a:r>
              <a:rPr lang="cs-CZ" sz="3200" b="1" dirty="0" err="1" smtClean="0">
                <a:solidFill>
                  <a:srgbClr val="C00000"/>
                </a:solidFill>
                <a:latin typeface="Cambria"/>
                <a:cs typeface="Cambria"/>
              </a:rPr>
              <a:t>pulmon</a:t>
            </a:r>
            <a:r>
              <a:rPr lang="cs-CZ" sz="3200" b="1" dirty="0" err="1" smtClean="0">
                <a:latin typeface="Cambria"/>
                <a:cs typeface="Cambria"/>
              </a:rPr>
              <a:t>-</a:t>
            </a:r>
            <a:r>
              <a:rPr lang="cs-CZ" sz="3200" dirty="0" err="1" smtClean="0">
                <a:latin typeface="Cambria"/>
                <a:cs typeface="Cambria"/>
              </a:rPr>
              <a:t>em</a:t>
            </a:r>
            <a:r>
              <a:rPr lang="cs-CZ" sz="3200" dirty="0" smtClean="0">
                <a:latin typeface="Cambria"/>
                <a:cs typeface="Cambria"/>
              </a:rPr>
              <a:t> </a:t>
            </a:r>
          </a:p>
          <a:p>
            <a:pPr>
              <a:buNone/>
            </a:pPr>
            <a:r>
              <a:rPr lang="cs-CZ" sz="3200" dirty="0" smtClean="0">
                <a:latin typeface="Cambria"/>
                <a:cs typeface="Cambria"/>
              </a:rPr>
              <a:t>6.</a:t>
            </a:r>
            <a:r>
              <a:rPr lang="cs-CZ" sz="3200" b="1" dirty="0" smtClean="0">
                <a:latin typeface="Cambria"/>
                <a:cs typeface="Cambria"/>
              </a:rPr>
              <a:t> </a:t>
            </a:r>
            <a:r>
              <a:rPr lang="cs-CZ" sz="3200" b="1" dirty="0" err="1" smtClean="0">
                <a:solidFill>
                  <a:srgbClr val="C00000"/>
                </a:solidFill>
                <a:latin typeface="Cambria"/>
                <a:cs typeface="Cambria"/>
              </a:rPr>
              <a:t>pulmon</a:t>
            </a:r>
            <a:r>
              <a:rPr lang="cs-CZ" sz="3200" b="1" dirty="0" smtClean="0">
                <a:latin typeface="Cambria"/>
                <a:cs typeface="Cambria"/>
              </a:rPr>
              <a:t>-</a:t>
            </a:r>
            <a:r>
              <a:rPr lang="cs-CZ" sz="3200" dirty="0" smtClean="0">
                <a:latin typeface="Cambria"/>
                <a:cs typeface="Cambria"/>
              </a:rPr>
              <a:t>e</a:t>
            </a:r>
          </a:p>
        </p:txBody>
      </p:sp>
      <p:sp>
        <p:nvSpPr>
          <p:cNvPr id="5" name="Ovál 4"/>
          <p:cNvSpPr/>
          <p:nvPr/>
        </p:nvSpPr>
        <p:spPr>
          <a:xfrm>
            <a:off x="6792802" y="4886112"/>
            <a:ext cx="5334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77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err="1" smtClean="0">
                <a:solidFill>
                  <a:schemeClr val="accent3"/>
                </a:solidFill>
                <a:latin typeface="Cambria"/>
                <a:cs typeface="Cambria"/>
              </a:rPr>
              <a:t>Declension</a:t>
            </a:r>
            <a:r>
              <a:rPr lang="sk-SK" sz="40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sk-SK" sz="4000" dirty="0" err="1" smtClean="0">
                <a:solidFill>
                  <a:schemeClr val="accent3"/>
                </a:solidFill>
                <a:latin typeface="Cambria"/>
                <a:cs typeface="Cambria"/>
              </a:rPr>
              <a:t>paradigms</a:t>
            </a:r>
            <a:endParaRPr lang="en-GB" sz="4000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99218039"/>
              </p:ext>
            </p:extLst>
          </p:nvPr>
        </p:nvGraphicFramePr>
        <p:xfrm>
          <a:off x="228600" y="1862355"/>
          <a:ext cx="869728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532"/>
                <a:gridCol w="1644242"/>
                <a:gridCol w="1543575"/>
                <a:gridCol w="1325460"/>
                <a:gridCol w="2684477"/>
              </a:tblGrid>
              <a:tr h="515084">
                <a:tc gridSpan="2"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Consonant</a:t>
                      </a:r>
                      <a:endParaRPr lang="en-GB" sz="2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I-stems</a:t>
                      </a:r>
                      <a:endParaRPr lang="en-GB" sz="2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EXCEPTIONS</a:t>
                      </a:r>
                      <a:endParaRPr lang="en-GB" sz="2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Cambria"/>
                          <a:cs typeface="Cambria"/>
                        </a:rPr>
                        <a:t>DOLOR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Cambria"/>
                          <a:cs typeface="Cambria"/>
                        </a:rPr>
                        <a:t>CORPUS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Cambria"/>
                          <a:cs typeface="Cambria"/>
                        </a:rPr>
                        <a:t>PELVIS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Cambria"/>
                          <a:cs typeface="Cambria"/>
                        </a:rPr>
                        <a:t>RETE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Cambria"/>
                          <a:cs typeface="Cambria"/>
                        </a:rPr>
                        <a:t>DOSIS, FEBRIS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 M. + F.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ctr">
                        <a:buFont typeface="+mj-lt"/>
                        <a:buNone/>
                      </a:pPr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N.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M. + F.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N.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F.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30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3"/>
                </a:solidFill>
                <a:latin typeface="Cambria"/>
                <a:cs typeface="Cambria"/>
              </a:rPr>
              <a:t>DOLOR</a:t>
            </a:r>
            <a:endParaRPr lang="en-GB" sz="3600" b="1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01940224"/>
              </p:ext>
            </p:extLst>
          </p:nvPr>
        </p:nvGraphicFramePr>
        <p:xfrm>
          <a:off x="1661020" y="2072081"/>
          <a:ext cx="6117464" cy="373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744"/>
                <a:gridCol w="2315862"/>
                <a:gridCol w="2709858"/>
              </a:tblGrid>
              <a:tr h="552325">
                <a:tc>
                  <a:txBody>
                    <a:bodyPr/>
                    <a:lstStyle/>
                    <a:p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789442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dolor</a:t>
                      </a:r>
                      <a:endParaRPr lang="sk-SK" sz="32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Cambria"/>
                          <a:cs typeface="Cambria"/>
                        </a:rPr>
                        <a:t>dolor-es</a:t>
                      </a:r>
                      <a:endParaRPr lang="en-GB" sz="32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89442">
                <a:tc>
                  <a:txBody>
                    <a:bodyPr/>
                    <a:lstStyle/>
                    <a:p>
                      <a:r>
                        <a:rPr lang="sk-SK" sz="32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dolor-is</a:t>
                      </a:r>
                      <a:endParaRPr lang="sk-SK" sz="32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Cambria"/>
                          <a:cs typeface="Cambria"/>
                        </a:rPr>
                        <a:t>dolor-um</a:t>
                      </a:r>
                      <a:endParaRPr lang="en-GB" sz="32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89442">
                <a:tc>
                  <a:txBody>
                    <a:bodyPr/>
                    <a:lstStyle/>
                    <a:p>
                      <a:r>
                        <a:rPr lang="sk-SK" sz="3200" dirty="0" smtClean="0">
                          <a:latin typeface="Cambria"/>
                          <a:cs typeface="Cambria"/>
                        </a:rPr>
                        <a:t>ak.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dolor-em</a:t>
                      </a:r>
                      <a:endParaRPr lang="sk-SK" sz="32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Cambria"/>
                          <a:cs typeface="Cambria"/>
                        </a:rPr>
                        <a:t>dolor-es</a:t>
                      </a:r>
                      <a:endParaRPr lang="en-GB" sz="32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89442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dolor-e</a:t>
                      </a:r>
                      <a:endParaRPr lang="sk-SK" sz="32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Cambria"/>
                          <a:cs typeface="Cambria"/>
                        </a:rPr>
                        <a:t>dolor-ibus</a:t>
                      </a:r>
                      <a:endParaRPr lang="en-GB" sz="32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4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3"/>
                </a:solidFill>
                <a:latin typeface="Cambria"/>
                <a:cs typeface="Cambria"/>
              </a:rPr>
              <a:t>CORPUS</a:t>
            </a:r>
            <a:endParaRPr lang="en-GB" b="1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5947919"/>
              </p:ext>
            </p:extLst>
          </p:nvPr>
        </p:nvGraphicFramePr>
        <p:xfrm>
          <a:off x="1688477" y="2063692"/>
          <a:ext cx="5729091" cy="3566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457"/>
                <a:gridCol w="2083306"/>
                <a:gridCol w="2517328"/>
              </a:tblGrid>
              <a:tr h="577552">
                <a:tc>
                  <a:txBody>
                    <a:bodyPr/>
                    <a:lstStyle/>
                    <a:p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746943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Cambria"/>
                          <a:cs typeface="Cambria"/>
                        </a:rPr>
                        <a:t>corpus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corpor-a</a:t>
                      </a:r>
                      <a:endParaRPr lang="en-GB" sz="32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46943">
                <a:tc>
                  <a:txBody>
                    <a:bodyPr/>
                    <a:lstStyle/>
                    <a:p>
                      <a:r>
                        <a:rPr lang="sk-SK" sz="32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corpor-is</a:t>
                      </a:r>
                      <a:endParaRPr lang="sk-SK" sz="32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corpor-um</a:t>
                      </a:r>
                      <a:endParaRPr lang="en-GB" sz="32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46943">
                <a:tc>
                  <a:txBody>
                    <a:bodyPr/>
                    <a:lstStyle/>
                    <a:p>
                      <a:r>
                        <a:rPr lang="sk-SK" sz="3200" dirty="0" smtClean="0">
                          <a:latin typeface="Cambria"/>
                          <a:cs typeface="Cambria"/>
                        </a:rPr>
                        <a:t>ak.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Cambria"/>
                          <a:cs typeface="Cambria"/>
                        </a:rPr>
                        <a:t>corpus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corpor-a</a:t>
                      </a:r>
                      <a:endParaRPr lang="en-GB" sz="32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46943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corpor-e</a:t>
                      </a:r>
                      <a:endParaRPr lang="sk-SK" sz="32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corpor-ibus</a:t>
                      </a:r>
                      <a:endParaRPr lang="en-GB" sz="32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65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8571"/>
            <a:ext cx="9144000" cy="505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and Greek declensions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92173" y="2224927"/>
            <a:ext cx="505191" cy="4179454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51941" y="4046037"/>
            <a:ext cx="346364" cy="36945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26623" y="4777860"/>
            <a:ext cx="346364" cy="36945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72528" y="2224927"/>
            <a:ext cx="505191" cy="4179454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19175" y="2532992"/>
            <a:ext cx="346364" cy="36945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19175" y="3316465"/>
            <a:ext cx="346364" cy="30758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>
            <a:normAutofit/>
          </a:bodyPr>
          <a:lstStyle/>
          <a:p>
            <a:r>
              <a:rPr lang="sk-SK" sz="3600" cap="all" dirty="0" smtClean="0">
                <a:solidFill>
                  <a:schemeClr val="accent3"/>
                </a:solidFill>
                <a:latin typeface="Cambria"/>
                <a:cs typeface="Cambria"/>
              </a:rPr>
              <a:t>EXCEPTIONS</a:t>
            </a:r>
            <a:endParaRPr lang="en-GB" sz="3600" cap="all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b="1" dirty="0" smtClean="0">
                <a:latin typeface="Cambria"/>
                <a:cs typeface="Cambria"/>
              </a:rPr>
              <a:t>os, </a:t>
            </a:r>
            <a:r>
              <a:rPr lang="sk-SK" b="1" dirty="0" err="1" smtClean="0">
                <a:latin typeface="Cambria"/>
                <a:cs typeface="Cambria"/>
              </a:rPr>
              <a:t>ossis</a:t>
            </a:r>
            <a:r>
              <a:rPr lang="sk-SK" b="1" dirty="0" smtClean="0">
                <a:latin typeface="Cambria"/>
                <a:cs typeface="Cambria"/>
              </a:rPr>
              <a:t> n. </a:t>
            </a:r>
            <a:r>
              <a:rPr lang="sk-SK" i="1" dirty="0" smtClean="0">
                <a:latin typeface="Cambria"/>
                <a:cs typeface="Cambria"/>
              </a:rPr>
              <a:t>bone → </a:t>
            </a:r>
            <a:r>
              <a:rPr lang="sk-SK" dirty="0" smtClean="0">
                <a:latin typeface="Cambria"/>
                <a:cs typeface="Cambria"/>
              </a:rPr>
              <a:t>gen. </a:t>
            </a:r>
            <a:r>
              <a:rPr lang="sk-SK" dirty="0">
                <a:latin typeface="Cambria"/>
                <a:cs typeface="Cambria"/>
              </a:rPr>
              <a:t>p</a:t>
            </a:r>
            <a:r>
              <a:rPr lang="sk-SK" dirty="0" smtClean="0">
                <a:latin typeface="Cambria"/>
                <a:cs typeface="Cambria"/>
              </a:rPr>
              <a:t>l</a:t>
            </a:r>
            <a:r>
              <a:rPr lang="sk-SK" dirty="0" smtClean="0">
                <a:solidFill>
                  <a:schemeClr val="accent6"/>
                </a:solidFill>
                <a:latin typeface="Cambria"/>
                <a:cs typeface="Cambria"/>
              </a:rPr>
              <a:t>.</a:t>
            </a:r>
            <a:r>
              <a:rPr lang="sk-SK" i="1" dirty="0" smtClean="0">
                <a:solidFill>
                  <a:schemeClr val="accent6"/>
                </a:solidFill>
                <a:latin typeface="Cambria"/>
                <a:cs typeface="Cambria"/>
              </a:rPr>
              <a:t>–ium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err="1" smtClean="0">
                <a:latin typeface="Cambria"/>
                <a:cs typeface="Cambria"/>
              </a:rPr>
              <a:t>vas</a:t>
            </a:r>
            <a:r>
              <a:rPr lang="sk-SK" b="1" dirty="0" smtClean="0">
                <a:latin typeface="Cambria"/>
                <a:cs typeface="Cambria"/>
              </a:rPr>
              <a:t>, </a:t>
            </a:r>
            <a:r>
              <a:rPr lang="sk-SK" b="1" dirty="0" err="1" smtClean="0">
                <a:latin typeface="Cambria"/>
                <a:cs typeface="Cambria"/>
              </a:rPr>
              <a:t>vasis</a:t>
            </a:r>
            <a:r>
              <a:rPr lang="sk-SK" b="1" dirty="0" smtClean="0">
                <a:latin typeface="Cambria"/>
                <a:cs typeface="Cambria"/>
              </a:rPr>
              <a:t>, n. </a:t>
            </a:r>
            <a:r>
              <a:rPr lang="sk-SK" i="1" dirty="0" err="1" smtClean="0">
                <a:latin typeface="Cambria"/>
                <a:cs typeface="Cambria"/>
              </a:rPr>
              <a:t>vessel</a:t>
            </a:r>
            <a:r>
              <a:rPr lang="sk-SK" dirty="0" smtClean="0">
                <a:latin typeface="Cambria"/>
                <a:cs typeface="Cambria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In </a:t>
            </a:r>
            <a:r>
              <a:rPr lang="sk-SK" b="1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sg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.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follows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paradigm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CORPUS</a:t>
            </a:r>
            <a:r>
              <a:rPr lang="sk-SK" i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              </a:t>
            </a:r>
            <a:r>
              <a:rPr lang="sk-SK" i="1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vas-vasis-vas-vase</a:t>
            </a:r>
            <a:r>
              <a:rPr lang="sk-SK" i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In </a:t>
            </a:r>
            <a:r>
              <a:rPr lang="sk-SK" b="1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pl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.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follows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paradigm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CEREBRUM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         </a:t>
            </a:r>
            <a:r>
              <a:rPr lang="sk-SK" i="1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vasa-vasorum-vasa-vasis</a:t>
            </a:r>
            <a:endParaRPr lang="sk-SK" i="1" dirty="0">
              <a:solidFill>
                <a:schemeClr val="accent6">
                  <a:lumMod val="75000"/>
                </a:schemeClr>
              </a:solidFill>
              <a:latin typeface="Cambria"/>
              <a:cs typeface="Cambria"/>
            </a:endParaRPr>
          </a:p>
          <a:p>
            <a:pPr marL="536575" indent="-536575">
              <a:buFont typeface="+mj-lt"/>
              <a:buAutoNum type="arabicPeriod"/>
            </a:pPr>
            <a:r>
              <a:rPr lang="sk-SK" b="1" dirty="0" smtClean="0">
                <a:latin typeface="Cambria"/>
                <a:cs typeface="Cambria"/>
              </a:rPr>
              <a:t>GREEK NOUNS  </a:t>
            </a:r>
            <a:r>
              <a:rPr lang="sk-SK" b="1" dirty="0" err="1" smtClean="0">
                <a:latin typeface="Cambria"/>
                <a:cs typeface="Cambria"/>
              </a:rPr>
              <a:t>typical</a:t>
            </a:r>
            <a:r>
              <a:rPr lang="sk-SK" b="1" dirty="0" smtClean="0">
                <a:latin typeface="Cambria"/>
                <a:cs typeface="Cambria"/>
              </a:rPr>
              <a:t> </a:t>
            </a:r>
            <a:r>
              <a:rPr lang="sk-SK" b="1" dirty="0" err="1" smtClean="0">
                <a:latin typeface="Cambria"/>
                <a:cs typeface="Cambria"/>
              </a:rPr>
              <a:t>endings</a:t>
            </a:r>
            <a:r>
              <a:rPr lang="sk-SK" b="1" dirty="0" smtClean="0">
                <a:latin typeface="Cambria"/>
                <a:cs typeface="Cambria"/>
              </a:rPr>
              <a:t> </a:t>
            </a:r>
          </a:p>
          <a:p>
            <a:pPr marL="896938" lvl="1" indent="-452438"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-</a:t>
            </a:r>
            <a:r>
              <a:rPr lang="sk-SK" b="1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itis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//-</a:t>
            </a:r>
            <a:r>
              <a:rPr lang="sk-SK" b="1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itidis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	</a:t>
            </a:r>
            <a:r>
              <a:rPr lang="sk-SK" i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→ </a:t>
            </a:r>
            <a:r>
              <a:rPr lang="sk-SK" i="1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inflammation</a:t>
            </a:r>
            <a:endParaRPr lang="sk-SK" b="1" dirty="0" smtClean="0">
              <a:solidFill>
                <a:schemeClr val="accent6">
                  <a:lumMod val="75000"/>
                </a:schemeClr>
              </a:solidFill>
              <a:latin typeface="Cambria"/>
              <a:cs typeface="Cambria"/>
            </a:endParaRPr>
          </a:p>
          <a:p>
            <a:pPr marL="896938" lvl="1" indent="-452438"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-(o)ma//-(o)</a:t>
            </a:r>
            <a:r>
              <a:rPr lang="sk-SK" b="1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matis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sk-SK" i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→  </a:t>
            </a:r>
            <a:r>
              <a:rPr lang="sk-SK" i="1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tumour</a:t>
            </a:r>
            <a:r>
              <a:rPr lang="sk-SK" i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sk-SK" i="1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diseases</a:t>
            </a:r>
            <a:r>
              <a:rPr lang="sk-SK" i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/</a:t>
            </a:r>
            <a:r>
              <a:rPr lang="sk-SK" i="1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swellings</a:t>
            </a:r>
            <a:endParaRPr lang="sk-SK" b="1" dirty="0" smtClean="0">
              <a:solidFill>
                <a:schemeClr val="accent6">
                  <a:lumMod val="75000"/>
                </a:schemeClr>
              </a:solidFill>
              <a:latin typeface="Cambria"/>
              <a:cs typeface="Cambria"/>
            </a:endParaRPr>
          </a:p>
          <a:p>
            <a:pPr marL="400050" lvl="2" indent="0">
              <a:buNone/>
            </a:pPr>
            <a:endParaRPr lang="sk-SK" b="1" dirty="0" smtClean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688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with the adjective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13" y="1417638"/>
            <a:ext cx="913561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F	</a:t>
            </a:r>
            <a:r>
              <a:rPr lang="en-GB" sz="2000" dirty="0" smtClean="0"/>
              <a:t>	</a:t>
            </a:r>
            <a:r>
              <a:rPr lang="cs-CZ" sz="2000" dirty="0" smtClean="0"/>
              <a:t>	</a:t>
            </a:r>
            <a:r>
              <a:rPr lang="en-GB" sz="2000" dirty="0" smtClean="0"/>
              <a:t>	M				N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SG.</a:t>
            </a:r>
          </a:p>
          <a:p>
            <a:pPr marL="0" indent="0">
              <a:buNone/>
            </a:pPr>
            <a:r>
              <a:rPr lang="en-GB" sz="2000" dirty="0"/>
              <a:t>1. </a:t>
            </a:r>
            <a:r>
              <a:rPr lang="en-GB" sz="2000" dirty="0" err="1"/>
              <a:t>cavitas</a:t>
            </a:r>
            <a:r>
              <a:rPr lang="en-GB" sz="2000" dirty="0"/>
              <a:t> magna	</a:t>
            </a:r>
            <a:r>
              <a:rPr lang="en-GB" sz="2000" dirty="0" smtClean="0"/>
              <a:t>	</a:t>
            </a:r>
            <a:r>
              <a:rPr lang="en-GB" sz="2000" dirty="0" err="1" smtClean="0"/>
              <a:t>dolor</a:t>
            </a:r>
            <a:r>
              <a:rPr lang="en-GB" sz="2000" dirty="0" smtClean="0"/>
              <a:t> </a:t>
            </a:r>
            <a:r>
              <a:rPr lang="en-GB" sz="2000" dirty="0" err="1" smtClean="0"/>
              <a:t>magnus</a:t>
            </a:r>
            <a:r>
              <a:rPr lang="en-GB" sz="2000" dirty="0" smtClean="0"/>
              <a:t>		foramen </a:t>
            </a:r>
            <a:r>
              <a:rPr lang="en-GB" sz="2000" dirty="0"/>
              <a:t>magnum</a:t>
            </a:r>
          </a:p>
          <a:p>
            <a:pPr marL="0" indent="0">
              <a:buNone/>
            </a:pPr>
            <a:r>
              <a:rPr lang="en-GB" sz="2000" dirty="0"/>
              <a:t>2. </a:t>
            </a:r>
            <a:r>
              <a:rPr lang="en-GB" sz="2000" dirty="0" err="1"/>
              <a:t>cavitatis</a:t>
            </a:r>
            <a:r>
              <a:rPr lang="en-GB" sz="2000" dirty="0"/>
              <a:t> </a:t>
            </a:r>
            <a:r>
              <a:rPr lang="en-GB" sz="2000" dirty="0" err="1"/>
              <a:t>magnae</a:t>
            </a:r>
            <a:r>
              <a:rPr lang="en-GB" sz="2000" dirty="0"/>
              <a:t>	</a:t>
            </a:r>
            <a:r>
              <a:rPr lang="cs-CZ" sz="2000" dirty="0" smtClean="0"/>
              <a:t>	</a:t>
            </a:r>
            <a:r>
              <a:rPr lang="en-GB" sz="2000" dirty="0" err="1" smtClean="0"/>
              <a:t>doloris</a:t>
            </a:r>
            <a:r>
              <a:rPr lang="en-GB" sz="2000" dirty="0" smtClean="0"/>
              <a:t> </a:t>
            </a:r>
            <a:r>
              <a:rPr lang="en-GB" sz="2000" dirty="0" err="1"/>
              <a:t>magni</a:t>
            </a:r>
            <a:r>
              <a:rPr lang="en-GB" sz="2000" dirty="0"/>
              <a:t>	</a:t>
            </a:r>
            <a:r>
              <a:rPr lang="en-GB" sz="2000" dirty="0" smtClean="0"/>
              <a:t>	</a:t>
            </a:r>
            <a:r>
              <a:rPr lang="en-GB" sz="2000" dirty="0" err="1" smtClean="0"/>
              <a:t>foraminis</a:t>
            </a:r>
            <a:r>
              <a:rPr lang="en-GB" sz="2000" dirty="0" smtClean="0"/>
              <a:t> </a:t>
            </a:r>
            <a:r>
              <a:rPr lang="en-GB" sz="2000" dirty="0" err="1"/>
              <a:t>magni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4. (in) </a:t>
            </a:r>
            <a:r>
              <a:rPr lang="en-GB" sz="2000" dirty="0" err="1"/>
              <a:t>cavitatem</a:t>
            </a:r>
            <a:r>
              <a:rPr lang="en-GB" sz="2000" dirty="0"/>
              <a:t> </a:t>
            </a:r>
            <a:r>
              <a:rPr lang="en-GB" sz="2000" dirty="0" err="1" smtClean="0"/>
              <a:t>magnam</a:t>
            </a:r>
            <a:r>
              <a:rPr lang="cs-CZ" sz="2000" dirty="0" smtClean="0"/>
              <a:t>	</a:t>
            </a:r>
            <a:r>
              <a:rPr lang="en-GB" sz="2000" dirty="0" err="1" smtClean="0"/>
              <a:t>dolorem</a:t>
            </a:r>
            <a:r>
              <a:rPr lang="en-GB" sz="2000" dirty="0" smtClean="0"/>
              <a:t> magnum</a:t>
            </a:r>
            <a:r>
              <a:rPr lang="cs-CZ" sz="2000" dirty="0" smtClean="0"/>
              <a:t>	</a:t>
            </a:r>
            <a:r>
              <a:rPr lang="en-GB" sz="2000" dirty="0" smtClean="0"/>
              <a:t>foramen </a:t>
            </a:r>
            <a:r>
              <a:rPr lang="en-GB" sz="2000" dirty="0"/>
              <a:t>magnum</a:t>
            </a:r>
          </a:p>
          <a:p>
            <a:pPr marL="0" indent="0">
              <a:buNone/>
            </a:pPr>
            <a:r>
              <a:rPr lang="en-GB" sz="2000" dirty="0"/>
              <a:t>6. (in) </a:t>
            </a:r>
            <a:r>
              <a:rPr lang="en-GB" sz="2000" dirty="0" err="1"/>
              <a:t>cavitate</a:t>
            </a:r>
            <a:r>
              <a:rPr lang="en-GB" sz="2000" dirty="0"/>
              <a:t> magna	</a:t>
            </a:r>
            <a:r>
              <a:rPr lang="cs-CZ" sz="2000" dirty="0" smtClean="0"/>
              <a:t>	</a:t>
            </a:r>
            <a:r>
              <a:rPr lang="en-GB" sz="2000" dirty="0" err="1" smtClean="0"/>
              <a:t>dolore</a:t>
            </a:r>
            <a:r>
              <a:rPr lang="en-GB" sz="2000" dirty="0" smtClean="0"/>
              <a:t> </a:t>
            </a:r>
            <a:r>
              <a:rPr lang="en-GB" sz="2000" dirty="0" err="1"/>
              <a:t>magno</a:t>
            </a:r>
            <a:r>
              <a:rPr lang="en-GB" sz="2000" dirty="0"/>
              <a:t>	</a:t>
            </a:r>
            <a:r>
              <a:rPr lang="cs-CZ" sz="2000" dirty="0" smtClean="0"/>
              <a:t>	</a:t>
            </a:r>
            <a:r>
              <a:rPr lang="en-GB" sz="2000" dirty="0" err="1" smtClean="0"/>
              <a:t>foramine</a:t>
            </a:r>
            <a:r>
              <a:rPr lang="en-GB" sz="2000" dirty="0" smtClean="0"/>
              <a:t> </a:t>
            </a:r>
            <a:r>
              <a:rPr lang="en-GB" sz="2000" dirty="0" err="1"/>
              <a:t>magno</a:t>
            </a:r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PL.</a:t>
            </a:r>
          </a:p>
          <a:p>
            <a:pPr marL="0" indent="0">
              <a:buNone/>
            </a:pPr>
            <a:r>
              <a:rPr lang="en-GB" sz="2000" dirty="0"/>
              <a:t>1. </a:t>
            </a:r>
            <a:r>
              <a:rPr lang="en-GB" sz="2000" dirty="0" err="1"/>
              <a:t>cavitates</a:t>
            </a:r>
            <a:r>
              <a:rPr lang="en-GB" sz="2000" dirty="0"/>
              <a:t> </a:t>
            </a:r>
            <a:r>
              <a:rPr lang="en-GB" sz="2000" dirty="0" err="1"/>
              <a:t>magnae</a:t>
            </a:r>
            <a:r>
              <a:rPr lang="en-GB" sz="2000" dirty="0"/>
              <a:t>	</a:t>
            </a:r>
            <a:r>
              <a:rPr lang="en-GB" sz="2000" dirty="0" smtClean="0"/>
              <a:t>	</a:t>
            </a:r>
            <a:r>
              <a:rPr lang="en-GB" sz="2000" dirty="0" err="1" smtClean="0"/>
              <a:t>dolores</a:t>
            </a:r>
            <a:r>
              <a:rPr lang="en-GB" sz="2000" dirty="0" smtClean="0"/>
              <a:t> </a:t>
            </a:r>
            <a:r>
              <a:rPr lang="en-GB" sz="2000" dirty="0" err="1"/>
              <a:t>magni</a:t>
            </a:r>
            <a:r>
              <a:rPr lang="en-GB" sz="2000" dirty="0"/>
              <a:t>	</a:t>
            </a:r>
            <a:r>
              <a:rPr lang="cs-CZ" sz="2000" dirty="0" smtClean="0"/>
              <a:t>	</a:t>
            </a:r>
            <a:r>
              <a:rPr lang="en-GB" sz="2000" dirty="0" smtClean="0"/>
              <a:t>foramina </a:t>
            </a:r>
            <a:r>
              <a:rPr lang="en-GB" sz="2000" dirty="0"/>
              <a:t>magna</a:t>
            </a:r>
          </a:p>
          <a:p>
            <a:pPr marL="0" indent="0">
              <a:buNone/>
            </a:pPr>
            <a:r>
              <a:rPr lang="en-GB" sz="2000" dirty="0"/>
              <a:t>2. </a:t>
            </a:r>
            <a:r>
              <a:rPr lang="en-GB" sz="2000" dirty="0" err="1"/>
              <a:t>cavitatum</a:t>
            </a:r>
            <a:r>
              <a:rPr lang="en-GB" sz="2000" dirty="0"/>
              <a:t> </a:t>
            </a:r>
            <a:r>
              <a:rPr lang="en-GB" sz="2000" dirty="0" err="1" smtClean="0"/>
              <a:t>magnarum</a:t>
            </a:r>
            <a:r>
              <a:rPr lang="cs-CZ" sz="2000" dirty="0"/>
              <a:t>	</a:t>
            </a:r>
            <a:r>
              <a:rPr lang="cs-CZ" sz="2000" dirty="0" smtClean="0"/>
              <a:t>	</a:t>
            </a:r>
            <a:r>
              <a:rPr lang="en-GB" sz="2000" dirty="0" err="1" smtClean="0"/>
              <a:t>dolorum</a:t>
            </a:r>
            <a:r>
              <a:rPr lang="en-GB" sz="2000" dirty="0" smtClean="0"/>
              <a:t> </a:t>
            </a:r>
            <a:r>
              <a:rPr lang="en-GB" sz="2000" dirty="0" err="1" smtClean="0"/>
              <a:t>magnorum</a:t>
            </a:r>
            <a:r>
              <a:rPr lang="cs-CZ" sz="2000" dirty="0" smtClean="0"/>
              <a:t>	</a:t>
            </a:r>
            <a:r>
              <a:rPr lang="en-GB" sz="2000" dirty="0" err="1" smtClean="0"/>
              <a:t>foraminum</a:t>
            </a:r>
            <a:r>
              <a:rPr lang="en-GB" sz="2000" dirty="0" smtClean="0"/>
              <a:t> </a:t>
            </a:r>
            <a:r>
              <a:rPr lang="en-GB" sz="2000" dirty="0" err="1" smtClean="0"/>
              <a:t>magnorum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4. (in) </a:t>
            </a:r>
            <a:r>
              <a:rPr lang="en-GB" sz="2000" dirty="0" err="1"/>
              <a:t>cavitates</a:t>
            </a:r>
            <a:r>
              <a:rPr lang="en-GB" sz="2000" dirty="0"/>
              <a:t> </a:t>
            </a:r>
            <a:r>
              <a:rPr lang="en-GB" sz="2000" dirty="0" err="1" smtClean="0"/>
              <a:t>magnas</a:t>
            </a:r>
            <a:r>
              <a:rPr lang="cs-CZ" sz="2000" dirty="0" smtClean="0"/>
              <a:t>		</a:t>
            </a:r>
            <a:r>
              <a:rPr lang="en-GB" sz="2000" dirty="0" err="1" smtClean="0"/>
              <a:t>dolores</a:t>
            </a:r>
            <a:r>
              <a:rPr lang="en-GB" sz="2000" dirty="0" smtClean="0"/>
              <a:t> </a:t>
            </a:r>
            <a:r>
              <a:rPr lang="en-GB" sz="2000" dirty="0" err="1" smtClean="0"/>
              <a:t>magnos</a:t>
            </a:r>
            <a:r>
              <a:rPr lang="cs-CZ" sz="2000" dirty="0" smtClean="0"/>
              <a:t>		</a:t>
            </a:r>
            <a:r>
              <a:rPr lang="en-GB" sz="2000" dirty="0" smtClean="0"/>
              <a:t>foramina </a:t>
            </a:r>
            <a:r>
              <a:rPr lang="en-GB" sz="2000" dirty="0"/>
              <a:t>magna</a:t>
            </a:r>
          </a:p>
          <a:p>
            <a:pPr marL="0" indent="0">
              <a:buNone/>
            </a:pPr>
            <a:r>
              <a:rPr lang="en-GB" sz="2000" dirty="0"/>
              <a:t>6. (in) </a:t>
            </a:r>
            <a:r>
              <a:rPr lang="en-GB" sz="2000" dirty="0" err="1"/>
              <a:t>cavitatibus</a:t>
            </a:r>
            <a:r>
              <a:rPr lang="en-GB" sz="2000" dirty="0"/>
              <a:t> </a:t>
            </a:r>
            <a:r>
              <a:rPr lang="en-GB" sz="2000" dirty="0" err="1"/>
              <a:t>magnis</a:t>
            </a:r>
            <a:r>
              <a:rPr lang="en-GB" sz="2000" dirty="0"/>
              <a:t>	</a:t>
            </a:r>
            <a:r>
              <a:rPr lang="en-GB" sz="2000" dirty="0" err="1" smtClean="0"/>
              <a:t>doloribus</a:t>
            </a:r>
            <a:r>
              <a:rPr lang="en-GB" sz="2000" dirty="0" smtClean="0"/>
              <a:t> </a:t>
            </a:r>
            <a:r>
              <a:rPr lang="en-GB" sz="2000" dirty="0" err="1" smtClean="0"/>
              <a:t>magnis</a:t>
            </a:r>
            <a:r>
              <a:rPr lang="cs-CZ" sz="2000" dirty="0" smtClean="0"/>
              <a:t>	</a:t>
            </a:r>
            <a:r>
              <a:rPr lang="en-GB" sz="2000" dirty="0" err="1" smtClean="0"/>
              <a:t>foraminibus</a:t>
            </a:r>
            <a:r>
              <a:rPr lang="en-GB" sz="2000" dirty="0" smtClean="0"/>
              <a:t> </a:t>
            </a:r>
            <a:r>
              <a:rPr lang="en-GB" sz="2000" dirty="0" err="1"/>
              <a:t>magnis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526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290</TotalTime>
  <Words>1028</Words>
  <Application>Microsoft Office PowerPoint</Application>
  <PresentationFormat>Předvádění na obrazovce (4:3)</PresentationFormat>
  <Paragraphs>475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Administrativní</vt:lpstr>
      <vt:lpstr>Basic medical terminology 6</vt:lpstr>
      <vt:lpstr>Specific features of the 3rd declension</vt:lpstr>
      <vt:lpstr>Specific features of the 3rd declension -Consonant stems</vt:lpstr>
      <vt:lpstr>Declension paradigms</vt:lpstr>
      <vt:lpstr>DOLOR</vt:lpstr>
      <vt:lpstr>CORPUS</vt:lpstr>
      <vt:lpstr>Latin and Greek declensions</vt:lpstr>
      <vt:lpstr>EXCEPTIONS</vt:lpstr>
      <vt:lpstr>Connection with the adjective</vt:lpstr>
      <vt:lpstr>Write down stems</vt:lpstr>
      <vt:lpstr>Assign nouns to paradimgs</vt:lpstr>
      <vt:lpstr>What is a nominative form of these nouns?</vt:lpstr>
      <vt:lpstr>Change into nominative plural:</vt:lpstr>
      <vt:lpstr>Connect nouns to name structures:</vt:lpstr>
      <vt:lpstr>Assign adjectives to nouns</vt:lpstr>
      <vt:lpstr>Find Greek and Latin synonyms</vt:lpstr>
      <vt:lpstr>Add loose attributes</vt:lpstr>
      <vt:lpstr>Change for nominative plural</vt:lpstr>
      <vt:lpstr>Specific features of the 3rd declension -Latin I-stems</vt:lpstr>
      <vt:lpstr>Declension paradigms</vt:lpstr>
      <vt:lpstr>PELVIS</vt:lpstr>
      <vt:lpstr>Prezentace aplikace PowerPoint</vt:lpstr>
      <vt:lpstr>The difference between paradigms PELVIS and DOLOR</vt:lpstr>
      <vt:lpstr>The difference between paradigms PELVIS and DOLOR</vt:lpstr>
      <vt:lpstr>RETE</vt:lpstr>
      <vt:lpstr>Prezentace aplikace PowerPoint</vt:lpstr>
      <vt:lpstr>DOSIS</vt:lpstr>
      <vt:lpstr>Write down the stem and guess the paradigm word</vt:lpstr>
    </vt:vector>
  </TitlesOfParts>
  <Company>Hokkaido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IIIrd declension</dc:title>
  <dc:creator>Pepina Artimová</dc:creator>
  <cp:lastModifiedBy>Ševčíková Tereza</cp:lastModifiedBy>
  <cp:revision>24</cp:revision>
  <dcterms:created xsi:type="dcterms:W3CDTF">2014-10-30T16:10:00Z</dcterms:created>
  <dcterms:modified xsi:type="dcterms:W3CDTF">2015-11-04T16:01:45Z</dcterms:modified>
</cp:coreProperties>
</file>