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30"/>
  </p:notesMasterIdLst>
  <p:sldIdLst>
    <p:sldId id="276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7" r:id="rId20"/>
    <p:sldId id="278" r:id="rId21"/>
    <p:sldId id="279" r:id="rId22"/>
    <p:sldId id="283" r:id="rId23"/>
    <p:sldId id="281" r:id="rId24"/>
    <p:sldId id="282" r:id="rId25"/>
    <p:sldId id="280" r:id="rId26"/>
    <p:sldId id="284" r:id="rId27"/>
    <p:sldId id="285" r:id="rId28"/>
    <p:sldId id="286" r:id="rId2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02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114" d="100"/>
          <a:sy n="114" d="100"/>
        </p:scale>
        <p:origin x="-882" y="1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2B9424-D981-B34B-AFBD-AF99068FD4F8}" type="datetimeFigureOut">
              <a:rPr lang="en-US" smtClean="0"/>
              <a:t>11/4/2015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286F26-F1DC-4F48-A0D8-BB46A4A615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5570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286F26-F1DC-4F48-A0D8-BB46A4A6153C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14557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795B1-8E88-764E-8EF8-1DCBB3AFE67F}" type="datetimeFigureOut">
              <a:rPr lang="en-US" smtClean="0"/>
              <a:t>11/4/2015</a:t>
            </a:fld>
            <a:endParaRPr lang="en-US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á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5EEC41D-08CC-9F44-9BD9-EF7A88019F6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795B1-8E88-764E-8EF8-1DCBB3AFE67F}" type="datetimeFigureOut">
              <a:rPr lang="en-US" smtClean="0"/>
              <a:t>11/4/2015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EC41D-08CC-9F44-9BD9-EF7A88019F62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E5EEC41D-08CC-9F44-9BD9-EF7A88019F62}" type="slidenum">
              <a:rPr lang="en-US" smtClean="0"/>
              <a:t>‹#›</a:t>
            </a:fld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795B1-8E88-764E-8EF8-1DCBB3AFE67F}" type="datetimeFigureOut">
              <a:rPr lang="en-US" smtClean="0"/>
              <a:t>11/4/2015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795B1-8E88-764E-8EF8-1DCBB3AFE67F}" type="datetimeFigureOut">
              <a:rPr lang="en-US" smtClean="0"/>
              <a:t>11/4/2015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E5EEC41D-08CC-9F44-9BD9-EF7A88019F6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795B1-8E88-764E-8EF8-1DCBB3AFE67F}" type="datetimeFigureOut">
              <a:rPr lang="en-US" smtClean="0"/>
              <a:t>11/4/2015</a:t>
            </a:fld>
            <a:endParaRPr lang="en-US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5EEC41D-08CC-9F44-9BD9-EF7A88019F62}" type="slidenum">
              <a:rPr lang="en-US" smtClean="0"/>
              <a:t>‹#›</a:t>
            </a:fld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FE1795B1-8E88-764E-8EF8-1DCBB3AFE67F}" type="datetimeFigureOut">
              <a:rPr lang="en-US" smtClean="0"/>
              <a:t>11/4/2015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EC41D-08CC-9F44-9BD9-EF7A88019F6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795B1-8E88-764E-8EF8-1DCBB3AFE67F}" type="datetimeFigureOut">
              <a:rPr lang="en-US" smtClean="0"/>
              <a:t>11/4/2015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Ová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á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E5EEC41D-08CC-9F44-9BD9-EF7A88019F62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795B1-8E88-764E-8EF8-1DCBB3AFE67F}" type="datetimeFigureOut">
              <a:rPr lang="en-US" smtClean="0"/>
              <a:t>11/4/2015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E5EEC41D-08CC-9F44-9BD9-EF7A88019F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795B1-8E88-764E-8EF8-1DCBB3AFE67F}" type="datetimeFigureOut">
              <a:rPr lang="en-US" smtClean="0"/>
              <a:t>11/4/2015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5EEC41D-08CC-9F44-9BD9-EF7A88019F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5EEC41D-08CC-9F44-9BD9-EF7A88019F62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795B1-8E88-764E-8EF8-1DCBB3AFE67F}" type="datetimeFigureOut">
              <a:rPr lang="en-US" smtClean="0"/>
              <a:t>11/4/2015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nice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á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E5EEC41D-08CC-9F44-9BD9-EF7A88019F62}" type="slidenum">
              <a:rPr lang="en-US" smtClean="0"/>
              <a:t>‹#›</a:t>
            </a:fld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FE1795B1-8E88-764E-8EF8-1DCBB3AFE67F}" type="datetimeFigureOut">
              <a:rPr lang="en-US" smtClean="0"/>
              <a:t>11/4/2015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FE1795B1-8E88-764E-8EF8-1DCBB3AFE67F}" type="datetimeFigureOut">
              <a:rPr lang="en-US" smtClean="0"/>
              <a:t>11/4/2015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5EEC41D-08CC-9F44-9BD9-EF7A88019F62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1149292" y="2819400"/>
            <a:ext cx="6623108" cy="1752600"/>
          </a:xfrm>
        </p:spPr>
        <p:txBody>
          <a:bodyPr/>
          <a:lstStyle/>
          <a:p>
            <a:r>
              <a:rPr lang="en-US" sz="2200" dirty="0" err="1">
                <a:solidFill>
                  <a:srgbClr val="1782BF"/>
                </a:solidFill>
                <a:latin typeface="Cambria"/>
                <a:cs typeface="Cambria"/>
              </a:rPr>
              <a:t>III</a:t>
            </a:r>
            <a:r>
              <a:rPr lang="en-US" sz="2200" baseline="30000" dirty="0" err="1">
                <a:solidFill>
                  <a:srgbClr val="1782BF"/>
                </a:solidFill>
                <a:latin typeface="Cambria"/>
                <a:cs typeface="Cambria"/>
              </a:rPr>
              <a:t>rd</a:t>
            </a:r>
            <a:r>
              <a:rPr lang="en-US" sz="2200" dirty="0">
                <a:solidFill>
                  <a:srgbClr val="1782BF"/>
                </a:solidFill>
                <a:latin typeface="Cambria"/>
                <a:cs typeface="Cambria"/>
              </a:rPr>
              <a:t> declension : Consonant stems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3"/>
                </a:solidFill>
              </a:rPr>
              <a:t>Basic medical terminology </a:t>
            </a:r>
            <a:r>
              <a:rPr lang="en-US" dirty="0" smtClean="0">
                <a:solidFill>
                  <a:schemeClr val="accent3"/>
                </a:solidFill>
              </a:rPr>
              <a:t>6</a:t>
            </a:r>
            <a:endParaRPr lang="cs-CZ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1072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98154"/>
            <a:ext cx="8229600" cy="1143000"/>
          </a:xfrm>
        </p:spPr>
        <p:txBody>
          <a:bodyPr/>
          <a:lstStyle/>
          <a:p>
            <a:r>
              <a:rPr lang="en-US" sz="2500" dirty="0" smtClean="0"/>
              <a:t>Write down stems</a:t>
            </a:r>
            <a:endParaRPr lang="en-US" sz="25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21023" y="1257663"/>
            <a:ext cx="2739885" cy="5491381"/>
          </a:xfrm>
        </p:spPr>
        <p:txBody>
          <a:bodyPr>
            <a:normAutofit lnSpcReduction="10000"/>
          </a:bodyPr>
          <a:lstStyle/>
          <a:p>
            <a:r>
              <a:rPr lang="en-US" sz="2500" dirty="0" smtClean="0"/>
              <a:t>Abdomen</a:t>
            </a:r>
          </a:p>
          <a:p>
            <a:r>
              <a:rPr lang="en-US" sz="2500" dirty="0" smtClean="0"/>
              <a:t>Dolor</a:t>
            </a:r>
          </a:p>
          <a:p>
            <a:r>
              <a:rPr lang="en-US" sz="2500" dirty="0" err="1" smtClean="0"/>
              <a:t>Latus</a:t>
            </a:r>
            <a:endParaRPr lang="en-US" sz="2500" dirty="0" smtClean="0"/>
          </a:p>
          <a:p>
            <a:r>
              <a:rPr lang="en-US" sz="2500" dirty="0" smtClean="0"/>
              <a:t>Abductor</a:t>
            </a:r>
          </a:p>
          <a:p>
            <a:r>
              <a:rPr lang="en-US" sz="2500" dirty="0" smtClean="0"/>
              <a:t>Encephalitis</a:t>
            </a:r>
          </a:p>
          <a:p>
            <a:r>
              <a:rPr lang="en-US" sz="2500" dirty="0" smtClean="0"/>
              <a:t>Lien</a:t>
            </a:r>
          </a:p>
          <a:p>
            <a:r>
              <a:rPr lang="en-US" sz="2500" dirty="0" err="1" smtClean="0"/>
              <a:t>Amputatio</a:t>
            </a:r>
            <a:endParaRPr lang="en-US" sz="2500" dirty="0" smtClean="0"/>
          </a:p>
          <a:p>
            <a:r>
              <a:rPr lang="en-US" sz="2500" dirty="0" err="1" smtClean="0"/>
              <a:t>Excisio</a:t>
            </a:r>
            <a:endParaRPr lang="en-US" sz="2500" dirty="0" smtClean="0"/>
          </a:p>
          <a:p>
            <a:r>
              <a:rPr lang="en-US" sz="2500" dirty="0" err="1" smtClean="0"/>
              <a:t>Luxatio</a:t>
            </a:r>
            <a:endParaRPr lang="en-US" sz="2500" dirty="0" smtClean="0"/>
          </a:p>
          <a:p>
            <a:r>
              <a:rPr lang="en-US" sz="2500" dirty="0" smtClean="0"/>
              <a:t>Apex</a:t>
            </a:r>
          </a:p>
          <a:p>
            <a:r>
              <a:rPr lang="en-US" sz="2500" dirty="0" smtClean="0"/>
              <a:t>Extensor</a:t>
            </a:r>
          </a:p>
          <a:p>
            <a:r>
              <a:rPr lang="en-US" sz="2500" dirty="0" smtClean="0"/>
              <a:t>Margo</a:t>
            </a:r>
          </a:p>
          <a:p>
            <a:endParaRPr lang="en-US" sz="2500" dirty="0" smtClean="0"/>
          </a:p>
          <a:p>
            <a:endParaRPr lang="en-US" sz="2500" dirty="0"/>
          </a:p>
        </p:txBody>
      </p:sp>
      <p:sp>
        <p:nvSpPr>
          <p:cNvPr id="4" name="TextBox 3"/>
          <p:cNvSpPr txBox="1"/>
          <p:nvPr/>
        </p:nvSpPr>
        <p:spPr>
          <a:xfrm>
            <a:off x="464200" y="699370"/>
            <a:ext cx="805437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i="1" dirty="0" smtClean="0">
                <a:solidFill>
                  <a:srgbClr val="FF0000"/>
                </a:solidFill>
              </a:rPr>
              <a:t>Nom. Sg.             </a:t>
            </a:r>
            <a:r>
              <a:rPr lang="cs-CZ" sz="2500" b="1" i="1" dirty="0" smtClean="0">
                <a:solidFill>
                  <a:srgbClr val="FF0000"/>
                </a:solidFill>
              </a:rPr>
              <a:t>G</a:t>
            </a:r>
            <a:r>
              <a:rPr lang="en-US" sz="2500" b="1" i="1" dirty="0" err="1" smtClean="0">
                <a:solidFill>
                  <a:srgbClr val="FF0000"/>
                </a:solidFill>
              </a:rPr>
              <a:t>en</a:t>
            </a:r>
            <a:r>
              <a:rPr lang="en-US" sz="2500" b="1" i="1" dirty="0" smtClean="0">
                <a:solidFill>
                  <a:srgbClr val="FF0000"/>
                </a:solidFill>
              </a:rPr>
              <a:t>. sg.              </a:t>
            </a:r>
            <a:r>
              <a:rPr lang="cs-CZ" sz="2500" b="1" i="1" dirty="0" smtClean="0">
                <a:solidFill>
                  <a:srgbClr val="FF0000"/>
                </a:solidFill>
              </a:rPr>
              <a:t>		</a:t>
            </a:r>
            <a:r>
              <a:rPr lang="en-US" sz="2500" b="1" i="1" dirty="0" smtClean="0">
                <a:solidFill>
                  <a:srgbClr val="FF0000"/>
                </a:solidFill>
              </a:rPr>
              <a:t>             Stem</a:t>
            </a:r>
            <a:endParaRPr lang="en-US" sz="2500" b="1" i="1" dirty="0">
              <a:solidFill>
                <a:srgbClr val="FF0000"/>
              </a:solidFill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038964" y="1230773"/>
            <a:ext cx="2739885" cy="4496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500" dirty="0" err="1" smtClean="0"/>
              <a:t>Abdomin</a:t>
            </a:r>
            <a:r>
              <a:rPr lang="en-US" sz="2500" dirty="0" err="1" smtClean="0">
                <a:solidFill>
                  <a:srgbClr val="FF0000"/>
                </a:solidFill>
              </a:rPr>
              <a:t>is</a:t>
            </a:r>
            <a:endParaRPr lang="en-US" sz="2500" dirty="0" smtClean="0">
              <a:solidFill>
                <a:srgbClr val="FF0000"/>
              </a:solidFill>
            </a:endParaRPr>
          </a:p>
          <a:p>
            <a:endParaRPr lang="en-US" sz="2500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3038964" y="1592748"/>
            <a:ext cx="2739885" cy="5604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500" dirty="0" err="1" smtClean="0"/>
              <a:t>Dolor</a:t>
            </a:r>
            <a:r>
              <a:rPr lang="en-US" sz="2500" dirty="0" err="1" smtClean="0">
                <a:solidFill>
                  <a:srgbClr val="FF0000"/>
                </a:solidFill>
              </a:rPr>
              <a:t>is</a:t>
            </a:r>
            <a:endParaRPr lang="en-US" sz="2500" dirty="0" smtClean="0">
              <a:solidFill>
                <a:srgbClr val="FF0000"/>
              </a:solidFill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3038964" y="2052700"/>
            <a:ext cx="2739885" cy="458381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500" dirty="0" err="1" smtClean="0"/>
              <a:t>Later</a:t>
            </a:r>
            <a:r>
              <a:rPr lang="en-US" sz="2500" dirty="0" err="1" smtClean="0">
                <a:solidFill>
                  <a:srgbClr val="FF0000"/>
                </a:solidFill>
              </a:rPr>
              <a:t>is</a:t>
            </a:r>
            <a:endParaRPr lang="en-US" sz="2500" dirty="0" smtClean="0">
              <a:solidFill>
                <a:srgbClr val="FF0000"/>
              </a:solidFill>
            </a:endParaRPr>
          </a:p>
          <a:p>
            <a:endParaRPr lang="en-US" sz="2500" dirty="0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3038964" y="2499821"/>
            <a:ext cx="2739885" cy="43484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500" dirty="0" err="1" smtClean="0"/>
              <a:t>Abductor</a:t>
            </a:r>
            <a:r>
              <a:rPr lang="en-US" sz="2500" dirty="0" err="1" smtClean="0">
                <a:solidFill>
                  <a:srgbClr val="FF0000"/>
                </a:solidFill>
              </a:rPr>
              <a:t>is</a:t>
            </a:r>
            <a:endParaRPr lang="en-US" sz="2500" dirty="0" smtClean="0">
              <a:solidFill>
                <a:srgbClr val="FF0000"/>
              </a:solidFill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3038964" y="2908998"/>
            <a:ext cx="2979699" cy="48690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500" dirty="0" err="1" smtClean="0"/>
              <a:t>Encephalitid</a:t>
            </a:r>
            <a:r>
              <a:rPr lang="en-US" sz="2500" dirty="0" err="1" smtClean="0">
                <a:solidFill>
                  <a:srgbClr val="FF0000"/>
                </a:solidFill>
              </a:rPr>
              <a:t>is</a:t>
            </a:r>
            <a:endParaRPr lang="en-US" sz="2500" dirty="0" smtClean="0">
              <a:solidFill>
                <a:srgbClr val="FF0000"/>
              </a:solidFill>
            </a:endParaRP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3038963" y="3358246"/>
            <a:ext cx="2739885" cy="46124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500" dirty="0" err="1" smtClean="0"/>
              <a:t>Lien</a:t>
            </a:r>
            <a:r>
              <a:rPr lang="en-US" sz="2500" dirty="0" err="1" smtClean="0">
                <a:solidFill>
                  <a:srgbClr val="FF0000"/>
                </a:solidFill>
              </a:rPr>
              <a:t>is</a:t>
            </a:r>
            <a:endParaRPr lang="en-US" sz="2500" dirty="0" smtClean="0">
              <a:solidFill>
                <a:srgbClr val="FF0000"/>
              </a:solidFill>
            </a:endParaRPr>
          </a:p>
          <a:p>
            <a:endParaRPr lang="en-US" sz="2500" dirty="0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3038962" y="3781833"/>
            <a:ext cx="2739885" cy="6117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500" dirty="0" err="1" smtClean="0"/>
              <a:t>Amputation</a:t>
            </a:r>
            <a:r>
              <a:rPr lang="en-US" sz="2500" dirty="0" err="1" smtClean="0">
                <a:solidFill>
                  <a:srgbClr val="FF0000"/>
                </a:solidFill>
              </a:rPr>
              <a:t>is</a:t>
            </a:r>
            <a:endParaRPr lang="en-US" sz="2500" dirty="0" smtClean="0">
              <a:solidFill>
                <a:srgbClr val="FF0000"/>
              </a:solidFill>
            </a:endParaRPr>
          </a:p>
        </p:txBody>
      </p:sp>
      <p:sp>
        <p:nvSpPr>
          <p:cNvPr id="15" name="Content Placeholder 2"/>
          <p:cNvSpPr txBox="1">
            <a:spLocks/>
          </p:cNvSpPr>
          <p:nvPr/>
        </p:nvSpPr>
        <p:spPr>
          <a:xfrm>
            <a:off x="3038964" y="4207379"/>
            <a:ext cx="2739885" cy="44500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500" dirty="0" err="1" smtClean="0"/>
              <a:t>Excision</a:t>
            </a:r>
            <a:r>
              <a:rPr lang="en-US" sz="2500" dirty="0" err="1" smtClean="0">
                <a:solidFill>
                  <a:srgbClr val="FF0000"/>
                </a:solidFill>
              </a:rPr>
              <a:t>is</a:t>
            </a:r>
            <a:endParaRPr lang="en-US" sz="2500" dirty="0" smtClean="0">
              <a:solidFill>
                <a:srgbClr val="FF0000"/>
              </a:solidFill>
            </a:endParaRPr>
          </a:p>
          <a:p>
            <a:endParaRPr lang="en-US" sz="2500" dirty="0"/>
          </a:p>
        </p:txBody>
      </p:sp>
      <p:sp>
        <p:nvSpPr>
          <p:cNvPr id="16" name="Content Placeholder 2"/>
          <p:cNvSpPr txBox="1">
            <a:spLocks/>
          </p:cNvSpPr>
          <p:nvPr/>
        </p:nvSpPr>
        <p:spPr>
          <a:xfrm>
            <a:off x="3038964" y="4605269"/>
            <a:ext cx="2739885" cy="50859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500" dirty="0" err="1" smtClean="0"/>
              <a:t>Luxation</a:t>
            </a:r>
            <a:r>
              <a:rPr lang="en-US" sz="2500" dirty="0" err="1" smtClean="0">
                <a:solidFill>
                  <a:srgbClr val="FF0000"/>
                </a:solidFill>
              </a:rPr>
              <a:t>is</a:t>
            </a:r>
            <a:endParaRPr lang="en-US" sz="2500" dirty="0" smtClean="0">
              <a:solidFill>
                <a:srgbClr val="FF0000"/>
              </a:solidFill>
            </a:endParaRPr>
          </a:p>
          <a:p>
            <a:endParaRPr lang="en-US" sz="2500" dirty="0"/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3038964" y="5038469"/>
            <a:ext cx="2739885" cy="5604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500" dirty="0" err="1" smtClean="0"/>
              <a:t>Apic</a:t>
            </a:r>
            <a:r>
              <a:rPr lang="en-US" sz="2500" dirty="0" err="1" smtClean="0">
                <a:solidFill>
                  <a:srgbClr val="FF0000"/>
                </a:solidFill>
              </a:rPr>
              <a:t>is</a:t>
            </a:r>
            <a:endParaRPr lang="en-US" sz="2500" dirty="0" smtClean="0">
              <a:solidFill>
                <a:srgbClr val="FF0000"/>
              </a:solidFill>
            </a:endParaRPr>
          </a:p>
          <a:p>
            <a:endParaRPr lang="en-US" sz="2500" dirty="0"/>
          </a:p>
        </p:txBody>
      </p:sp>
      <p:sp>
        <p:nvSpPr>
          <p:cNvPr id="18" name="Content Placeholder 2"/>
          <p:cNvSpPr txBox="1">
            <a:spLocks/>
          </p:cNvSpPr>
          <p:nvPr/>
        </p:nvSpPr>
        <p:spPr>
          <a:xfrm>
            <a:off x="3038964" y="5521344"/>
            <a:ext cx="2739885" cy="50859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500" dirty="0" err="1" smtClean="0"/>
              <a:t>Extensor</a:t>
            </a:r>
            <a:r>
              <a:rPr lang="en-US" sz="2500" dirty="0" err="1" smtClean="0">
                <a:solidFill>
                  <a:srgbClr val="FF0000"/>
                </a:solidFill>
              </a:rPr>
              <a:t>is</a:t>
            </a:r>
            <a:endParaRPr lang="en-US" sz="2500" dirty="0" smtClean="0">
              <a:solidFill>
                <a:srgbClr val="FF0000"/>
              </a:solidFill>
            </a:endParaRPr>
          </a:p>
          <a:p>
            <a:endParaRPr lang="en-US" sz="2500" dirty="0"/>
          </a:p>
        </p:txBody>
      </p:sp>
      <p:sp>
        <p:nvSpPr>
          <p:cNvPr id="19" name="Content Placeholder 2"/>
          <p:cNvSpPr txBox="1">
            <a:spLocks/>
          </p:cNvSpPr>
          <p:nvPr/>
        </p:nvSpPr>
        <p:spPr>
          <a:xfrm>
            <a:off x="3038964" y="5974387"/>
            <a:ext cx="2739885" cy="50859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500" dirty="0" err="1" smtClean="0"/>
              <a:t>Margin</a:t>
            </a:r>
            <a:r>
              <a:rPr lang="en-US" sz="2500" dirty="0" err="1" smtClean="0">
                <a:solidFill>
                  <a:srgbClr val="FF0000"/>
                </a:solidFill>
              </a:rPr>
              <a:t>is</a:t>
            </a:r>
            <a:endParaRPr lang="en-US" sz="2500" dirty="0" smtClean="0">
              <a:solidFill>
                <a:srgbClr val="FF0000"/>
              </a:solidFill>
            </a:endParaRPr>
          </a:p>
          <a:p>
            <a:endParaRPr lang="en-US" sz="2500" dirty="0" smtClean="0"/>
          </a:p>
          <a:p>
            <a:endParaRPr lang="en-US" sz="2500" dirty="0"/>
          </a:p>
        </p:txBody>
      </p:sp>
      <p:sp>
        <p:nvSpPr>
          <p:cNvPr id="20" name="Content Placeholder 2"/>
          <p:cNvSpPr txBox="1">
            <a:spLocks/>
          </p:cNvSpPr>
          <p:nvPr/>
        </p:nvSpPr>
        <p:spPr>
          <a:xfrm>
            <a:off x="6295982" y="1254135"/>
            <a:ext cx="2739885" cy="42475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500" dirty="0" err="1" smtClean="0"/>
              <a:t>Abdomin</a:t>
            </a:r>
            <a:r>
              <a:rPr lang="en-US" sz="2500" dirty="0" smtClean="0"/>
              <a:t>-</a:t>
            </a:r>
          </a:p>
          <a:p>
            <a:endParaRPr lang="en-US" sz="2500" dirty="0"/>
          </a:p>
        </p:txBody>
      </p:sp>
      <p:sp>
        <p:nvSpPr>
          <p:cNvPr id="21" name="Content Placeholder 2"/>
          <p:cNvSpPr txBox="1">
            <a:spLocks/>
          </p:cNvSpPr>
          <p:nvPr/>
        </p:nvSpPr>
        <p:spPr>
          <a:xfrm>
            <a:off x="6295982" y="1591212"/>
            <a:ext cx="2739885" cy="5604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500" dirty="0" smtClean="0"/>
              <a:t>Dolor-</a:t>
            </a:r>
          </a:p>
        </p:txBody>
      </p:sp>
      <p:sp>
        <p:nvSpPr>
          <p:cNvPr id="22" name="Content Placeholder 2"/>
          <p:cNvSpPr txBox="1">
            <a:spLocks/>
          </p:cNvSpPr>
          <p:nvPr/>
        </p:nvSpPr>
        <p:spPr>
          <a:xfrm>
            <a:off x="6295982" y="1942103"/>
            <a:ext cx="2739885" cy="6117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500" dirty="0" smtClean="0"/>
              <a:t>Later-</a:t>
            </a:r>
          </a:p>
          <a:p>
            <a:endParaRPr lang="en-US" sz="2500" dirty="0"/>
          </a:p>
        </p:txBody>
      </p:sp>
      <p:sp>
        <p:nvSpPr>
          <p:cNvPr id="23" name="Content Placeholder 2"/>
          <p:cNvSpPr txBox="1">
            <a:spLocks/>
          </p:cNvSpPr>
          <p:nvPr/>
        </p:nvSpPr>
        <p:spPr>
          <a:xfrm>
            <a:off x="6295981" y="2403614"/>
            <a:ext cx="2739885" cy="5900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500" dirty="0" smtClean="0"/>
              <a:t>Abductor-</a:t>
            </a:r>
          </a:p>
        </p:txBody>
      </p:sp>
      <p:sp>
        <p:nvSpPr>
          <p:cNvPr id="24" name="Content Placeholder 2"/>
          <p:cNvSpPr txBox="1">
            <a:spLocks/>
          </p:cNvSpPr>
          <p:nvPr/>
        </p:nvSpPr>
        <p:spPr>
          <a:xfrm>
            <a:off x="6295982" y="2895939"/>
            <a:ext cx="2739885" cy="48690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500" dirty="0" err="1" smtClean="0"/>
              <a:t>Encephalitid</a:t>
            </a:r>
            <a:r>
              <a:rPr lang="en-US" sz="2500" dirty="0" smtClean="0"/>
              <a:t>-</a:t>
            </a:r>
          </a:p>
        </p:txBody>
      </p:sp>
      <p:sp>
        <p:nvSpPr>
          <p:cNvPr id="25" name="Content Placeholder 2"/>
          <p:cNvSpPr txBox="1">
            <a:spLocks/>
          </p:cNvSpPr>
          <p:nvPr/>
        </p:nvSpPr>
        <p:spPr>
          <a:xfrm>
            <a:off x="6295980" y="3369205"/>
            <a:ext cx="2739885" cy="46124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500" dirty="0" smtClean="0"/>
              <a:t>Lien-</a:t>
            </a:r>
          </a:p>
          <a:p>
            <a:endParaRPr lang="en-US" sz="2500" dirty="0"/>
          </a:p>
        </p:txBody>
      </p:sp>
      <p:sp>
        <p:nvSpPr>
          <p:cNvPr id="26" name="Content Placeholder 2"/>
          <p:cNvSpPr txBox="1">
            <a:spLocks/>
          </p:cNvSpPr>
          <p:nvPr/>
        </p:nvSpPr>
        <p:spPr>
          <a:xfrm>
            <a:off x="6295978" y="3819492"/>
            <a:ext cx="2739885" cy="6117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500" dirty="0" smtClean="0"/>
              <a:t>Amputation-</a:t>
            </a:r>
          </a:p>
        </p:txBody>
      </p:sp>
      <p:sp>
        <p:nvSpPr>
          <p:cNvPr id="27" name="Content Placeholder 2"/>
          <p:cNvSpPr txBox="1">
            <a:spLocks/>
          </p:cNvSpPr>
          <p:nvPr/>
        </p:nvSpPr>
        <p:spPr>
          <a:xfrm>
            <a:off x="6295976" y="4228782"/>
            <a:ext cx="2739885" cy="44500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500" dirty="0" smtClean="0"/>
              <a:t>Excision-</a:t>
            </a:r>
          </a:p>
          <a:p>
            <a:endParaRPr lang="en-US" sz="2500" dirty="0"/>
          </a:p>
        </p:txBody>
      </p:sp>
      <p:sp>
        <p:nvSpPr>
          <p:cNvPr id="28" name="Content Placeholder 2"/>
          <p:cNvSpPr txBox="1">
            <a:spLocks/>
          </p:cNvSpPr>
          <p:nvPr/>
        </p:nvSpPr>
        <p:spPr>
          <a:xfrm>
            <a:off x="6295974" y="4587478"/>
            <a:ext cx="2739885" cy="50859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500" dirty="0" smtClean="0"/>
              <a:t>Luxation-</a:t>
            </a:r>
          </a:p>
          <a:p>
            <a:endParaRPr lang="en-US" sz="2500" dirty="0"/>
          </a:p>
        </p:txBody>
      </p:sp>
      <p:sp>
        <p:nvSpPr>
          <p:cNvPr id="29" name="Content Placeholder 2"/>
          <p:cNvSpPr txBox="1">
            <a:spLocks/>
          </p:cNvSpPr>
          <p:nvPr/>
        </p:nvSpPr>
        <p:spPr>
          <a:xfrm>
            <a:off x="6295982" y="5065542"/>
            <a:ext cx="2739885" cy="5604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500" dirty="0" err="1" smtClean="0"/>
              <a:t>Apic</a:t>
            </a:r>
            <a:r>
              <a:rPr lang="en-US" sz="2500" dirty="0" smtClean="0"/>
              <a:t>-</a:t>
            </a:r>
          </a:p>
          <a:p>
            <a:endParaRPr lang="en-US" sz="2500" dirty="0"/>
          </a:p>
        </p:txBody>
      </p:sp>
      <p:sp>
        <p:nvSpPr>
          <p:cNvPr id="30" name="Content Placeholder 2"/>
          <p:cNvSpPr txBox="1">
            <a:spLocks/>
          </p:cNvSpPr>
          <p:nvPr/>
        </p:nvSpPr>
        <p:spPr>
          <a:xfrm>
            <a:off x="6295973" y="5507643"/>
            <a:ext cx="2739885" cy="50859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500" dirty="0" smtClean="0"/>
              <a:t>Extensor-</a:t>
            </a:r>
          </a:p>
          <a:p>
            <a:endParaRPr lang="en-US" sz="2500" dirty="0"/>
          </a:p>
        </p:txBody>
      </p:sp>
      <p:sp>
        <p:nvSpPr>
          <p:cNvPr id="31" name="Content Placeholder 2"/>
          <p:cNvSpPr txBox="1">
            <a:spLocks/>
          </p:cNvSpPr>
          <p:nvPr/>
        </p:nvSpPr>
        <p:spPr>
          <a:xfrm>
            <a:off x="6295982" y="5979598"/>
            <a:ext cx="2739885" cy="50859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500" dirty="0" smtClean="0"/>
              <a:t>Margin-</a:t>
            </a:r>
          </a:p>
          <a:p>
            <a:endParaRPr lang="en-US" sz="2500" dirty="0" smtClean="0"/>
          </a:p>
          <a:p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983541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9" grpId="0"/>
      <p:bldP spid="10" grpId="0"/>
      <p:bldP spid="11" grpId="0"/>
      <p:bldP spid="12" grpId="0"/>
      <p:bldP spid="13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7447"/>
            <a:ext cx="8229600" cy="1143000"/>
          </a:xfrm>
          <a:ln>
            <a:noFill/>
          </a:ln>
        </p:spPr>
        <p:txBody>
          <a:bodyPr>
            <a:normAutofit/>
          </a:bodyPr>
          <a:lstStyle/>
          <a:p>
            <a:r>
              <a:rPr lang="sk-SK" sz="3600" b="1" dirty="0" smtClean="0">
                <a:solidFill>
                  <a:srgbClr val="1782BF"/>
                </a:solidFill>
                <a:latin typeface="Cambria"/>
                <a:cs typeface="Cambria"/>
              </a:rPr>
              <a:t>Assign nouns to paradimgs</a:t>
            </a:r>
            <a:endParaRPr lang="en-GB" sz="3600" b="1" dirty="0">
              <a:solidFill>
                <a:srgbClr val="1782BF"/>
              </a:solidFill>
              <a:latin typeface="Cambria"/>
              <a:cs typeface="Cambria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25176" y="1410788"/>
            <a:ext cx="1801091" cy="529098"/>
          </a:xfrm>
          <a:prstGeom prst="rect">
            <a:avLst/>
          </a:prstGeom>
          <a:solidFill>
            <a:srgbClr val="9F000E"/>
          </a:solidFill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vena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208592" y="2030654"/>
            <a:ext cx="1801091" cy="529098"/>
          </a:xfrm>
          <a:prstGeom prst="rect">
            <a:avLst/>
          </a:prstGeom>
          <a:solidFill>
            <a:srgbClr val="9F000E"/>
          </a:solidFill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systole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777234" y="1405788"/>
            <a:ext cx="1801091" cy="529098"/>
          </a:xfrm>
          <a:prstGeom prst="rect">
            <a:avLst/>
          </a:prstGeom>
          <a:solidFill>
            <a:srgbClr val="9F000E"/>
          </a:solidFill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n</a:t>
            </a:r>
            <a:r>
              <a:rPr lang="en-US" dirty="0" err="1" smtClean="0"/>
              <a:t>ervus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4137893" y="2010057"/>
            <a:ext cx="1801091" cy="529098"/>
          </a:xfrm>
          <a:prstGeom prst="rect">
            <a:avLst/>
          </a:prstGeom>
          <a:solidFill>
            <a:srgbClr val="9F000E"/>
          </a:solidFill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septum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5752358" y="1398729"/>
            <a:ext cx="1801091" cy="529098"/>
          </a:xfrm>
          <a:prstGeom prst="rect">
            <a:avLst/>
          </a:prstGeom>
          <a:solidFill>
            <a:srgbClr val="9F000E"/>
          </a:solidFill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dolor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7204364" y="2028324"/>
            <a:ext cx="1801091" cy="529098"/>
          </a:xfrm>
          <a:prstGeom prst="rect">
            <a:avLst/>
          </a:prstGeom>
          <a:solidFill>
            <a:srgbClr val="9F000E"/>
          </a:solidFill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corpus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387211" y="3544545"/>
            <a:ext cx="633845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en-GB" sz="2400" dirty="0">
                <a:solidFill>
                  <a:srgbClr val="C00000"/>
                </a:solidFill>
              </a:rPr>
              <a:t>•</a:t>
            </a:r>
            <a:r>
              <a:rPr lang="sk-SK" sz="2400" dirty="0">
                <a:solidFill>
                  <a:srgbClr val="C00000"/>
                </a:solidFill>
              </a:rPr>
              <a:t>  </a:t>
            </a:r>
            <a:r>
              <a:rPr lang="sk-SK" sz="2400" dirty="0"/>
              <a:t>musculus</a:t>
            </a:r>
            <a:r>
              <a:rPr lang="sk-SK" sz="2400" dirty="0">
                <a:solidFill>
                  <a:srgbClr val="C00000"/>
                </a:solidFill>
              </a:rPr>
              <a:t>  </a:t>
            </a:r>
            <a:r>
              <a:rPr lang="en-GB" sz="2400" dirty="0">
                <a:solidFill>
                  <a:srgbClr val="C00000"/>
                </a:solidFill>
              </a:rPr>
              <a:t>•</a:t>
            </a:r>
            <a:r>
              <a:rPr lang="sk-SK" sz="2400" dirty="0">
                <a:solidFill>
                  <a:srgbClr val="C00000"/>
                </a:solidFill>
              </a:rPr>
              <a:t> </a:t>
            </a:r>
            <a:r>
              <a:rPr lang="sk-SK" sz="2400" dirty="0"/>
              <a:t>vulnus</a:t>
            </a:r>
            <a:r>
              <a:rPr lang="sk-SK" sz="2400" dirty="0">
                <a:solidFill>
                  <a:srgbClr val="C00000"/>
                </a:solidFill>
              </a:rPr>
              <a:t> </a:t>
            </a:r>
            <a:r>
              <a:rPr lang="en-GB" sz="2400" dirty="0">
                <a:solidFill>
                  <a:srgbClr val="C00000"/>
                </a:solidFill>
              </a:rPr>
              <a:t>•</a:t>
            </a:r>
            <a:r>
              <a:rPr lang="sk-SK" sz="2400" dirty="0">
                <a:solidFill>
                  <a:srgbClr val="C00000"/>
                </a:solidFill>
              </a:rPr>
              <a:t>  </a:t>
            </a:r>
            <a:r>
              <a:rPr lang="sk-SK" sz="2400" dirty="0"/>
              <a:t>ulcus</a:t>
            </a:r>
            <a:r>
              <a:rPr lang="sk-SK" sz="2400" dirty="0">
                <a:solidFill>
                  <a:srgbClr val="C00000"/>
                </a:solidFill>
              </a:rPr>
              <a:t>  </a:t>
            </a:r>
            <a:r>
              <a:rPr lang="en-GB" sz="2400" dirty="0">
                <a:solidFill>
                  <a:srgbClr val="C00000"/>
                </a:solidFill>
              </a:rPr>
              <a:t>•</a:t>
            </a:r>
            <a:r>
              <a:rPr lang="sk-SK" sz="2400" dirty="0">
                <a:solidFill>
                  <a:srgbClr val="C00000"/>
                </a:solidFill>
              </a:rPr>
              <a:t>  </a:t>
            </a:r>
            <a:r>
              <a:rPr lang="sk-SK" sz="2400" dirty="0"/>
              <a:t>digitus</a:t>
            </a:r>
            <a:r>
              <a:rPr lang="sk-SK" sz="2400" dirty="0">
                <a:solidFill>
                  <a:srgbClr val="C00000"/>
                </a:solidFill>
              </a:rPr>
              <a:t> </a:t>
            </a:r>
            <a:r>
              <a:rPr lang="en-GB" sz="2400" dirty="0">
                <a:solidFill>
                  <a:srgbClr val="C00000"/>
                </a:solidFill>
              </a:rPr>
              <a:t>• </a:t>
            </a:r>
            <a:r>
              <a:rPr lang="en-GB" sz="2400" dirty="0" err="1"/>
              <a:t>albus</a:t>
            </a:r>
            <a:r>
              <a:rPr lang="en-GB" sz="2400" dirty="0"/>
              <a:t> </a:t>
            </a:r>
            <a:r>
              <a:rPr lang="en-GB" sz="2400" dirty="0">
                <a:solidFill>
                  <a:srgbClr val="C00000"/>
                </a:solidFill>
              </a:rPr>
              <a:t>• </a:t>
            </a:r>
            <a:endParaRPr lang="en-GB" sz="2400" dirty="0"/>
          </a:p>
        </p:txBody>
      </p:sp>
      <p:sp>
        <p:nvSpPr>
          <p:cNvPr id="11" name="Rectangle 10"/>
          <p:cNvSpPr/>
          <p:nvPr/>
        </p:nvSpPr>
        <p:spPr>
          <a:xfrm>
            <a:off x="1896573" y="4179533"/>
            <a:ext cx="531973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en-GB" sz="2400" dirty="0">
                <a:solidFill>
                  <a:srgbClr val="C00000"/>
                </a:solidFill>
              </a:rPr>
              <a:t>•</a:t>
            </a:r>
            <a:r>
              <a:rPr lang="sk-SK" sz="2400" dirty="0">
                <a:solidFill>
                  <a:srgbClr val="C00000"/>
                </a:solidFill>
              </a:rPr>
              <a:t> </a:t>
            </a:r>
            <a:r>
              <a:rPr lang="sk-SK" sz="2400" dirty="0"/>
              <a:t>cavitas</a:t>
            </a:r>
            <a:r>
              <a:rPr lang="sk-SK" sz="2400" dirty="0">
                <a:solidFill>
                  <a:srgbClr val="C00000"/>
                </a:solidFill>
              </a:rPr>
              <a:t>  </a:t>
            </a:r>
            <a:r>
              <a:rPr lang="en-GB" sz="2400" dirty="0">
                <a:solidFill>
                  <a:srgbClr val="C00000"/>
                </a:solidFill>
              </a:rPr>
              <a:t>•</a:t>
            </a:r>
            <a:r>
              <a:rPr lang="sk-SK" sz="2400" dirty="0">
                <a:solidFill>
                  <a:srgbClr val="C00000"/>
                </a:solidFill>
              </a:rPr>
              <a:t> </a:t>
            </a:r>
            <a:r>
              <a:rPr lang="sk-SK" sz="2400" dirty="0"/>
              <a:t>vas</a:t>
            </a:r>
            <a:r>
              <a:rPr lang="sk-SK" sz="2400" dirty="0">
                <a:solidFill>
                  <a:srgbClr val="C00000"/>
                </a:solidFill>
              </a:rPr>
              <a:t> </a:t>
            </a:r>
            <a:r>
              <a:rPr lang="en-GB" sz="2400" dirty="0">
                <a:solidFill>
                  <a:srgbClr val="C00000"/>
                </a:solidFill>
              </a:rPr>
              <a:t>•</a:t>
            </a:r>
            <a:r>
              <a:rPr lang="sk-SK" sz="2400" dirty="0">
                <a:solidFill>
                  <a:srgbClr val="C00000"/>
                </a:solidFill>
              </a:rPr>
              <a:t>  </a:t>
            </a:r>
            <a:r>
              <a:rPr lang="sk-SK" sz="2400" dirty="0">
                <a:solidFill>
                  <a:srgbClr val="000000"/>
                </a:solidFill>
              </a:rPr>
              <a:t>arterias</a:t>
            </a:r>
            <a:r>
              <a:rPr lang="sk-SK" sz="2400" dirty="0">
                <a:solidFill>
                  <a:srgbClr val="C00000"/>
                </a:solidFill>
              </a:rPr>
              <a:t> </a:t>
            </a:r>
            <a:r>
              <a:rPr lang="en-GB" sz="2400" dirty="0">
                <a:solidFill>
                  <a:srgbClr val="C00000"/>
                </a:solidFill>
              </a:rPr>
              <a:t>• </a:t>
            </a:r>
            <a:r>
              <a:rPr lang="en-GB" sz="2400" dirty="0" err="1">
                <a:solidFill>
                  <a:srgbClr val="000000"/>
                </a:solidFill>
              </a:rPr>
              <a:t>diarrhoas</a:t>
            </a:r>
            <a:r>
              <a:rPr lang="en-GB" sz="2400" dirty="0">
                <a:solidFill>
                  <a:srgbClr val="000000"/>
                </a:solidFill>
              </a:rPr>
              <a:t> </a:t>
            </a:r>
            <a:r>
              <a:rPr lang="en-GB" sz="2400" dirty="0">
                <a:solidFill>
                  <a:srgbClr val="C00000"/>
                </a:solidFill>
              </a:rPr>
              <a:t>• 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617495" y="4814521"/>
            <a:ext cx="587788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en-GB" sz="2400" dirty="0">
                <a:solidFill>
                  <a:srgbClr val="C00000"/>
                </a:solidFill>
              </a:rPr>
              <a:t>• </a:t>
            </a:r>
            <a:r>
              <a:rPr lang="en-GB" sz="2400" dirty="0" err="1">
                <a:solidFill>
                  <a:srgbClr val="000000"/>
                </a:solidFill>
              </a:rPr>
              <a:t>ligamenta</a:t>
            </a:r>
            <a:r>
              <a:rPr lang="en-GB" sz="2400" dirty="0">
                <a:solidFill>
                  <a:srgbClr val="000000"/>
                </a:solidFill>
              </a:rPr>
              <a:t> </a:t>
            </a:r>
            <a:r>
              <a:rPr lang="en-GB" sz="2400" dirty="0">
                <a:solidFill>
                  <a:srgbClr val="C00000"/>
                </a:solidFill>
              </a:rPr>
              <a:t>• </a:t>
            </a:r>
            <a:r>
              <a:rPr lang="sk-SK" sz="2400" dirty="0">
                <a:solidFill>
                  <a:srgbClr val="C00000"/>
                </a:solidFill>
              </a:rPr>
              <a:t> </a:t>
            </a:r>
            <a:r>
              <a:rPr lang="sk-SK" sz="2400" dirty="0"/>
              <a:t>aqua</a:t>
            </a:r>
            <a:r>
              <a:rPr lang="sk-SK" sz="2400" dirty="0">
                <a:solidFill>
                  <a:srgbClr val="C00000"/>
                </a:solidFill>
              </a:rPr>
              <a:t>  </a:t>
            </a:r>
            <a:r>
              <a:rPr lang="en-GB" sz="2400" dirty="0">
                <a:solidFill>
                  <a:srgbClr val="C00000"/>
                </a:solidFill>
              </a:rPr>
              <a:t>• </a:t>
            </a:r>
            <a:r>
              <a:rPr lang="en-GB" sz="2400" dirty="0" err="1" smtClean="0">
                <a:solidFill>
                  <a:srgbClr val="000000"/>
                </a:solidFill>
              </a:rPr>
              <a:t>crura</a:t>
            </a:r>
            <a:r>
              <a:rPr lang="en-GB" sz="2400" dirty="0" smtClean="0">
                <a:solidFill>
                  <a:srgbClr val="C00000"/>
                </a:solidFill>
              </a:rPr>
              <a:t> </a:t>
            </a:r>
            <a:r>
              <a:rPr lang="en-GB" sz="2400" dirty="0">
                <a:solidFill>
                  <a:srgbClr val="C00000"/>
                </a:solidFill>
              </a:rPr>
              <a:t>• </a:t>
            </a:r>
            <a:r>
              <a:rPr lang="en-GB" sz="2400" dirty="0" err="1">
                <a:solidFill>
                  <a:srgbClr val="000000"/>
                </a:solidFill>
              </a:rPr>
              <a:t>symptoma</a:t>
            </a:r>
            <a:r>
              <a:rPr lang="en-GB" sz="2400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23530" y="5449509"/>
            <a:ext cx="706581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en-GB" sz="2400" dirty="0">
                <a:solidFill>
                  <a:srgbClr val="C00000"/>
                </a:solidFill>
              </a:rPr>
              <a:t>•</a:t>
            </a:r>
            <a:r>
              <a:rPr lang="sk-SK" sz="2400" dirty="0">
                <a:solidFill>
                  <a:srgbClr val="C00000"/>
                </a:solidFill>
              </a:rPr>
              <a:t> </a:t>
            </a:r>
            <a:r>
              <a:rPr lang="sk-SK" sz="2400" dirty="0"/>
              <a:t>tumor</a:t>
            </a:r>
            <a:r>
              <a:rPr lang="sk-SK" sz="2400" dirty="0">
                <a:solidFill>
                  <a:srgbClr val="C00000"/>
                </a:solidFill>
              </a:rPr>
              <a:t> </a:t>
            </a:r>
            <a:r>
              <a:rPr lang="en-GB" sz="2400" dirty="0">
                <a:solidFill>
                  <a:srgbClr val="C00000"/>
                </a:solidFill>
              </a:rPr>
              <a:t>• </a:t>
            </a:r>
            <a:r>
              <a:rPr lang="sk-SK" sz="2400" dirty="0">
                <a:solidFill>
                  <a:srgbClr val="C00000"/>
                </a:solidFill>
              </a:rPr>
              <a:t> </a:t>
            </a:r>
            <a:r>
              <a:rPr lang="sk-SK" sz="2400" dirty="0"/>
              <a:t>ren</a:t>
            </a:r>
            <a:r>
              <a:rPr lang="sk-SK" sz="2400" dirty="0">
                <a:solidFill>
                  <a:srgbClr val="C00000"/>
                </a:solidFill>
              </a:rPr>
              <a:t>  </a:t>
            </a:r>
            <a:r>
              <a:rPr lang="en-GB" sz="2400" dirty="0">
                <a:solidFill>
                  <a:srgbClr val="C00000"/>
                </a:solidFill>
              </a:rPr>
              <a:t>•</a:t>
            </a:r>
            <a:r>
              <a:rPr lang="sk-SK" sz="2400" dirty="0">
                <a:solidFill>
                  <a:srgbClr val="C00000"/>
                </a:solidFill>
              </a:rPr>
              <a:t>  </a:t>
            </a:r>
            <a:r>
              <a:rPr lang="sk-SK" sz="2400" dirty="0"/>
              <a:t>abdomen</a:t>
            </a:r>
            <a:r>
              <a:rPr lang="sk-SK" sz="2400" dirty="0">
                <a:solidFill>
                  <a:srgbClr val="C00000"/>
                </a:solidFill>
              </a:rPr>
              <a:t> </a:t>
            </a:r>
            <a:r>
              <a:rPr lang="en-GB" sz="2400" dirty="0">
                <a:solidFill>
                  <a:srgbClr val="C00000"/>
                </a:solidFill>
              </a:rPr>
              <a:t>•</a:t>
            </a:r>
            <a:r>
              <a:rPr lang="sk-SK" sz="2400" dirty="0">
                <a:solidFill>
                  <a:srgbClr val="C00000"/>
                </a:solidFill>
              </a:rPr>
              <a:t>  </a:t>
            </a:r>
            <a:r>
              <a:rPr lang="sk-SK" sz="2400" dirty="0">
                <a:solidFill>
                  <a:srgbClr val="000000"/>
                </a:solidFill>
              </a:rPr>
              <a:t>systolen</a:t>
            </a:r>
            <a:r>
              <a:rPr lang="sk-SK" sz="2400" dirty="0">
                <a:solidFill>
                  <a:srgbClr val="C00000"/>
                </a:solidFill>
              </a:rPr>
              <a:t> </a:t>
            </a:r>
            <a:r>
              <a:rPr lang="en-GB" sz="2400" dirty="0">
                <a:solidFill>
                  <a:srgbClr val="C00000"/>
                </a:solidFill>
              </a:rPr>
              <a:t>• </a:t>
            </a:r>
            <a:r>
              <a:rPr lang="sk-SK" sz="2400" dirty="0"/>
              <a:t>apex </a:t>
            </a:r>
            <a:r>
              <a:rPr lang="en-GB" sz="2400" dirty="0">
                <a:solidFill>
                  <a:srgbClr val="C00000"/>
                </a:solidFill>
              </a:rPr>
              <a:t>•</a:t>
            </a:r>
            <a:r>
              <a:rPr lang="sk-SK" sz="2400" dirty="0">
                <a:solidFill>
                  <a:srgbClr val="C00000"/>
                </a:solidFill>
              </a:rPr>
              <a:t> </a:t>
            </a:r>
            <a:r>
              <a:rPr lang="sk-SK" sz="2400" dirty="0"/>
              <a:t>cortex</a:t>
            </a:r>
            <a:endParaRPr lang="sk-SK" sz="2400" dirty="0">
              <a:solidFill>
                <a:srgbClr val="C0000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080177" y="6084498"/>
            <a:ext cx="495252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en-GB" sz="2400" dirty="0">
                <a:solidFill>
                  <a:srgbClr val="C00000"/>
                </a:solidFill>
              </a:rPr>
              <a:t>• </a:t>
            </a:r>
            <a:r>
              <a:rPr lang="sk-SK" sz="2400" dirty="0"/>
              <a:t>luxatio</a:t>
            </a:r>
            <a:r>
              <a:rPr lang="sk-SK" sz="2400" dirty="0">
                <a:solidFill>
                  <a:srgbClr val="C00000"/>
                </a:solidFill>
              </a:rPr>
              <a:t>  </a:t>
            </a:r>
            <a:r>
              <a:rPr lang="en-GB" sz="2400" dirty="0">
                <a:solidFill>
                  <a:srgbClr val="C00000"/>
                </a:solidFill>
              </a:rPr>
              <a:t>•</a:t>
            </a:r>
            <a:r>
              <a:rPr lang="sk-SK" sz="2400" dirty="0">
                <a:solidFill>
                  <a:srgbClr val="C00000"/>
                </a:solidFill>
              </a:rPr>
              <a:t> </a:t>
            </a:r>
            <a:r>
              <a:rPr lang="sk-SK" sz="2400" dirty="0">
                <a:solidFill>
                  <a:srgbClr val="000000"/>
                </a:solidFill>
              </a:rPr>
              <a:t>ostio</a:t>
            </a:r>
            <a:r>
              <a:rPr lang="sk-SK" sz="2400" dirty="0">
                <a:solidFill>
                  <a:srgbClr val="C00000"/>
                </a:solidFill>
              </a:rPr>
              <a:t> </a:t>
            </a:r>
            <a:r>
              <a:rPr lang="en-GB" sz="2400" dirty="0">
                <a:solidFill>
                  <a:srgbClr val="C00000"/>
                </a:solidFill>
              </a:rPr>
              <a:t>• </a:t>
            </a:r>
            <a:r>
              <a:rPr lang="sk-SK" sz="2400" dirty="0"/>
              <a:t>os</a:t>
            </a:r>
            <a:r>
              <a:rPr lang="sk-SK" sz="2400" dirty="0">
                <a:solidFill>
                  <a:srgbClr val="C00000"/>
                </a:solidFill>
              </a:rPr>
              <a:t>  </a:t>
            </a:r>
            <a:r>
              <a:rPr lang="en-GB" sz="2400" dirty="0">
                <a:solidFill>
                  <a:srgbClr val="C00000"/>
                </a:solidFill>
              </a:rPr>
              <a:t>• </a:t>
            </a:r>
            <a:r>
              <a:rPr lang="en-GB" sz="2400" dirty="0">
                <a:solidFill>
                  <a:srgbClr val="000000"/>
                </a:solidFill>
              </a:rPr>
              <a:t>radios</a:t>
            </a:r>
            <a:r>
              <a:rPr lang="en-GB" sz="2400" dirty="0">
                <a:solidFill>
                  <a:srgbClr val="C00000"/>
                </a:solidFill>
              </a:rPr>
              <a:t> •</a:t>
            </a:r>
            <a:r>
              <a:rPr lang="sk-SK" sz="2400" dirty="0">
                <a:solidFill>
                  <a:srgbClr val="C00000"/>
                </a:solidFill>
              </a:rPr>
              <a:t>  </a:t>
            </a:r>
            <a:r>
              <a:rPr lang="sk-SK" sz="2400" dirty="0"/>
              <a:t>cor</a:t>
            </a:r>
            <a:r>
              <a:rPr lang="sk-SK" sz="2400" dirty="0">
                <a:solidFill>
                  <a:srgbClr val="C00000"/>
                </a:solidFill>
              </a:rPr>
              <a:t> </a:t>
            </a:r>
          </a:p>
        </p:txBody>
      </p:sp>
      <p:cxnSp>
        <p:nvCxnSpPr>
          <p:cNvPr id="16" name="Straight Arrow Connector 15"/>
          <p:cNvCxnSpPr>
            <a:endCxn id="6" idx="2"/>
          </p:cNvCxnSpPr>
          <p:nvPr/>
        </p:nvCxnSpPr>
        <p:spPr>
          <a:xfrm flipV="1">
            <a:off x="2220767" y="1934886"/>
            <a:ext cx="1457013" cy="188191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V="1">
            <a:off x="3870013" y="2389909"/>
            <a:ext cx="3334351" cy="128154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V="1">
            <a:off x="5068455" y="2471043"/>
            <a:ext cx="2657212" cy="12004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H="1" flipV="1">
            <a:off x="4017818" y="1789545"/>
            <a:ext cx="1934991" cy="188191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H="1" flipV="1">
            <a:off x="4456545" y="1789545"/>
            <a:ext cx="2576157" cy="188191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V="1">
            <a:off x="2540000" y="1789545"/>
            <a:ext cx="3251179" cy="249381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endCxn id="9" idx="1"/>
          </p:cNvCxnSpPr>
          <p:nvPr/>
        </p:nvCxnSpPr>
        <p:spPr>
          <a:xfrm flipV="1">
            <a:off x="3870013" y="2292873"/>
            <a:ext cx="3334351" cy="207687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H="1" flipV="1">
            <a:off x="457200" y="1789545"/>
            <a:ext cx="4313358" cy="249381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H="1" flipV="1">
            <a:off x="2794000" y="2471043"/>
            <a:ext cx="3278909" cy="181232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V="1">
            <a:off x="2794000" y="2471043"/>
            <a:ext cx="1662545" cy="248195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flipH="1" flipV="1">
            <a:off x="1168376" y="1789545"/>
            <a:ext cx="2701637" cy="316345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flipV="1">
            <a:off x="5264727" y="2471043"/>
            <a:ext cx="2690091" cy="248195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 flipV="1">
            <a:off x="6627091" y="2471043"/>
            <a:ext cx="1697182" cy="248195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 flipV="1">
            <a:off x="1720273" y="1789545"/>
            <a:ext cx="4468091" cy="378691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>
            <a:endCxn id="8" idx="2"/>
          </p:cNvCxnSpPr>
          <p:nvPr/>
        </p:nvCxnSpPr>
        <p:spPr>
          <a:xfrm flipV="1">
            <a:off x="2755179" y="1927827"/>
            <a:ext cx="3897725" cy="378691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 flipV="1">
            <a:off x="4151718" y="2471043"/>
            <a:ext cx="3237373" cy="31054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 flipH="1" flipV="1">
            <a:off x="2262909" y="2471043"/>
            <a:ext cx="3117273" cy="31054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 flipH="1" flipV="1">
            <a:off x="6361545" y="1789545"/>
            <a:ext cx="46182" cy="378691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 flipH="1" flipV="1">
            <a:off x="6858000" y="1789545"/>
            <a:ext cx="531091" cy="378691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 flipV="1">
            <a:off x="2874818" y="1789545"/>
            <a:ext cx="3077991" cy="44450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 flipV="1">
            <a:off x="4017818" y="2471043"/>
            <a:ext cx="635000" cy="376350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>
            <a:endCxn id="9" idx="2"/>
          </p:cNvCxnSpPr>
          <p:nvPr/>
        </p:nvCxnSpPr>
        <p:spPr>
          <a:xfrm flipV="1">
            <a:off x="4770558" y="2557422"/>
            <a:ext cx="3334352" cy="376350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 flipH="1" flipV="1">
            <a:off x="3452091" y="1789545"/>
            <a:ext cx="2008909" cy="44450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/>
          <p:nvPr/>
        </p:nvCxnSpPr>
        <p:spPr>
          <a:xfrm flipV="1">
            <a:off x="6627091" y="2471043"/>
            <a:ext cx="1893454" cy="376350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42611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9089"/>
          </a:xfrm>
        </p:spPr>
        <p:txBody>
          <a:bodyPr>
            <a:normAutofit fontScale="90000"/>
          </a:bodyPr>
          <a:lstStyle/>
          <a:p>
            <a:r>
              <a:rPr lang="sk-SK" sz="3600" dirty="0" err="1" smtClean="0">
                <a:solidFill>
                  <a:srgbClr val="1782BF"/>
                </a:solidFill>
                <a:latin typeface="Cambria"/>
                <a:cs typeface="Cambria"/>
              </a:rPr>
              <a:t>What</a:t>
            </a:r>
            <a:r>
              <a:rPr lang="sk-SK" sz="3600" dirty="0" smtClean="0">
                <a:solidFill>
                  <a:srgbClr val="1782BF"/>
                </a:solidFill>
                <a:latin typeface="Cambria"/>
                <a:cs typeface="Cambria"/>
              </a:rPr>
              <a:t> </a:t>
            </a:r>
            <a:r>
              <a:rPr lang="sk-SK" sz="3600" dirty="0" err="1" smtClean="0">
                <a:solidFill>
                  <a:srgbClr val="1782BF"/>
                </a:solidFill>
                <a:latin typeface="Cambria"/>
                <a:cs typeface="Cambria"/>
              </a:rPr>
              <a:t>is</a:t>
            </a:r>
            <a:r>
              <a:rPr lang="sk-SK" sz="3600" dirty="0" smtClean="0">
                <a:solidFill>
                  <a:srgbClr val="1782BF"/>
                </a:solidFill>
                <a:latin typeface="Cambria"/>
                <a:cs typeface="Cambria"/>
              </a:rPr>
              <a:t> a </a:t>
            </a:r>
            <a:r>
              <a:rPr lang="sk-SK" sz="3600" dirty="0" err="1" smtClean="0">
                <a:solidFill>
                  <a:srgbClr val="1782BF"/>
                </a:solidFill>
                <a:latin typeface="Cambria"/>
                <a:cs typeface="Cambria"/>
              </a:rPr>
              <a:t>nominative</a:t>
            </a:r>
            <a:r>
              <a:rPr lang="sk-SK" sz="3600" dirty="0" smtClean="0">
                <a:solidFill>
                  <a:srgbClr val="1782BF"/>
                </a:solidFill>
                <a:latin typeface="Cambria"/>
                <a:cs typeface="Cambria"/>
              </a:rPr>
              <a:t> </a:t>
            </a:r>
            <a:r>
              <a:rPr lang="sk-SK" sz="3600" dirty="0" err="1" smtClean="0">
                <a:solidFill>
                  <a:srgbClr val="1782BF"/>
                </a:solidFill>
                <a:latin typeface="Cambria"/>
                <a:cs typeface="Cambria"/>
              </a:rPr>
              <a:t>form</a:t>
            </a:r>
            <a:r>
              <a:rPr lang="sk-SK" sz="3600" dirty="0" smtClean="0">
                <a:solidFill>
                  <a:srgbClr val="1782BF"/>
                </a:solidFill>
                <a:latin typeface="Cambria"/>
                <a:cs typeface="Cambria"/>
              </a:rPr>
              <a:t> </a:t>
            </a:r>
            <a:r>
              <a:rPr lang="sk-SK" sz="3600" dirty="0" err="1" smtClean="0">
                <a:solidFill>
                  <a:srgbClr val="1782BF"/>
                </a:solidFill>
                <a:latin typeface="Cambria"/>
                <a:cs typeface="Cambria"/>
              </a:rPr>
              <a:t>of</a:t>
            </a:r>
            <a:r>
              <a:rPr lang="sk-SK" sz="3600" dirty="0" smtClean="0">
                <a:solidFill>
                  <a:srgbClr val="1782BF"/>
                </a:solidFill>
                <a:latin typeface="Cambria"/>
                <a:cs typeface="Cambria"/>
              </a:rPr>
              <a:t> </a:t>
            </a:r>
            <a:r>
              <a:rPr lang="sk-SK" sz="3600" dirty="0" err="1" smtClean="0">
                <a:solidFill>
                  <a:srgbClr val="1782BF"/>
                </a:solidFill>
                <a:latin typeface="Cambria"/>
                <a:cs typeface="Cambria"/>
              </a:rPr>
              <a:t>these</a:t>
            </a:r>
            <a:r>
              <a:rPr lang="sk-SK" sz="3600" dirty="0" smtClean="0">
                <a:solidFill>
                  <a:srgbClr val="1782BF"/>
                </a:solidFill>
                <a:latin typeface="Cambria"/>
                <a:cs typeface="Cambria"/>
              </a:rPr>
              <a:t> </a:t>
            </a:r>
            <a:r>
              <a:rPr lang="sk-SK" sz="3600" dirty="0" err="1" smtClean="0">
                <a:solidFill>
                  <a:srgbClr val="1782BF"/>
                </a:solidFill>
                <a:latin typeface="Cambria"/>
                <a:cs typeface="Cambria"/>
              </a:rPr>
              <a:t>nouns</a:t>
            </a:r>
            <a:r>
              <a:rPr lang="sk-SK" sz="3600" dirty="0" smtClean="0">
                <a:solidFill>
                  <a:srgbClr val="1782BF"/>
                </a:solidFill>
                <a:latin typeface="Cambria"/>
                <a:cs typeface="Cambria"/>
              </a:rPr>
              <a:t>?</a:t>
            </a:r>
            <a:endParaRPr lang="en-GB" sz="3600" dirty="0">
              <a:solidFill>
                <a:srgbClr val="1782BF"/>
              </a:solidFill>
              <a:latin typeface="Cambria"/>
              <a:cs typeface="Cambria"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>
          <a:xfrm>
            <a:off x="457200" y="2015820"/>
            <a:ext cx="8229600" cy="4525963"/>
          </a:xfrm>
        </p:spPr>
        <p:txBody>
          <a:bodyPr numCol="2">
            <a:normAutofit/>
          </a:bodyPr>
          <a:lstStyle/>
          <a:p>
            <a:r>
              <a:rPr lang="sk-SK" dirty="0" smtClean="0">
                <a:latin typeface="Cambria"/>
                <a:cs typeface="Cambria"/>
              </a:rPr>
              <a:t>Cervicis</a:t>
            </a:r>
          </a:p>
          <a:p>
            <a:r>
              <a:rPr lang="sk-SK" dirty="0" err="1" smtClean="0">
                <a:latin typeface="Cambria"/>
                <a:cs typeface="Cambria"/>
              </a:rPr>
              <a:t>Solutionis</a:t>
            </a:r>
            <a:endParaRPr lang="sk-SK" dirty="0" smtClean="0">
              <a:latin typeface="Cambria"/>
              <a:cs typeface="Cambria"/>
            </a:endParaRPr>
          </a:p>
          <a:p>
            <a:r>
              <a:rPr lang="sk-SK" dirty="0" err="1" smtClean="0">
                <a:latin typeface="Cambria"/>
                <a:cs typeface="Cambria"/>
              </a:rPr>
              <a:t>Tumoris</a:t>
            </a:r>
            <a:endParaRPr lang="sk-SK" dirty="0" smtClean="0">
              <a:latin typeface="Cambria"/>
              <a:cs typeface="Cambria"/>
            </a:endParaRPr>
          </a:p>
          <a:p>
            <a:r>
              <a:rPr lang="sk-SK" dirty="0" err="1" smtClean="0">
                <a:latin typeface="Cambria"/>
                <a:cs typeface="Cambria"/>
              </a:rPr>
              <a:t>Femoris</a:t>
            </a:r>
            <a:endParaRPr lang="sk-SK" dirty="0" smtClean="0">
              <a:latin typeface="Cambria"/>
              <a:cs typeface="Cambria"/>
            </a:endParaRPr>
          </a:p>
          <a:p>
            <a:r>
              <a:rPr lang="sk-SK" dirty="0" err="1" smtClean="0">
                <a:latin typeface="Cambria"/>
                <a:cs typeface="Cambria"/>
              </a:rPr>
              <a:t>Vertebrae</a:t>
            </a:r>
            <a:endParaRPr lang="sk-SK" dirty="0" smtClean="0">
              <a:latin typeface="Cambria"/>
              <a:cs typeface="Cambria"/>
            </a:endParaRPr>
          </a:p>
          <a:p>
            <a:r>
              <a:rPr lang="sk-SK" dirty="0" err="1" smtClean="0">
                <a:latin typeface="Cambria"/>
                <a:cs typeface="Cambria"/>
              </a:rPr>
              <a:t>Sacchari</a:t>
            </a:r>
            <a:endParaRPr lang="sk-SK" dirty="0" smtClean="0">
              <a:latin typeface="Cambria"/>
              <a:cs typeface="Cambria"/>
            </a:endParaRPr>
          </a:p>
          <a:p>
            <a:r>
              <a:rPr lang="sk-SK" dirty="0" err="1" smtClean="0">
                <a:latin typeface="Cambria"/>
                <a:cs typeface="Cambria"/>
              </a:rPr>
              <a:t>Systoles</a:t>
            </a:r>
            <a:endParaRPr lang="sk-SK" dirty="0" smtClean="0">
              <a:latin typeface="Cambria"/>
              <a:cs typeface="Cambria"/>
            </a:endParaRPr>
          </a:p>
          <a:p>
            <a:r>
              <a:rPr lang="sk-SK" dirty="0" err="1" smtClean="0">
                <a:latin typeface="Cambria"/>
                <a:cs typeface="Cambria"/>
              </a:rPr>
              <a:t>Oculi</a:t>
            </a:r>
            <a:endParaRPr lang="sk-SK" dirty="0" smtClean="0">
              <a:latin typeface="Cambria"/>
              <a:cs typeface="Cambria"/>
            </a:endParaRPr>
          </a:p>
          <a:p>
            <a:r>
              <a:rPr lang="sk-SK" dirty="0" err="1" smtClean="0">
                <a:latin typeface="Cambria"/>
                <a:cs typeface="Cambria"/>
              </a:rPr>
              <a:t>Cancri</a:t>
            </a:r>
            <a:endParaRPr lang="sk-SK" dirty="0" smtClean="0">
              <a:latin typeface="Cambria"/>
              <a:cs typeface="Cambria"/>
            </a:endParaRPr>
          </a:p>
          <a:p>
            <a:r>
              <a:rPr lang="sk-SK" dirty="0" smtClean="0">
                <a:latin typeface="Cambria"/>
                <a:cs typeface="Cambria"/>
              </a:rPr>
              <a:t>Phalangis</a:t>
            </a:r>
          </a:p>
          <a:p>
            <a:r>
              <a:rPr lang="sk-SK" dirty="0" err="1" smtClean="0">
                <a:latin typeface="Cambria"/>
                <a:cs typeface="Cambria"/>
              </a:rPr>
              <a:t>Ossis</a:t>
            </a:r>
            <a:endParaRPr lang="sk-SK" dirty="0" smtClean="0">
              <a:latin typeface="Cambria"/>
              <a:cs typeface="Cambria"/>
            </a:endParaRPr>
          </a:p>
          <a:p>
            <a:r>
              <a:rPr lang="sk-SK" dirty="0" err="1" smtClean="0">
                <a:latin typeface="Cambria"/>
                <a:cs typeface="Cambria"/>
              </a:rPr>
              <a:t>Oris</a:t>
            </a:r>
            <a:endParaRPr lang="sk-SK" dirty="0" smtClean="0">
              <a:latin typeface="Cambria"/>
              <a:cs typeface="Cambria"/>
            </a:endParaRPr>
          </a:p>
          <a:p>
            <a:r>
              <a:rPr lang="sk-SK" dirty="0" err="1" smtClean="0">
                <a:latin typeface="Cambria"/>
                <a:cs typeface="Cambria"/>
              </a:rPr>
              <a:t>Coli</a:t>
            </a:r>
            <a:endParaRPr lang="sk-SK" dirty="0" smtClean="0">
              <a:latin typeface="Cambria"/>
              <a:cs typeface="Cambria"/>
            </a:endParaRPr>
          </a:p>
          <a:p>
            <a:r>
              <a:rPr lang="sk-SK" dirty="0" err="1" smtClean="0">
                <a:latin typeface="Cambria"/>
                <a:cs typeface="Cambria"/>
              </a:rPr>
              <a:t>Colli</a:t>
            </a:r>
            <a:endParaRPr lang="sk-SK" dirty="0" smtClean="0">
              <a:latin typeface="Cambria"/>
              <a:cs typeface="Cambria"/>
            </a:endParaRPr>
          </a:p>
          <a:p>
            <a:r>
              <a:rPr lang="sk-SK" dirty="0" err="1" smtClean="0">
                <a:latin typeface="Cambria"/>
                <a:cs typeface="Cambria"/>
              </a:rPr>
              <a:t>Extremitatis</a:t>
            </a:r>
            <a:endParaRPr lang="sk-SK" dirty="0" smtClean="0">
              <a:latin typeface="Cambria"/>
              <a:cs typeface="Cambria"/>
            </a:endParaRPr>
          </a:p>
          <a:p>
            <a:r>
              <a:rPr lang="sk-SK" dirty="0" err="1" smtClean="0">
                <a:latin typeface="Cambria"/>
                <a:cs typeface="Cambria"/>
              </a:rPr>
              <a:t>Capitis</a:t>
            </a:r>
            <a:endParaRPr lang="sk-SK" dirty="0" smtClean="0">
              <a:latin typeface="Cambria"/>
              <a:cs typeface="Cambria"/>
            </a:endParaRPr>
          </a:p>
          <a:p>
            <a:r>
              <a:rPr lang="sk-SK" dirty="0" err="1" smtClean="0">
                <a:latin typeface="Cambria"/>
                <a:cs typeface="Cambria"/>
              </a:rPr>
              <a:t>Ganglii</a:t>
            </a:r>
            <a:endParaRPr lang="sk-SK" dirty="0" smtClean="0">
              <a:latin typeface="Cambria"/>
              <a:cs typeface="Cambria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21409" y="1470299"/>
            <a:ext cx="8301182" cy="523220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  <a:latin typeface="Cambria"/>
                <a:cs typeface="Cambria"/>
              </a:rPr>
              <a:t>Ex.: </a:t>
            </a:r>
            <a:r>
              <a:rPr lang="en-US" sz="2800" dirty="0" err="1" smtClean="0">
                <a:solidFill>
                  <a:schemeClr val="bg1"/>
                </a:solidFill>
                <a:latin typeface="Cambria"/>
                <a:cs typeface="Cambria"/>
              </a:rPr>
              <a:t>Injectionis</a:t>
            </a:r>
            <a:r>
              <a:rPr lang="en-US" sz="2800" dirty="0" smtClean="0">
                <a:solidFill>
                  <a:schemeClr val="bg1"/>
                </a:solidFill>
                <a:latin typeface="Cambria"/>
                <a:cs typeface="Cambria"/>
              </a:rPr>
              <a:t> &gt;  </a:t>
            </a:r>
            <a:r>
              <a:rPr lang="en-US" sz="2800" i="1" dirty="0" err="1" smtClean="0">
                <a:solidFill>
                  <a:schemeClr val="bg1"/>
                </a:solidFill>
                <a:latin typeface="Cambria"/>
                <a:cs typeface="Cambria"/>
              </a:rPr>
              <a:t>Injectio</a:t>
            </a:r>
            <a:r>
              <a:rPr lang="en-US" sz="2800" i="1" dirty="0" smtClean="0">
                <a:solidFill>
                  <a:schemeClr val="bg1"/>
                </a:solidFill>
                <a:latin typeface="Cambria"/>
                <a:cs typeface="Cambria"/>
              </a:rPr>
              <a:t>, feminine, </a:t>
            </a:r>
            <a:r>
              <a:rPr lang="en-US" sz="2800" dirty="0" smtClean="0">
                <a:solidFill>
                  <a:schemeClr val="bg1"/>
                </a:solidFill>
                <a:latin typeface="Cambria"/>
                <a:cs typeface="Cambria"/>
              </a:rPr>
              <a:t>DOLOR</a:t>
            </a:r>
            <a:endParaRPr lang="en-US" sz="2800" dirty="0">
              <a:solidFill>
                <a:schemeClr val="bg1"/>
              </a:solidFill>
              <a:latin typeface="Cambria"/>
              <a:cs typeface="Cambria"/>
            </a:endParaRPr>
          </a:p>
        </p:txBody>
      </p:sp>
      <p:sp>
        <p:nvSpPr>
          <p:cNvPr id="5" name="Zástupný symbol obsahu 2"/>
          <p:cNvSpPr txBox="1">
            <a:spLocks/>
          </p:cNvSpPr>
          <p:nvPr/>
        </p:nvSpPr>
        <p:spPr>
          <a:xfrm>
            <a:off x="2494016" y="2015820"/>
            <a:ext cx="8229600" cy="4525963"/>
          </a:xfrm>
          <a:prstGeom prst="rect">
            <a:avLst/>
          </a:prstGeom>
        </p:spPr>
        <p:txBody>
          <a:bodyPr vert="horz" lIns="91440" tIns="45720" rIns="91440" bIns="45720" numCol="2" rtlCol="0">
            <a:normAutofit fontScale="925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k-SK" b="1" dirty="0" smtClean="0">
                <a:solidFill>
                  <a:srgbClr val="1782BF"/>
                </a:solidFill>
                <a:latin typeface="Cambria"/>
                <a:cs typeface="Cambria"/>
              </a:rPr>
              <a:t>Cervix</a:t>
            </a:r>
          </a:p>
          <a:p>
            <a:r>
              <a:rPr lang="sk-SK" b="1" dirty="0" smtClean="0">
                <a:solidFill>
                  <a:srgbClr val="1782BF"/>
                </a:solidFill>
                <a:latin typeface="Cambria"/>
                <a:cs typeface="Cambria"/>
              </a:rPr>
              <a:t>Solutio</a:t>
            </a:r>
          </a:p>
          <a:p>
            <a:r>
              <a:rPr lang="sk-SK" b="1" dirty="0" smtClean="0">
                <a:solidFill>
                  <a:srgbClr val="1782BF"/>
                </a:solidFill>
                <a:latin typeface="Cambria"/>
                <a:cs typeface="Cambria"/>
              </a:rPr>
              <a:t>Tumor</a:t>
            </a:r>
          </a:p>
          <a:p>
            <a:r>
              <a:rPr lang="sk-SK" b="1" dirty="0" smtClean="0">
                <a:solidFill>
                  <a:srgbClr val="1782BF"/>
                </a:solidFill>
                <a:latin typeface="Cambria"/>
                <a:cs typeface="Cambria"/>
              </a:rPr>
              <a:t>Femur</a:t>
            </a:r>
          </a:p>
          <a:p>
            <a:r>
              <a:rPr lang="sk-SK" b="1" dirty="0" smtClean="0">
                <a:solidFill>
                  <a:srgbClr val="1782BF"/>
                </a:solidFill>
                <a:latin typeface="Cambria"/>
                <a:cs typeface="Cambria"/>
              </a:rPr>
              <a:t>Vertebra</a:t>
            </a:r>
          </a:p>
          <a:p>
            <a:r>
              <a:rPr lang="sk-SK" b="1" dirty="0" smtClean="0">
                <a:solidFill>
                  <a:srgbClr val="1782BF"/>
                </a:solidFill>
                <a:latin typeface="Cambria"/>
                <a:cs typeface="Cambria"/>
              </a:rPr>
              <a:t>Saccharum</a:t>
            </a:r>
          </a:p>
          <a:p>
            <a:r>
              <a:rPr lang="sk-SK" b="1" dirty="0" smtClean="0">
                <a:solidFill>
                  <a:srgbClr val="1782BF"/>
                </a:solidFill>
                <a:latin typeface="Cambria"/>
                <a:cs typeface="Cambria"/>
              </a:rPr>
              <a:t>Systole</a:t>
            </a:r>
          </a:p>
          <a:p>
            <a:r>
              <a:rPr lang="sk-SK" b="1" dirty="0" smtClean="0">
                <a:solidFill>
                  <a:srgbClr val="1782BF"/>
                </a:solidFill>
                <a:latin typeface="Cambria"/>
                <a:cs typeface="Cambria"/>
              </a:rPr>
              <a:t>Oculus</a:t>
            </a:r>
          </a:p>
          <a:p>
            <a:r>
              <a:rPr lang="sk-SK" b="1" dirty="0" smtClean="0">
                <a:solidFill>
                  <a:srgbClr val="1782BF"/>
                </a:solidFill>
                <a:latin typeface="Cambria"/>
                <a:cs typeface="Cambria"/>
              </a:rPr>
              <a:t>Cancer</a:t>
            </a:r>
          </a:p>
          <a:p>
            <a:r>
              <a:rPr lang="sk-SK" b="1" dirty="0" smtClean="0">
                <a:solidFill>
                  <a:srgbClr val="1782BF"/>
                </a:solidFill>
                <a:latin typeface="Cambria"/>
                <a:cs typeface="Cambria"/>
              </a:rPr>
              <a:t>Phalangx</a:t>
            </a:r>
          </a:p>
          <a:p>
            <a:r>
              <a:rPr lang="sk-SK" b="1" dirty="0" smtClean="0">
                <a:solidFill>
                  <a:srgbClr val="1782BF"/>
                </a:solidFill>
                <a:latin typeface="Cambria"/>
                <a:cs typeface="Cambria"/>
              </a:rPr>
              <a:t>Os</a:t>
            </a:r>
          </a:p>
          <a:p>
            <a:r>
              <a:rPr lang="sk-SK" b="1" dirty="0" smtClean="0">
                <a:solidFill>
                  <a:srgbClr val="1782BF"/>
                </a:solidFill>
                <a:latin typeface="Cambria"/>
                <a:cs typeface="Cambria"/>
              </a:rPr>
              <a:t>Os</a:t>
            </a:r>
          </a:p>
          <a:p>
            <a:r>
              <a:rPr lang="sk-SK" b="1" dirty="0" smtClean="0">
                <a:solidFill>
                  <a:srgbClr val="1782BF"/>
                </a:solidFill>
                <a:latin typeface="Cambria"/>
                <a:cs typeface="Cambria"/>
              </a:rPr>
              <a:t>Colon</a:t>
            </a:r>
          </a:p>
          <a:p>
            <a:r>
              <a:rPr lang="sk-SK" b="1" dirty="0" smtClean="0">
                <a:solidFill>
                  <a:srgbClr val="1782BF"/>
                </a:solidFill>
                <a:latin typeface="Cambria"/>
                <a:cs typeface="Cambria"/>
              </a:rPr>
              <a:t>Collum</a:t>
            </a:r>
          </a:p>
          <a:p>
            <a:r>
              <a:rPr lang="sk-SK" b="1" dirty="0" smtClean="0">
                <a:solidFill>
                  <a:srgbClr val="1782BF"/>
                </a:solidFill>
                <a:latin typeface="Cambria"/>
                <a:cs typeface="Cambria"/>
              </a:rPr>
              <a:t>Extremitas</a:t>
            </a:r>
          </a:p>
          <a:p>
            <a:r>
              <a:rPr lang="sk-SK" b="1" dirty="0" smtClean="0">
                <a:solidFill>
                  <a:srgbClr val="1782BF"/>
                </a:solidFill>
                <a:latin typeface="Cambria"/>
                <a:cs typeface="Cambria"/>
              </a:rPr>
              <a:t>Caput</a:t>
            </a:r>
          </a:p>
          <a:p>
            <a:r>
              <a:rPr lang="sk-SK" b="1" dirty="0" smtClean="0">
                <a:solidFill>
                  <a:srgbClr val="1782BF"/>
                </a:solidFill>
                <a:latin typeface="Cambria"/>
                <a:cs typeface="Cambria"/>
              </a:rPr>
              <a:t>Ganglion</a:t>
            </a:r>
          </a:p>
        </p:txBody>
      </p:sp>
    </p:spTree>
    <p:extLst>
      <p:ext uri="{BB962C8B-B14F-4D97-AF65-F5344CB8AC3E}">
        <p14:creationId xmlns:p14="http://schemas.microsoft.com/office/powerpoint/2010/main" val="3986747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Change into nominative plural: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422778"/>
            <a:ext cx="3045167" cy="5006057"/>
          </a:xfrm>
        </p:spPr>
        <p:txBody>
          <a:bodyPr numCol="1">
            <a:normAutofit/>
          </a:bodyPr>
          <a:lstStyle/>
          <a:p>
            <a:pPr>
              <a:spcBef>
                <a:spcPts val="600"/>
              </a:spcBef>
            </a:pPr>
            <a:r>
              <a:rPr lang="en-US" dirty="0" smtClean="0">
                <a:latin typeface="Cambria"/>
                <a:cs typeface="Cambria"/>
              </a:rPr>
              <a:t>Femur</a:t>
            </a:r>
          </a:p>
          <a:p>
            <a:pPr>
              <a:spcBef>
                <a:spcPts val="600"/>
              </a:spcBef>
            </a:pPr>
            <a:r>
              <a:rPr lang="en-US" dirty="0" smtClean="0">
                <a:latin typeface="Cambria"/>
                <a:cs typeface="Cambria"/>
              </a:rPr>
              <a:t>Mater</a:t>
            </a:r>
          </a:p>
          <a:p>
            <a:pPr>
              <a:spcBef>
                <a:spcPts val="600"/>
              </a:spcBef>
            </a:pPr>
            <a:r>
              <a:rPr lang="en-US" dirty="0" err="1" smtClean="0">
                <a:latin typeface="Cambria"/>
                <a:cs typeface="Cambria"/>
              </a:rPr>
              <a:t>Flos</a:t>
            </a:r>
            <a:endParaRPr lang="en-US" dirty="0" smtClean="0">
              <a:latin typeface="Cambria"/>
              <a:cs typeface="Cambria"/>
            </a:endParaRPr>
          </a:p>
          <a:p>
            <a:pPr>
              <a:spcBef>
                <a:spcPts val="600"/>
              </a:spcBef>
            </a:pPr>
            <a:r>
              <a:rPr lang="en-US" dirty="0" smtClean="0">
                <a:latin typeface="Cambria"/>
                <a:cs typeface="Cambria"/>
              </a:rPr>
              <a:t>Foramen</a:t>
            </a:r>
          </a:p>
          <a:p>
            <a:pPr>
              <a:spcBef>
                <a:spcPts val="600"/>
              </a:spcBef>
            </a:pPr>
            <a:r>
              <a:rPr lang="en-US" dirty="0" err="1" smtClean="0">
                <a:latin typeface="Cambria"/>
                <a:cs typeface="Cambria"/>
              </a:rPr>
              <a:t>Oedema</a:t>
            </a:r>
            <a:endParaRPr lang="en-US" dirty="0" smtClean="0">
              <a:latin typeface="Cambria"/>
              <a:cs typeface="Cambria"/>
            </a:endParaRPr>
          </a:p>
          <a:p>
            <a:pPr>
              <a:spcBef>
                <a:spcPts val="600"/>
              </a:spcBef>
            </a:pPr>
            <a:r>
              <a:rPr lang="en-US" dirty="0" smtClean="0">
                <a:latin typeface="Cambria"/>
                <a:cs typeface="Cambria"/>
              </a:rPr>
              <a:t>Apex</a:t>
            </a:r>
          </a:p>
          <a:p>
            <a:pPr>
              <a:spcBef>
                <a:spcPts val="600"/>
              </a:spcBef>
            </a:pPr>
            <a:r>
              <a:rPr lang="en-US" dirty="0" smtClean="0">
                <a:latin typeface="Cambria"/>
                <a:cs typeface="Cambria"/>
              </a:rPr>
              <a:t>Caput</a:t>
            </a:r>
          </a:p>
          <a:p>
            <a:pPr>
              <a:spcBef>
                <a:spcPts val="600"/>
              </a:spcBef>
            </a:pPr>
            <a:r>
              <a:rPr lang="en-US" dirty="0" smtClean="0">
                <a:latin typeface="Cambria"/>
                <a:cs typeface="Cambria"/>
              </a:rPr>
              <a:t>Melanoma</a:t>
            </a:r>
          </a:p>
          <a:p>
            <a:pPr>
              <a:spcBef>
                <a:spcPts val="600"/>
              </a:spcBef>
            </a:pPr>
            <a:r>
              <a:rPr lang="en-US" dirty="0" err="1" smtClean="0">
                <a:latin typeface="Cambria"/>
                <a:cs typeface="Cambria"/>
              </a:rPr>
              <a:t>Cartilago</a:t>
            </a:r>
            <a:endParaRPr lang="en-US" dirty="0" smtClean="0">
              <a:latin typeface="Cambria"/>
              <a:cs typeface="Cambria"/>
            </a:endParaRPr>
          </a:p>
          <a:p>
            <a:pPr>
              <a:spcBef>
                <a:spcPts val="600"/>
              </a:spcBef>
            </a:pPr>
            <a:r>
              <a:rPr lang="en-US" dirty="0" err="1" smtClean="0">
                <a:latin typeface="Cambria"/>
                <a:cs typeface="Cambria"/>
              </a:rPr>
              <a:t>Injectio</a:t>
            </a:r>
            <a:endParaRPr lang="en-US" dirty="0" smtClean="0">
              <a:latin typeface="Cambria"/>
              <a:cs typeface="Cambria"/>
            </a:endParaRPr>
          </a:p>
          <a:p>
            <a:pPr marL="0" indent="0">
              <a:spcBef>
                <a:spcPts val="600"/>
              </a:spcBef>
              <a:buNone/>
            </a:pPr>
            <a:endParaRPr lang="en-US" dirty="0">
              <a:latin typeface="Cambria"/>
              <a:cs typeface="Cambria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484013" y="1436426"/>
            <a:ext cx="3045167" cy="5006057"/>
          </a:xfrm>
          <a:prstGeom prst="rect">
            <a:avLst/>
          </a:prstGeom>
        </p:spPr>
        <p:txBody>
          <a:bodyPr vert="horz" lIns="91440" tIns="45720" rIns="91440" bIns="45720" numCol="1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600"/>
              </a:spcBef>
            </a:pPr>
            <a:r>
              <a:rPr lang="en-US" sz="2700" b="1" dirty="0" smtClean="0">
                <a:solidFill>
                  <a:srgbClr val="1782BF"/>
                </a:solidFill>
                <a:latin typeface="Cambria"/>
                <a:cs typeface="Cambria"/>
              </a:rPr>
              <a:t>Femora</a:t>
            </a:r>
          </a:p>
          <a:p>
            <a:pPr>
              <a:spcBef>
                <a:spcPts val="600"/>
              </a:spcBef>
            </a:pPr>
            <a:r>
              <a:rPr lang="en-US" sz="2700" b="1" dirty="0" err="1" smtClean="0">
                <a:solidFill>
                  <a:srgbClr val="1782BF"/>
                </a:solidFill>
                <a:latin typeface="Cambria"/>
                <a:cs typeface="Cambria"/>
              </a:rPr>
              <a:t>Matres</a:t>
            </a:r>
            <a:endParaRPr lang="en-US" sz="2700" b="1" dirty="0" smtClean="0">
              <a:solidFill>
                <a:srgbClr val="1782BF"/>
              </a:solidFill>
              <a:latin typeface="Cambria"/>
              <a:cs typeface="Cambria"/>
            </a:endParaRPr>
          </a:p>
          <a:p>
            <a:pPr>
              <a:spcBef>
                <a:spcPts val="600"/>
              </a:spcBef>
            </a:pPr>
            <a:r>
              <a:rPr lang="en-US" sz="2700" b="1" dirty="0" smtClean="0">
                <a:solidFill>
                  <a:srgbClr val="1782BF"/>
                </a:solidFill>
                <a:latin typeface="Cambria"/>
                <a:cs typeface="Cambria"/>
              </a:rPr>
              <a:t>Flores</a:t>
            </a:r>
          </a:p>
          <a:p>
            <a:pPr>
              <a:spcBef>
                <a:spcPts val="600"/>
              </a:spcBef>
            </a:pPr>
            <a:r>
              <a:rPr lang="en-US" sz="2700" b="1" dirty="0" smtClean="0">
                <a:solidFill>
                  <a:srgbClr val="1782BF"/>
                </a:solidFill>
                <a:latin typeface="Cambria"/>
                <a:cs typeface="Cambria"/>
              </a:rPr>
              <a:t>Foramina</a:t>
            </a:r>
          </a:p>
          <a:p>
            <a:pPr>
              <a:spcBef>
                <a:spcPts val="600"/>
              </a:spcBef>
            </a:pPr>
            <a:r>
              <a:rPr lang="en-US" sz="2700" b="1" dirty="0" err="1" smtClean="0">
                <a:solidFill>
                  <a:srgbClr val="1782BF"/>
                </a:solidFill>
                <a:latin typeface="Cambria"/>
                <a:cs typeface="Cambria"/>
              </a:rPr>
              <a:t>Oedemata</a:t>
            </a:r>
            <a:endParaRPr lang="en-US" sz="2700" b="1" dirty="0" smtClean="0">
              <a:solidFill>
                <a:srgbClr val="1782BF"/>
              </a:solidFill>
              <a:latin typeface="Cambria"/>
              <a:cs typeface="Cambria"/>
            </a:endParaRPr>
          </a:p>
          <a:p>
            <a:pPr>
              <a:spcBef>
                <a:spcPts val="600"/>
              </a:spcBef>
            </a:pPr>
            <a:r>
              <a:rPr lang="en-US" sz="2700" b="1" dirty="0" smtClean="0">
                <a:solidFill>
                  <a:srgbClr val="1782BF"/>
                </a:solidFill>
                <a:latin typeface="Cambria"/>
                <a:cs typeface="Cambria"/>
              </a:rPr>
              <a:t>Apices</a:t>
            </a:r>
          </a:p>
          <a:p>
            <a:pPr>
              <a:spcBef>
                <a:spcPts val="600"/>
              </a:spcBef>
            </a:pPr>
            <a:r>
              <a:rPr lang="en-US" sz="2700" b="1" dirty="0" smtClean="0">
                <a:solidFill>
                  <a:srgbClr val="1782BF"/>
                </a:solidFill>
                <a:latin typeface="Cambria"/>
                <a:cs typeface="Cambria"/>
              </a:rPr>
              <a:t>Capita</a:t>
            </a:r>
          </a:p>
          <a:p>
            <a:pPr>
              <a:spcBef>
                <a:spcPts val="600"/>
              </a:spcBef>
            </a:pPr>
            <a:r>
              <a:rPr lang="en-US" sz="2700" b="1" dirty="0" err="1" smtClean="0">
                <a:solidFill>
                  <a:srgbClr val="1782BF"/>
                </a:solidFill>
                <a:latin typeface="Cambria"/>
                <a:cs typeface="Cambria"/>
              </a:rPr>
              <a:t>Melanomata</a:t>
            </a:r>
            <a:endParaRPr lang="en-US" sz="2700" b="1" dirty="0" smtClean="0">
              <a:solidFill>
                <a:srgbClr val="1782BF"/>
              </a:solidFill>
              <a:latin typeface="Cambria"/>
              <a:cs typeface="Cambria"/>
            </a:endParaRPr>
          </a:p>
          <a:p>
            <a:pPr>
              <a:spcBef>
                <a:spcPts val="600"/>
              </a:spcBef>
            </a:pPr>
            <a:r>
              <a:rPr lang="en-US" sz="2700" b="1" dirty="0" err="1" smtClean="0">
                <a:solidFill>
                  <a:srgbClr val="1782BF"/>
                </a:solidFill>
                <a:latin typeface="Cambria"/>
                <a:cs typeface="Cambria"/>
              </a:rPr>
              <a:t>Cartilagines</a:t>
            </a:r>
            <a:endParaRPr lang="en-US" sz="2700" b="1" dirty="0" smtClean="0">
              <a:solidFill>
                <a:srgbClr val="1782BF"/>
              </a:solidFill>
              <a:latin typeface="Cambria"/>
              <a:cs typeface="Cambria"/>
            </a:endParaRPr>
          </a:p>
          <a:p>
            <a:pPr>
              <a:spcBef>
                <a:spcPts val="600"/>
              </a:spcBef>
            </a:pPr>
            <a:r>
              <a:rPr lang="en-US" sz="2700" b="1" dirty="0" err="1" smtClean="0">
                <a:solidFill>
                  <a:srgbClr val="1782BF"/>
                </a:solidFill>
                <a:latin typeface="Cambria"/>
                <a:cs typeface="Cambria"/>
              </a:rPr>
              <a:t>Injectiones</a:t>
            </a:r>
            <a:endParaRPr lang="en-US" sz="2700" b="1" dirty="0" smtClean="0">
              <a:solidFill>
                <a:srgbClr val="1782BF"/>
              </a:solidFill>
              <a:latin typeface="Cambria"/>
              <a:cs typeface="Cambria"/>
            </a:endParaRPr>
          </a:p>
          <a:p>
            <a:pPr marL="0" indent="0">
              <a:spcBef>
                <a:spcPts val="600"/>
              </a:spcBef>
              <a:buFont typeface="Arial"/>
              <a:buNone/>
            </a:pPr>
            <a:endParaRPr lang="en-US" sz="2700" b="1" dirty="0">
              <a:solidFill>
                <a:srgbClr val="1782BF"/>
              </a:solidFill>
              <a:latin typeface="Cambria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1131386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896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3600" b="1" dirty="0" smtClean="0">
                <a:solidFill>
                  <a:srgbClr val="1782BF"/>
                </a:solidFill>
              </a:rPr>
              <a:t>Connect nouns to name structures:</a:t>
            </a:r>
            <a:endParaRPr lang="en-US" sz="3600" b="1" dirty="0">
              <a:solidFill>
                <a:srgbClr val="1782B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6669" y="2095700"/>
            <a:ext cx="1775078" cy="60616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 smtClean="0">
                <a:latin typeface="Cambria"/>
                <a:cs typeface="Cambria"/>
              </a:rPr>
              <a:t>Cavitas</a:t>
            </a:r>
            <a:endParaRPr lang="en-US" dirty="0" smtClean="0">
              <a:latin typeface="Cambria"/>
              <a:cs typeface="Cambria"/>
            </a:endParaRPr>
          </a:p>
          <a:p>
            <a:pPr marL="0" indent="0">
              <a:buNone/>
            </a:pPr>
            <a:endParaRPr lang="en-US" dirty="0">
              <a:latin typeface="Cambria"/>
              <a:cs typeface="Cambria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635445" y="1409401"/>
            <a:ext cx="1808252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lnSpc>
                <a:spcPct val="90000"/>
              </a:lnSpc>
              <a:buFont typeface="+mj-lt"/>
              <a:buAutoNum type="arabicPeriod"/>
            </a:pPr>
            <a:r>
              <a:rPr lang="en-US" sz="2000" b="1" dirty="0" err="1" smtClean="0">
                <a:solidFill>
                  <a:srgbClr val="1782BF"/>
                </a:solidFill>
                <a:latin typeface="Cambria"/>
                <a:cs typeface="Cambria"/>
              </a:rPr>
              <a:t>Cranii</a:t>
            </a:r>
            <a:endParaRPr lang="en-US" sz="2000" b="1" dirty="0" smtClean="0">
              <a:solidFill>
                <a:srgbClr val="1782BF"/>
              </a:solidFill>
              <a:latin typeface="Cambria"/>
              <a:cs typeface="Cambria"/>
            </a:endParaRPr>
          </a:p>
          <a:p>
            <a:pPr marL="342900" indent="-342900">
              <a:lnSpc>
                <a:spcPct val="90000"/>
              </a:lnSpc>
              <a:buFont typeface="+mj-lt"/>
              <a:buAutoNum type="arabicPeriod"/>
            </a:pPr>
            <a:r>
              <a:rPr lang="en-US" sz="2000" b="1" dirty="0" err="1" smtClean="0">
                <a:solidFill>
                  <a:srgbClr val="1782BF"/>
                </a:solidFill>
                <a:latin typeface="Cambria"/>
                <a:cs typeface="Cambria"/>
              </a:rPr>
              <a:t>Thoracis</a:t>
            </a:r>
            <a:endParaRPr lang="en-US" sz="2000" b="1" dirty="0" smtClean="0">
              <a:solidFill>
                <a:srgbClr val="1782BF"/>
              </a:solidFill>
              <a:latin typeface="Cambria"/>
              <a:cs typeface="Cambria"/>
            </a:endParaRPr>
          </a:p>
          <a:p>
            <a:pPr marL="342900" indent="-342900">
              <a:lnSpc>
                <a:spcPct val="90000"/>
              </a:lnSpc>
              <a:buFont typeface="+mj-lt"/>
              <a:buAutoNum type="arabicPeriod"/>
            </a:pPr>
            <a:r>
              <a:rPr lang="en-US" sz="2000" b="1" dirty="0" err="1" smtClean="0">
                <a:solidFill>
                  <a:srgbClr val="1782BF"/>
                </a:solidFill>
                <a:latin typeface="Cambria"/>
                <a:cs typeface="Cambria"/>
              </a:rPr>
              <a:t>Abdominis</a:t>
            </a:r>
            <a:endParaRPr lang="en-US" sz="2000" b="1" dirty="0" smtClean="0">
              <a:solidFill>
                <a:srgbClr val="1782BF"/>
              </a:solidFill>
              <a:latin typeface="Cambria"/>
              <a:cs typeface="Cambria"/>
            </a:endParaRPr>
          </a:p>
          <a:p>
            <a:pPr marL="342900" indent="-342900">
              <a:lnSpc>
                <a:spcPct val="90000"/>
              </a:lnSpc>
              <a:buFont typeface="+mj-lt"/>
              <a:buAutoNum type="arabicPeriod"/>
            </a:pPr>
            <a:r>
              <a:rPr lang="en-US" sz="2000" b="1" dirty="0" err="1" smtClean="0">
                <a:solidFill>
                  <a:srgbClr val="1782BF"/>
                </a:solidFill>
                <a:latin typeface="Cambria"/>
                <a:cs typeface="Cambria"/>
              </a:rPr>
              <a:t>Laryngis</a:t>
            </a:r>
            <a:endParaRPr lang="en-US" sz="2000" b="1" dirty="0" smtClean="0">
              <a:solidFill>
                <a:srgbClr val="1782BF"/>
              </a:solidFill>
              <a:latin typeface="Cambria"/>
              <a:cs typeface="Cambria"/>
            </a:endParaRPr>
          </a:p>
          <a:p>
            <a:pPr marL="342900" indent="-342900">
              <a:lnSpc>
                <a:spcPct val="90000"/>
              </a:lnSpc>
              <a:buFont typeface="+mj-lt"/>
              <a:buAutoNum type="arabicPeriod"/>
            </a:pPr>
            <a:r>
              <a:rPr lang="en-US" sz="2000" b="1" dirty="0" err="1" smtClean="0">
                <a:solidFill>
                  <a:srgbClr val="1782BF"/>
                </a:solidFill>
                <a:latin typeface="Cambria"/>
                <a:cs typeface="Cambria"/>
              </a:rPr>
              <a:t>Nasi</a:t>
            </a:r>
            <a:endParaRPr lang="en-US" sz="2000" b="1" dirty="0" smtClean="0">
              <a:solidFill>
                <a:srgbClr val="1782BF"/>
              </a:solidFill>
              <a:latin typeface="Cambria"/>
              <a:cs typeface="Cambria"/>
            </a:endParaRPr>
          </a:p>
          <a:p>
            <a:pPr marL="342900" indent="-342900">
              <a:lnSpc>
                <a:spcPct val="90000"/>
              </a:lnSpc>
              <a:buFont typeface="+mj-lt"/>
              <a:buAutoNum type="arabicPeriod"/>
            </a:pPr>
            <a:r>
              <a:rPr lang="en-US" sz="2000" b="1" dirty="0" err="1" smtClean="0">
                <a:solidFill>
                  <a:srgbClr val="1782BF"/>
                </a:solidFill>
                <a:latin typeface="Cambria"/>
                <a:cs typeface="Cambria"/>
              </a:rPr>
              <a:t>Oris</a:t>
            </a:r>
            <a:endParaRPr lang="en-US" sz="2000" b="1" dirty="0" smtClean="0">
              <a:solidFill>
                <a:srgbClr val="1782BF"/>
              </a:solidFill>
              <a:latin typeface="Cambria"/>
              <a:cs typeface="Cambria"/>
            </a:endParaRPr>
          </a:p>
          <a:p>
            <a:pPr marL="342900" indent="-342900">
              <a:lnSpc>
                <a:spcPct val="90000"/>
              </a:lnSpc>
              <a:buFont typeface="+mj-lt"/>
              <a:buAutoNum type="arabicPeriod"/>
            </a:pPr>
            <a:r>
              <a:rPr lang="en-US" sz="2000" b="1" dirty="0" err="1" smtClean="0">
                <a:solidFill>
                  <a:srgbClr val="1782BF"/>
                </a:solidFill>
                <a:latin typeface="Cambria"/>
                <a:cs typeface="Cambria"/>
              </a:rPr>
              <a:t>Pharyngis</a:t>
            </a:r>
            <a:endParaRPr lang="en-US" sz="2000" b="1" dirty="0" smtClean="0">
              <a:solidFill>
                <a:srgbClr val="1782BF"/>
              </a:solidFill>
              <a:latin typeface="Cambria"/>
              <a:cs typeface="Cambria"/>
            </a:endParaRPr>
          </a:p>
          <a:p>
            <a:pPr marL="342900" indent="-342900">
              <a:lnSpc>
                <a:spcPct val="90000"/>
              </a:lnSpc>
              <a:buFont typeface="+mj-lt"/>
              <a:buAutoNum type="arabicPeriod"/>
            </a:pPr>
            <a:r>
              <a:rPr lang="en-US" sz="2000" b="1" dirty="0" smtClean="0">
                <a:solidFill>
                  <a:srgbClr val="1782BF"/>
                </a:solidFill>
                <a:latin typeface="Cambria"/>
                <a:cs typeface="Cambria"/>
              </a:rPr>
              <a:t>Uteri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366142" y="4997684"/>
            <a:ext cx="1775078" cy="6061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>
                <a:latin typeface="Cambria"/>
                <a:cs typeface="Cambria"/>
              </a:rPr>
              <a:t>Cervix</a:t>
            </a:r>
          </a:p>
          <a:p>
            <a:pPr marL="0" indent="0">
              <a:buFont typeface="Arial"/>
              <a:buNone/>
            </a:pPr>
            <a:endParaRPr lang="en-US" dirty="0">
              <a:latin typeface="Cambria"/>
              <a:cs typeface="Cambria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737128" y="4966310"/>
            <a:ext cx="137730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2000" b="1" dirty="0" smtClean="0">
                <a:solidFill>
                  <a:srgbClr val="1782BF"/>
                </a:solidFill>
                <a:latin typeface="Cambria"/>
                <a:cs typeface="Cambria"/>
              </a:rPr>
              <a:t>Uteri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000" b="1" dirty="0" err="1" smtClean="0">
                <a:solidFill>
                  <a:srgbClr val="1782BF"/>
                </a:solidFill>
                <a:latin typeface="Cambria"/>
                <a:cs typeface="Cambria"/>
              </a:rPr>
              <a:t>Vesicae</a:t>
            </a:r>
            <a:r>
              <a:rPr lang="en-US" sz="2000" b="1" dirty="0" smtClean="0">
                <a:solidFill>
                  <a:srgbClr val="1782BF"/>
                </a:solidFill>
                <a:latin typeface="Cambria"/>
                <a:cs typeface="Cambria"/>
              </a:rPr>
              <a:t> </a:t>
            </a:r>
          </a:p>
          <a:p>
            <a:r>
              <a:rPr lang="en-US" sz="2000" b="1" dirty="0" err="1" smtClean="0">
                <a:solidFill>
                  <a:srgbClr val="1782BF"/>
                </a:solidFill>
                <a:latin typeface="Cambria"/>
                <a:cs typeface="Cambria"/>
              </a:rPr>
              <a:t>urinariae</a:t>
            </a:r>
            <a:endParaRPr lang="en-US" sz="2000" b="1" dirty="0" smtClean="0">
              <a:solidFill>
                <a:srgbClr val="1782BF"/>
              </a:solidFill>
              <a:latin typeface="Cambria"/>
              <a:cs typeface="Cambria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3299546" y="4997684"/>
            <a:ext cx="1775078" cy="6061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>
                <a:latin typeface="Cambria"/>
                <a:cs typeface="Cambria"/>
              </a:rPr>
              <a:t>Caput</a:t>
            </a:r>
          </a:p>
          <a:p>
            <a:pPr marL="0" indent="0">
              <a:buFont typeface="Arial"/>
              <a:buNone/>
            </a:pPr>
            <a:endParaRPr lang="en-US" dirty="0">
              <a:latin typeface="Cambria"/>
              <a:cs typeface="Cambria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38520" y="4140593"/>
            <a:ext cx="1933543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lnSpc>
                <a:spcPct val="90000"/>
              </a:lnSpc>
              <a:buFont typeface="+mj-lt"/>
              <a:buAutoNum type="arabicPeriod"/>
            </a:pPr>
            <a:r>
              <a:rPr lang="en-US" sz="2000" b="1" dirty="0" smtClean="0">
                <a:solidFill>
                  <a:srgbClr val="1782BF"/>
                </a:solidFill>
                <a:latin typeface="Cambria"/>
                <a:cs typeface="Cambria"/>
              </a:rPr>
              <a:t>Costae</a:t>
            </a:r>
          </a:p>
          <a:p>
            <a:pPr marL="342900" indent="-342900">
              <a:lnSpc>
                <a:spcPct val="90000"/>
              </a:lnSpc>
              <a:buFont typeface="+mj-lt"/>
              <a:buAutoNum type="arabicPeriod"/>
            </a:pPr>
            <a:r>
              <a:rPr lang="en-US" sz="2000" b="1" dirty="0" err="1" smtClean="0">
                <a:solidFill>
                  <a:srgbClr val="1782BF"/>
                </a:solidFill>
                <a:latin typeface="Cambria"/>
                <a:cs typeface="Cambria"/>
              </a:rPr>
              <a:t>Femoris</a:t>
            </a:r>
            <a:endParaRPr lang="en-US" sz="2000" b="1" dirty="0" smtClean="0">
              <a:solidFill>
                <a:srgbClr val="1782BF"/>
              </a:solidFill>
              <a:latin typeface="Cambria"/>
              <a:cs typeface="Cambria"/>
            </a:endParaRPr>
          </a:p>
          <a:p>
            <a:pPr marL="342900" indent="-342900">
              <a:lnSpc>
                <a:spcPct val="90000"/>
              </a:lnSpc>
              <a:buFont typeface="+mj-lt"/>
              <a:buAutoNum type="arabicPeriod"/>
            </a:pPr>
            <a:r>
              <a:rPr lang="en-US" sz="2000" b="1" dirty="0" smtClean="0">
                <a:solidFill>
                  <a:srgbClr val="1782BF"/>
                </a:solidFill>
                <a:latin typeface="Cambria"/>
                <a:cs typeface="Cambria"/>
              </a:rPr>
              <a:t>Fibulae</a:t>
            </a:r>
          </a:p>
          <a:p>
            <a:pPr marL="342900" indent="-342900">
              <a:lnSpc>
                <a:spcPct val="90000"/>
              </a:lnSpc>
              <a:buFont typeface="+mj-lt"/>
              <a:buAutoNum type="arabicPeriod"/>
            </a:pPr>
            <a:r>
              <a:rPr lang="en-US" sz="2000" b="1" dirty="0" smtClean="0">
                <a:solidFill>
                  <a:srgbClr val="1782BF"/>
                </a:solidFill>
                <a:latin typeface="Cambria"/>
                <a:cs typeface="Cambria"/>
              </a:rPr>
              <a:t>Humeri</a:t>
            </a:r>
          </a:p>
          <a:p>
            <a:pPr marL="342900" indent="-342900">
              <a:lnSpc>
                <a:spcPct val="90000"/>
              </a:lnSpc>
              <a:buFont typeface="+mj-lt"/>
              <a:buAutoNum type="arabicPeriod"/>
            </a:pPr>
            <a:r>
              <a:rPr lang="en-US" sz="2000" b="1" dirty="0" err="1" smtClean="0">
                <a:solidFill>
                  <a:srgbClr val="1782BF"/>
                </a:solidFill>
                <a:latin typeface="Cambria"/>
                <a:cs typeface="Cambria"/>
              </a:rPr>
              <a:t>Mandibulae</a:t>
            </a:r>
            <a:endParaRPr lang="en-US" sz="2000" b="1" dirty="0" smtClean="0">
              <a:solidFill>
                <a:srgbClr val="1782BF"/>
              </a:solidFill>
              <a:latin typeface="Cambria"/>
              <a:cs typeface="Cambria"/>
            </a:endParaRPr>
          </a:p>
          <a:p>
            <a:pPr marL="342900" indent="-342900">
              <a:lnSpc>
                <a:spcPct val="90000"/>
              </a:lnSpc>
              <a:buFont typeface="+mj-lt"/>
              <a:buAutoNum type="arabicPeriod"/>
            </a:pPr>
            <a:r>
              <a:rPr lang="en-US" sz="2000" b="1" dirty="0" err="1" smtClean="0">
                <a:solidFill>
                  <a:srgbClr val="1782BF"/>
                </a:solidFill>
                <a:latin typeface="Cambria"/>
                <a:cs typeface="Cambria"/>
              </a:rPr>
              <a:t>Phalangis</a:t>
            </a:r>
            <a:endParaRPr lang="en-US" sz="2000" b="1" dirty="0" smtClean="0">
              <a:solidFill>
                <a:srgbClr val="1782BF"/>
              </a:solidFill>
              <a:latin typeface="Cambria"/>
              <a:cs typeface="Cambria"/>
            </a:endParaRPr>
          </a:p>
          <a:p>
            <a:pPr marL="342900" indent="-342900">
              <a:lnSpc>
                <a:spcPct val="90000"/>
              </a:lnSpc>
              <a:buFont typeface="+mj-lt"/>
              <a:buAutoNum type="arabicPeriod"/>
            </a:pPr>
            <a:r>
              <a:rPr lang="en-US" sz="2000" b="1" dirty="0" smtClean="0">
                <a:solidFill>
                  <a:srgbClr val="1782BF"/>
                </a:solidFill>
                <a:latin typeface="Cambria"/>
                <a:cs typeface="Cambria"/>
              </a:rPr>
              <a:t>Radii</a:t>
            </a:r>
          </a:p>
          <a:p>
            <a:pPr marL="342900" indent="-342900">
              <a:lnSpc>
                <a:spcPct val="90000"/>
              </a:lnSpc>
              <a:buFont typeface="+mj-lt"/>
              <a:buAutoNum type="arabicPeriod"/>
            </a:pPr>
            <a:r>
              <a:rPr lang="en-US" sz="2000" b="1" dirty="0" smtClean="0">
                <a:solidFill>
                  <a:srgbClr val="1782BF"/>
                </a:solidFill>
                <a:latin typeface="Cambria"/>
                <a:cs typeface="Cambria"/>
              </a:rPr>
              <a:t>Ulnae</a:t>
            </a: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146199" y="4966310"/>
            <a:ext cx="1775078" cy="6061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err="1" smtClean="0">
                <a:latin typeface="Cambria"/>
                <a:cs typeface="Cambria"/>
              </a:rPr>
              <a:t>Regio</a:t>
            </a:r>
            <a:endParaRPr lang="en-US" dirty="0" smtClean="0">
              <a:latin typeface="Cambria"/>
              <a:cs typeface="Cambria"/>
            </a:endParaRPr>
          </a:p>
          <a:p>
            <a:pPr marL="0" indent="0">
              <a:buFont typeface="Arial"/>
              <a:buNone/>
            </a:pPr>
            <a:endParaRPr lang="en-US" dirty="0">
              <a:latin typeface="Cambria"/>
              <a:cs typeface="Cambria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665228" y="3838229"/>
            <a:ext cx="1485022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lnSpc>
                <a:spcPct val="90000"/>
              </a:lnSpc>
              <a:buFont typeface="+mj-lt"/>
              <a:buAutoNum type="arabicPeriod"/>
            </a:pPr>
            <a:r>
              <a:rPr lang="en-US" sz="2000" b="1" dirty="0" err="1" smtClean="0">
                <a:solidFill>
                  <a:srgbClr val="1782BF"/>
                </a:solidFill>
                <a:latin typeface="Cambria"/>
                <a:cs typeface="Cambria"/>
              </a:rPr>
              <a:t>Brachii</a:t>
            </a:r>
            <a:endParaRPr lang="en-US" sz="2000" b="1" dirty="0" smtClean="0">
              <a:solidFill>
                <a:srgbClr val="1782BF"/>
              </a:solidFill>
              <a:latin typeface="Cambria"/>
              <a:cs typeface="Cambria"/>
            </a:endParaRPr>
          </a:p>
          <a:p>
            <a:pPr marL="342900" indent="-342900">
              <a:lnSpc>
                <a:spcPct val="90000"/>
              </a:lnSpc>
              <a:buFont typeface="+mj-lt"/>
              <a:buAutoNum type="arabicPeriod"/>
            </a:pPr>
            <a:r>
              <a:rPr lang="en-US" sz="2000" b="1" dirty="0" err="1" smtClean="0">
                <a:solidFill>
                  <a:srgbClr val="1782BF"/>
                </a:solidFill>
                <a:latin typeface="Cambria"/>
                <a:cs typeface="Cambria"/>
              </a:rPr>
              <a:t>Capitis</a:t>
            </a:r>
            <a:endParaRPr lang="en-US" sz="2000" b="1" dirty="0" smtClean="0">
              <a:solidFill>
                <a:srgbClr val="1782BF"/>
              </a:solidFill>
              <a:latin typeface="Cambria"/>
              <a:cs typeface="Cambria"/>
            </a:endParaRPr>
          </a:p>
          <a:p>
            <a:pPr marL="342900" indent="-342900">
              <a:lnSpc>
                <a:spcPct val="90000"/>
              </a:lnSpc>
              <a:buFont typeface="+mj-lt"/>
              <a:buAutoNum type="arabicPeriod"/>
            </a:pPr>
            <a:r>
              <a:rPr lang="en-US" sz="2000" b="1" dirty="0" smtClean="0">
                <a:solidFill>
                  <a:srgbClr val="1782BF"/>
                </a:solidFill>
                <a:latin typeface="Cambria"/>
                <a:cs typeface="Cambria"/>
              </a:rPr>
              <a:t>Carpi</a:t>
            </a:r>
          </a:p>
          <a:p>
            <a:pPr marL="342900" indent="-342900">
              <a:lnSpc>
                <a:spcPct val="90000"/>
              </a:lnSpc>
              <a:buFont typeface="+mj-lt"/>
              <a:buAutoNum type="arabicPeriod"/>
            </a:pPr>
            <a:r>
              <a:rPr lang="en-US" sz="2000" b="1" dirty="0" err="1" smtClean="0">
                <a:solidFill>
                  <a:srgbClr val="1782BF"/>
                </a:solidFill>
                <a:latin typeface="Cambria"/>
                <a:cs typeface="Cambria"/>
              </a:rPr>
              <a:t>Cervicis</a:t>
            </a:r>
            <a:endParaRPr lang="en-US" sz="2000" b="1" dirty="0" smtClean="0">
              <a:solidFill>
                <a:srgbClr val="1782BF"/>
              </a:solidFill>
              <a:latin typeface="Cambria"/>
              <a:cs typeface="Cambria"/>
            </a:endParaRPr>
          </a:p>
          <a:p>
            <a:pPr marL="342900" indent="-342900">
              <a:lnSpc>
                <a:spcPct val="90000"/>
              </a:lnSpc>
              <a:buFont typeface="+mj-lt"/>
              <a:buAutoNum type="arabicPeriod"/>
            </a:pPr>
            <a:r>
              <a:rPr lang="en-US" sz="2000" b="1" dirty="0" err="1" smtClean="0">
                <a:solidFill>
                  <a:srgbClr val="1782BF"/>
                </a:solidFill>
                <a:latin typeface="Cambria"/>
                <a:cs typeface="Cambria"/>
              </a:rPr>
              <a:t>Coxae</a:t>
            </a:r>
            <a:endParaRPr lang="en-US" sz="2000" b="1" dirty="0" smtClean="0">
              <a:solidFill>
                <a:srgbClr val="1782BF"/>
              </a:solidFill>
              <a:latin typeface="Cambria"/>
              <a:cs typeface="Cambria"/>
            </a:endParaRPr>
          </a:p>
          <a:p>
            <a:pPr marL="342900" indent="-342900">
              <a:lnSpc>
                <a:spcPct val="90000"/>
              </a:lnSpc>
              <a:buFont typeface="+mj-lt"/>
              <a:buAutoNum type="arabicPeriod"/>
            </a:pPr>
            <a:r>
              <a:rPr lang="en-US" sz="2000" b="1" dirty="0" err="1" smtClean="0">
                <a:solidFill>
                  <a:srgbClr val="1782BF"/>
                </a:solidFill>
                <a:latin typeface="Cambria"/>
                <a:cs typeface="Cambria"/>
              </a:rPr>
              <a:t>Cruris</a:t>
            </a:r>
            <a:endParaRPr lang="en-US" sz="2000" b="1" dirty="0" smtClean="0">
              <a:solidFill>
                <a:srgbClr val="1782BF"/>
              </a:solidFill>
              <a:latin typeface="Cambria"/>
              <a:cs typeface="Cambria"/>
            </a:endParaRPr>
          </a:p>
          <a:p>
            <a:pPr marL="342900" indent="-342900">
              <a:lnSpc>
                <a:spcPct val="90000"/>
              </a:lnSpc>
              <a:buFont typeface="+mj-lt"/>
              <a:buAutoNum type="arabicPeriod"/>
            </a:pPr>
            <a:r>
              <a:rPr lang="en-US" sz="2000" b="1" dirty="0" err="1" smtClean="0">
                <a:solidFill>
                  <a:srgbClr val="1782BF"/>
                </a:solidFill>
                <a:latin typeface="Cambria"/>
                <a:cs typeface="Cambria"/>
              </a:rPr>
              <a:t>Dorsi</a:t>
            </a:r>
            <a:endParaRPr lang="en-US" sz="2000" b="1" dirty="0" smtClean="0">
              <a:solidFill>
                <a:srgbClr val="1782BF"/>
              </a:solidFill>
              <a:latin typeface="Cambria"/>
              <a:cs typeface="Cambria"/>
            </a:endParaRPr>
          </a:p>
          <a:p>
            <a:pPr marL="342900" indent="-342900">
              <a:lnSpc>
                <a:spcPct val="90000"/>
              </a:lnSpc>
              <a:buFont typeface="+mj-lt"/>
              <a:buAutoNum type="arabicPeriod"/>
            </a:pPr>
            <a:r>
              <a:rPr lang="en-US" sz="2000" b="1" dirty="0" err="1" smtClean="0">
                <a:solidFill>
                  <a:srgbClr val="1782BF"/>
                </a:solidFill>
                <a:latin typeface="Cambria"/>
                <a:cs typeface="Cambria"/>
              </a:rPr>
              <a:t>Femoris</a:t>
            </a:r>
            <a:endParaRPr lang="en-US" sz="2000" b="1" dirty="0" smtClean="0">
              <a:solidFill>
                <a:srgbClr val="1782BF"/>
              </a:solidFill>
              <a:latin typeface="Cambria"/>
              <a:cs typeface="Cambria"/>
            </a:endParaRPr>
          </a:p>
          <a:p>
            <a:pPr marL="342900" indent="-342900">
              <a:lnSpc>
                <a:spcPct val="90000"/>
              </a:lnSpc>
              <a:buFont typeface="+mj-lt"/>
              <a:buAutoNum type="arabicPeriod"/>
            </a:pPr>
            <a:r>
              <a:rPr lang="en-US" sz="2000" b="1" dirty="0" err="1" smtClean="0">
                <a:solidFill>
                  <a:srgbClr val="1782BF"/>
                </a:solidFill>
                <a:latin typeface="Cambria"/>
                <a:cs typeface="Cambria"/>
              </a:rPr>
              <a:t>Pedis</a:t>
            </a:r>
            <a:endParaRPr lang="en-US" sz="2000" b="1" dirty="0" smtClean="0">
              <a:solidFill>
                <a:srgbClr val="1782BF"/>
              </a:solidFill>
              <a:latin typeface="Cambria"/>
              <a:cs typeface="Cambria"/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3299546" y="2118635"/>
            <a:ext cx="1775078" cy="6061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>
                <a:latin typeface="Cambria"/>
                <a:cs typeface="Cambria"/>
              </a:rPr>
              <a:t>Corpus</a:t>
            </a:r>
          </a:p>
          <a:p>
            <a:pPr marL="0" indent="0">
              <a:buFont typeface="Arial"/>
              <a:buNone/>
            </a:pPr>
            <a:endParaRPr lang="en-US" dirty="0">
              <a:latin typeface="Cambria"/>
              <a:cs typeface="Cambria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608045" y="1375101"/>
            <a:ext cx="2401619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lnSpc>
                <a:spcPct val="90000"/>
              </a:lnSpc>
              <a:buFont typeface="+mj-lt"/>
              <a:buAutoNum type="arabicPeriod"/>
            </a:pPr>
            <a:r>
              <a:rPr lang="en-US" sz="2000" b="1" dirty="0" smtClean="0">
                <a:solidFill>
                  <a:srgbClr val="1782BF"/>
                </a:solidFill>
                <a:latin typeface="Cambria"/>
                <a:cs typeface="Cambria"/>
              </a:rPr>
              <a:t>Linguae</a:t>
            </a:r>
          </a:p>
          <a:p>
            <a:pPr marL="342900" indent="-342900">
              <a:lnSpc>
                <a:spcPct val="90000"/>
              </a:lnSpc>
              <a:buFont typeface="+mj-lt"/>
              <a:buAutoNum type="arabicPeriod"/>
            </a:pPr>
            <a:r>
              <a:rPr lang="en-US" sz="2000" b="1" dirty="0" err="1" smtClean="0">
                <a:solidFill>
                  <a:srgbClr val="1782BF"/>
                </a:solidFill>
                <a:latin typeface="Cambria"/>
                <a:cs typeface="Cambria"/>
              </a:rPr>
              <a:t>Phalangis</a:t>
            </a:r>
            <a:endParaRPr lang="en-US" sz="2000" b="1" dirty="0" smtClean="0">
              <a:solidFill>
                <a:srgbClr val="1782BF"/>
              </a:solidFill>
              <a:latin typeface="Cambria"/>
              <a:cs typeface="Cambria"/>
            </a:endParaRPr>
          </a:p>
          <a:p>
            <a:pPr marL="342900" indent="-342900">
              <a:lnSpc>
                <a:spcPct val="90000"/>
              </a:lnSpc>
              <a:buFont typeface="+mj-lt"/>
              <a:buAutoNum type="arabicPeriod"/>
            </a:pPr>
            <a:r>
              <a:rPr lang="en-US" sz="2000" b="1" dirty="0" err="1" smtClean="0">
                <a:solidFill>
                  <a:srgbClr val="1782BF"/>
                </a:solidFill>
                <a:latin typeface="Cambria"/>
                <a:cs typeface="Cambria"/>
              </a:rPr>
              <a:t>Sterni</a:t>
            </a:r>
            <a:endParaRPr lang="en-US" sz="2000" b="1" dirty="0" smtClean="0">
              <a:solidFill>
                <a:srgbClr val="1782BF"/>
              </a:solidFill>
              <a:latin typeface="Cambria"/>
              <a:cs typeface="Cambria"/>
            </a:endParaRPr>
          </a:p>
          <a:p>
            <a:pPr marL="342900" indent="-342900">
              <a:lnSpc>
                <a:spcPct val="90000"/>
              </a:lnSpc>
              <a:buFont typeface="+mj-lt"/>
              <a:buAutoNum type="arabicPeriod"/>
            </a:pPr>
            <a:r>
              <a:rPr lang="en-US" sz="2000" b="1" dirty="0" err="1" smtClean="0">
                <a:solidFill>
                  <a:srgbClr val="1782BF"/>
                </a:solidFill>
                <a:latin typeface="Cambria"/>
                <a:cs typeface="Cambria"/>
              </a:rPr>
              <a:t>Tali</a:t>
            </a:r>
            <a:endParaRPr lang="en-US" sz="2000" b="1" dirty="0" smtClean="0">
              <a:solidFill>
                <a:srgbClr val="1782BF"/>
              </a:solidFill>
              <a:latin typeface="Cambria"/>
              <a:cs typeface="Cambria"/>
            </a:endParaRPr>
          </a:p>
          <a:p>
            <a:pPr marL="342900" indent="-342900">
              <a:lnSpc>
                <a:spcPct val="90000"/>
              </a:lnSpc>
              <a:buFont typeface="+mj-lt"/>
              <a:buAutoNum type="arabicPeriod"/>
            </a:pPr>
            <a:r>
              <a:rPr lang="en-US" sz="2000" b="1" dirty="0" smtClean="0">
                <a:solidFill>
                  <a:srgbClr val="1782BF"/>
                </a:solidFill>
                <a:latin typeface="Cambria"/>
                <a:cs typeface="Cambria"/>
              </a:rPr>
              <a:t>Tibiae</a:t>
            </a:r>
          </a:p>
          <a:p>
            <a:pPr marL="342900" indent="-342900">
              <a:lnSpc>
                <a:spcPct val="90000"/>
              </a:lnSpc>
              <a:buFont typeface="+mj-lt"/>
              <a:buAutoNum type="arabicPeriod"/>
            </a:pPr>
            <a:r>
              <a:rPr lang="en-US" sz="2000" b="1" dirty="0" smtClean="0">
                <a:solidFill>
                  <a:srgbClr val="1782BF"/>
                </a:solidFill>
                <a:latin typeface="Cambria"/>
                <a:cs typeface="Cambria"/>
              </a:rPr>
              <a:t>Uteri</a:t>
            </a:r>
          </a:p>
          <a:p>
            <a:pPr marL="342900" indent="-342900">
              <a:lnSpc>
                <a:spcPct val="90000"/>
              </a:lnSpc>
              <a:buFont typeface="+mj-lt"/>
              <a:buAutoNum type="arabicPeriod"/>
            </a:pPr>
            <a:r>
              <a:rPr lang="en-US" sz="2000" b="1" dirty="0" err="1" smtClean="0">
                <a:solidFill>
                  <a:srgbClr val="1782BF"/>
                </a:solidFill>
                <a:latin typeface="Cambria"/>
                <a:cs typeface="Cambria"/>
              </a:rPr>
              <a:t>Ossis</a:t>
            </a:r>
            <a:r>
              <a:rPr lang="en-US" sz="2000" b="1" dirty="0" smtClean="0">
                <a:solidFill>
                  <a:srgbClr val="1782BF"/>
                </a:solidFill>
                <a:latin typeface="Cambria"/>
                <a:cs typeface="Cambria"/>
              </a:rPr>
              <a:t> metacarpi</a:t>
            </a:r>
          </a:p>
          <a:p>
            <a:pPr marL="342900" indent="-342900">
              <a:lnSpc>
                <a:spcPct val="90000"/>
              </a:lnSpc>
              <a:buFont typeface="+mj-lt"/>
              <a:buAutoNum type="arabicPeriod"/>
            </a:pPr>
            <a:r>
              <a:rPr lang="en-US" sz="2000" b="1" dirty="0" err="1" smtClean="0">
                <a:solidFill>
                  <a:srgbClr val="1782BF"/>
                </a:solidFill>
                <a:latin typeface="Cambria"/>
                <a:cs typeface="Cambria"/>
              </a:rPr>
              <a:t>Ossis</a:t>
            </a:r>
            <a:r>
              <a:rPr lang="en-US" sz="2000" b="1" dirty="0" smtClean="0">
                <a:solidFill>
                  <a:srgbClr val="1782BF"/>
                </a:solidFill>
                <a:latin typeface="Cambria"/>
                <a:cs typeface="Cambria"/>
              </a:rPr>
              <a:t> metatarsi</a:t>
            </a:r>
          </a:p>
          <a:p>
            <a:pPr marL="342900" indent="-342900">
              <a:lnSpc>
                <a:spcPct val="90000"/>
              </a:lnSpc>
              <a:buFont typeface="+mj-lt"/>
              <a:buAutoNum type="arabicPeriod"/>
            </a:pPr>
            <a:r>
              <a:rPr lang="en-US" sz="2000" b="1" dirty="0" err="1" smtClean="0">
                <a:solidFill>
                  <a:srgbClr val="1782BF"/>
                </a:solidFill>
                <a:latin typeface="Cambria"/>
                <a:cs typeface="Cambria"/>
              </a:rPr>
              <a:t>Coccygis</a:t>
            </a:r>
            <a:endParaRPr lang="en-US" sz="2000" b="1" dirty="0" smtClean="0">
              <a:solidFill>
                <a:srgbClr val="1782BF"/>
              </a:solidFill>
              <a:latin typeface="Cambria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29552604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1782BF"/>
                </a:solidFill>
              </a:rPr>
              <a:t>Assign adjectives to nouns</a:t>
            </a:r>
            <a:endParaRPr lang="en-US" b="1" dirty="0">
              <a:solidFill>
                <a:srgbClr val="1782B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1600200"/>
            <a:ext cx="9144000" cy="54725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300" dirty="0" smtClean="0"/>
              <a:t>tumor</a:t>
            </a:r>
            <a:r>
              <a:rPr lang="en-GB" sz="2300" dirty="0" smtClean="0">
                <a:solidFill>
                  <a:srgbClr val="C00000"/>
                </a:solidFill>
              </a:rPr>
              <a:t>• </a:t>
            </a:r>
            <a:r>
              <a:rPr lang="en-GB" sz="2300" dirty="0" smtClean="0"/>
              <a:t>corpus</a:t>
            </a:r>
            <a:r>
              <a:rPr lang="en-GB" sz="2300" dirty="0" smtClean="0">
                <a:solidFill>
                  <a:srgbClr val="C00000"/>
                </a:solidFill>
              </a:rPr>
              <a:t>• </a:t>
            </a:r>
            <a:r>
              <a:rPr lang="en-GB" sz="2300" dirty="0" err="1" smtClean="0">
                <a:solidFill>
                  <a:srgbClr val="000000"/>
                </a:solidFill>
              </a:rPr>
              <a:t>medicamentum</a:t>
            </a:r>
            <a:r>
              <a:rPr lang="en-GB" sz="2300" dirty="0" err="1" smtClean="0">
                <a:solidFill>
                  <a:srgbClr val="C00000"/>
                </a:solidFill>
              </a:rPr>
              <a:t>•</a:t>
            </a:r>
            <a:r>
              <a:rPr lang="en-GB" sz="2300" dirty="0" err="1" smtClean="0">
                <a:solidFill>
                  <a:srgbClr val="000000"/>
                </a:solidFill>
              </a:rPr>
              <a:t>pes</a:t>
            </a:r>
            <a:r>
              <a:rPr lang="en-GB" sz="2300" dirty="0" smtClean="0">
                <a:solidFill>
                  <a:srgbClr val="000000"/>
                </a:solidFill>
              </a:rPr>
              <a:t> </a:t>
            </a:r>
            <a:r>
              <a:rPr lang="en-GB" sz="2300" dirty="0" smtClean="0">
                <a:solidFill>
                  <a:srgbClr val="C00000"/>
                </a:solidFill>
              </a:rPr>
              <a:t>• </a:t>
            </a:r>
            <a:r>
              <a:rPr lang="en-GB" sz="2300" dirty="0" err="1" smtClean="0">
                <a:solidFill>
                  <a:srgbClr val="000000"/>
                </a:solidFill>
              </a:rPr>
              <a:t>os</a:t>
            </a:r>
            <a:r>
              <a:rPr lang="en-GB" sz="2300" dirty="0" smtClean="0">
                <a:solidFill>
                  <a:srgbClr val="C00000"/>
                </a:solidFill>
              </a:rPr>
              <a:t>• </a:t>
            </a:r>
            <a:r>
              <a:rPr lang="en-GB" sz="2300" dirty="0" smtClean="0">
                <a:solidFill>
                  <a:srgbClr val="000000"/>
                </a:solidFill>
              </a:rPr>
              <a:t>foramen</a:t>
            </a:r>
            <a:r>
              <a:rPr lang="en-GB" sz="2300" dirty="0" smtClean="0">
                <a:solidFill>
                  <a:srgbClr val="C00000"/>
                </a:solidFill>
              </a:rPr>
              <a:t>• </a:t>
            </a:r>
            <a:r>
              <a:rPr lang="en-GB" sz="2300" dirty="0" smtClean="0">
                <a:solidFill>
                  <a:srgbClr val="000000"/>
                </a:solidFill>
              </a:rPr>
              <a:t>diameter</a:t>
            </a:r>
            <a:r>
              <a:rPr lang="en-GB" sz="2300" dirty="0" smtClean="0">
                <a:solidFill>
                  <a:srgbClr val="C00000"/>
                </a:solidFill>
              </a:rPr>
              <a:t>• </a:t>
            </a:r>
            <a:r>
              <a:rPr lang="en-GB" sz="2300" dirty="0" err="1" smtClean="0">
                <a:solidFill>
                  <a:srgbClr val="000000"/>
                </a:solidFill>
              </a:rPr>
              <a:t>vulnus</a:t>
            </a:r>
            <a:endParaRPr lang="en-US" sz="2300" dirty="0">
              <a:solidFill>
                <a:srgbClr val="0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0818" y="2921000"/>
            <a:ext cx="123157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 err="1" smtClean="0">
                <a:latin typeface="Cambria"/>
                <a:cs typeface="Cambria"/>
              </a:rPr>
              <a:t>Benignus</a:t>
            </a:r>
            <a:endParaRPr lang="en-US" sz="2000" i="1" dirty="0" smtClean="0">
              <a:latin typeface="Cambria"/>
              <a:cs typeface="Cambria"/>
            </a:endParaRPr>
          </a:p>
          <a:p>
            <a:r>
              <a:rPr lang="en-US" sz="2000" i="1" dirty="0" err="1" smtClean="0">
                <a:latin typeface="Cambria"/>
                <a:cs typeface="Cambria"/>
              </a:rPr>
              <a:t>Malignus</a:t>
            </a:r>
            <a:endParaRPr lang="en-US" sz="2000" i="1" dirty="0" smtClean="0">
              <a:latin typeface="Cambria"/>
              <a:cs typeface="Cambria"/>
            </a:endParaRPr>
          </a:p>
          <a:p>
            <a:r>
              <a:rPr lang="en-US" sz="2000" i="1" dirty="0">
                <a:latin typeface="Cambria"/>
                <a:cs typeface="Cambria"/>
              </a:rPr>
              <a:t>N</a:t>
            </a:r>
            <a:r>
              <a:rPr lang="en-US" sz="2000" i="1" dirty="0" smtClean="0">
                <a:latin typeface="Cambria"/>
                <a:cs typeface="Cambria"/>
              </a:rPr>
              <a:t>ovus</a:t>
            </a:r>
            <a:endParaRPr lang="en-US" sz="2000" i="1" dirty="0">
              <a:latin typeface="Cambria"/>
              <a:cs typeface="Cambria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88998" y="4109875"/>
            <a:ext cx="1377990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 err="1" smtClean="0">
                <a:latin typeface="Cambria"/>
                <a:cs typeface="Cambria"/>
              </a:rPr>
              <a:t>Humanum</a:t>
            </a:r>
            <a:endParaRPr lang="en-US" sz="2000" i="1" dirty="0" smtClean="0">
              <a:latin typeface="Cambria"/>
              <a:cs typeface="Cambria"/>
            </a:endParaRPr>
          </a:p>
          <a:p>
            <a:r>
              <a:rPr lang="en-US" sz="2000" i="1" dirty="0" err="1" smtClean="0">
                <a:latin typeface="Cambria"/>
                <a:cs typeface="Cambria"/>
              </a:rPr>
              <a:t>Osseum</a:t>
            </a:r>
            <a:endParaRPr lang="en-US" sz="2000" i="1" dirty="0" smtClean="0">
              <a:latin typeface="Cambria"/>
              <a:cs typeface="Cambria"/>
            </a:endParaRPr>
          </a:p>
          <a:p>
            <a:r>
              <a:rPr lang="en-US" sz="2000" i="1" dirty="0" err="1" smtClean="0">
                <a:latin typeface="Cambria"/>
                <a:cs typeface="Cambria"/>
              </a:rPr>
              <a:t>Adiposum</a:t>
            </a:r>
            <a:endParaRPr lang="en-US" sz="2000" i="1" dirty="0" smtClean="0">
              <a:latin typeface="Cambria"/>
              <a:cs typeface="Cambria"/>
            </a:endParaRPr>
          </a:p>
          <a:p>
            <a:r>
              <a:rPr lang="en-US" sz="2000" i="1" dirty="0" err="1" smtClean="0">
                <a:latin typeface="Cambria"/>
                <a:cs typeface="Cambria"/>
              </a:rPr>
              <a:t>Alienum</a:t>
            </a:r>
            <a:endParaRPr lang="en-US" sz="2000" i="1" dirty="0" smtClean="0">
              <a:latin typeface="Cambria"/>
              <a:cs typeface="Cambria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78363" y="2921000"/>
            <a:ext cx="101053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 err="1" smtClean="0">
                <a:latin typeface="Cambria"/>
                <a:cs typeface="Cambria"/>
              </a:rPr>
              <a:t>Novum</a:t>
            </a:r>
            <a:endParaRPr lang="en-US" sz="2000" i="1" dirty="0" smtClean="0">
              <a:latin typeface="Cambria"/>
              <a:cs typeface="Cambria"/>
            </a:endParaRPr>
          </a:p>
          <a:p>
            <a:r>
              <a:rPr lang="en-US" sz="2000" i="1" dirty="0" err="1" smtClean="0">
                <a:latin typeface="Cambria"/>
                <a:cs typeface="Cambria"/>
              </a:rPr>
              <a:t>Bonum</a:t>
            </a:r>
            <a:endParaRPr lang="en-US" sz="2000" i="1" dirty="0" smtClean="0">
              <a:latin typeface="Cambria"/>
              <a:cs typeface="Cambria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07553" y="4109875"/>
            <a:ext cx="126927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 err="1" smtClean="0">
                <a:latin typeface="Cambria"/>
                <a:cs typeface="Cambria"/>
              </a:rPr>
              <a:t>Humanus</a:t>
            </a:r>
            <a:endParaRPr lang="en-US" sz="2000" i="1" dirty="0" smtClean="0">
              <a:latin typeface="Cambria"/>
              <a:cs typeface="Cambria"/>
            </a:endParaRPr>
          </a:p>
          <a:p>
            <a:r>
              <a:rPr lang="en-US" sz="2000" i="1" dirty="0" smtClean="0">
                <a:latin typeface="Cambria"/>
                <a:cs typeface="Cambria"/>
              </a:rPr>
              <a:t>Sinister</a:t>
            </a:r>
          </a:p>
          <a:p>
            <a:r>
              <a:rPr lang="en-US" sz="2000" i="1" dirty="0" err="1" smtClean="0">
                <a:latin typeface="Cambria"/>
                <a:cs typeface="Cambria"/>
              </a:rPr>
              <a:t>dexter</a:t>
            </a:r>
            <a:endParaRPr lang="en-US" sz="2000" i="1" dirty="0">
              <a:latin typeface="Cambria"/>
              <a:cs typeface="Cambria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687455" y="2921000"/>
            <a:ext cx="112575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 err="1" smtClean="0">
                <a:latin typeface="Cambria"/>
                <a:cs typeface="Cambria"/>
              </a:rPr>
              <a:t>Longum</a:t>
            </a:r>
            <a:endParaRPr lang="en-US" sz="2000" i="1" dirty="0" smtClean="0">
              <a:latin typeface="Cambria"/>
              <a:cs typeface="Cambria"/>
            </a:endParaRPr>
          </a:p>
          <a:p>
            <a:r>
              <a:rPr lang="en-US" sz="2000" i="1" dirty="0" smtClean="0">
                <a:latin typeface="Cambria"/>
                <a:cs typeface="Cambria"/>
              </a:rPr>
              <a:t>sacrum</a:t>
            </a:r>
            <a:endParaRPr lang="en-US" sz="2000" i="1" dirty="0">
              <a:latin typeface="Cambria"/>
              <a:cs typeface="Cambria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414823" y="4109875"/>
            <a:ext cx="134278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 err="1" smtClean="0">
                <a:latin typeface="Cambria"/>
                <a:cs typeface="Cambria"/>
              </a:rPr>
              <a:t>Nutricium</a:t>
            </a:r>
            <a:endParaRPr lang="en-US" sz="2000" i="1" dirty="0" smtClean="0">
              <a:latin typeface="Cambria"/>
              <a:cs typeface="Cambria"/>
            </a:endParaRPr>
          </a:p>
          <a:p>
            <a:r>
              <a:rPr lang="en-US" sz="2000" i="1" dirty="0" smtClean="0">
                <a:latin typeface="Cambria"/>
                <a:cs typeface="Cambria"/>
              </a:rPr>
              <a:t>Medium</a:t>
            </a:r>
          </a:p>
          <a:p>
            <a:endParaRPr lang="en-US" sz="2000" i="1" dirty="0">
              <a:latin typeface="Cambria"/>
              <a:cs typeface="Cambria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834909" y="2921000"/>
            <a:ext cx="108505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 err="1" smtClean="0">
                <a:latin typeface="Cambria"/>
                <a:cs typeface="Cambria"/>
              </a:rPr>
              <a:t>Obliqua</a:t>
            </a:r>
            <a:endParaRPr lang="en-US" sz="2000" i="1" dirty="0" smtClean="0">
              <a:latin typeface="Cambria"/>
              <a:cs typeface="Cambria"/>
            </a:endParaRPr>
          </a:p>
          <a:p>
            <a:endParaRPr lang="en-US" sz="2000" i="1" dirty="0">
              <a:latin typeface="Cambria"/>
              <a:cs typeface="Cambria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492941" y="4109875"/>
            <a:ext cx="1673027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 err="1" smtClean="0">
                <a:latin typeface="Cambria"/>
                <a:cs typeface="Cambria"/>
              </a:rPr>
              <a:t>Scissum</a:t>
            </a:r>
            <a:endParaRPr lang="en-US" sz="2000" i="1" dirty="0" smtClean="0">
              <a:latin typeface="Cambria"/>
              <a:cs typeface="Cambria"/>
            </a:endParaRPr>
          </a:p>
          <a:p>
            <a:r>
              <a:rPr lang="en-US" sz="2000" i="1" dirty="0" err="1" smtClean="0">
                <a:latin typeface="Cambria"/>
                <a:cs typeface="Cambria"/>
              </a:rPr>
              <a:t>Sclopetarium</a:t>
            </a:r>
            <a:endParaRPr lang="en-US" sz="2000" i="1" dirty="0" smtClean="0">
              <a:latin typeface="Cambria"/>
              <a:cs typeface="Cambria"/>
            </a:endParaRPr>
          </a:p>
          <a:p>
            <a:r>
              <a:rPr lang="en-US" sz="2000" i="1" dirty="0" err="1" smtClean="0">
                <a:latin typeface="Cambria"/>
                <a:cs typeface="Cambria"/>
              </a:rPr>
              <a:t>Contusum</a:t>
            </a:r>
            <a:endParaRPr lang="en-US" sz="2000" i="1" dirty="0" smtClean="0">
              <a:latin typeface="Cambria"/>
              <a:cs typeface="Cambria"/>
            </a:endParaRPr>
          </a:p>
          <a:p>
            <a:r>
              <a:rPr lang="en-US" sz="2000" i="1" dirty="0" err="1" smtClean="0">
                <a:latin typeface="Cambria"/>
                <a:cs typeface="Cambria"/>
              </a:rPr>
              <a:t>Sectum</a:t>
            </a:r>
            <a:endParaRPr lang="en-US" sz="2000" i="1" dirty="0" smtClean="0">
              <a:latin typeface="Cambria"/>
              <a:cs typeface="Cambria"/>
            </a:endParaRPr>
          </a:p>
          <a:p>
            <a:r>
              <a:rPr lang="en-US" sz="2000" i="1" dirty="0" err="1" smtClean="0">
                <a:latin typeface="Cambria"/>
                <a:cs typeface="Cambria"/>
              </a:rPr>
              <a:t>Punctum</a:t>
            </a:r>
            <a:endParaRPr lang="en-US" sz="2000" i="1" dirty="0" smtClean="0">
              <a:latin typeface="Cambria"/>
              <a:cs typeface="Cambria"/>
            </a:endParaRPr>
          </a:p>
          <a:p>
            <a:endParaRPr lang="en-US" sz="2000" i="1" dirty="0">
              <a:latin typeface="Cambria"/>
              <a:cs typeface="Cambria"/>
            </a:endParaRPr>
          </a:p>
        </p:txBody>
      </p:sp>
      <p:cxnSp>
        <p:nvCxnSpPr>
          <p:cNvPr id="15" name="Straight Arrow Connector 14"/>
          <p:cNvCxnSpPr>
            <a:stCxn id="4" idx="0"/>
          </p:cNvCxnSpPr>
          <p:nvPr/>
        </p:nvCxnSpPr>
        <p:spPr>
          <a:xfrm flipH="1" flipV="1">
            <a:off x="692727" y="2147455"/>
            <a:ext cx="3879" cy="773545"/>
          </a:xfrm>
          <a:prstGeom prst="straightConnector1">
            <a:avLst/>
          </a:prstGeom>
          <a:ln>
            <a:solidFill>
              <a:srgbClr val="9F000E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H="1" flipV="1">
            <a:off x="2877127" y="2147455"/>
            <a:ext cx="3879" cy="773545"/>
          </a:xfrm>
          <a:prstGeom prst="straightConnector1">
            <a:avLst/>
          </a:prstGeom>
          <a:ln>
            <a:solidFill>
              <a:srgbClr val="9F000E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H="1" flipV="1">
            <a:off x="5140036" y="2147455"/>
            <a:ext cx="3879" cy="773545"/>
          </a:xfrm>
          <a:prstGeom prst="straightConnector1">
            <a:avLst/>
          </a:prstGeom>
          <a:ln>
            <a:solidFill>
              <a:srgbClr val="9F000E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H="1" flipV="1">
            <a:off x="7322127" y="2147455"/>
            <a:ext cx="3879" cy="773545"/>
          </a:xfrm>
          <a:prstGeom prst="straightConnector1">
            <a:avLst/>
          </a:prstGeom>
          <a:ln>
            <a:solidFill>
              <a:srgbClr val="9F000E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5" idx="0"/>
          </p:cNvCxnSpPr>
          <p:nvPr/>
        </p:nvCxnSpPr>
        <p:spPr>
          <a:xfrm flipV="1">
            <a:off x="1577993" y="2147455"/>
            <a:ext cx="15280" cy="196242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V="1">
            <a:off x="4374302" y="2147455"/>
            <a:ext cx="15280" cy="196242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V="1">
            <a:off x="6059938" y="2147455"/>
            <a:ext cx="15280" cy="196242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V="1">
            <a:off x="8484484" y="2147455"/>
            <a:ext cx="15280" cy="196242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07600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3600" b="1" dirty="0" err="1" smtClean="0">
                <a:solidFill>
                  <a:srgbClr val="1782BF"/>
                </a:solidFill>
                <a:latin typeface="Cambria"/>
                <a:cs typeface="Cambria"/>
              </a:rPr>
              <a:t>Find</a:t>
            </a:r>
            <a:r>
              <a:rPr lang="sk-SK" sz="3600" b="1" dirty="0" smtClean="0">
                <a:solidFill>
                  <a:srgbClr val="1782BF"/>
                </a:solidFill>
                <a:latin typeface="Cambria"/>
                <a:cs typeface="Cambria"/>
              </a:rPr>
              <a:t> </a:t>
            </a:r>
            <a:r>
              <a:rPr lang="sk-SK" sz="3600" b="1" dirty="0" err="1" smtClean="0">
                <a:solidFill>
                  <a:srgbClr val="1782BF"/>
                </a:solidFill>
                <a:latin typeface="Cambria"/>
                <a:cs typeface="Cambria"/>
              </a:rPr>
              <a:t>Greek</a:t>
            </a:r>
            <a:r>
              <a:rPr lang="sk-SK" sz="3600" b="1" dirty="0" smtClean="0">
                <a:solidFill>
                  <a:srgbClr val="1782BF"/>
                </a:solidFill>
                <a:latin typeface="Cambria"/>
                <a:cs typeface="Cambria"/>
              </a:rPr>
              <a:t> and </a:t>
            </a:r>
            <a:r>
              <a:rPr lang="sk-SK" sz="3600" b="1" dirty="0" err="1" smtClean="0">
                <a:solidFill>
                  <a:srgbClr val="1782BF"/>
                </a:solidFill>
                <a:latin typeface="Cambria"/>
                <a:cs typeface="Cambria"/>
              </a:rPr>
              <a:t>Latin</a:t>
            </a:r>
            <a:r>
              <a:rPr lang="sk-SK" sz="3600" b="1" dirty="0" smtClean="0">
                <a:solidFill>
                  <a:srgbClr val="1782BF"/>
                </a:solidFill>
                <a:latin typeface="Cambria"/>
                <a:cs typeface="Cambria"/>
              </a:rPr>
              <a:t> </a:t>
            </a:r>
            <a:r>
              <a:rPr lang="sk-SK" sz="3600" b="1" dirty="0" err="1" smtClean="0">
                <a:solidFill>
                  <a:srgbClr val="1782BF"/>
                </a:solidFill>
                <a:latin typeface="Cambria"/>
                <a:cs typeface="Cambria"/>
              </a:rPr>
              <a:t>synonyms</a:t>
            </a:r>
            <a:endParaRPr lang="en-GB" sz="3600" b="1" dirty="0">
              <a:solidFill>
                <a:srgbClr val="1782BF"/>
              </a:solidFill>
              <a:latin typeface="Cambria"/>
              <a:cs typeface="Cambria"/>
            </a:endParaRPr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FEE5F8-B782-43B4-8EDD-E35626B5A9AC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>
          <a:xfrm>
            <a:off x="457200" y="1176462"/>
            <a:ext cx="8534400" cy="5135284"/>
          </a:xfrm>
        </p:spPr>
        <p:txBody>
          <a:bodyPr numCol="1">
            <a:normAutofit/>
          </a:bodyPr>
          <a:lstStyle/>
          <a:p>
            <a:pPr>
              <a:buNone/>
              <a:tabLst>
                <a:tab pos="2852738" algn="l"/>
                <a:tab pos="6005513" algn="l"/>
              </a:tabLst>
            </a:pPr>
            <a:r>
              <a:rPr lang="sk-SK" sz="2800" b="1" cap="small" dirty="0" err="1" smtClean="0">
                <a:solidFill>
                  <a:srgbClr val="CB0202"/>
                </a:solidFill>
                <a:latin typeface="Times New Roman" pitchFamily="18" charset="0"/>
                <a:cs typeface="Times New Roman" pitchFamily="18" charset="0"/>
              </a:rPr>
              <a:t>English</a:t>
            </a:r>
            <a:r>
              <a:rPr lang="sk-SK" sz="2800" b="1" cap="small" dirty="0" smtClean="0">
                <a:solidFill>
                  <a:srgbClr val="CB0202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sk-SK" sz="2800" b="1" cap="small" dirty="0" err="1" smtClean="0">
                <a:solidFill>
                  <a:srgbClr val="CB0202"/>
                </a:solidFill>
                <a:latin typeface="Times New Roman" pitchFamily="18" charset="0"/>
                <a:cs typeface="Times New Roman" pitchFamily="18" charset="0"/>
              </a:rPr>
              <a:t>Latin</a:t>
            </a:r>
            <a:r>
              <a:rPr lang="sk-SK" sz="2800" b="1" cap="small" dirty="0" smtClean="0">
                <a:solidFill>
                  <a:srgbClr val="CB0202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sk-SK" sz="2800" b="1" cap="small" dirty="0" err="1" smtClean="0">
                <a:solidFill>
                  <a:srgbClr val="CB0202"/>
                </a:solidFill>
                <a:latin typeface="Times New Roman" pitchFamily="18" charset="0"/>
                <a:cs typeface="Times New Roman" pitchFamily="18" charset="0"/>
              </a:rPr>
              <a:t>Greek</a:t>
            </a:r>
            <a:endParaRPr lang="sk-SK" sz="2800" b="1" cap="small" dirty="0" smtClean="0">
              <a:solidFill>
                <a:srgbClr val="CB0202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  <a:tabLst>
                <a:tab pos="2852738" algn="l"/>
                <a:tab pos="6005513" algn="l"/>
              </a:tabLst>
            </a:pPr>
            <a:r>
              <a:rPr lang="sk-SK" sz="2800" dirty="0" smtClean="0">
                <a:latin typeface="Times New Roman" pitchFamily="18" charset="0"/>
                <a:cs typeface="Times New Roman" pitchFamily="18" charset="0"/>
              </a:rPr>
              <a:t>_____________	</a:t>
            </a:r>
            <a:r>
              <a:rPr lang="sk-SK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k-SK" sz="2800" dirty="0" smtClean="0">
                <a:latin typeface="Times New Roman" pitchFamily="18" charset="0"/>
                <a:cs typeface="Times New Roman" pitchFamily="18" charset="0"/>
              </a:rPr>
              <a:t>___________	</a:t>
            </a:r>
            <a:r>
              <a:rPr lang="sk-SK" sz="2800" dirty="0" err="1" smtClean="0">
                <a:latin typeface="Times New Roman" pitchFamily="18" charset="0"/>
                <a:cs typeface="Times New Roman" pitchFamily="18" charset="0"/>
              </a:rPr>
              <a:t>soma</a:t>
            </a:r>
            <a:endParaRPr lang="sk-SK" sz="2800" b="1" cap="small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  <a:tabLst>
                <a:tab pos="2852738" algn="l"/>
                <a:tab pos="6005513" algn="l"/>
              </a:tabLst>
            </a:pPr>
            <a:r>
              <a:rPr lang="sk-SK" sz="2800" dirty="0" smtClean="0">
                <a:latin typeface="Times New Roman" pitchFamily="18" charset="0"/>
                <a:cs typeface="Times New Roman" pitchFamily="18" charset="0"/>
              </a:rPr>
              <a:t>_____________</a:t>
            </a:r>
            <a:r>
              <a:rPr lang="sk-SK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sk-SK" sz="2800" dirty="0" smtClean="0">
                <a:latin typeface="Cambria"/>
                <a:cs typeface="Cambria"/>
              </a:rPr>
              <a:t>os, oris	_____________</a:t>
            </a:r>
          </a:p>
          <a:p>
            <a:pPr>
              <a:buNone/>
              <a:tabLst>
                <a:tab pos="2852738" algn="l"/>
                <a:tab pos="6005513" algn="l"/>
              </a:tabLst>
            </a:pPr>
            <a:r>
              <a:rPr lang="sk-SK" sz="2800" dirty="0" smtClean="0">
                <a:latin typeface="Cambria"/>
                <a:cs typeface="Cambria"/>
              </a:rPr>
              <a:t>kidney	_____________	_____________</a:t>
            </a:r>
          </a:p>
          <a:p>
            <a:pPr>
              <a:buNone/>
              <a:tabLst>
                <a:tab pos="2852738" algn="l"/>
                <a:tab pos="6005513" algn="l"/>
              </a:tabLst>
            </a:pPr>
            <a:r>
              <a:rPr lang="sk-SK" sz="2800" dirty="0" smtClean="0">
                <a:latin typeface="Cambria"/>
                <a:cs typeface="Cambria"/>
              </a:rPr>
              <a:t>_____________ 	_____________ 	colon</a:t>
            </a:r>
          </a:p>
          <a:p>
            <a:pPr>
              <a:buNone/>
              <a:tabLst>
                <a:tab pos="2852738" algn="l"/>
                <a:tab pos="6005513" algn="l"/>
              </a:tabLst>
            </a:pPr>
            <a:r>
              <a:rPr lang="sk-SK" sz="2800" dirty="0" smtClean="0">
                <a:latin typeface="Cambria"/>
                <a:cs typeface="Cambria"/>
              </a:rPr>
              <a:t>brain	 _____________	_____________</a:t>
            </a:r>
          </a:p>
          <a:p>
            <a:pPr>
              <a:buNone/>
              <a:tabLst>
                <a:tab pos="2852738" algn="l"/>
                <a:tab pos="6005513" algn="l"/>
              </a:tabLst>
            </a:pPr>
            <a:r>
              <a:rPr lang="sk-SK" sz="2800" dirty="0" smtClean="0">
                <a:latin typeface="Cambria"/>
                <a:cs typeface="Cambria"/>
              </a:rPr>
              <a:t>_____________	organum	_____________</a:t>
            </a:r>
          </a:p>
          <a:p>
            <a:pPr>
              <a:buNone/>
              <a:tabLst>
                <a:tab pos="2852738" algn="l"/>
                <a:tab pos="6005513" algn="l"/>
              </a:tabLst>
            </a:pPr>
            <a:r>
              <a:rPr lang="sk-SK" sz="2800" dirty="0" smtClean="0">
                <a:latin typeface="Cambria"/>
                <a:cs typeface="Cambria"/>
              </a:rPr>
              <a:t>_____________	_____________	hepar</a:t>
            </a:r>
          </a:p>
          <a:p>
            <a:pPr>
              <a:buNone/>
              <a:tabLst>
                <a:tab pos="2852738" algn="l"/>
                <a:tab pos="6005513" algn="l"/>
              </a:tabLst>
            </a:pPr>
            <a:r>
              <a:rPr lang="sk-SK" sz="2800" dirty="0" smtClean="0">
                <a:latin typeface="Cambria"/>
                <a:cs typeface="Cambria"/>
              </a:rPr>
              <a:t>stitch	 _____________	_____________</a:t>
            </a:r>
          </a:p>
          <a:p>
            <a:pPr>
              <a:buNone/>
              <a:tabLst>
                <a:tab pos="2852738" algn="l"/>
                <a:tab pos="6005513" algn="l"/>
              </a:tabLst>
            </a:pPr>
            <a:r>
              <a:rPr lang="sk-SK" sz="2800" dirty="0" smtClean="0">
                <a:latin typeface="Cambria"/>
                <a:cs typeface="Cambria"/>
              </a:rPr>
              <a:t>_____________	vulnus	</a:t>
            </a:r>
            <a:r>
              <a:rPr lang="sk-SK" sz="2800" dirty="0" smtClean="0">
                <a:latin typeface="Times New Roman" pitchFamily="18" charset="0"/>
                <a:cs typeface="Times New Roman" pitchFamily="18" charset="0"/>
              </a:rPr>
              <a:t>__________</a:t>
            </a:r>
          </a:p>
        </p:txBody>
      </p:sp>
      <p:sp>
        <p:nvSpPr>
          <p:cNvPr id="6" name="BlokTextu 5"/>
          <p:cNvSpPr txBox="1"/>
          <p:nvPr/>
        </p:nvSpPr>
        <p:spPr>
          <a:xfrm>
            <a:off x="3332161" y="3223588"/>
            <a:ext cx="31448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800" i="1" dirty="0" smtClean="0">
                <a:solidFill>
                  <a:schemeClr val="tx2"/>
                </a:solidFill>
                <a:latin typeface="Cambria"/>
                <a:cs typeface="Cambria"/>
              </a:rPr>
              <a:t>intestinum crassum</a:t>
            </a:r>
            <a:endParaRPr lang="en-GB" sz="2800" i="1" dirty="0">
              <a:solidFill>
                <a:schemeClr val="tx2"/>
              </a:solidFill>
              <a:latin typeface="Cambria"/>
              <a:cs typeface="Cambria"/>
            </a:endParaRPr>
          </a:p>
        </p:txBody>
      </p:sp>
      <p:sp>
        <p:nvSpPr>
          <p:cNvPr id="7" name="BlokTextu 6"/>
          <p:cNvSpPr txBox="1"/>
          <p:nvPr/>
        </p:nvSpPr>
        <p:spPr>
          <a:xfrm>
            <a:off x="3352800" y="3719196"/>
            <a:ext cx="174713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i="1" dirty="0" smtClean="0">
                <a:solidFill>
                  <a:schemeClr val="tx2"/>
                </a:solidFill>
                <a:latin typeface="Cambria"/>
                <a:cs typeface="Cambria"/>
              </a:rPr>
              <a:t>cerebrum</a:t>
            </a:r>
            <a:endParaRPr lang="en-GB" sz="2800" i="1" dirty="0">
              <a:solidFill>
                <a:schemeClr val="tx2"/>
              </a:solidFill>
              <a:latin typeface="Cambria"/>
              <a:cs typeface="Cambria"/>
            </a:endParaRPr>
          </a:p>
        </p:txBody>
      </p:sp>
      <p:sp>
        <p:nvSpPr>
          <p:cNvPr id="8" name="BlokTextu 7"/>
          <p:cNvSpPr txBox="1"/>
          <p:nvPr/>
        </p:nvSpPr>
        <p:spPr>
          <a:xfrm>
            <a:off x="6500020" y="4238799"/>
            <a:ext cx="158776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i="1" dirty="0" smtClean="0">
                <a:solidFill>
                  <a:schemeClr val="tx2"/>
                </a:solidFill>
                <a:latin typeface="Cambria"/>
                <a:cs typeface="Cambria"/>
              </a:rPr>
              <a:t>organon</a:t>
            </a:r>
            <a:endParaRPr lang="en-GB" sz="2800" i="1" dirty="0">
              <a:solidFill>
                <a:schemeClr val="tx2"/>
              </a:solidFill>
              <a:latin typeface="Cambria"/>
              <a:cs typeface="Cambria"/>
            </a:endParaRPr>
          </a:p>
        </p:txBody>
      </p:sp>
      <p:sp>
        <p:nvSpPr>
          <p:cNvPr id="9" name="BlokTextu 8"/>
          <p:cNvSpPr txBox="1"/>
          <p:nvPr/>
        </p:nvSpPr>
        <p:spPr>
          <a:xfrm>
            <a:off x="6510351" y="5253376"/>
            <a:ext cx="16118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i="1" dirty="0" smtClean="0">
                <a:solidFill>
                  <a:schemeClr val="tx2"/>
                </a:solidFill>
                <a:latin typeface="Cambria"/>
                <a:cs typeface="Cambria"/>
              </a:rPr>
              <a:t>r(h)aphe</a:t>
            </a:r>
            <a:endParaRPr lang="en-GB" sz="2800" i="1" dirty="0">
              <a:solidFill>
                <a:schemeClr val="tx2"/>
              </a:solidFill>
              <a:latin typeface="Cambria"/>
              <a:cs typeface="Cambria"/>
            </a:endParaRPr>
          </a:p>
        </p:txBody>
      </p:sp>
      <p:sp>
        <p:nvSpPr>
          <p:cNvPr id="10" name="BlokTextu 9"/>
          <p:cNvSpPr txBox="1"/>
          <p:nvPr/>
        </p:nvSpPr>
        <p:spPr>
          <a:xfrm>
            <a:off x="6477000" y="2715676"/>
            <a:ext cx="152578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i="1" dirty="0" smtClean="0">
                <a:solidFill>
                  <a:schemeClr val="tx2"/>
                </a:solidFill>
                <a:latin typeface="Cambria"/>
                <a:cs typeface="Cambria"/>
              </a:rPr>
              <a:t>nephros</a:t>
            </a:r>
            <a:endParaRPr lang="en-GB" sz="2800" i="1" dirty="0">
              <a:solidFill>
                <a:schemeClr val="tx2"/>
              </a:solidFill>
              <a:latin typeface="Cambria"/>
              <a:cs typeface="Cambria"/>
            </a:endParaRPr>
          </a:p>
        </p:txBody>
      </p:sp>
      <p:sp>
        <p:nvSpPr>
          <p:cNvPr id="12" name="BlokTextu 11"/>
          <p:cNvSpPr txBox="1"/>
          <p:nvPr/>
        </p:nvSpPr>
        <p:spPr>
          <a:xfrm>
            <a:off x="6500020" y="3701764"/>
            <a:ext cx="20194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i="1" dirty="0" smtClean="0">
                <a:solidFill>
                  <a:schemeClr val="tx2"/>
                </a:solidFill>
                <a:latin typeface="Cambria"/>
                <a:cs typeface="Cambria"/>
              </a:rPr>
              <a:t>encephalon</a:t>
            </a:r>
            <a:endParaRPr lang="en-GB" sz="2800" i="1" dirty="0">
              <a:solidFill>
                <a:schemeClr val="tx2"/>
              </a:solidFill>
              <a:latin typeface="Cambria"/>
              <a:cs typeface="Cambria"/>
            </a:endParaRPr>
          </a:p>
        </p:txBody>
      </p:sp>
      <p:sp>
        <p:nvSpPr>
          <p:cNvPr id="13" name="BlokTextu 12"/>
          <p:cNvSpPr txBox="1"/>
          <p:nvPr/>
        </p:nvSpPr>
        <p:spPr>
          <a:xfrm>
            <a:off x="3352800" y="5267182"/>
            <a:ext cx="12920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i="1" dirty="0" smtClean="0">
                <a:solidFill>
                  <a:schemeClr val="tx2"/>
                </a:solidFill>
                <a:latin typeface="Cambria"/>
                <a:cs typeface="Cambria"/>
              </a:rPr>
              <a:t>sutura</a:t>
            </a:r>
            <a:endParaRPr lang="en-GB" sz="2800" i="1" dirty="0">
              <a:solidFill>
                <a:schemeClr val="tx2"/>
              </a:solidFill>
              <a:latin typeface="Cambria"/>
              <a:cs typeface="Cambria"/>
            </a:endParaRPr>
          </a:p>
        </p:txBody>
      </p:sp>
      <p:sp>
        <p:nvSpPr>
          <p:cNvPr id="14" name="BlokTextu 13"/>
          <p:cNvSpPr txBox="1"/>
          <p:nvPr/>
        </p:nvSpPr>
        <p:spPr>
          <a:xfrm>
            <a:off x="457200" y="4243138"/>
            <a:ext cx="11726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i="1" dirty="0" smtClean="0">
                <a:solidFill>
                  <a:schemeClr val="tx2"/>
                </a:solidFill>
                <a:latin typeface="Cambria"/>
                <a:cs typeface="Cambria"/>
              </a:rPr>
              <a:t>organ</a:t>
            </a:r>
            <a:endParaRPr lang="en-GB" sz="2800" i="1" dirty="0">
              <a:solidFill>
                <a:schemeClr val="tx2"/>
              </a:solidFill>
              <a:latin typeface="Cambria"/>
              <a:cs typeface="Cambria"/>
            </a:endParaRPr>
          </a:p>
        </p:txBody>
      </p:sp>
      <p:sp>
        <p:nvSpPr>
          <p:cNvPr id="15" name="BlokTextu 14"/>
          <p:cNvSpPr txBox="1"/>
          <p:nvPr/>
        </p:nvSpPr>
        <p:spPr>
          <a:xfrm>
            <a:off x="457200" y="3213408"/>
            <a:ext cx="252165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i="1" dirty="0" smtClean="0">
                <a:solidFill>
                  <a:schemeClr val="tx2"/>
                </a:solidFill>
                <a:latin typeface="Cambria"/>
                <a:cs typeface="Cambria"/>
              </a:rPr>
              <a:t>large intestine</a:t>
            </a:r>
            <a:endParaRPr lang="en-GB" sz="2800" i="1" dirty="0">
              <a:solidFill>
                <a:schemeClr val="tx2"/>
              </a:solidFill>
              <a:latin typeface="Cambria"/>
              <a:cs typeface="Cambria"/>
            </a:endParaRPr>
          </a:p>
        </p:txBody>
      </p:sp>
      <p:sp>
        <p:nvSpPr>
          <p:cNvPr id="16" name="BlokTextu 15"/>
          <p:cNvSpPr txBox="1"/>
          <p:nvPr/>
        </p:nvSpPr>
        <p:spPr>
          <a:xfrm>
            <a:off x="3320601" y="2714790"/>
            <a:ext cx="77836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i="1" dirty="0" smtClean="0">
                <a:solidFill>
                  <a:schemeClr val="tx2"/>
                </a:solidFill>
                <a:latin typeface="Cambria"/>
                <a:cs typeface="Cambria"/>
              </a:rPr>
              <a:t>ren</a:t>
            </a:r>
            <a:endParaRPr lang="en-GB" sz="2800" i="1" dirty="0">
              <a:solidFill>
                <a:schemeClr val="tx2"/>
              </a:solidFill>
              <a:latin typeface="Cambria"/>
              <a:cs typeface="Cambria"/>
            </a:endParaRPr>
          </a:p>
        </p:txBody>
      </p:sp>
      <p:sp>
        <p:nvSpPr>
          <p:cNvPr id="17" name="BlokTextu 16"/>
          <p:cNvSpPr txBox="1"/>
          <p:nvPr/>
        </p:nvSpPr>
        <p:spPr>
          <a:xfrm>
            <a:off x="486939" y="4749715"/>
            <a:ext cx="9443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i="1" dirty="0" smtClean="0">
                <a:solidFill>
                  <a:schemeClr val="tx2"/>
                </a:solidFill>
                <a:latin typeface="Cambria"/>
                <a:cs typeface="Cambria"/>
              </a:rPr>
              <a:t>liver</a:t>
            </a:r>
            <a:endParaRPr lang="en-GB" sz="2800" i="1" dirty="0">
              <a:solidFill>
                <a:schemeClr val="tx2"/>
              </a:solidFill>
              <a:latin typeface="Cambria"/>
              <a:cs typeface="Cambria"/>
            </a:endParaRPr>
          </a:p>
        </p:txBody>
      </p:sp>
      <p:sp>
        <p:nvSpPr>
          <p:cNvPr id="18" name="BlokTextu 17"/>
          <p:cNvSpPr txBox="1"/>
          <p:nvPr/>
        </p:nvSpPr>
        <p:spPr>
          <a:xfrm>
            <a:off x="3348852" y="4753523"/>
            <a:ext cx="10619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i="1" dirty="0" smtClean="0">
                <a:solidFill>
                  <a:schemeClr val="tx2"/>
                </a:solidFill>
                <a:latin typeface="Cambria"/>
                <a:cs typeface="Cambria"/>
              </a:rPr>
              <a:t>iecur</a:t>
            </a:r>
            <a:endParaRPr lang="en-GB" sz="2800" i="1" dirty="0">
              <a:solidFill>
                <a:schemeClr val="tx2"/>
              </a:solidFill>
              <a:latin typeface="Cambria"/>
              <a:cs typeface="Cambria"/>
            </a:endParaRPr>
          </a:p>
        </p:txBody>
      </p:sp>
      <p:sp>
        <p:nvSpPr>
          <p:cNvPr id="19" name="BlokTextu 18"/>
          <p:cNvSpPr txBox="1"/>
          <p:nvPr/>
        </p:nvSpPr>
        <p:spPr>
          <a:xfrm>
            <a:off x="516678" y="5774548"/>
            <a:ext cx="23484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i="1" dirty="0" smtClean="0">
                <a:solidFill>
                  <a:schemeClr val="tx2"/>
                </a:solidFill>
                <a:latin typeface="Cambria"/>
                <a:cs typeface="Cambria"/>
              </a:rPr>
              <a:t>injury, wound</a:t>
            </a:r>
            <a:endParaRPr lang="en-GB" sz="2800" i="1" dirty="0">
              <a:solidFill>
                <a:schemeClr val="tx2"/>
              </a:solidFill>
              <a:latin typeface="Cambria"/>
              <a:cs typeface="Cambria"/>
            </a:endParaRPr>
          </a:p>
        </p:txBody>
      </p:sp>
      <p:sp>
        <p:nvSpPr>
          <p:cNvPr id="20" name="BlokTextu 19"/>
          <p:cNvSpPr txBox="1"/>
          <p:nvPr/>
        </p:nvSpPr>
        <p:spPr>
          <a:xfrm>
            <a:off x="6517788" y="5812522"/>
            <a:ext cx="140270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i="1" dirty="0" smtClean="0">
                <a:solidFill>
                  <a:schemeClr val="tx2"/>
                </a:solidFill>
                <a:latin typeface="Cambria"/>
                <a:cs typeface="Cambria"/>
              </a:rPr>
              <a:t>trauma</a:t>
            </a:r>
          </a:p>
        </p:txBody>
      </p:sp>
      <p:sp>
        <p:nvSpPr>
          <p:cNvPr id="21" name="BlokTextu 20"/>
          <p:cNvSpPr txBox="1"/>
          <p:nvPr/>
        </p:nvSpPr>
        <p:spPr>
          <a:xfrm>
            <a:off x="483225" y="2194944"/>
            <a:ext cx="12541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i="1" dirty="0" smtClean="0">
                <a:solidFill>
                  <a:schemeClr val="tx2"/>
                </a:solidFill>
                <a:latin typeface="Cambria"/>
                <a:cs typeface="Cambria"/>
              </a:rPr>
              <a:t>mouth</a:t>
            </a:r>
            <a:endParaRPr lang="en-GB" sz="2800" i="1" dirty="0">
              <a:solidFill>
                <a:schemeClr val="tx2"/>
              </a:solidFill>
              <a:latin typeface="Cambria"/>
              <a:cs typeface="Cambria"/>
            </a:endParaRPr>
          </a:p>
        </p:txBody>
      </p:sp>
      <p:sp>
        <p:nvSpPr>
          <p:cNvPr id="22" name="BlokTextu 21"/>
          <p:cNvSpPr txBox="1"/>
          <p:nvPr/>
        </p:nvSpPr>
        <p:spPr>
          <a:xfrm>
            <a:off x="6475143" y="2181138"/>
            <a:ext cx="12303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i="1" dirty="0" smtClean="0">
                <a:solidFill>
                  <a:schemeClr val="tx2"/>
                </a:solidFill>
                <a:latin typeface="Cambria"/>
                <a:cs typeface="Cambria"/>
              </a:rPr>
              <a:t>stoma</a:t>
            </a:r>
            <a:endParaRPr lang="en-GB" sz="2800" i="1" dirty="0">
              <a:solidFill>
                <a:schemeClr val="tx2"/>
              </a:solidFill>
              <a:latin typeface="Cambria"/>
              <a:cs typeface="Cambria"/>
            </a:endParaRPr>
          </a:p>
        </p:txBody>
      </p:sp>
      <p:sp>
        <p:nvSpPr>
          <p:cNvPr id="23" name="BlokTextu 20"/>
          <p:cNvSpPr txBox="1"/>
          <p:nvPr/>
        </p:nvSpPr>
        <p:spPr>
          <a:xfrm>
            <a:off x="628067" y="1671724"/>
            <a:ext cx="90762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i="1" dirty="0" smtClean="0">
                <a:solidFill>
                  <a:schemeClr val="tx2"/>
                </a:solidFill>
                <a:latin typeface="Cambria"/>
                <a:cs typeface="Cambria"/>
              </a:rPr>
              <a:t>body</a:t>
            </a:r>
            <a:endParaRPr lang="en-GB" sz="2800" i="1" dirty="0">
              <a:solidFill>
                <a:schemeClr val="tx2"/>
              </a:solidFill>
              <a:latin typeface="Cambria"/>
              <a:cs typeface="Cambria"/>
            </a:endParaRPr>
          </a:p>
        </p:txBody>
      </p:sp>
      <p:sp>
        <p:nvSpPr>
          <p:cNvPr id="24" name="BlokTextu 20"/>
          <p:cNvSpPr txBox="1"/>
          <p:nvPr/>
        </p:nvSpPr>
        <p:spPr>
          <a:xfrm>
            <a:off x="3550394" y="1671724"/>
            <a:ext cx="11839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i="1" dirty="0" smtClean="0">
                <a:solidFill>
                  <a:schemeClr val="tx2"/>
                </a:solidFill>
                <a:latin typeface="Cambria"/>
                <a:cs typeface="Cambria"/>
              </a:rPr>
              <a:t>corpus</a:t>
            </a:r>
            <a:endParaRPr lang="en-GB" sz="2800" i="1" dirty="0">
              <a:solidFill>
                <a:schemeClr val="tx2"/>
              </a:solidFill>
              <a:latin typeface="Cambria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4118668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1782BF"/>
                </a:solidFill>
                <a:latin typeface="Cambria"/>
                <a:cs typeface="Cambria"/>
              </a:rPr>
              <a:t>Add loose attributes</a:t>
            </a:r>
            <a:endParaRPr lang="en-US" sz="3600" b="1" dirty="0">
              <a:solidFill>
                <a:srgbClr val="1782BF"/>
              </a:solidFill>
              <a:latin typeface="Cambria"/>
              <a:cs typeface="Cambri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40677" y="1958095"/>
            <a:ext cx="8229600" cy="4525963"/>
          </a:xfrm>
        </p:spPr>
        <p:txBody>
          <a:bodyPr>
            <a:normAutofit/>
          </a:bodyPr>
          <a:lstStyle/>
          <a:p>
            <a:r>
              <a:rPr lang="en-US" sz="2300" dirty="0" err="1" smtClean="0">
                <a:latin typeface="+mj-lt"/>
              </a:rPr>
              <a:t>Cavitas</a:t>
            </a:r>
            <a:r>
              <a:rPr lang="en-US" sz="2300" dirty="0" smtClean="0">
                <a:latin typeface="+mj-lt"/>
              </a:rPr>
              <a:t> + septum </a:t>
            </a:r>
            <a:r>
              <a:rPr lang="en-US" sz="2300" dirty="0" err="1" smtClean="0">
                <a:latin typeface="+mj-lt"/>
              </a:rPr>
              <a:t>nasi</a:t>
            </a:r>
            <a:endParaRPr lang="en-US" sz="2300" dirty="0" smtClean="0">
              <a:latin typeface="+mj-lt"/>
            </a:endParaRPr>
          </a:p>
          <a:p>
            <a:r>
              <a:rPr lang="en-US" sz="2300" dirty="0" err="1" smtClean="0">
                <a:latin typeface="+mj-lt"/>
              </a:rPr>
              <a:t>Operatio</a:t>
            </a:r>
            <a:r>
              <a:rPr lang="en-US" sz="2300" dirty="0" smtClean="0">
                <a:latin typeface="+mj-lt"/>
              </a:rPr>
              <a:t> + cervix uteri</a:t>
            </a:r>
          </a:p>
          <a:p>
            <a:r>
              <a:rPr lang="en-US" sz="2300" dirty="0" smtClean="0">
                <a:latin typeface="+mj-lt"/>
              </a:rPr>
              <a:t>Corpus + vertebra </a:t>
            </a:r>
            <a:r>
              <a:rPr lang="en-US" sz="2300" dirty="0" err="1" smtClean="0">
                <a:latin typeface="+mj-lt"/>
              </a:rPr>
              <a:t>thoracica</a:t>
            </a:r>
            <a:endParaRPr lang="en-US" sz="2300" dirty="0" smtClean="0">
              <a:latin typeface="+mj-lt"/>
            </a:endParaRPr>
          </a:p>
          <a:p>
            <a:r>
              <a:rPr lang="en-US" sz="2300" dirty="0" err="1" smtClean="0">
                <a:latin typeface="+mj-lt"/>
              </a:rPr>
              <a:t>Fractura</a:t>
            </a:r>
            <a:r>
              <a:rPr lang="en-US" sz="2300" dirty="0" smtClean="0">
                <a:latin typeface="+mj-lt"/>
              </a:rPr>
              <a:t> + </a:t>
            </a:r>
            <a:r>
              <a:rPr lang="en-US" sz="2300" dirty="0" err="1" smtClean="0">
                <a:latin typeface="+mj-lt"/>
              </a:rPr>
              <a:t>os</a:t>
            </a:r>
            <a:r>
              <a:rPr lang="en-US" sz="2300" dirty="0" smtClean="0">
                <a:latin typeface="+mj-lt"/>
              </a:rPr>
              <a:t> sacrum</a:t>
            </a:r>
          </a:p>
          <a:p>
            <a:r>
              <a:rPr lang="en-US" sz="2300" dirty="0" err="1" smtClean="0">
                <a:latin typeface="+mj-lt"/>
              </a:rPr>
              <a:t>Luxatio</a:t>
            </a:r>
            <a:r>
              <a:rPr lang="en-US" sz="2300" dirty="0" smtClean="0">
                <a:latin typeface="+mj-lt"/>
              </a:rPr>
              <a:t> + crus</a:t>
            </a:r>
          </a:p>
          <a:p>
            <a:r>
              <a:rPr lang="en-US" sz="2300" dirty="0" err="1" smtClean="0">
                <a:latin typeface="+mj-lt"/>
              </a:rPr>
              <a:t>Morbus</a:t>
            </a:r>
            <a:r>
              <a:rPr lang="en-US" sz="2300" dirty="0" smtClean="0">
                <a:latin typeface="+mj-lt"/>
              </a:rPr>
              <a:t> </a:t>
            </a:r>
            <a:r>
              <a:rPr lang="en-US" sz="2300" dirty="0" err="1" smtClean="0">
                <a:latin typeface="+mj-lt"/>
              </a:rPr>
              <a:t>infectiosus</a:t>
            </a:r>
            <a:r>
              <a:rPr lang="en-US" sz="2300" dirty="0" smtClean="0">
                <a:latin typeface="+mj-lt"/>
              </a:rPr>
              <a:t> + abdomen</a:t>
            </a:r>
          </a:p>
          <a:p>
            <a:r>
              <a:rPr lang="en-US" sz="2300" dirty="0" smtClean="0">
                <a:latin typeface="+mj-lt"/>
              </a:rPr>
              <a:t>Dolor </a:t>
            </a:r>
            <a:r>
              <a:rPr lang="en-US" sz="2300" dirty="0" err="1" smtClean="0">
                <a:latin typeface="+mj-lt"/>
              </a:rPr>
              <a:t>acutus</a:t>
            </a:r>
            <a:r>
              <a:rPr lang="en-US" sz="2300" dirty="0" smtClean="0">
                <a:latin typeface="+mj-lt"/>
              </a:rPr>
              <a:t> + caput</a:t>
            </a:r>
            <a:endParaRPr lang="en-US" sz="2300" dirty="0">
              <a:latin typeface="+mj-lt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601287" y="1958095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300" dirty="0" err="1" smtClean="0">
                <a:latin typeface="+mj-lt"/>
              </a:rPr>
              <a:t>Cavitas</a:t>
            </a:r>
            <a:r>
              <a:rPr lang="en-US" sz="2300" dirty="0" smtClean="0">
                <a:latin typeface="+mj-lt"/>
              </a:rPr>
              <a:t> </a:t>
            </a:r>
            <a:r>
              <a:rPr lang="en-US" sz="2300" dirty="0" err="1" smtClean="0">
                <a:latin typeface="+mj-lt"/>
              </a:rPr>
              <a:t>sept</a:t>
            </a:r>
            <a:r>
              <a:rPr lang="en-US" sz="2300" b="1" dirty="0" err="1" smtClean="0">
                <a:solidFill>
                  <a:srgbClr val="00B050"/>
                </a:solidFill>
                <a:latin typeface="+mj-lt"/>
              </a:rPr>
              <a:t>i</a:t>
            </a:r>
            <a:r>
              <a:rPr lang="en-US" sz="2300" dirty="0" smtClean="0">
                <a:latin typeface="+mj-lt"/>
              </a:rPr>
              <a:t> </a:t>
            </a:r>
            <a:r>
              <a:rPr lang="en-US" sz="2300" dirty="0" err="1" smtClean="0">
                <a:latin typeface="+mj-lt"/>
              </a:rPr>
              <a:t>nas</a:t>
            </a:r>
            <a:r>
              <a:rPr lang="en-US" sz="2300" dirty="0" err="1" smtClean="0">
                <a:solidFill>
                  <a:srgbClr val="00B050"/>
                </a:solidFill>
                <a:latin typeface="+mj-lt"/>
              </a:rPr>
              <a:t>i</a:t>
            </a:r>
            <a:endParaRPr lang="en-US" sz="2300" dirty="0" smtClean="0">
              <a:solidFill>
                <a:srgbClr val="00B050"/>
              </a:solidFill>
              <a:latin typeface="+mj-lt"/>
            </a:endParaRPr>
          </a:p>
          <a:p>
            <a:r>
              <a:rPr lang="en-US" sz="2300" dirty="0" err="1" smtClean="0">
                <a:latin typeface="+mj-lt"/>
              </a:rPr>
              <a:t>Operatio</a:t>
            </a:r>
            <a:r>
              <a:rPr lang="en-US" sz="2300" dirty="0" smtClean="0">
                <a:latin typeface="+mj-lt"/>
              </a:rPr>
              <a:t> </a:t>
            </a:r>
            <a:r>
              <a:rPr lang="en-US" sz="2300" dirty="0" err="1" smtClean="0">
                <a:latin typeface="+mj-lt"/>
              </a:rPr>
              <a:t>cervic</a:t>
            </a:r>
            <a:r>
              <a:rPr lang="en-US" sz="2300" b="1" dirty="0" err="1" smtClean="0">
                <a:solidFill>
                  <a:srgbClr val="C00000"/>
                </a:solidFill>
                <a:latin typeface="+mj-lt"/>
              </a:rPr>
              <a:t>is</a:t>
            </a:r>
            <a:r>
              <a:rPr lang="en-US" sz="2300" dirty="0" smtClean="0">
                <a:latin typeface="+mj-lt"/>
              </a:rPr>
              <a:t> uteri</a:t>
            </a:r>
          </a:p>
          <a:p>
            <a:r>
              <a:rPr lang="en-US" sz="2300" dirty="0" smtClean="0">
                <a:latin typeface="+mj-lt"/>
              </a:rPr>
              <a:t>Corpus vertebr</a:t>
            </a:r>
            <a:r>
              <a:rPr lang="en-US" sz="2300" b="1" dirty="0" smtClean="0">
                <a:solidFill>
                  <a:srgbClr val="C00000"/>
                </a:solidFill>
                <a:latin typeface="+mj-lt"/>
              </a:rPr>
              <a:t>ae</a:t>
            </a:r>
            <a:r>
              <a:rPr lang="en-US" sz="2300" dirty="0" smtClean="0">
                <a:latin typeface="+mj-lt"/>
              </a:rPr>
              <a:t> </a:t>
            </a:r>
            <a:r>
              <a:rPr lang="en-US" sz="2300" dirty="0" err="1" smtClean="0">
                <a:latin typeface="+mj-lt"/>
              </a:rPr>
              <a:t>thoracic</a:t>
            </a:r>
            <a:r>
              <a:rPr lang="en-US" sz="2300" b="1" dirty="0" err="1" smtClean="0">
                <a:solidFill>
                  <a:srgbClr val="C00000"/>
                </a:solidFill>
                <a:latin typeface="+mj-lt"/>
              </a:rPr>
              <a:t>ae</a:t>
            </a:r>
            <a:endParaRPr lang="en-US" sz="2300" b="1" dirty="0" smtClean="0">
              <a:solidFill>
                <a:srgbClr val="C00000"/>
              </a:solidFill>
              <a:latin typeface="+mj-lt"/>
            </a:endParaRPr>
          </a:p>
          <a:p>
            <a:r>
              <a:rPr lang="en-US" sz="2300" dirty="0" err="1" smtClean="0">
                <a:latin typeface="+mj-lt"/>
              </a:rPr>
              <a:t>Fractura</a:t>
            </a:r>
            <a:r>
              <a:rPr lang="en-US" sz="2300" dirty="0" smtClean="0">
                <a:latin typeface="+mj-lt"/>
              </a:rPr>
              <a:t> </a:t>
            </a:r>
            <a:r>
              <a:rPr lang="en-US" sz="2300" dirty="0" err="1" smtClean="0">
                <a:latin typeface="+mj-lt"/>
              </a:rPr>
              <a:t>oss</a:t>
            </a:r>
            <a:r>
              <a:rPr lang="en-US" sz="2300" b="1" dirty="0" err="1" smtClean="0">
                <a:solidFill>
                  <a:srgbClr val="00B050"/>
                </a:solidFill>
                <a:latin typeface="+mj-lt"/>
              </a:rPr>
              <a:t>is</a:t>
            </a:r>
            <a:r>
              <a:rPr lang="en-US" sz="2300" dirty="0" smtClean="0">
                <a:latin typeface="+mj-lt"/>
              </a:rPr>
              <a:t> </a:t>
            </a:r>
            <a:r>
              <a:rPr lang="en-US" sz="2300" dirty="0" err="1" smtClean="0">
                <a:latin typeface="+mj-lt"/>
              </a:rPr>
              <a:t>sacr</a:t>
            </a:r>
            <a:r>
              <a:rPr lang="en-US" sz="2300" b="1" dirty="0" err="1" smtClean="0">
                <a:solidFill>
                  <a:srgbClr val="00B050"/>
                </a:solidFill>
                <a:latin typeface="+mj-lt"/>
              </a:rPr>
              <a:t>i</a:t>
            </a:r>
            <a:endParaRPr lang="en-US" sz="2300" b="1" dirty="0" smtClean="0">
              <a:solidFill>
                <a:srgbClr val="00B050"/>
              </a:solidFill>
              <a:latin typeface="+mj-lt"/>
            </a:endParaRPr>
          </a:p>
          <a:p>
            <a:r>
              <a:rPr lang="en-US" sz="2300" dirty="0" err="1" smtClean="0">
                <a:latin typeface="+mj-lt"/>
              </a:rPr>
              <a:t>Luxatio</a:t>
            </a:r>
            <a:r>
              <a:rPr lang="en-US" sz="2300" dirty="0" smtClean="0">
                <a:latin typeface="+mj-lt"/>
              </a:rPr>
              <a:t> </a:t>
            </a:r>
            <a:r>
              <a:rPr lang="en-US" sz="2300" dirty="0" err="1" smtClean="0">
                <a:latin typeface="+mj-lt"/>
              </a:rPr>
              <a:t>crur</a:t>
            </a:r>
            <a:r>
              <a:rPr lang="en-US" sz="2300" b="1" dirty="0" err="1" smtClean="0">
                <a:solidFill>
                  <a:srgbClr val="00B050"/>
                </a:solidFill>
                <a:latin typeface="+mj-lt"/>
              </a:rPr>
              <a:t>is</a:t>
            </a:r>
            <a:endParaRPr lang="en-US" sz="2300" b="1" dirty="0" smtClean="0">
              <a:solidFill>
                <a:srgbClr val="00B050"/>
              </a:solidFill>
              <a:latin typeface="+mj-lt"/>
            </a:endParaRPr>
          </a:p>
          <a:p>
            <a:r>
              <a:rPr lang="en-US" sz="2300" dirty="0" err="1" smtClean="0">
                <a:latin typeface="+mj-lt"/>
              </a:rPr>
              <a:t>Morbus</a:t>
            </a:r>
            <a:r>
              <a:rPr lang="en-US" sz="2300" dirty="0" smtClean="0">
                <a:latin typeface="+mj-lt"/>
              </a:rPr>
              <a:t> </a:t>
            </a:r>
            <a:r>
              <a:rPr lang="en-US" sz="2300" dirty="0" err="1" smtClean="0">
                <a:latin typeface="+mj-lt"/>
              </a:rPr>
              <a:t>infectiosus</a:t>
            </a:r>
            <a:r>
              <a:rPr lang="en-US" sz="2300" dirty="0" smtClean="0">
                <a:latin typeface="+mj-lt"/>
              </a:rPr>
              <a:t> </a:t>
            </a:r>
            <a:r>
              <a:rPr lang="en-US" sz="2300" dirty="0" err="1" smtClean="0">
                <a:latin typeface="+mj-lt"/>
              </a:rPr>
              <a:t>abdomin</a:t>
            </a:r>
            <a:r>
              <a:rPr lang="en-US" sz="2300" b="1" dirty="0" err="1" smtClean="0">
                <a:solidFill>
                  <a:srgbClr val="00B050"/>
                </a:solidFill>
                <a:latin typeface="+mj-lt"/>
              </a:rPr>
              <a:t>is</a:t>
            </a:r>
            <a:endParaRPr lang="en-US" sz="2300" b="1" dirty="0" smtClean="0">
              <a:solidFill>
                <a:srgbClr val="00B050"/>
              </a:solidFill>
              <a:latin typeface="+mj-lt"/>
            </a:endParaRPr>
          </a:p>
          <a:p>
            <a:r>
              <a:rPr lang="en-US" sz="2300" dirty="0" smtClean="0">
                <a:latin typeface="+mj-lt"/>
              </a:rPr>
              <a:t>Dolor </a:t>
            </a:r>
            <a:r>
              <a:rPr lang="en-US" sz="2300" dirty="0" err="1" smtClean="0">
                <a:latin typeface="+mj-lt"/>
              </a:rPr>
              <a:t>acutus</a:t>
            </a:r>
            <a:r>
              <a:rPr lang="en-US" sz="2300" dirty="0" smtClean="0">
                <a:latin typeface="+mj-lt"/>
              </a:rPr>
              <a:t> </a:t>
            </a:r>
            <a:r>
              <a:rPr lang="en-US" sz="2300" dirty="0" err="1" smtClean="0">
                <a:latin typeface="+mj-lt"/>
              </a:rPr>
              <a:t>capit</a:t>
            </a:r>
            <a:r>
              <a:rPr lang="en-US" sz="2300" b="1" dirty="0" err="1" smtClean="0">
                <a:solidFill>
                  <a:srgbClr val="00B050"/>
                </a:solidFill>
                <a:latin typeface="+mj-lt"/>
              </a:rPr>
              <a:t>is</a:t>
            </a:r>
            <a:endParaRPr lang="en-US" sz="2300" b="1" dirty="0">
              <a:solidFill>
                <a:srgbClr val="00B05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0268358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3600" b="1" dirty="0" err="1" smtClean="0">
                <a:solidFill>
                  <a:srgbClr val="1782BF"/>
                </a:solidFill>
                <a:latin typeface="Cambria"/>
                <a:cs typeface="Cambria"/>
              </a:rPr>
              <a:t>Change</a:t>
            </a:r>
            <a:r>
              <a:rPr lang="sk-SK" sz="3600" b="1" dirty="0" smtClean="0">
                <a:solidFill>
                  <a:srgbClr val="1782BF"/>
                </a:solidFill>
                <a:latin typeface="Cambria"/>
                <a:cs typeface="Cambria"/>
              </a:rPr>
              <a:t> </a:t>
            </a:r>
            <a:r>
              <a:rPr lang="sk-SK" sz="3600" b="1" dirty="0" err="1" smtClean="0">
                <a:solidFill>
                  <a:srgbClr val="1782BF"/>
                </a:solidFill>
                <a:latin typeface="Cambria"/>
                <a:cs typeface="Cambria"/>
              </a:rPr>
              <a:t>for</a:t>
            </a:r>
            <a:r>
              <a:rPr lang="sk-SK" sz="3600" b="1" dirty="0" smtClean="0">
                <a:solidFill>
                  <a:srgbClr val="1782BF"/>
                </a:solidFill>
                <a:latin typeface="Cambria"/>
                <a:cs typeface="Cambria"/>
              </a:rPr>
              <a:t> </a:t>
            </a:r>
            <a:r>
              <a:rPr lang="sk-SK" sz="3600" b="1" dirty="0" err="1" smtClean="0">
                <a:solidFill>
                  <a:srgbClr val="1782BF"/>
                </a:solidFill>
                <a:latin typeface="Cambria"/>
                <a:cs typeface="Cambria"/>
              </a:rPr>
              <a:t>nominative</a:t>
            </a:r>
            <a:r>
              <a:rPr lang="sk-SK" sz="3600" b="1" dirty="0" smtClean="0">
                <a:solidFill>
                  <a:srgbClr val="1782BF"/>
                </a:solidFill>
                <a:latin typeface="Cambria"/>
                <a:cs typeface="Cambria"/>
              </a:rPr>
              <a:t> </a:t>
            </a:r>
            <a:r>
              <a:rPr lang="sk-SK" sz="3600" b="1" dirty="0" err="1" smtClean="0">
                <a:solidFill>
                  <a:srgbClr val="1782BF"/>
                </a:solidFill>
                <a:latin typeface="Cambria"/>
                <a:cs typeface="Cambria"/>
              </a:rPr>
              <a:t>plural</a:t>
            </a:r>
            <a:endParaRPr lang="en-GB" sz="3600" b="1" dirty="0">
              <a:solidFill>
                <a:srgbClr val="1782BF"/>
              </a:solidFill>
              <a:latin typeface="Cambria"/>
              <a:cs typeface="Cambria"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sk-SK" dirty="0" err="1" smtClean="0">
                <a:latin typeface="Cambria"/>
                <a:cs typeface="Cambria"/>
              </a:rPr>
              <a:t>sphincter</a:t>
            </a:r>
            <a:endParaRPr lang="sk-SK" dirty="0" smtClean="0">
              <a:latin typeface="Cambria"/>
              <a:cs typeface="Cambria"/>
            </a:endParaRPr>
          </a:p>
          <a:p>
            <a:r>
              <a:rPr lang="sk-SK" dirty="0" err="1" smtClean="0">
                <a:latin typeface="Cambria"/>
                <a:cs typeface="Cambria"/>
              </a:rPr>
              <a:t>foramen</a:t>
            </a:r>
            <a:r>
              <a:rPr lang="sk-SK" dirty="0" smtClean="0">
                <a:latin typeface="Cambria"/>
                <a:cs typeface="Cambria"/>
              </a:rPr>
              <a:t> </a:t>
            </a:r>
            <a:r>
              <a:rPr lang="sk-SK" dirty="0" err="1" smtClean="0">
                <a:latin typeface="Cambria"/>
                <a:cs typeface="Cambria"/>
              </a:rPr>
              <a:t>nutricium</a:t>
            </a:r>
            <a:endParaRPr lang="sk-SK" dirty="0" smtClean="0">
              <a:latin typeface="Cambria"/>
              <a:cs typeface="Cambria"/>
            </a:endParaRPr>
          </a:p>
          <a:p>
            <a:r>
              <a:rPr lang="sk-SK" dirty="0" err="1" smtClean="0">
                <a:latin typeface="Cambria"/>
                <a:cs typeface="Cambria"/>
              </a:rPr>
              <a:t>dolor</a:t>
            </a:r>
            <a:r>
              <a:rPr lang="sk-SK" dirty="0" smtClean="0">
                <a:latin typeface="Cambria"/>
                <a:cs typeface="Cambria"/>
              </a:rPr>
              <a:t> </a:t>
            </a:r>
            <a:r>
              <a:rPr lang="sk-SK" dirty="0" err="1" smtClean="0">
                <a:latin typeface="Cambria"/>
                <a:cs typeface="Cambria"/>
              </a:rPr>
              <a:t>chronicus</a:t>
            </a:r>
            <a:endParaRPr lang="sk-SK" dirty="0" smtClean="0">
              <a:latin typeface="Cambria"/>
              <a:cs typeface="Cambria"/>
            </a:endParaRPr>
          </a:p>
          <a:p>
            <a:r>
              <a:rPr lang="sk-SK" dirty="0" err="1" smtClean="0">
                <a:latin typeface="Cambria"/>
                <a:cs typeface="Cambria"/>
              </a:rPr>
              <a:t>vas</a:t>
            </a:r>
            <a:r>
              <a:rPr lang="sk-SK" dirty="0" smtClean="0">
                <a:latin typeface="Cambria"/>
                <a:cs typeface="Cambria"/>
              </a:rPr>
              <a:t> </a:t>
            </a:r>
            <a:r>
              <a:rPr lang="sk-SK" dirty="0" err="1" smtClean="0">
                <a:latin typeface="Cambria"/>
                <a:cs typeface="Cambria"/>
              </a:rPr>
              <a:t>longum</a:t>
            </a:r>
            <a:endParaRPr lang="sk-SK" dirty="0" smtClean="0">
              <a:latin typeface="Cambria"/>
              <a:cs typeface="Cambria"/>
            </a:endParaRPr>
          </a:p>
          <a:p>
            <a:r>
              <a:rPr lang="sk-SK" dirty="0" err="1" smtClean="0">
                <a:latin typeface="Cambria"/>
                <a:cs typeface="Cambria"/>
              </a:rPr>
              <a:t>musculus</a:t>
            </a:r>
            <a:r>
              <a:rPr lang="sk-SK" dirty="0" smtClean="0">
                <a:latin typeface="Cambria"/>
                <a:cs typeface="Cambria"/>
              </a:rPr>
              <a:t> </a:t>
            </a:r>
            <a:r>
              <a:rPr lang="sk-SK" dirty="0" err="1" smtClean="0">
                <a:latin typeface="Cambria"/>
                <a:cs typeface="Cambria"/>
              </a:rPr>
              <a:t>adductor</a:t>
            </a:r>
            <a:endParaRPr lang="sk-SK" dirty="0" smtClean="0">
              <a:latin typeface="Cambria"/>
              <a:cs typeface="Cambria"/>
            </a:endParaRPr>
          </a:p>
          <a:p>
            <a:r>
              <a:rPr lang="sk-SK" dirty="0" err="1" smtClean="0">
                <a:latin typeface="Cambria"/>
                <a:cs typeface="Cambria"/>
              </a:rPr>
              <a:t>femur</a:t>
            </a:r>
            <a:r>
              <a:rPr lang="sk-SK" dirty="0" smtClean="0">
                <a:latin typeface="Cambria"/>
                <a:cs typeface="Cambria"/>
              </a:rPr>
              <a:t> </a:t>
            </a:r>
            <a:r>
              <a:rPr lang="sk-SK" dirty="0" err="1" smtClean="0">
                <a:latin typeface="Cambria"/>
                <a:cs typeface="Cambria"/>
              </a:rPr>
              <a:t>fractum</a:t>
            </a:r>
            <a:endParaRPr lang="sk-SK" dirty="0" smtClean="0">
              <a:latin typeface="Cambria"/>
              <a:cs typeface="Cambria"/>
            </a:endParaRPr>
          </a:p>
          <a:p>
            <a:r>
              <a:rPr lang="sk-SK" dirty="0" err="1" smtClean="0">
                <a:latin typeface="Cambria"/>
                <a:cs typeface="Cambria"/>
              </a:rPr>
              <a:t>cartilago</a:t>
            </a:r>
            <a:r>
              <a:rPr lang="sk-SK" dirty="0" smtClean="0">
                <a:latin typeface="Cambria"/>
                <a:cs typeface="Cambria"/>
              </a:rPr>
              <a:t> </a:t>
            </a:r>
            <a:r>
              <a:rPr lang="sk-SK" dirty="0" err="1" smtClean="0">
                <a:latin typeface="Cambria"/>
                <a:cs typeface="Cambria"/>
              </a:rPr>
              <a:t>thyreoidea</a:t>
            </a:r>
            <a:endParaRPr lang="sk-SK" dirty="0" smtClean="0">
              <a:latin typeface="Cambria"/>
              <a:cs typeface="Cambria"/>
            </a:endParaRPr>
          </a:p>
          <a:p>
            <a:r>
              <a:rPr lang="sk-SK" dirty="0" err="1" smtClean="0">
                <a:latin typeface="Cambria"/>
                <a:cs typeface="Cambria"/>
              </a:rPr>
              <a:t>vulnus</a:t>
            </a:r>
            <a:r>
              <a:rPr lang="sk-SK" dirty="0" smtClean="0">
                <a:latin typeface="Cambria"/>
                <a:cs typeface="Cambria"/>
              </a:rPr>
              <a:t> </a:t>
            </a:r>
            <a:r>
              <a:rPr lang="sk-SK" dirty="0" err="1" smtClean="0">
                <a:latin typeface="Cambria"/>
                <a:cs typeface="Cambria"/>
              </a:rPr>
              <a:t>punctum</a:t>
            </a:r>
            <a:endParaRPr lang="sk-SK" dirty="0" smtClean="0">
              <a:latin typeface="Cambria"/>
              <a:cs typeface="Cambria"/>
            </a:endParaRP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4350834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sk-SK" b="1" dirty="0" err="1" smtClean="0">
                <a:solidFill>
                  <a:srgbClr val="1782BF"/>
                </a:solidFill>
                <a:latin typeface="Cambria"/>
                <a:cs typeface="Cambria"/>
              </a:rPr>
              <a:t>sphincteres</a:t>
            </a:r>
            <a:endParaRPr lang="sk-SK" b="1" dirty="0" smtClean="0">
              <a:solidFill>
                <a:srgbClr val="1782BF"/>
              </a:solidFill>
              <a:latin typeface="Cambria"/>
              <a:cs typeface="Cambria"/>
            </a:endParaRPr>
          </a:p>
          <a:p>
            <a:pPr>
              <a:buNone/>
            </a:pPr>
            <a:r>
              <a:rPr lang="sk-SK" b="1" dirty="0" err="1" smtClean="0">
                <a:solidFill>
                  <a:srgbClr val="1782BF"/>
                </a:solidFill>
                <a:latin typeface="Cambria"/>
                <a:cs typeface="Cambria"/>
              </a:rPr>
              <a:t>foramina</a:t>
            </a:r>
            <a:r>
              <a:rPr lang="sk-SK" b="1" dirty="0" smtClean="0">
                <a:solidFill>
                  <a:srgbClr val="1782BF"/>
                </a:solidFill>
                <a:latin typeface="Cambria"/>
                <a:cs typeface="Cambria"/>
              </a:rPr>
              <a:t> </a:t>
            </a:r>
            <a:r>
              <a:rPr lang="sk-SK" b="1" dirty="0" err="1" smtClean="0">
                <a:solidFill>
                  <a:srgbClr val="1782BF"/>
                </a:solidFill>
                <a:latin typeface="Cambria"/>
                <a:cs typeface="Cambria"/>
              </a:rPr>
              <a:t>nutricia</a:t>
            </a:r>
            <a:endParaRPr lang="sk-SK" b="1" dirty="0" smtClean="0">
              <a:solidFill>
                <a:srgbClr val="1782BF"/>
              </a:solidFill>
              <a:latin typeface="Cambria"/>
              <a:cs typeface="Cambria"/>
            </a:endParaRPr>
          </a:p>
          <a:p>
            <a:pPr>
              <a:buNone/>
            </a:pPr>
            <a:r>
              <a:rPr lang="sk-SK" b="1" dirty="0" err="1" smtClean="0">
                <a:solidFill>
                  <a:srgbClr val="1782BF"/>
                </a:solidFill>
                <a:latin typeface="Cambria"/>
                <a:cs typeface="Cambria"/>
              </a:rPr>
              <a:t>dolores</a:t>
            </a:r>
            <a:r>
              <a:rPr lang="sk-SK" b="1" dirty="0" smtClean="0">
                <a:solidFill>
                  <a:srgbClr val="1782BF"/>
                </a:solidFill>
                <a:latin typeface="Cambria"/>
                <a:cs typeface="Cambria"/>
              </a:rPr>
              <a:t> </a:t>
            </a:r>
            <a:r>
              <a:rPr lang="sk-SK" b="1" dirty="0" err="1" smtClean="0">
                <a:solidFill>
                  <a:srgbClr val="1782BF"/>
                </a:solidFill>
                <a:latin typeface="Cambria"/>
                <a:cs typeface="Cambria"/>
              </a:rPr>
              <a:t>chronici</a:t>
            </a:r>
            <a:endParaRPr lang="sk-SK" b="1" dirty="0" smtClean="0">
              <a:solidFill>
                <a:srgbClr val="1782BF"/>
              </a:solidFill>
              <a:latin typeface="Cambria"/>
              <a:cs typeface="Cambria"/>
            </a:endParaRPr>
          </a:p>
          <a:p>
            <a:pPr>
              <a:buNone/>
            </a:pPr>
            <a:r>
              <a:rPr lang="sk-SK" b="1" dirty="0" err="1" smtClean="0">
                <a:solidFill>
                  <a:srgbClr val="1782BF"/>
                </a:solidFill>
                <a:latin typeface="Cambria"/>
                <a:cs typeface="Cambria"/>
              </a:rPr>
              <a:t>vasa</a:t>
            </a:r>
            <a:r>
              <a:rPr lang="sk-SK" b="1" dirty="0" smtClean="0">
                <a:solidFill>
                  <a:srgbClr val="1782BF"/>
                </a:solidFill>
                <a:latin typeface="Cambria"/>
                <a:cs typeface="Cambria"/>
              </a:rPr>
              <a:t> </a:t>
            </a:r>
            <a:r>
              <a:rPr lang="sk-SK" b="1" dirty="0" err="1" smtClean="0">
                <a:solidFill>
                  <a:srgbClr val="1782BF"/>
                </a:solidFill>
                <a:latin typeface="Cambria"/>
                <a:cs typeface="Cambria"/>
              </a:rPr>
              <a:t>longa</a:t>
            </a:r>
            <a:endParaRPr lang="sk-SK" b="1" dirty="0" smtClean="0">
              <a:solidFill>
                <a:srgbClr val="1782BF"/>
              </a:solidFill>
              <a:latin typeface="Cambria"/>
              <a:cs typeface="Cambria"/>
            </a:endParaRPr>
          </a:p>
          <a:p>
            <a:pPr>
              <a:buNone/>
            </a:pPr>
            <a:r>
              <a:rPr lang="sk-SK" b="1" dirty="0" err="1" smtClean="0">
                <a:solidFill>
                  <a:srgbClr val="1782BF"/>
                </a:solidFill>
                <a:latin typeface="Cambria"/>
                <a:cs typeface="Cambria"/>
              </a:rPr>
              <a:t>musculi</a:t>
            </a:r>
            <a:r>
              <a:rPr lang="sk-SK" b="1" dirty="0" smtClean="0">
                <a:solidFill>
                  <a:srgbClr val="1782BF"/>
                </a:solidFill>
                <a:latin typeface="Cambria"/>
                <a:cs typeface="Cambria"/>
              </a:rPr>
              <a:t> </a:t>
            </a:r>
            <a:r>
              <a:rPr lang="sk-SK" b="1" dirty="0" err="1" smtClean="0">
                <a:solidFill>
                  <a:srgbClr val="1782BF"/>
                </a:solidFill>
                <a:latin typeface="Cambria"/>
                <a:cs typeface="Cambria"/>
              </a:rPr>
              <a:t>adductores</a:t>
            </a:r>
            <a:endParaRPr lang="sk-SK" b="1" dirty="0" smtClean="0">
              <a:solidFill>
                <a:srgbClr val="1782BF"/>
              </a:solidFill>
              <a:latin typeface="Cambria"/>
              <a:cs typeface="Cambria"/>
            </a:endParaRPr>
          </a:p>
          <a:p>
            <a:pPr>
              <a:buNone/>
            </a:pPr>
            <a:r>
              <a:rPr lang="sk-SK" b="1" dirty="0" err="1" smtClean="0">
                <a:solidFill>
                  <a:srgbClr val="1782BF"/>
                </a:solidFill>
                <a:latin typeface="Cambria"/>
                <a:cs typeface="Cambria"/>
              </a:rPr>
              <a:t>femora</a:t>
            </a:r>
            <a:r>
              <a:rPr lang="sk-SK" b="1" dirty="0" smtClean="0">
                <a:solidFill>
                  <a:srgbClr val="1782BF"/>
                </a:solidFill>
                <a:latin typeface="Cambria"/>
                <a:cs typeface="Cambria"/>
              </a:rPr>
              <a:t> </a:t>
            </a:r>
            <a:r>
              <a:rPr lang="sk-SK" b="1" dirty="0" err="1" smtClean="0">
                <a:solidFill>
                  <a:srgbClr val="1782BF"/>
                </a:solidFill>
                <a:latin typeface="Cambria"/>
                <a:cs typeface="Cambria"/>
              </a:rPr>
              <a:t>fracta</a:t>
            </a:r>
            <a:endParaRPr lang="sk-SK" b="1" dirty="0" smtClean="0">
              <a:solidFill>
                <a:srgbClr val="1782BF"/>
              </a:solidFill>
              <a:latin typeface="Cambria"/>
              <a:cs typeface="Cambria"/>
            </a:endParaRPr>
          </a:p>
          <a:p>
            <a:pPr>
              <a:buNone/>
            </a:pPr>
            <a:r>
              <a:rPr lang="sk-SK" b="1" dirty="0" err="1" smtClean="0">
                <a:solidFill>
                  <a:srgbClr val="1782BF"/>
                </a:solidFill>
                <a:latin typeface="Cambria"/>
                <a:cs typeface="Cambria"/>
              </a:rPr>
              <a:t>cartilagines</a:t>
            </a:r>
            <a:r>
              <a:rPr lang="sk-SK" b="1" dirty="0" smtClean="0">
                <a:solidFill>
                  <a:srgbClr val="1782BF"/>
                </a:solidFill>
                <a:latin typeface="Cambria"/>
                <a:cs typeface="Cambria"/>
              </a:rPr>
              <a:t> </a:t>
            </a:r>
            <a:r>
              <a:rPr lang="sk-SK" b="1" dirty="0" err="1" smtClean="0">
                <a:solidFill>
                  <a:srgbClr val="1782BF"/>
                </a:solidFill>
                <a:latin typeface="Cambria"/>
                <a:cs typeface="Cambria"/>
              </a:rPr>
              <a:t>thyreoideae</a:t>
            </a:r>
            <a:endParaRPr lang="sk-SK" b="1" dirty="0" smtClean="0">
              <a:solidFill>
                <a:srgbClr val="1782BF"/>
              </a:solidFill>
              <a:latin typeface="Cambria"/>
              <a:cs typeface="Cambria"/>
            </a:endParaRPr>
          </a:p>
          <a:p>
            <a:pPr>
              <a:buNone/>
            </a:pPr>
            <a:r>
              <a:rPr lang="sk-SK" b="1" dirty="0" err="1" smtClean="0">
                <a:solidFill>
                  <a:srgbClr val="1782BF"/>
                </a:solidFill>
                <a:latin typeface="Cambria"/>
                <a:cs typeface="Cambria"/>
              </a:rPr>
              <a:t>vulnera</a:t>
            </a:r>
            <a:r>
              <a:rPr lang="sk-SK" b="1" dirty="0" smtClean="0">
                <a:solidFill>
                  <a:srgbClr val="1782BF"/>
                </a:solidFill>
                <a:latin typeface="Cambria"/>
                <a:cs typeface="Cambria"/>
              </a:rPr>
              <a:t> </a:t>
            </a:r>
            <a:r>
              <a:rPr lang="sk-SK" b="1" dirty="0" err="1" smtClean="0">
                <a:solidFill>
                  <a:srgbClr val="1782BF"/>
                </a:solidFill>
                <a:latin typeface="Cambria"/>
                <a:cs typeface="Cambria"/>
              </a:rPr>
              <a:t>puncta</a:t>
            </a:r>
            <a:endParaRPr lang="en-GB" b="1" dirty="0">
              <a:solidFill>
                <a:srgbClr val="1782BF"/>
              </a:solidFill>
              <a:latin typeface="Cambria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13009246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2947"/>
            <a:ext cx="8229600" cy="939567"/>
          </a:xfrm>
        </p:spPr>
        <p:txBody>
          <a:bodyPr>
            <a:noAutofit/>
          </a:bodyPr>
          <a:lstStyle/>
          <a:p>
            <a:r>
              <a:rPr lang="cs-CZ" sz="3100" dirty="0" err="1">
                <a:solidFill>
                  <a:schemeClr val="accent3"/>
                </a:solidFill>
                <a:latin typeface="Cambria"/>
                <a:cs typeface="Cambria"/>
              </a:rPr>
              <a:t>Specific</a:t>
            </a:r>
            <a:r>
              <a:rPr lang="cs-CZ" sz="3100" dirty="0">
                <a:solidFill>
                  <a:schemeClr val="accent3"/>
                </a:solidFill>
                <a:latin typeface="Cambria"/>
                <a:cs typeface="Cambria"/>
              </a:rPr>
              <a:t> </a:t>
            </a:r>
            <a:r>
              <a:rPr lang="cs-CZ" sz="3100" dirty="0" err="1" smtClean="0">
                <a:solidFill>
                  <a:schemeClr val="accent3"/>
                </a:solidFill>
                <a:latin typeface="Cambria"/>
                <a:cs typeface="Cambria"/>
              </a:rPr>
              <a:t>features</a:t>
            </a:r>
            <a:r>
              <a:rPr lang="cs-CZ" sz="3100" dirty="0" smtClean="0">
                <a:solidFill>
                  <a:schemeClr val="accent3"/>
                </a:solidFill>
                <a:latin typeface="Cambria"/>
                <a:cs typeface="Cambria"/>
              </a:rPr>
              <a:t> </a:t>
            </a:r>
            <a:r>
              <a:rPr lang="cs-CZ" sz="3100" dirty="0" err="1">
                <a:solidFill>
                  <a:schemeClr val="accent3"/>
                </a:solidFill>
                <a:latin typeface="Cambria"/>
                <a:cs typeface="Cambria"/>
              </a:rPr>
              <a:t>of</a:t>
            </a:r>
            <a:r>
              <a:rPr lang="cs-CZ" sz="3100" dirty="0">
                <a:solidFill>
                  <a:schemeClr val="accent3"/>
                </a:solidFill>
                <a:latin typeface="Cambria"/>
                <a:cs typeface="Cambria"/>
              </a:rPr>
              <a:t> </a:t>
            </a:r>
            <a:r>
              <a:rPr lang="cs-CZ" sz="3100" dirty="0" err="1">
                <a:solidFill>
                  <a:schemeClr val="accent3"/>
                </a:solidFill>
                <a:latin typeface="Cambria"/>
                <a:cs typeface="Cambria"/>
              </a:rPr>
              <a:t>the</a:t>
            </a:r>
            <a:r>
              <a:rPr lang="cs-CZ" sz="3100" dirty="0">
                <a:solidFill>
                  <a:schemeClr val="accent3"/>
                </a:solidFill>
                <a:latin typeface="Cambria"/>
                <a:cs typeface="Cambria"/>
              </a:rPr>
              <a:t> 3rd </a:t>
            </a:r>
            <a:r>
              <a:rPr lang="cs-CZ" sz="3100" dirty="0" err="1" smtClean="0">
                <a:solidFill>
                  <a:schemeClr val="accent3"/>
                </a:solidFill>
                <a:latin typeface="Cambria"/>
                <a:cs typeface="Cambria"/>
              </a:rPr>
              <a:t>declension</a:t>
            </a:r>
            <a:r>
              <a:rPr lang="cs-CZ" sz="3100" dirty="0">
                <a:solidFill>
                  <a:schemeClr val="accent3"/>
                </a:solidFill>
                <a:latin typeface="Cambria"/>
                <a:cs typeface="Cambria"/>
              </a:rPr>
              <a:t/>
            </a:r>
            <a:br>
              <a:rPr lang="cs-CZ" sz="3100" dirty="0">
                <a:solidFill>
                  <a:schemeClr val="accent3"/>
                </a:solidFill>
                <a:latin typeface="Cambria"/>
                <a:cs typeface="Cambria"/>
              </a:rPr>
            </a:br>
            <a:r>
              <a:rPr lang="cs-CZ" sz="3100" dirty="0" smtClean="0">
                <a:solidFill>
                  <a:schemeClr val="accent3"/>
                </a:solidFill>
                <a:latin typeface="Cambria"/>
                <a:cs typeface="Cambria"/>
              </a:rPr>
              <a:t>-Latin I-</a:t>
            </a:r>
            <a:r>
              <a:rPr lang="cs-CZ" sz="3100" dirty="0" err="1" smtClean="0">
                <a:solidFill>
                  <a:schemeClr val="accent3"/>
                </a:solidFill>
                <a:latin typeface="Cambria"/>
                <a:cs typeface="Cambria"/>
              </a:rPr>
              <a:t>stems</a:t>
            </a:r>
            <a:endParaRPr lang="en-US" sz="3100" dirty="0">
              <a:solidFill>
                <a:schemeClr val="accent3"/>
              </a:solidFill>
              <a:latin typeface="Cambria"/>
              <a:cs typeface="Cambri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84559" y="1350627"/>
            <a:ext cx="8800050" cy="4999839"/>
          </a:xfrm>
        </p:spPr>
        <p:txBody>
          <a:bodyPr>
            <a:normAutofit fontScale="85000" lnSpcReduction="20000"/>
          </a:bodyPr>
          <a:lstStyle/>
          <a:p>
            <a:r>
              <a:rPr lang="cs-CZ" dirty="0" err="1" smtClean="0">
                <a:latin typeface="Cambria"/>
                <a:cs typeface="Cambria"/>
              </a:rPr>
              <a:t>Masculine</a:t>
            </a:r>
            <a:r>
              <a:rPr lang="cs-CZ" dirty="0" smtClean="0">
                <a:latin typeface="Cambria"/>
                <a:cs typeface="Cambria"/>
              </a:rPr>
              <a:t> and </a:t>
            </a:r>
            <a:r>
              <a:rPr lang="cs-CZ" dirty="0" err="1" smtClean="0">
                <a:latin typeface="Cambria"/>
                <a:cs typeface="Cambria"/>
              </a:rPr>
              <a:t>feminine</a:t>
            </a:r>
            <a:r>
              <a:rPr lang="cs-CZ" dirty="0" smtClean="0">
                <a:latin typeface="Cambria"/>
                <a:cs typeface="Cambria"/>
              </a:rPr>
              <a:t> </a:t>
            </a:r>
            <a:r>
              <a:rPr lang="cs-CZ" dirty="0" err="1" smtClean="0">
                <a:latin typeface="Cambria"/>
                <a:cs typeface="Cambria"/>
              </a:rPr>
              <a:t>nouns</a:t>
            </a:r>
            <a:endParaRPr lang="cs-CZ" dirty="0" smtClean="0">
              <a:latin typeface="Cambria"/>
              <a:cs typeface="Cambria"/>
            </a:endParaRPr>
          </a:p>
          <a:p>
            <a:pPr lvl="1"/>
            <a:r>
              <a:rPr lang="cs-CZ" dirty="0" err="1" smtClean="0">
                <a:latin typeface="Cambria"/>
                <a:cs typeface="Cambria"/>
              </a:rPr>
              <a:t>have</a:t>
            </a:r>
            <a:r>
              <a:rPr lang="cs-CZ" dirty="0" smtClean="0">
                <a:latin typeface="Cambria"/>
                <a:cs typeface="Cambria"/>
              </a:rPr>
              <a:t> </a:t>
            </a:r>
            <a:r>
              <a:rPr lang="cs-CZ" dirty="0" err="1" smtClean="0">
                <a:latin typeface="Cambria"/>
                <a:cs typeface="Cambria"/>
              </a:rPr>
              <a:t>the</a:t>
            </a:r>
            <a:r>
              <a:rPr lang="cs-CZ" dirty="0" smtClean="0">
                <a:latin typeface="Cambria"/>
                <a:cs typeface="Cambria"/>
              </a:rPr>
              <a:t> </a:t>
            </a:r>
            <a:r>
              <a:rPr lang="cs-CZ" dirty="0" err="1" smtClean="0">
                <a:latin typeface="Cambria"/>
                <a:cs typeface="Cambria"/>
              </a:rPr>
              <a:t>same</a:t>
            </a:r>
            <a:r>
              <a:rPr lang="cs-CZ" dirty="0" smtClean="0">
                <a:latin typeface="Cambria"/>
                <a:cs typeface="Cambria"/>
              </a:rPr>
              <a:t> </a:t>
            </a:r>
            <a:r>
              <a:rPr lang="cs-CZ" dirty="0" err="1" smtClean="0">
                <a:latin typeface="Cambria"/>
                <a:cs typeface="Cambria"/>
              </a:rPr>
              <a:t>numbers</a:t>
            </a:r>
            <a:r>
              <a:rPr lang="cs-CZ" dirty="0" smtClean="0">
                <a:latin typeface="Cambria"/>
                <a:cs typeface="Cambria"/>
              </a:rPr>
              <a:t> </a:t>
            </a:r>
            <a:r>
              <a:rPr lang="cs-CZ" dirty="0" err="1" smtClean="0">
                <a:latin typeface="Cambria"/>
                <a:cs typeface="Cambria"/>
              </a:rPr>
              <a:t>of</a:t>
            </a:r>
            <a:r>
              <a:rPr lang="cs-CZ" dirty="0" smtClean="0">
                <a:latin typeface="Cambria"/>
                <a:cs typeface="Cambria"/>
              </a:rPr>
              <a:t> </a:t>
            </a:r>
            <a:r>
              <a:rPr lang="cs-CZ" dirty="0" err="1" smtClean="0">
                <a:latin typeface="Cambria"/>
                <a:cs typeface="Cambria"/>
              </a:rPr>
              <a:t>syllables</a:t>
            </a:r>
            <a:r>
              <a:rPr lang="cs-CZ" dirty="0" smtClean="0">
                <a:latin typeface="Cambria"/>
                <a:cs typeface="Cambria"/>
              </a:rPr>
              <a:t> in </a:t>
            </a:r>
            <a:r>
              <a:rPr lang="cs-CZ" dirty="0" err="1" smtClean="0">
                <a:latin typeface="Cambria"/>
                <a:cs typeface="Cambria"/>
              </a:rPr>
              <a:t>the</a:t>
            </a:r>
            <a:r>
              <a:rPr lang="cs-CZ" dirty="0" smtClean="0">
                <a:latin typeface="Cambria"/>
                <a:cs typeface="Cambria"/>
              </a:rPr>
              <a:t> nominative and </a:t>
            </a:r>
            <a:r>
              <a:rPr lang="cs-CZ" dirty="0" err="1" smtClean="0">
                <a:latin typeface="Cambria"/>
                <a:cs typeface="Cambria"/>
              </a:rPr>
              <a:t>the</a:t>
            </a:r>
            <a:r>
              <a:rPr lang="cs-CZ" dirty="0" smtClean="0">
                <a:latin typeface="Cambria"/>
                <a:cs typeface="Cambria"/>
              </a:rPr>
              <a:t> genitive </a:t>
            </a:r>
            <a:r>
              <a:rPr lang="cs-CZ" dirty="0" err="1" smtClean="0">
                <a:latin typeface="Cambria"/>
                <a:cs typeface="Cambria"/>
              </a:rPr>
              <a:t>singular</a:t>
            </a:r>
            <a:r>
              <a:rPr lang="cs-CZ" dirty="0" smtClean="0">
                <a:latin typeface="Cambria"/>
                <a:cs typeface="Cambria"/>
              </a:rPr>
              <a:t>:</a:t>
            </a:r>
          </a:p>
          <a:p>
            <a:pPr lvl="2"/>
            <a:r>
              <a:rPr lang="cs-CZ" sz="2100" i="1" dirty="0" smtClean="0">
                <a:latin typeface="Cambria"/>
                <a:cs typeface="Cambria"/>
              </a:rPr>
              <a:t>ca-na-lis, ca</a:t>
            </a:r>
            <a:r>
              <a:rPr lang="cs-CZ" sz="2100" i="1" dirty="0" smtClean="0">
                <a:latin typeface="Cambria"/>
                <a:cs typeface="Cambria"/>
              </a:rPr>
              <a:t>-na-l</a:t>
            </a:r>
            <a:r>
              <a:rPr lang="cs-CZ" sz="2100" i="1" dirty="0" smtClean="0">
                <a:latin typeface="Cambria"/>
                <a:cs typeface="Cambria"/>
              </a:rPr>
              <a:t>is</a:t>
            </a:r>
            <a:endParaRPr lang="cs-CZ" sz="2100" i="1" dirty="0">
              <a:latin typeface="Cambria"/>
              <a:cs typeface="Cambria"/>
            </a:endParaRPr>
          </a:p>
          <a:p>
            <a:pPr lvl="2"/>
            <a:r>
              <a:rPr lang="cs-CZ" sz="2100" i="1" dirty="0" smtClean="0">
                <a:latin typeface="Cambria"/>
                <a:cs typeface="Cambria"/>
              </a:rPr>
              <a:t>pel-vis, pel-vis</a:t>
            </a:r>
            <a:endParaRPr lang="cs-CZ" sz="2100" i="1" dirty="0">
              <a:latin typeface="Cambria"/>
              <a:cs typeface="Cambria"/>
            </a:endParaRPr>
          </a:p>
          <a:p>
            <a:pPr lvl="2"/>
            <a:r>
              <a:rPr lang="cs-CZ" sz="2100" i="1" dirty="0" err="1" smtClean="0">
                <a:latin typeface="Cambria"/>
                <a:cs typeface="Cambria"/>
              </a:rPr>
              <a:t>pu-bes</a:t>
            </a:r>
            <a:r>
              <a:rPr lang="cs-CZ" sz="2100" i="1" dirty="0" smtClean="0">
                <a:latin typeface="Cambria"/>
                <a:cs typeface="Cambria"/>
              </a:rPr>
              <a:t>, </a:t>
            </a:r>
            <a:r>
              <a:rPr lang="cs-CZ" sz="2100" i="1" dirty="0" err="1" smtClean="0">
                <a:latin typeface="Cambria"/>
                <a:cs typeface="Cambria"/>
              </a:rPr>
              <a:t>pu</a:t>
            </a:r>
            <a:r>
              <a:rPr lang="cs-CZ" sz="2100" i="1" dirty="0" smtClean="0">
                <a:latin typeface="Cambria"/>
                <a:cs typeface="Cambria"/>
              </a:rPr>
              <a:t>-bis</a:t>
            </a:r>
          </a:p>
          <a:p>
            <a:pPr lvl="1"/>
            <a:r>
              <a:rPr lang="cs-CZ" dirty="0" smtClean="0">
                <a:latin typeface="Cambria"/>
                <a:cs typeface="Cambria"/>
              </a:rPr>
              <a:t>a </a:t>
            </a:r>
            <a:r>
              <a:rPr lang="cs-CZ" dirty="0" err="1" smtClean="0">
                <a:latin typeface="Cambria"/>
                <a:cs typeface="Cambria"/>
              </a:rPr>
              <a:t>group</a:t>
            </a:r>
            <a:r>
              <a:rPr lang="cs-CZ" dirty="0" smtClean="0">
                <a:latin typeface="Cambria"/>
                <a:cs typeface="Cambria"/>
              </a:rPr>
              <a:t> </a:t>
            </a:r>
            <a:r>
              <a:rPr lang="cs-CZ" dirty="0" err="1" smtClean="0">
                <a:latin typeface="Cambria"/>
                <a:cs typeface="Cambria"/>
              </a:rPr>
              <a:t>of</a:t>
            </a:r>
            <a:r>
              <a:rPr lang="cs-CZ" dirty="0" smtClean="0">
                <a:latin typeface="Cambria"/>
                <a:cs typeface="Cambria"/>
              </a:rPr>
              <a:t> </a:t>
            </a:r>
            <a:r>
              <a:rPr lang="cs-CZ" dirty="0" err="1" smtClean="0">
                <a:latin typeface="Cambria"/>
                <a:cs typeface="Cambria"/>
              </a:rPr>
              <a:t>consonants</a:t>
            </a:r>
            <a:r>
              <a:rPr lang="cs-CZ" dirty="0" smtClean="0">
                <a:latin typeface="Cambria"/>
                <a:cs typeface="Cambria"/>
              </a:rPr>
              <a:t> </a:t>
            </a:r>
            <a:r>
              <a:rPr lang="cs-CZ" dirty="0" err="1" smtClean="0">
                <a:latin typeface="Cambria"/>
                <a:cs typeface="Cambria"/>
              </a:rPr>
              <a:t>is</a:t>
            </a:r>
            <a:r>
              <a:rPr lang="cs-CZ" dirty="0" smtClean="0">
                <a:latin typeface="Cambria"/>
                <a:cs typeface="Cambria"/>
              </a:rPr>
              <a:t> </a:t>
            </a:r>
            <a:r>
              <a:rPr lang="cs-CZ" dirty="0" err="1" smtClean="0">
                <a:latin typeface="Cambria"/>
                <a:cs typeface="Cambria"/>
              </a:rPr>
              <a:t>preceding</a:t>
            </a:r>
            <a:r>
              <a:rPr lang="cs-CZ" dirty="0" smtClean="0">
                <a:latin typeface="Cambria"/>
                <a:cs typeface="Cambria"/>
              </a:rPr>
              <a:t> </a:t>
            </a:r>
            <a:r>
              <a:rPr lang="cs-CZ" dirty="0" err="1" smtClean="0">
                <a:latin typeface="Cambria"/>
                <a:cs typeface="Cambria"/>
              </a:rPr>
              <a:t>the</a:t>
            </a:r>
            <a:r>
              <a:rPr lang="cs-CZ" dirty="0" smtClean="0">
                <a:latin typeface="Cambria"/>
                <a:cs typeface="Cambria"/>
              </a:rPr>
              <a:t> genitive </a:t>
            </a:r>
            <a:r>
              <a:rPr lang="cs-CZ" dirty="0" err="1" smtClean="0">
                <a:latin typeface="Cambria"/>
                <a:cs typeface="Cambria"/>
              </a:rPr>
              <a:t>ending</a:t>
            </a:r>
            <a:r>
              <a:rPr lang="cs-CZ" dirty="0" smtClean="0">
                <a:latin typeface="Cambria"/>
                <a:cs typeface="Cambria"/>
              </a:rPr>
              <a:t> </a:t>
            </a:r>
            <a:r>
              <a:rPr lang="cs-CZ" i="1" dirty="0" smtClean="0">
                <a:latin typeface="Cambria"/>
                <a:cs typeface="Cambria"/>
              </a:rPr>
              <a:t>-</a:t>
            </a:r>
            <a:r>
              <a:rPr lang="cs-CZ" i="1" dirty="0" err="1" smtClean="0">
                <a:latin typeface="Cambria"/>
                <a:cs typeface="Cambria"/>
              </a:rPr>
              <a:t>is</a:t>
            </a:r>
            <a:endParaRPr lang="cs-CZ" i="1" dirty="0">
              <a:latin typeface="Cambria"/>
              <a:cs typeface="Cambria"/>
            </a:endParaRPr>
          </a:p>
          <a:p>
            <a:pPr marL="274320" lvl="1" indent="0">
              <a:buNone/>
            </a:pPr>
            <a:r>
              <a:rPr lang="cs-CZ" i="1" dirty="0" smtClean="0">
                <a:latin typeface="Cambria"/>
                <a:cs typeface="Cambria"/>
              </a:rPr>
              <a:t>	</a:t>
            </a:r>
            <a:r>
              <a:rPr lang="cs-CZ" dirty="0" smtClean="0">
                <a:latin typeface="Cambria"/>
                <a:cs typeface="Cambria"/>
              </a:rPr>
              <a:t>(</a:t>
            </a:r>
            <a:r>
              <a:rPr lang="cs-CZ" dirty="0" err="1" smtClean="0">
                <a:latin typeface="Cambria"/>
                <a:cs typeface="Cambria"/>
              </a:rPr>
              <a:t>i.e</a:t>
            </a:r>
            <a:r>
              <a:rPr lang="cs-CZ" dirty="0" smtClean="0">
                <a:latin typeface="Cambria"/>
                <a:cs typeface="Cambria"/>
              </a:rPr>
              <a:t>. </a:t>
            </a:r>
            <a:r>
              <a:rPr lang="cs-CZ" dirty="0" err="1" smtClean="0">
                <a:latin typeface="Cambria"/>
                <a:cs typeface="Cambria"/>
              </a:rPr>
              <a:t>the</a:t>
            </a:r>
            <a:r>
              <a:rPr lang="cs-CZ" dirty="0" smtClean="0">
                <a:latin typeface="Cambria"/>
                <a:cs typeface="Cambria"/>
              </a:rPr>
              <a:t> stem </a:t>
            </a:r>
            <a:r>
              <a:rPr lang="cs-CZ" dirty="0" err="1" smtClean="0">
                <a:latin typeface="Cambria"/>
                <a:cs typeface="Cambria"/>
              </a:rPr>
              <a:t>ends</a:t>
            </a:r>
            <a:r>
              <a:rPr lang="cs-CZ" dirty="0" smtClean="0">
                <a:latin typeface="Cambria"/>
                <a:cs typeface="Cambria"/>
              </a:rPr>
              <a:t> in a </a:t>
            </a:r>
            <a:r>
              <a:rPr lang="cs-CZ" dirty="0" err="1" smtClean="0">
                <a:latin typeface="Cambria"/>
                <a:cs typeface="Cambria"/>
              </a:rPr>
              <a:t>group</a:t>
            </a:r>
            <a:r>
              <a:rPr lang="cs-CZ" dirty="0" smtClean="0">
                <a:latin typeface="Cambria"/>
                <a:cs typeface="Cambria"/>
              </a:rPr>
              <a:t> </a:t>
            </a:r>
            <a:r>
              <a:rPr lang="cs-CZ" dirty="0" err="1" smtClean="0">
                <a:latin typeface="Cambria"/>
                <a:cs typeface="Cambria"/>
              </a:rPr>
              <a:t>of</a:t>
            </a:r>
            <a:r>
              <a:rPr lang="cs-CZ" dirty="0" smtClean="0">
                <a:latin typeface="Cambria"/>
                <a:cs typeface="Cambria"/>
              </a:rPr>
              <a:t> </a:t>
            </a:r>
            <a:r>
              <a:rPr lang="cs-CZ" dirty="0" err="1" smtClean="0">
                <a:latin typeface="Cambria"/>
                <a:cs typeface="Cambria"/>
              </a:rPr>
              <a:t>consonants</a:t>
            </a:r>
            <a:r>
              <a:rPr lang="cs-CZ" dirty="0" smtClean="0">
                <a:latin typeface="Cambria"/>
                <a:cs typeface="Cambria"/>
              </a:rPr>
              <a:t>)</a:t>
            </a:r>
          </a:p>
          <a:p>
            <a:pPr lvl="2"/>
            <a:r>
              <a:rPr lang="cs-CZ" i="1" dirty="0" err="1" smtClean="0">
                <a:latin typeface="Cambria"/>
                <a:cs typeface="Cambria"/>
              </a:rPr>
              <a:t>pars</a:t>
            </a:r>
            <a:r>
              <a:rPr lang="cs-CZ" i="1" dirty="0" smtClean="0">
                <a:latin typeface="Cambria"/>
                <a:cs typeface="Cambria"/>
              </a:rPr>
              <a:t>, pa</a:t>
            </a:r>
            <a:r>
              <a:rPr lang="cs-CZ" b="1" i="1" dirty="0" smtClean="0">
                <a:latin typeface="Cambria"/>
                <a:cs typeface="Cambria"/>
              </a:rPr>
              <a:t>rt</a:t>
            </a:r>
            <a:r>
              <a:rPr lang="cs-CZ" i="1" dirty="0" smtClean="0">
                <a:latin typeface="Cambria"/>
                <a:cs typeface="Cambria"/>
              </a:rPr>
              <a:t>-</a:t>
            </a:r>
            <a:r>
              <a:rPr lang="cs-CZ" i="1" dirty="0" err="1" smtClean="0">
                <a:latin typeface="Cambria"/>
                <a:cs typeface="Cambria"/>
              </a:rPr>
              <a:t>is</a:t>
            </a:r>
            <a:endParaRPr lang="cs-CZ" i="1" dirty="0" smtClean="0">
              <a:latin typeface="Cambria"/>
              <a:cs typeface="Cambria"/>
            </a:endParaRPr>
          </a:p>
          <a:p>
            <a:pPr lvl="2"/>
            <a:r>
              <a:rPr lang="cs-CZ" i="1" dirty="0" err="1" smtClean="0">
                <a:latin typeface="Cambria"/>
                <a:cs typeface="Cambria"/>
              </a:rPr>
              <a:t>dens</a:t>
            </a:r>
            <a:r>
              <a:rPr lang="cs-CZ" i="1" dirty="0" smtClean="0">
                <a:latin typeface="Cambria"/>
                <a:cs typeface="Cambria"/>
              </a:rPr>
              <a:t>, </a:t>
            </a:r>
            <a:r>
              <a:rPr lang="cs-CZ" i="1" dirty="0" err="1" smtClean="0">
                <a:latin typeface="Cambria"/>
                <a:cs typeface="Cambria"/>
              </a:rPr>
              <a:t>de</a:t>
            </a:r>
            <a:r>
              <a:rPr lang="cs-CZ" b="1" i="1" dirty="0" err="1" smtClean="0">
                <a:latin typeface="Cambria"/>
                <a:cs typeface="Cambria"/>
              </a:rPr>
              <a:t>nt</a:t>
            </a:r>
            <a:r>
              <a:rPr lang="cs-CZ" i="1" dirty="0" err="1" smtClean="0">
                <a:latin typeface="Cambria"/>
                <a:cs typeface="Cambria"/>
              </a:rPr>
              <a:t>-is</a:t>
            </a:r>
            <a:endParaRPr lang="cs-CZ" i="1" dirty="0" smtClean="0">
              <a:latin typeface="Cambria"/>
              <a:cs typeface="Cambria"/>
            </a:endParaRPr>
          </a:p>
          <a:p>
            <a:pPr lvl="2"/>
            <a:endParaRPr lang="cs-CZ" i="1" dirty="0">
              <a:latin typeface="Cambria"/>
              <a:cs typeface="Cambria"/>
            </a:endParaRPr>
          </a:p>
          <a:p>
            <a:r>
              <a:rPr lang="cs-CZ" dirty="0" err="1" smtClean="0">
                <a:latin typeface="Cambria"/>
                <a:cs typeface="Cambria"/>
              </a:rPr>
              <a:t>Neutral</a:t>
            </a:r>
            <a:r>
              <a:rPr lang="cs-CZ" dirty="0" smtClean="0">
                <a:latin typeface="Cambria"/>
                <a:cs typeface="Cambria"/>
              </a:rPr>
              <a:t> </a:t>
            </a:r>
            <a:r>
              <a:rPr lang="cs-CZ" dirty="0" err="1" smtClean="0">
                <a:latin typeface="Cambria"/>
                <a:cs typeface="Cambria"/>
              </a:rPr>
              <a:t>nouns</a:t>
            </a:r>
            <a:endParaRPr lang="cs-CZ" dirty="0" smtClean="0">
              <a:latin typeface="Cambria"/>
              <a:cs typeface="Cambria"/>
            </a:endParaRPr>
          </a:p>
          <a:p>
            <a:pPr lvl="1"/>
            <a:r>
              <a:rPr lang="cs-CZ" dirty="0" err="1" smtClean="0">
                <a:latin typeface="Cambria"/>
                <a:cs typeface="Cambria"/>
              </a:rPr>
              <a:t>words</a:t>
            </a:r>
            <a:r>
              <a:rPr lang="cs-CZ" dirty="0" smtClean="0">
                <a:latin typeface="Cambria"/>
                <a:cs typeface="Cambria"/>
              </a:rPr>
              <a:t> </a:t>
            </a:r>
            <a:r>
              <a:rPr lang="cs-CZ" dirty="0" err="1" smtClean="0">
                <a:latin typeface="Cambria"/>
                <a:cs typeface="Cambria"/>
              </a:rPr>
              <a:t>ending</a:t>
            </a:r>
            <a:r>
              <a:rPr lang="cs-CZ" dirty="0" smtClean="0">
                <a:latin typeface="Cambria"/>
                <a:cs typeface="Cambria"/>
              </a:rPr>
              <a:t> in </a:t>
            </a:r>
            <a:r>
              <a:rPr lang="cs-CZ" dirty="0" err="1" smtClean="0">
                <a:latin typeface="Cambria"/>
                <a:cs typeface="Cambria"/>
              </a:rPr>
              <a:t>nom</a:t>
            </a:r>
            <a:r>
              <a:rPr lang="cs-CZ" dirty="0" smtClean="0">
                <a:latin typeface="Cambria"/>
                <a:cs typeface="Cambria"/>
              </a:rPr>
              <a:t>. </a:t>
            </a:r>
            <a:r>
              <a:rPr lang="cs-CZ" dirty="0" err="1" smtClean="0">
                <a:latin typeface="Cambria"/>
                <a:cs typeface="Cambria"/>
              </a:rPr>
              <a:t>sg</a:t>
            </a:r>
            <a:r>
              <a:rPr lang="cs-CZ" dirty="0" smtClean="0">
                <a:latin typeface="Cambria"/>
                <a:cs typeface="Cambria"/>
              </a:rPr>
              <a:t>. in </a:t>
            </a:r>
            <a:r>
              <a:rPr lang="cs-CZ" i="1" dirty="0" smtClean="0">
                <a:latin typeface="Cambria"/>
                <a:cs typeface="Cambria"/>
              </a:rPr>
              <a:t>-e, -al </a:t>
            </a:r>
            <a:r>
              <a:rPr lang="cs-CZ" dirty="0" err="1" smtClean="0">
                <a:latin typeface="Cambria"/>
                <a:cs typeface="Cambria"/>
              </a:rPr>
              <a:t>or</a:t>
            </a:r>
            <a:r>
              <a:rPr lang="cs-CZ" i="1" dirty="0" smtClean="0">
                <a:latin typeface="Cambria"/>
                <a:cs typeface="Cambria"/>
              </a:rPr>
              <a:t> –ar</a:t>
            </a:r>
          </a:p>
          <a:p>
            <a:pPr lvl="1"/>
            <a:r>
              <a:rPr lang="cs-CZ" dirty="0" err="1" smtClean="0">
                <a:latin typeface="Cambria"/>
                <a:cs typeface="Cambria"/>
              </a:rPr>
              <a:t>only</a:t>
            </a:r>
            <a:r>
              <a:rPr lang="cs-CZ" dirty="0" smtClean="0">
                <a:latin typeface="Cambria"/>
                <a:cs typeface="Cambria"/>
              </a:rPr>
              <a:t> </a:t>
            </a:r>
            <a:r>
              <a:rPr lang="cs-CZ" dirty="0" err="1" smtClean="0">
                <a:latin typeface="Cambria"/>
                <a:cs typeface="Cambria"/>
              </a:rPr>
              <a:t>few</a:t>
            </a:r>
            <a:r>
              <a:rPr lang="cs-CZ" dirty="0" smtClean="0">
                <a:latin typeface="Cambria"/>
                <a:cs typeface="Cambria"/>
              </a:rPr>
              <a:t> </a:t>
            </a:r>
            <a:r>
              <a:rPr lang="cs-CZ" dirty="0" err="1" smtClean="0">
                <a:latin typeface="Cambria"/>
                <a:cs typeface="Cambria"/>
              </a:rPr>
              <a:t>words</a:t>
            </a:r>
            <a:r>
              <a:rPr lang="cs-CZ" dirty="0" smtClean="0">
                <a:latin typeface="Cambria"/>
                <a:cs typeface="Cambria"/>
              </a:rPr>
              <a:t>: </a:t>
            </a:r>
            <a:r>
              <a:rPr lang="cs-CZ" i="1" dirty="0" smtClean="0">
                <a:latin typeface="Cambria"/>
                <a:cs typeface="Cambria"/>
              </a:rPr>
              <a:t>animal, </a:t>
            </a:r>
            <a:r>
              <a:rPr lang="cs-CZ" i="1" dirty="0" err="1" smtClean="0">
                <a:latin typeface="Cambria"/>
                <a:cs typeface="Cambria"/>
              </a:rPr>
              <a:t>alis</a:t>
            </a:r>
            <a:r>
              <a:rPr lang="cs-CZ" i="1" dirty="0" smtClean="0">
                <a:latin typeface="Cambria"/>
                <a:cs typeface="Cambria"/>
              </a:rPr>
              <a:t>, n., </a:t>
            </a:r>
            <a:r>
              <a:rPr lang="cs-CZ" i="1" dirty="0" err="1" smtClean="0">
                <a:latin typeface="Cambria"/>
                <a:cs typeface="Cambria"/>
              </a:rPr>
              <a:t>calcar</a:t>
            </a:r>
            <a:r>
              <a:rPr lang="cs-CZ" i="1" dirty="0" smtClean="0">
                <a:latin typeface="Cambria"/>
                <a:cs typeface="Cambria"/>
              </a:rPr>
              <a:t>, </a:t>
            </a:r>
            <a:r>
              <a:rPr lang="cs-CZ" i="1" dirty="0" err="1" smtClean="0">
                <a:latin typeface="Cambria"/>
                <a:cs typeface="Cambria"/>
              </a:rPr>
              <a:t>aris</a:t>
            </a:r>
            <a:r>
              <a:rPr lang="cs-CZ" i="1" dirty="0" smtClean="0">
                <a:latin typeface="Cambria"/>
                <a:cs typeface="Cambria"/>
              </a:rPr>
              <a:t>, n., </a:t>
            </a:r>
            <a:r>
              <a:rPr lang="cs-CZ" i="1" dirty="0" err="1" smtClean="0">
                <a:latin typeface="Cambria"/>
                <a:cs typeface="Cambria"/>
              </a:rPr>
              <a:t>cochlear</a:t>
            </a:r>
            <a:r>
              <a:rPr lang="cs-CZ" i="1" dirty="0" smtClean="0">
                <a:latin typeface="Cambria"/>
                <a:cs typeface="Cambria"/>
              </a:rPr>
              <a:t>, </a:t>
            </a:r>
            <a:r>
              <a:rPr lang="cs-CZ" i="1" dirty="0" err="1" smtClean="0">
                <a:latin typeface="Cambria"/>
                <a:cs typeface="Cambria"/>
              </a:rPr>
              <a:t>aris</a:t>
            </a:r>
            <a:r>
              <a:rPr lang="cs-CZ" i="1" dirty="0" smtClean="0">
                <a:latin typeface="Cambria"/>
                <a:cs typeface="Cambria"/>
              </a:rPr>
              <a:t>, n., rete, </a:t>
            </a:r>
            <a:r>
              <a:rPr lang="cs-CZ" i="1" dirty="0" err="1" smtClean="0">
                <a:latin typeface="Cambria"/>
                <a:cs typeface="Cambria"/>
              </a:rPr>
              <a:t>is</a:t>
            </a:r>
            <a:r>
              <a:rPr lang="cs-CZ" i="1" dirty="0" smtClean="0">
                <a:latin typeface="Cambria"/>
                <a:cs typeface="Cambria"/>
              </a:rPr>
              <a:t>, n.</a:t>
            </a:r>
            <a:endParaRPr lang="cs-CZ" dirty="0" smtClean="0">
              <a:latin typeface="Cambria"/>
              <a:cs typeface="Cambria"/>
            </a:endParaRPr>
          </a:p>
          <a:p>
            <a:endParaRPr lang="cs-CZ" b="1" dirty="0">
              <a:latin typeface="Cambria"/>
              <a:cs typeface="Cambria"/>
            </a:endParaRPr>
          </a:p>
          <a:p>
            <a:pPr>
              <a:buNone/>
            </a:pPr>
            <a:r>
              <a:rPr lang="cs-CZ" b="1" dirty="0">
                <a:latin typeface="Cambria"/>
                <a:cs typeface="Cambria"/>
              </a:rPr>
              <a:t>	</a:t>
            </a:r>
            <a:endParaRPr lang="cs-CZ" dirty="0">
              <a:latin typeface="Cambria"/>
              <a:cs typeface="Cambria"/>
            </a:endParaRPr>
          </a:p>
          <a:p>
            <a:endParaRPr lang="en-US" dirty="0">
              <a:latin typeface="Cambria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635109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74005"/>
            <a:ext cx="8229600" cy="1000132"/>
          </a:xfrm>
        </p:spPr>
        <p:txBody>
          <a:bodyPr>
            <a:noAutofit/>
          </a:bodyPr>
          <a:lstStyle/>
          <a:p>
            <a:pPr algn="ctr"/>
            <a:r>
              <a:rPr lang="cs-CZ" sz="3600" dirty="0" err="1" smtClean="0">
                <a:solidFill>
                  <a:schemeClr val="accent3"/>
                </a:solidFill>
                <a:latin typeface="Cambria"/>
                <a:cs typeface="Cambria"/>
              </a:rPr>
              <a:t>Specific</a:t>
            </a:r>
            <a:r>
              <a:rPr lang="cs-CZ" sz="3600" dirty="0" smtClean="0">
                <a:solidFill>
                  <a:schemeClr val="accent3"/>
                </a:solidFill>
                <a:latin typeface="Cambria"/>
                <a:cs typeface="Cambria"/>
              </a:rPr>
              <a:t> </a:t>
            </a:r>
            <a:r>
              <a:rPr lang="cs-CZ" sz="3600" dirty="0" err="1" smtClean="0">
                <a:solidFill>
                  <a:schemeClr val="accent3"/>
                </a:solidFill>
                <a:latin typeface="Cambria"/>
                <a:cs typeface="Cambria"/>
              </a:rPr>
              <a:t>features</a:t>
            </a:r>
            <a:r>
              <a:rPr lang="cs-CZ" sz="3600" dirty="0" smtClean="0">
                <a:solidFill>
                  <a:schemeClr val="accent3"/>
                </a:solidFill>
                <a:latin typeface="Cambria"/>
                <a:cs typeface="Cambria"/>
              </a:rPr>
              <a:t> </a:t>
            </a:r>
            <a:r>
              <a:rPr lang="cs-CZ" sz="3600" dirty="0" err="1" smtClean="0">
                <a:solidFill>
                  <a:schemeClr val="accent3"/>
                </a:solidFill>
                <a:latin typeface="Cambria"/>
                <a:cs typeface="Cambria"/>
              </a:rPr>
              <a:t>of</a:t>
            </a:r>
            <a:r>
              <a:rPr lang="cs-CZ" sz="3600" dirty="0" smtClean="0">
                <a:solidFill>
                  <a:schemeClr val="accent3"/>
                </a:solidFill>
                <a:latin typeface="Cambria"/>
                <a:cs typeface="Cambria"/>
              </a:rPr>
              <a:t> </a:t>
            </a:r>
            <a:r>
              <a:rPr lang="cs-CZ" sz="3600" dirty="0" err="1" smtClean="0">
                <a:solidFill>
                  <a:schemeClr val="accent3"/>
                </a:solidFill>
                <a:latin typeface="Cambria"/>
                <a:cs typeface="Cambria"/>
              </a:rPr>
              <a:t>the</a:t>
            </a:r>
            <a:r>
              <a:rPr lang="cs-CZ" sz="3600" dirty="0" smtClean="0">
                <a:solidFill>
                  <a:schemeClr val="accent3"/>
                </a:solidFill>
                <a:latin typeface="Cambria"/>
                <a:cs typeface="Cambria"/>
              </a:rPr>
              <a:t> 3rd </a:t>
            </a:r>
            <a:r>
              <a:rPr lang="cs-CZ" sz="3600" dirty="0" err="1" smtClean="0">
                <a:solidFill>
                  <a:schemeClr val="accent3"/>
                </a:solidFill>
                <a:latin typeface="Cambria"/>
                <a:cs typeface="Cambria"/>
              </a:rPr>
              <a:t>declension</a:t>
            </a:r>
            <a:endParaRPr lang="cs-CZ" sz="3600" dirty="0">
              <a:solidFill>
                <a:schemeClr val="accent3"/>
              </a:solidFill>
              <a:latin typeface="Cambria"/>
              <a:cs typeface="Cambria"/>
            </a:endParaRPr>
          </a:p>
        </p:txBody>
      </p:sp>
      <p:sp>
        <p:nvSpPr>
          <p:cNvPr id="2" name="Zástupný symbol pro obsah 1"/>
          <p:cNvSpPr>
            <a:spLocks noGrp="1"/>
          </p:cNvSpPr>
          <p:nvPr>
            <p:ph sz="quarter" idx="1"/>
          </p:nvPr>
        </p:nvSpPr>
        <p:spPr>
          <a:xfrm>
            <a:off x="152400" y="1346878"/>
            <a:ext cx="8763000" cy="5379218"/>
          </a:xfrm>
        </p:spPr>
        <p:txBody>
          <a:bodyPr>
            <a:noAutofit/>
          </a:bodyPr>
          <a:lstStyle/>
          <a:p>
            <a:r>
              <a:rPr lang="cs-CZ" dirty="0" err="1" smtClean="0">
                <a:solidFill>
                  <a:schemeClr val="accent6"/>
                </a:solidFill>
                <a:latin typeface="Cambria"/>
                <a:cs typeface="Cambria"/>
              </a:rPr>
              <a:t>All</a:t>
            </a:r>
            <a:r>
              <a:rPr lang="cs-CZ" dirty="0" smtClean="0">
                <a:solidFill>
                  <a:schemeClr val="accent6"/>
                </a:solidFill>
                <a:latin typeface="Cambria"/>
                <a:cs typeface="Cambria"/>
              </a:rPr>
              <a:t> 3 </a:t>
            </a:r>
            <a:r>
              <a:rPr lang="cs-CZ" dirty="0" err="1" smtClean="0">
                <a:solidFill>
                  <a:schemeClr val="accent6"/>
                </a:solidFill>
                <a:latin typeface="Cambria"/>
                <a:cs typeface="Cambria"/>
              </a:rPr>
              <a:t>genders</a:t>
            </a:r>
            <a:r>
              <a:rPr lang="cs-CZ" dirty="0" smtClean="0">
                <a:solidFill>
                  <a:schemeClr val="accent6"/>
                </a:solidFill>
                <a:latin typeface="Cambria"/>
                <a:cs typeface="Cambria"/>
              </a:rPr>
              <a:t> </a:t>
            </a:r>
            <a:r>
              <a:rPr lang="cs-CZ" dirty="0" smtClean="0">
                <a:latin typeface="Cambria"/>
                <a:cs typeface="Cambria"/>
              </a:rPr>
              <a:t>are </a:t>
            </a:r>
            <a:r>
              <a:rPr lang="cs-CZ" dirty="0" err="1" smtClean="0">
                <a:latin typeface="Cambria"/>
                <a:cs typeface="Cambria"/>
              </a:rPr>
              <a:t>included</a:t>
            </a:r>
            <a:r>
              <a:rPr lang="cs-CZ" dirty="0" smtClean="0">
                <a:latin typeface="Cambria"/>
                <a:cs typeface="Cambria"/>
              </a:rPr>
              <a:t> (</a:t>
            </a:r>
            <a:r>
              <a:rPr lang="cs-CZ" dirty="0" err="1" smtClean="0">
                <a:latin typeface="Cambria"/>
                <a:cs typeface="Cambria"/>
              </a:rPr>
              <a:t>cortex</a:t>
            </a:r>
            <a:r>
              <a:rPr lang="cs-CZ" dirty="0" smtClean="0">
                <a:latin typeface="Cambria"/>
                <a:cs typeface="Cambria"/>
              </a:rPr>
              <a:t> </a:t>
            </a:r>
            <a:r>
              <a:rPr lang="cs-CZ" dirty="0" smtClean="0">
                <a:solidFill>
                  <a:srgbClr val="1782BF"/>
                </a:solidFill>
                <a:latin typeface="Cambria"/>
                <a:cs typeface="Cambria"/>
              </a:rPr>
              <a:t>m.</a:t>
            </a:r>
            <a:r>
              <a:rPr lang="cs-CZ" dirty="0" smtClean="0">
                <a:latin typeface="Cambria"/>
                <a:cs typeface="Cambria"/>
              </a:rPr>
              <a:t>, radix </a:t>
            </a:r>
            <a:r>
              <a:rPr lang="cs-CZ" dirty="0" smtClean="0">
                <a:solidFill>
                  <a:srgbClr val="FF0000"/>
                </a:solidFill>
                <a:latin typeface="Cambria"/>
                <a:cs typeface="Cambria"/>
              </a:rPr>
              <a:t>f.</a:t>
            </a:r>
            <a:r>
              <a:rPr lang="cs-CZ" dirty="0" smtClean="0">
                <a:latin typeface="Cambria"/>
                <a:cs typeface="Cambria"/>
              </a:rPr>
              <a:t>, femur </a:t>
            </a:r>
            <a:r>
              <a:rPr lang="cs-CZ" dirty="0" smtClean="0">
                <a:solidFill>
                  <a:srgbClr val="00B050"/>
                </a:solidFill>
                <a:latin typeface="Cambria"/>
                <a:cs typeface="Cambria"/>
              </a:rPr>
              <a:t>n.</a:t>
            </a:r>
            <a:r>
              <a:rPr lang="cs-CZ" dirty="0" smtClean="0">
                <a:latin typeface="Cambria"/>
                <a:cs typeface="Cambria"/>
              </a:rPr>
              <a:t>)</a:t>
            </a:r>
          </a:p>
          <a:p>
            <a:r>
              <a:rPr lang="cs-CZ" dirty="0" smtClean="0">
                <a:solidFill>
                  <a:schemeClr val="accent6"/>
                </a:solidFill>
                <a:latin typeface="Cambria"/>
                <a:cs typeface="Cambria"/>
              </a:rPr>
              <a:t>Genitive </a:t>
            </a:r>
            <a:r>
              <a:rPr lang="cs-CZ" dirty="0" err="1" smtClean="0">
                <a:solidFill>
                  <a:schemeClr val="accent6"/>
                </a:solidFill>
                <a:latin typeface="Cambria"/>
                <a:cs typeface="Cambria"/>
              </a:rPr>
              <a:t>ending</a:t>
            </a:r>
            <a:r>
              <a:rPr lang="cs-CZ" dirty="0" smtClean="0">
                <a:solidFill>
                  <a:schemeClr val="accent6"/>
                </a:solidFill>
                <a:latin typeface="Cambria"/>
                <a:cs typeface="Cambria"/>
              </a:rPr>
              <a:t>: </a:t>
            </a:r>
            <a:r>
              <a:rPr lang="cs-CZ" dirty="0" smtClean="0">
                <a:latin typeface="Cambria"/>
                <a:cs typeface="Cambria"/>
              </a:rPr>
              <a:t>-</a:t>
            </a:r>
            <a:r>
              <a:rPr lang="cs-CZ" dirty="0" err="1" smtClean="0">
                <a:latin typeface="Cambria"/>
                <a:cs typeface="Cambria"/>
              </a:rPr>
              <a:t>is</a:t>
            </a:r>
            <a:endParaRPr lang="cs-CZ" dirty="0" smtClean="0">
              <a:latin typeface="Cambria"/>
              <a:cs typeface="Cambria"/>
            </a:endParaRPr>
          </a:p>
          <a:p>
            <a:r>
              <a:rPr lang="cs-CZ" dirty="0" err="1" smtClean="0">
                <a:solidFill>
                  <a:schemeClr val="accent6"/>
                </a:solidFill>
                <a:latin typeface="Cambria"/>
                <a:cs typeface="Cambria"/>
              </a:rPr>
              <a:t>Nom</a:t>
            </a:r>
            <a:r>
              <a:rPr lang="cs-CZ" dirty="0" smtClean="0">
                <a:solidFill>
                  <a:schemeClr val="accent6"/>
                </a:solidFill>
                <a:latin typeface="Cambria"/>
                <a:cs typeface="Cambria"/>
              </a:rPr>
              <a:t>. </a:t>
            </a:r>
            <a:r>
              <a:rPr lang="cs-CZ" dirty="0" err="1" smtClean="0">
                <a:solidFill>
                  <a:schemeClr val="accent6"/>
                </a:solidFill>
                <a:latin typeface="Cambria"/>
                <a:cs typeface="Cambria"/>
              </a:rPr>
              <a:t>Sg</a:t>
            </a:r>
            <a:r>
              <a:rPr lang="cs-CZ" dirty="0" smtClean="0">
                <a:solidFill>
                  <a:schemeClr val="accent6"/>
                </a:solidFill>
                <a:latin typeface="Cambria"/>
                <a:cs typeface="Cambria"/>
              </a:rPr>
              <a:t>. – </a:t>
            </a:r>
            <a:r>
              <a:rPr lang="cs-CZ" dirty="0" err="1" smtClean="0">
                <a:solidFill>
                  <a:schemeClr val="accent6"/>
                </a:solidFill>
                <a:latin typeface="Cambria"/>
                <a:cs typeface="Cambria"/>
              </a:rPr>
              <a:t>various</a:t>
            </a:r>
            <a:r>
              <a:rPr lang="cs-CZ" dirty="0" smtClean="0">
                <a:solidFill>
                  <a:schemeClr val="accent6"/>
                </a:solidFill>
                <a:latin typeface="Cambria"/>
                <a:cs typeface="Cambria"/>
              </a:rPr>
              <a:t> </a:t>
            </a:r>
            <a:r>
              <a:rPr lang="cs-CZ" dirty="0" err="1" smtClean="0">
                <a:solidFill>
                  <a:schemeClr val="accent6"/>
                </a:solidFill>
                <a:latin typeface="Cambria"/>
                <a:cs typeface="Cambria"/>
              </a:rPr>
              <a:t>endings</a:t>
            </a:r>
            <a:r>
              <a:rPr lang="cs-CZ" dirty="0" smtClean="0">
                <a:solidFill>
                  <a:schemeClr val="accent6"/>
                </a:solidFill>
                <a:latin typeface="Cambria"/>
                <a:cs typeface="Cambria"/>
              </a:rPr>
              <a:t> </a:t>
            </a:r>
            <a:r>
              <a:rPr lang="cs-CZ" dirty="0" smtClean="0">
                <a:latin typeface="Cambria"/>
                <a:cs typeface="Cambria"/>
              </a:rPr>
              <a:t>(</a:t>
            </a:r>
            <a:r>
              <a:rPr lang="cs-CZ" dirty="0" err="1" smtClean="0">
                <a:latin typeface="Cambria"/>
                <a:cs typeface="Cambria"/>
              </a:rPr>
              <a:t>sangu</a:t>
            </a:r>
            <a:r>
              <a:rPr lang="cs-CZ" u="sng" dirty="0" err="1" smtClean="0">
                <a:solidFill>
                  <a:srgbClr val="FFC000"/>
                </a:solidFill>
                <a:latin typeface="Cambria"/>
                <a:cs typeface="Cambria"/>
              </a:rPr>
              <a:t>is</a:t>
            </a:r>
            <a:r>
              <a:rPr lang="cs-CZ" dirty="0" smtClean="0">
                <a:latin typeface="Cambria"/>
                <a:cs typeface="Cambria"/>
              </a:rPr>
              <a:t>, </a:t>
            </a:r>
            <a:r>
              <a:rPr lang="cs-CZ" dirty="0" err="1" smtClean="0">
                <a:latin typeface="Cambria"/>
                <a:cs typeface="Cambria"/>
              </a:rPr>
              <a:t>excis</a:t>
            </a:r>
            <a:r>
              <a:rPr lang="cs-CZ" u="sng" dirty="0" err="1" smtClean="0">
                <a:solidFill>
                  <a:srgbClr val="FFC000"/>
                </a:solidFill>
                <a:latin typeface="Cambria"/>
                <a:cs typeface="Cambria"/>
              </a:rPr>
              <a:t>io</a:t>
            </a:r>
            <a:r>
              <a:rPr lang="cs-CZ" dirty="0" smtClean="0">
                <a:latin typeface="Cambria"/>
                <a:cs typeface="Cambria"/>
              </a:rPr>
              <a:t>, </a:t>
            </a:r>
            <a:r>
              <a:rPr lang="cs-CZ" dirty="0" err="1" smtClean="0">
                <a:latin typeface="Cambria"/>
                <a:cs typeface="Cambria"/>
              </a:rPr>
              <a:t>abduct</a:t>
            </a:r>
            <a:r>
              <a:rPr lang="cs-CZ" u="sng" dirty="0" err="1" smtClean="0">
                <a:solidFill>
                  <a:srgbClr val="FFC000"/>
                </a:solidFill>
                <a:latin typeface="Cambria"/>
                <a:cs typeface="Cambria"/>
              </a:rPr>
              <a:t>or</a:t>
            </a:r>
            <a:r>
              <a:rPr lang="cs-CZ" dirty="0" smtClean="0">
                <a:latin typeface="Cambria"/>
                <a:cs typeface="Cambria"/>
              </a:rPr>
              <a:t>, ret</a:t>
            </a:r>
            <a:r>
              <a:rPr lang="cs-CZ" u="sng" dirty="0" smtClean="0">
                <a:solidFill>
                  <a:srgbClr val="FFC000"/>
                </a:solidFill>
                <a:latin typeface="Cambria"/>
                <a:cs typeface="Cambria"/>
              </a:rPr>
              <a:t>e</a:t>
            </a:r>
            <a:r>
              <a:rPr lang="cs-CZ" dirty="0" smtClean="0">
                <a:latin typeface="Cambria"/>
                <a:cs typeface="Cambria"/>
              </a:rPr>
              <a:t>, </a:t>
            </a:r>
            <a:r>
              <a:rPr lang="cs-CZ" dirty="0" err="1" smtClean="0">
                <a:latin typeface="Cambria"/>
                <a:cs typeface="Cambria"/>
              </a:rPr>
              <a:t>lat</a:t>
            </a:r>
            <a:r>
              <a:rPr lang="cs-CZ" u="sng" dirty="0" err="1" smtClean="0">
                <a:solidFill>
                  <a:srgbClr val="FFC000"/>
                </a:solidFill>
                <a:latin typeface="Cambria"/>
                <a:cs typeface="Cambria"/>
              </a:rPr>
              <a:t>us</a:t>
            </a:r>
            <a:r>
              <a:rPr lang="cs-CZ" dirty="0" smtClean="0">
                <a:latin typeface="Cambria"/>
                <a:cs typeface="Cambria"/>
              </a:rPr>
              <a:t>, fem</a:t>
            </a:r>
            <a:r>
              <a:rPr lang="cs-CZ" u="sng" dirty="0" smtClean="0">
                <a:solidFill>
                  <a:srgbClr val="FFC000"/>
                </a:solidFill>
                <a:latin typeface="Cambria"/>
                <a:cs typeface="Cambria"/>
              </a:rPr>
              <a:t>ur</a:t>
            </a:r>
            <a:r>
              <a:rPr lang="cs-CZ" dirty="0" smtClean="0">
                <a:latin typeface="Cambria"/>
                <a:cs typeface="Cambria"/>
              </a:rPr>
              <a:t>, abdom</a:t>
            </a:r>
            <a:r>
              <a:rPr lang="cs-CZ" u="sng" dirty="0" smtClean="0">
                <a:solidFill>
                  <a:srgbClr val="FFC000"/>
                </a:solidFill>
                <a:latin typeface="Cambria"/>
                <a:cs typeface="Cambria"/>
              </a:rPr>
              <a:t>en</a:t>
            </a:r>
            <a:r>
              <a:rPr lang="cs-CZ" dirty="0" smtClean="0">
                <a:latin typeface="Cambria"/>
                <a:cs typeface="Cambria"/>
              </a:rPr>
              <a:t>, </a:t>
            </a:r>
            <a:r>
              <a:rPr lang="cs-CZ" dirty="0" err="1" smtClean="0">
                <a:latin typeface="Cambria"/>
                <a:cs typeface="Cambria"/>
              </a:rPr>
              <a:t>cavit</a:t>
            </a:r>
            <a:r>
              <a:rPr lang="cs-CZ" u="sng" dirty="0" err="1" smtClean="0">
                <a:solidFill>
                  <a:srgbClr val="FFC000"/>
                </a:solidFill>
                <a:latin typeface="Cambria"/>
                <a:cs typeface="Cambria"/>
              </a:rPr>
              <a:t>as</a:t>
            </a:r>
            <a:r>
              <a:rPr lang="cs-CZ" dirty="0" smtClean="0">
                <a:latin typeface="Cambria"/>
                <a:cs typeface="Cambria"/>
              </a:rPr>
              <a:t>)</a:t>
            </a:r>
            <a:endParaRPr lang="cs-CZ" dirty="0">
              <a:latin typeface="Cambria"/>
              <a:cs typeface="Cambria"/>
            </a:endParaRPr>
          </a:p>
          <a:p>
            <a:pPr lvl="1"/>
            <a:r>
              <a:rPr lang="cs-CZ" sz="2300" dirty="0" smtClean="0">
                <a:latin typeface="Cambria"/>
                <a:cs typeface="Cambria"/>
              </a:rPr>
              <a:t>!NOMINATIVE </a:t>
            </a:r>
            <a:r>
              <a:rPr lang="cs-CZ" sz="2300" dirty="0" err="1" smtClean="0">
                <a:latin typeface="Cambria"/>
                <a:cs typeface="Cambria"/>
              </a:rPr>
              <a:t>form</a:t>
            </a:r>
            <a:r>
              <a:rPr lang="cs-CZ" sz="2300" dirty="0" smtClean="0">
                <a:latin typeface="Cambria"/>
                <a:cs typeface="Cambria"/>
              </a:rPr>
              <a:t> </a:t>
            </a:r>
            <a:r>
              <a:rPr lang="cs-CZ" sz="2300" dirty="0" err="1" smtClean="0">
                <a:latin typeface="Cambria"/>
                <a:cs typeface="Cambria"/>
              </a:rPr>
              <a:t>is</a:t>
            </a:r>
            <a:r>
              <a:rPr lang="cs-CZ" sz="2300" dirty="0" smtClean="0">
                <a:latin typeface="Cambria"/>
                <a:cs typeface="Cambria"/>
              </a:rPr>
              <a:t> NOT </a:t>
            </a:r>
            <a:r>
              <a:rPr lang="cs-CZ" sz="2300" dirty="0" err="1">
                <a:latin typeface="Cambria"/>
                <a:cs typeface="Cambria"/>
              </a:rPr>
              <a:t>interconnected</a:t>
            </a:r>
            <a:r>
              <a:rPr lang="cs-CZ" sz="2300" dirty="0">
                <a:latin typeface="Cambria"/>
                <a:cs typeface="Cambria"/>
              </a:rPr>
              <a:t> </a:t>
            </a:r>
            <a:r>
              <a:rPr lang="cs-CZ" sz="2300" dirty="0" err="1">
                <a:latin typeface="Cambria"/>
                <a:cs typeface="Cambria"/>
              </a:rPr>
              <a:t>with</a:t>
            </a:r>
            <a:r>
              <a:rPr lang="cs-CZ" sz="2300" dirty="0">
                <a:latin typeface="Cambria"/>
                <a:cs typeface="Cambria"/>
              </a:rPr>
              <a:t> </a:t>
            </a:r>
            <a:r>
              <a:rPr lang="cs-CZ" sz="2300" dirty="0" err="1">
                <a:latin typeface="Cambria"/>
                <a:cs typeface="Cambria"/>
              </a:rPr>
              <a:t>the</a:t>
            </a:r>
            <a:r>
              <a:rPr lang="cs-CZ" sz="2300" dirty="0">
                <a:latin typeface="Cambria"/>
                <a:cs typeface="Cambria"/>
              </a:rPr>
              <a:t> </a:t>
            </a:r>
            <a:r>
              <a:rPr lang="cs-CZ" sz="2300" dirty="0" smtClean="0">
                <a:latin typeface="Cambria"/>
                <a:cs typeface="Cambria"/>
              </a:rPr>
              <a:t>GENDER! </a:t>
            </a:r>
            <a:r>
              <a:rPr lang="cs-CZ" sz="2300" b="1" dirty="0" err="1" smtClean="0">
                <a:solidFill>
                  <a:srgbClr val="00B050"/>
                </a:solidFill>
                <a:latin typeface="Cambria"/>
                <a:cs typeface="Cambria"/>
              </a:rPr>
              <a:t>Words</a:t>
            </a:r>
            <a:r>
              <a:rPr lang="cs-CZ" sz="2300" b="1" dirty="0" smtClean="0">
                <a:solidFill>
                  <a:srgbClr val="00B050"/>
                </a:solidFill>
                <a:latin typeface="Cambria"/>
                <a:cs typeface="Cambria"/>
              </a:rPr>
              <a:t> </a:t>
            </a:r>
            <a:r>
              <a:rPr lang="cs-CZ" sz="2300" b="1" dirty="0" err="1">
                <a:solidFill>
                  <a:srgbClr val="00B050"/>
                </a:solidFill>
                <a:latin typeface="Cambria"/>
                <a:cs typeface="Cambria"/>
              </a:rPr>
              <a:t>must</a:t>
            </a:r>
            <a:r>
              <a:rPr lang="cs-CZ" sz="2300" b="1" dirty="0">
                <a:solidFill>
                  <a:srgbClr val="00B050"/>
                </a:solidFill>
                <a:latin typeface="Cambria"/>
                <a:cs typeface="Cambria"/>
              </a:rPr>
              <a:t> </a:t>
            </a:r>
            <a:r>
              <a:rPr lang="cs-CZ" sz="2300" b="1" dirty="0" err="1">
                <a:solidFill>
                  <a:srgbClr val="00B050"/>
                </a:solidFill>
                <a:latin typeface="Cambria"/>
                <a:cs typeface="Cambria"/>
              </a:rPr>
              <a:t>be</a:t>
            </a:r>
            <a:r>
              <a:rPr lang="cs-CZ" sz="2300" b="1" dirty="0">
                <a:solidFill>
                  <a:srgbClr val="00B050"/>
                </a:solidFill>
                <a:latin typeface="Cambria"/>
                <a:cs typeface="Cambria"/>
              </a:rPr>
              <a:t> </a:t>
            </a:r>
            <a:r>
              <a:rPr lang="cs-CZ" sz="2300" b="1" dirty="0" err="1">
                <a:solidFill>
                  <a:srgbClr val="00B050"/>
                </a:solidFill>
                <a:latin typeface="Cambria"/>
                <a:cs typeface="Cambria"/>
              </a:rPr>
              <a:t>carefully</a:t>
            </a:r>
            <a:r>
              <a:rPr lang="cs-CZ" sz="2300" b="1" dirty="0">
                <a:solidFill>
                  <a:srgbClr val="00B050"/>
                </a:solidFill>
                <a:latin typeface="Cambria"/>
                <a:cs typeface="Cambria"/>
              </a:rPr>
              <a:t> </a:t>
            </a:r>
            <a:r>
              <a:rPr lang="cs-CZ" sz="2300" b="1" dirty="0" err="1">
                <a:solidFill>
                  <a:srgbClr val="00B050"/>
                </a:solidFill>
                <a:latin typeface="Cambria"/>
                <a:cs typeface="Cambria"/>
              </a:rPr>
              <a:t>memorized</a:t>
            </a:r>
            <a:r>
              <a:rPr lang="cs-CZ" sz="2300" b="1" dirty="0" smtClean="0">
                <a:solidFill>
                  <a:srgbClr val="00B050"/>
                </a:solidFill>
                <a:latin typeface="Cambria"/>
                <a:cs typeface="Cambria"/>
              </a:rPr>
              <a:t>!</a:t>
            </a:r>
          </a:p>
          <a:p>
            <a:r>
              <a:rPr lang="cs-CZ" dirty="0" err="1" smtClean="0">
                <a:solidFill>
                  <a:schemeClr val="accent6"/>
                </a:solidFill>
                <a:latin typeface="Cambria"/>
                <a:cs typeface="Cambria"/>
              </a:rPr>
              <a:t>Two</a:t>
            </a:r>
            <a:r>
              <a:rPr lang="cs-CZ" dirty="0" smtClean="0">
                <a:solidFill>
                  <a:schemeClr val="accent6"/>
                </a:solidFill>
                <a:latin typeface="Cambria"/>
                <a:cs typeface="Cambria"/>
              </a:rPr>
              <a:t> </a:t>
            </a:r>
            <a:r>
              <a:rPr lang="cs-CZ" dirty="0" err="1" smtClean="0">
                <a:solidFill>
                  <a:schemeClr val="accent6"/>
                </a:solidFill>
                <a:latin typeface="Cambria"/>
                <a:cs typeface="Cambria"/>
              </a:rPr>
              <a:t>main</a:t>
            </a:r>
            <a:r>
              <a:rPr lang="cs-CZ" dirty="0" smtClean="0">
                <a:solidFill>
                  <a:schemeClr val="accent6"/>
                </a:solidFill>
                <a:latin typeface="Cambria"/>
                <a:cs typeface="Cambria"/>
              </a:rPr>
              <a:t> </a:t>
            </a:r>
            <a:r>
              <a:rPr lang="cs-CZ" dirty="0" err="1" smtClean="0">
                <a:solidFill>
                  <a:schemeClr val="accent6"/>
                </a:solidFill>
                <a:latin typeface="Cambria"/>
                <a:cs typeface="Cambria"/>
              </a:rPr>
              <a:t>groups</a:t>
            </a:r>
            <a:r>
              <a:rPr lang="cs-CZ" dirty="0" smtClean="0">
                <a:solidFill>
                  <a:schemeClr val="accent6"/>
                </a:solidFill>
                <a:latin typeface="Cambria"/>
                <a:cs typeface="Cambria"/>
              </a:rPr>
              <a:t>: </a:t>
            </a:r>
          </a:p>
          <a:p>
            <a:pPr lvl="1"/>
            <a:r>
              <a:rPr lang="cs-CZ" sz="2300" dirty="0" smtClean="0">
                <a:solidFill>
                  <a:schemeClr val="tx1"/>
                </a:solidFill>
                <a:latin typeface="Cambria"/>
                <a:cs typeface="Cambria"/>
              </a:rPr>
              <a:t>nominative and genitive stem </a:t>
            </a:r>
            <a:r>
              <a:rPr lang="cs-CZ" sz="2300" dirty="0" err="1" smtClean="0">
                <a:solidFill>
                  <a:schemeClr val="tx1"/>
                </a:solidFill>
                <a:latin typeface="Cambria"/>
                <a:cs typeface="Cambria"/>
              </a:rPr>
              <a:t>differs</a:t>
            </a:r>
            <a:r>
              <a:rPr lang="cs-CZ" sz="2300" dirty="0" smtClean="0">
                <a:solidFill>
                  <a:schemeClr val="tx1"/>
                </a:solidFill>
                <a:latin typeface="Cambria"/>
                <a:cs typeface="Cambria"/>
              </a:rPr>
              <a:t> (genitive </a:t>
            </a:r>
            <a:r>
              <a:rPr lang="cs-CZ" sz="2300" dirty="0" err="1" smtClean="0">
                <a:solidFill>
                  <a:schemeClr val="tx1"/>
                </a:solidFill>
                <a:latin typeface="Cambria"/>
                <a:cs typeface="Cambria"/>
              </a:rPr>
              <a:t>is</a:t>
            </a:r>
            <a:r>
              <a:rPr lang="cs-CZ" sz="2300" dirty="0" smtClean="0">
                <a:solidFill>
                  <a:schemeClr val="tx1"/>
                </a:solidFill>
                <a:latin typeface="Cambria"/>
                <a:cs typeface="Cambria"/>
              </a:rPr>
              <a:t> </a:t>
            </a:r>
            <a:r>
              <a:rPr lang="cs-CZ" sz="2300" dirty="0" err="1" smtClean="0">
                <a:solidFill>
                  <a:schemeClr val="tx1"/>
                </a:solidFill>
                <a:latin typeface="Cambria"/>
                <a:cs typeface="Cambria"/>
              </a:rPr>
              <a:t>longer</a:t>
            </a:r>
            <a:r>
              <a:rPr lang="cs-CZ" sz="2300" dirty="0" smtClean="0">
                <a:solidFill>
                  <a:schemeClr val="tx1"/>
                </a:solidFill>
                <a:latin typeface="Cambria"/>
                <a:cs typeface="Cambria"/>
              </a:rPr>
              <a:t> </a:t>
            </a:r>
            <a:r>
              <a:rPr lang="cs-CZ" sz="2300" dirty="0" err="1" smtClean="0">
                <a:solidFill>
                  <a:schemeClr val="tx1"/>
                </a:solidFill>
                <a:latin typeface="Cambria"/>
                <a:cs typeface="Cambria"/>
              </a:rPr>
              <a:t>than</a:t>
            </a:r>
            <a:r>
              <a:rPr lang="cs-CZ" sz="2300" dirty="0" smtClean="0">
                <a:solidFill>
                  <a:schemeClr val="tx1"/>
                </a:solidFill>
                <a:latin typeface="Cambria"/>
                <a:cs typeface="Cambria"/>
              </a:rPr>
              <a:t> nominative) </a:t>
            </a:r>
            <a:r>
              <a:rPr lang="cs-CZ" sz="2300" dirty="0" err="1" smtClean="0">
                <a:solidFill>
                  <a:schemeClr val="tx1"/>
                </a:solidFill>
                <a:latin typeface="Cambria"/>
                <a:cs typeface="Cambria"/>
              </a:rPr>
              <a:t>Consonant</a:t>
            </a:r>
            <a:r>
              <a:rPr lang="cs-CZ" sz="2300" dirty="0" smtClean="0">
                <a:solidFill>
                  <a:schemeClr val="tx1"/>
                </a:solidFill>
                <a:latin typeface="Cambria"/>
                <a:cs typeface="Cambria"/>
              </a:rPr>
              <a:t> </a:t>
            </a:r>
            <a:r>
              <a:rPr lang="cs-CZ" sz="2300" dirty="0" err="1" smtClean="0">
                <a:solidFill>
                  <a:schemeClr val="tx1"/>
                </a:solidFill>
                <a:latin typeface="Cambria"/>
                <a:cs typeface="Cambria"/>
              </a:rPr>
              <a:t>stems</a:t>
            </a:r>
            <a:endParaRPr lang="cs-CZ" sz="2300" dirty="0" smtClean="0">
              <a:solidFill>
                <a:schemeClr val="tx1"/>
              </a:solidFill>
              <a:latin typeface="Cambria"/>
              <a:cs typeface="Cambria"/>
            </a:endParaRPr>
          </a:p>
          <a:p>
            <a:pPr lvl="1"/>
            <a:r>
              <a:rPr lang="cs-CZ" sz="2300" dirty="0">
                <a:solidFill>
                  <a:schemeClr val="tx1"/>
                </a:solidFill>
                <a:latin typeface="Cambria"/>
                <a:cs typeface="Cambria"/>
              </a:rPr>
              <a:t>n</a:t>
            </a:r>
            <a:r>
              <a:rPr lang="cs-CZ" sz="2300" dirty="0" smtClean="0">
                <a:solidFill>
                  <a:schemeClr val="tx1"/>
                </a:solidFill>
                <a:latin typeface="Cambria"/>
                <a:cs typeface="Cambria"/>
              </a:rPr>
              <a:t>ominative and genitive stem </a:t>
            </a:r>
            <a:r>
              <a:rPr lang="cs-CZ" sz="2300" dirty="0" err="1" smtClean="0">
                <a:solidFill>
                  <a:schemeClr val="tx1"/>
                </a:solidFill>
                <a:latin typeface="Cambria"/>
                <a:cs typeface="Cambria"/>
              </a:rPr>
              <a:t>remains</a:t>
            </a:r>
            <a:r>
              <a:rPr lang="cs-CZ" sz="2300" dirty="0" smtClean="0">
                <a:solidFill>
                  <a:schemeClr val="tx1"/>
                </a:solidFill>
                <a:latin typeface="Cambria"/>
                <a:cs typeface="Cambria"/>
              </a:rPr>
              <a:t> </a:t>
            </a:r>
            <a:r>
              <a:rPr lang="cs-CZ" sz="2300" dirty="0" err="1" smtClean="0">
                <a:solidFill>
                  <a:schemeClr val="tx1"/>
                </a:solidFill>
                <a:latin typeface="Cambria"/>
                <a:cs typeface="Cambria"/>
              </a:rPr>
              <a:t>unchanged</a:t>
            </a:r>
            <a:r>
              <a:rPr lang="cs-CZ" sz="2300" dirty="0" smtClean="0">
                <a:solidFill>
                  <a:schemeClr val="tx1"/>
                </a:solidFill>
                <a:latin typeface="Cambria"/>
                <a:cs typeface="Cambria"/>
              </a:rPr>
              <a:t> (genitive has </a:t>
            </a:r>
            <a:r>
              <a:rPr lang="cs-CZ" sz="2300" dirty="0" err="1" smtClean="0">
                <a:solidFill>
                  <a:schemeClr val="tx1"/>
                </a:solidFill>
                <a:latin typeface="Cambria"/>
                <a:cs typeface="Cambria"/>
              </a:rPr>
              <a:t>same</a:t>
            </a:r>
            <a:r>
              <a:rPr lang="cs-CZ" sz="2300" dirty="0" smtClean="0">
                <a:solidFill>
                  <a:schemeClr val="tx1"/>
                </a:solidFill>
                <a:latin typeface="Cambria"/>
                <a:cs typeface="Cambria"/>
              </a:rPr>
              <a:t> </a:t>
            </a:r>
            <a:r>
              <a:rPr lang="cs-CZ" sz="2300" dirty="0" err="1" smtClean="0">
                <a:solidFill>
                  <a:schemeClr val="tx1"/>
                </a:solidFill>
                <a:latin typeface="Cambria"/>
                <a:cs typeface="Cambria"/>
              </a:rPr>
              <a:t>number</a:t>
            </a:r>
            <a:r>
              <a:rPr lang="cs-CZ" sz="2300" dirty="0" smtClean="0">
                <a:solidFill>
                  <a:schemeClr val="tx1"/>
                </a:solidFill>
                <a:latin typeface="Cambria"/>
                <a:cs typeface="Cambria"/>
              </a:rPr>
              <a:t> </a:t>
            </a:r>
            <a:r>
              <a:rPr lang="cs-CZ" sz="2300" dirty="0" err="1" smtClean="0">
                <a:solidFill>
                  <a:schemeClr val="tx1"/>
                </a:solidFill>
                <a:latin typeface="Cambria"/>
                <a:cs typeface="Cambria"/>
              </a:rPr>
              <a:t>of</a:t>
            </a:r>
            <a:r>
              <a:rPr lang="cs-CZ" sz="2300" dirty="0" smtClean="0">
                <a:solidFill>
                  <a:schemeClr val="tx1"/>
                </a:solidFill>
                <a:latin typeface="Cambria"/>
                <a:cs typeface="Cambria"/>
              </a:rPr>
              <a:t> </a:t>
            </a:r>
            <a:r>
              <a:rPr lang="cs-CZ" sz="2300" dirty="0" err="1" smtClean="0">
                <a:solidFill>
                  <a:schemeClr val="tx1"/>
                </a:solidFill>
                <a:latin typeface="Cambria"/>
                <a:cs typeface="Cambria"/>
              </a:rPr>
              <a:t>syllables</a:t>
            </a:r>
            <a:r>
              <a:rPr lang="cs-CZ" sz="2300" dirty="0" smtClean="0">
                <a:solidFill>
                  <a:schemeClr val="tx1"/>
                </a:solidFill>
                <a:latin typeface="Cambria"/>
                <a:cs typeface="Cambria"/>
              </a:rPr>
              <a:t> as nominative)</a:t>
            </a:r>
          </a:p>
          <a:p>
            <a:pPr marL="536575" lvl="1" indent="0">
              <a:spcBef>
                <a:spcPts val="0"/>
              </a:spcBef>
              <a:buNone/>
            </a:pPr>
            <a:r>
              <a:rPr lang="cs-CZ" sz="2300" dirty="0" smtClean="0">
                <a:solidFill>
                  <a:schemeClr val="tx1"/>
                </a:solidFill>
                <a:latin typeface="Cambria"/>
                <a:cs typeface="Cambria"/>
              </a:rPr>
              <a:t>I- </a:t>
            </a:r>
            <a:r>
              <a:rPr lang="cs-CZ" sz="2300" dirty="0" err="1" smtClean="0">
                <a:solidFill>
                  <a:schemeClr val="tx1"/>
                </a:solidFill>
                <a:latin typeface="Cambria"/>
                <a:cs typeface="Cambria"/>
              </a:rPr>
              <a:t>stems</a:t>
            </a:r>
            <a:r>
              <a:rPr lang="cs-CZ" sz="2300" dirty="0" smtClean="0">
                <a:solidFill>
                  <a:schemeClr val="tx1"/>
                </a:solidFill>
                <a:latin typeface="Cambria"/>
                <a:cs typeface="Cambria"/>
              </a:rPr>
              <a:t>  + </a:t>
            </a:r>
            <a:r>
              <a:rPr lang="cs-CZ" sz="2300" dirty="0" err="1" smtClean="0">
                <a:solidFill>
                  <a:schemeClr val="tx1"/>
                </a:solidFill>
                <a:latin typeface="Cambria"/>
                <a:cs typeface="Cambria"/>
              </a:rPr>
              <a:t>exceptions</a:t>
            </a:r>
            <a:endParaRPr lang="cs-CZ" sz="2300" dirty="0" smtClean="0">
              <a:solidFill>
                <a:schemeClr val="tx1"/>
              </a:solidFill>
              <a:latin typeface="Cambria"/>
              <a:cs typeface="Cambria"/>
            </a:endParaRPr>
          </a:p>
          <a:p>
            <a:pPr lvl="1"/>
            <a:endParaRPr lang="cs-CZ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3982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z="4000" dirty="0" err="1" smtClean="0">
                <a:solidFill>
                  <a:schemeClr val="accent3"/>
                </a:solidFill>
                <a:latin typeface="Cambria"/>
                <a:cs typeface="Cambria"/>
              </a:rPr>
              <a:t>Declension</a:t>
            </a:r>
            <a:r>
              <a:rPr lang="sk-SK" sz="4000" dirty="0" smtClean="0">
                <a:solidFill>
                  <a:schemeClr val="accent3"/>
                </a:solidFill>
                <a:latin typeface="Cambria"/>
                <a:cs typeface="Cambria"/>
              </a:rPr>
              <a:t> </a:t>
            </a:r>
            <a:r>
              <a:rPr lang="sk-SK" sz="4000" dirty="0" err="1" smtClean="0">
                <a:solidFill>
                  <a:schemeClr val="accent3"/>
                </a:solidFill>
                <a:latin typeface="Cambria"/>
                <a:cs typeface="Cambria"/>
              </a:rPr>
              <a:t>paradigms</a:t>
            </a:r>
            <a:endParaRPr lang="en-GB" sz="4000" dirty="0">
              <a:solidFill>
                <a:schemeClr val="accent3"/>
              </a:solidFill>
              <a:latin typeface="Cambria"/>
              <a:cs typeface="Cambria"/>
            </a:endParaRPr>
          </a:p>
        </p:txBody>
      </p:sp>
      <p:graphicFrame>
        <p:nvGraphicFramePr>
          <p:cNvPr id="6" name="Zástupný symbol obsahu 5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042200250"/>
              </p:ext>
            </p:extLst>
          </p:nvPr>
        </p:nvGraphicFramePr>
        <p:xfrm>
          <a:off x="228600" y="1862355"/>
          <a:ext cx="8697286" cy="155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9532"/>
                <a:gridCol w="1644242"/>
                <a:gridCol w="1543575"/>
                <a:gridCol w="1325460"/>
                <a:gridCol w="2684477"/>
              </a:tblGrid>
              <a:tr h="515084">
                <a:tc gridSpan="2">
                  <a:txBody>
                    <a:bodyPr/>
                    <a:lstStyle/>
                    <a:p>
                      <a:pPr algn="ctr"/>
                      <a:r>
                        <a:rPr lang="sk-SK" sz="2800" dirty="0" smtClean="0">
                          <a:solidFill>
                            <a:schemeClr val="tx1"/>
                          </a:solidFill>
                          <a:latin typeface="Cambria"/>
                          <a:cs typeface="Cambria"/>
                        </a:rPr>
                        <a:t>Consonant</a:t>
                      </a:r>
                      <a:endParaRPr lang="en-GB" sz="2800" dirty="0">
                        <a:solidFill>
                          <a:schemeClr val="tx1"/>
                        </a:solidFill>
                        <a:latin typeface="Cambria"/>
                        <a:cs typeface="Cambria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sk-SK" sz="2800" dirty="0" smtClean="0">
                          <a:solidFill>
                            <a:schemeClr val="tx1"/>
                          </a:solidFill>
                          <a:latin typeface="Cambria"/>
                          <a:cs typeface="Cambria"/>
                        </a:rPr>
                        <a:t>I-stems</a:t>
                      </a:r>
                      <a:endParaRPr lang="en-GB" sz="2800" dirty="0">
                        <a:solidFill>
                          <a:schemeClr val="tx1"/>
                        </a:solidFill>
                        <a:latin typeface="Cambria"/>
                        <a:cs typeface="Cambria"/>
                      </a:endParaRP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800" dirty="0" smtClean="0">
                          <a:solidFill>
                            <a:schemeClr val="tx1"/>
                          </a:solidFill>
                          <a:latin typeface="Cambria"/>
                          <a:cs typeface="Cambria"/>
                        </a:rPr>
                        <a:t>EXCEPTIONS</a:t>
                      </a:r>
                      <a:endParaRPr lang="en-GB" sz="2800" dirty="0">
                        <a:solidFill>
                          <a:schemeClr val="tx1"/>
                        </a:solidFill>
                        <a:latin typeface="Cambria"/>
                        <a:cs typeface="Cambria"/>
                      </a:endParaRPr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k-SK" sz="2800" b="1" dirty="0" smtClean="0">
                          <a:latin typeface="Cambria"/>
                          <a:cs typeface="Cambria"/>
                        </a:rPr>
                        <a:t>DOLOR</a:t>
                      </a:r>
                      <a:endParaRPr lang="en-GB" sz="2800" b="1" dirty="0">
                        <a:latin typeface="Cambria"/>
                        <a:cs typeface="Cambria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800" b="1" dirty="0" smtClean="0">
                          <a:latin typeface="Cambria"/>
                          <a:cs typeface="Cambria"/>
                        </a:rPr>
                        <a:t>CORPUS</a:t>
                      </a:r>
                      <a:endParaRPr lang="en-GB" sz="2800" b="1" dirty="0">
                        <a:latin typeface="Cambria"/>
                        <a:cs typeface="Cambria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 smtClean="0">
                          <a:latin typeface="Cambria"/>
                          <a:cs typeface="Cambria"/>
                        </a:rPr>
                        <a:t>PELVIS</a:t>
                      </a:r>
                      <a:endParaRPr lang="en-GB" sz="2800" b="1" dirty="0">
                        <a:latin typeface="Cambria"/>
                        <a:cs typeface="Cambria"/>
                      </a:endParaRP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800" b="1" dirty="0" smtClean="0">
                          <a:latin typeface="Cambria"/>
                          <a:cs typeface="Cambria"/>
                        </a:rPr>
                        <a:t>RETE</a:t>
                      </a:r>
                      <a:endParaRPr lang="en-GB" sz="2800" b="1" dirty="0">
                        <a:latin typeface="Cambria"/>
                        <a:cs typeface="Cambria"/>
                      </a:endParaRP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800" b="1" dirty="0" smtClean="0">
                          <a:latin typeface="Cambria"/>
                          <a:cs typeface="Cambria"/>
                        </a:rPr>
                        <a:t>DOSIS, FEBRIS</a:t>
                      </a:r>
                      <a:endParaRPr lang="en-GB" sz="2800" b="1" dirty="0">
                        <a:latin typeface="Cambria"/>
                        <a:cs typeface="Cambria"/>
                      </a:endParaRPr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latin typeface="Cambria"/>
                          <a:cs typeface="Cambria"/>
                        </a:rPr>
                        <a:t> M. + F.</a:t>
                      </a:r>
                      <a:endParaRPr lang="en-GB" sz="2800" b="1" dirty="0">
                        <a:latin typeface="Cambria"/>
                        <a:cs typeface="Cambria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514350" indent="-514350" algn="ctr">
                        <a:buFont typeface="+mj-lt"/>
                        <a:buNone/>
                      </a:pPr>
                      <a:r>
                        <a:rPr lang="cs-CZ" sz="2800" b="1" dirty="0" smtClean="0">
                          <a:latin typeface="Cambria"/>
                          <a:cs typeface="Cambria"/>
                        </a:rPr>
                        <a:t>N.</a:t>
                      </a:r>
                      <a:endParaRPr lang="en-GB" sz="2800" b="1" dirty="0">
                        <a:latin typeface="Cambria"/>
                        <a:cs typeface="Cambria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latin typeface="Cambria"/>
                          <a:cs typeface="Cambria"/>
                        </a:rPr>
                        <a:t>M. + F.</a:t>
                      </a:r>
                      <a:endParaRPr lang="en-GB" sz="2800" b="1" dirty="0">
                        <a:latin typeface="Cambria"/>
                        <a:cs typeface="Cambria"/>
                      </a:endParaRP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latin typeface="Cambria"/>
                          <a:cs typeface="Cambria"/>
                        </a:rPr>
                        <a:t>N.</a:t>
                      </a:r>
                      <a:endParaRPr lang="en-GB" sz="2800" b="1" dirty="0">
                        <a:latin typeface="Cambria"/>
                        <a:cs typeface="Cambria"/>
                      </a:endParaRP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latin typeface="Cambria"/>
                          <a:cs typeface="Cambria"/>
                        </a:rPr>
                        <a:t>F.</a:t>
                      </a:r>
                      <a:endParaRPr lang="en-GB" sz="2800" b="1" dirty="0">
                        <a:latin typeface="Cambria"/>
                        <a:cs typeface="Cambria"/>
                      </a:endParaRPr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96623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3600" b="1" dirty="0" smtClean="0">
                <a:solidFill>
                  <a:schemeClr val="accent3"/>
                </a:solidFill>
                <a:latin typeface="Cambria"/>
                <a:cs typeface="Cambria"/>
              </a:rPr>
              <a:t>PELVIS</a:t>
            </a:r>
            <a:endParaRPr lang="en-GB" sz="3600" b="1" dirty="0">
              <a:solidFill>
                <a:schemeClr val="accent3"/>
              </a:solidFill>
              <a:latin typeface="Cambria"/>
              <a:cs typeface="Cambria"/>
            </a:endParaRPr>
          </a:p>
        </p:txBody>
      </p:sp>
      <p:graphicFrame>
        <p:nvGraphicFramePr>
          <p:cNvPr id="4" name="Zástupný symbol obsahu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631461007"/>
              </p:ext>
            </p:extLst>
          </p:nvPr>
        </p:nvGraphicFramePr>
        <p:xfrm>
          <a:off x="1661020" y="2072081"/>
          <a:ext cx="6117464" cy="37368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1744"/>
                <a:gridCol w="2315862"/>
                <a:gridCol w="2709858"/>
              </a:tblGrid>
              <a:tr h="552325">
                <a:tc>
                  <a:txBody>
                    <a:bodyPr/>
                    <a:lstStyle/>
                    <a:p>
                      <a:endParaRPr lang="en-GB" sz="3200" dirty="0">
                        <a:latin typeface="Cambria"/>
                        <a:cs typeface="Cambr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3200" dirty="0" err="1" smtClean="0">
                          <a:latin typeface="Cambria"/>
                          <a:cs typeface="Cambria"/>
                        </a:rPr>
                        <a:t>Sg</a:t>
                      </a:r>
                      <a:r>
                        <a:rPr lang="sk-SK" sz="3200" dirty="0" smtClean="0">
                          <a:latin typeface="Cambria"/>
                          <a:cs typeface="Cambria"/>
                        </a:rPr>
                        <a:t>.</a:t>
                      </a:r>
                      <a:endParaRPr lang="en-GB" sz="3200" dirty="0">
                        <a:latin typeface="Cambria"/>
                        <a:cs typeface="Cambr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3200" dirty="0" err="1" smtClean="0">
                          <a:latin typeface="Cambria"/>
                          <a:cs typeface="Cambria"/>
                        </a:rPr>
                        <a:t>Pl</a:t>
                      </a:r>
                      <a:r>
                        <a:rPr lang="sk-SK" sz="3200" dirty="0" smtClean="0">
                          <a:latin typeface="Cambria"/>
                          <a:cs typeface="Cambria"/>
                        </a:rPr>
                        <a:t>.</a:t>
                      </a:r>
                      <a:endParaRPr lang="en-GB" sz="3200" dirty="0">
                        <a:latin typeface="Cambria"/>
                        <a:cs typeface="Cambria"/>
                      </a:endParaRPr>
                    </a:p>
                  </a:txBody>
                  <a:tcPr/>
                </a:tc>
              </a:tr>
              <a:tr h="789442">
                <a:tc>
                  <a:txBody>
                    <a:bodyPr/>
                    <a:lstStyle/>
                    <a:p>
                      <a:r>
                        <a:rPr lang="sk-SK" sz="3200" dirty="0" err="1" smtClean="0">
                          <a:latin typeface="Cambria"/>
                          <a:cs typeface="Cambria"/>
                        </a:rPr>
                        <a:t>nom</a:t>
                      </a:r>
                      <a:r>
                        <a:rPr lang="sk-SK" sz="3200" dirty="0" smtClean="0">
                          <a:latin typeface="Cambria"/>
                          <a:cs typeface="Cambria"/>
                        </a:rPr>
                        <a:t>.</a:t>
                      </a:r>
                      <a:endParaRPr lang="en-GB" sz="3200" dirty="0">
                        <a:latin typeface="Cambria"/>
                        <a:cs typeface="Cambri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k-SK" sz="3200" b="1" dirty="0" err="1" smtClean="0">
                          <a:latin typeface="Cambria"/>
                          <a:cs typeface="Cambria"/>
                        </a:rPr>
                        <a:t>pelvis</a:t>
                      </a:r>
                      <a:endParaRPr lang="sk-SK" sz="3200" b="1" dirty="0" smtClean="0">
                        <a:latin typeface="Cambria"/>
                        <a:cs typeface="Cambri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k-SK" sz="3200" b="1" dirty="0" err="1" smtClean="0">
                          <a:latin typeface="Cambria"/>
                          <a:cs typeface="Cambria"/>
                        </a:rPr>
                        <a:t>pelv</a:t>
                      </a:r>
                      <a:r>
                        <a:rPr lang="sk-SK" sz="3200" b="1" dirty="0" err="1" smtClean="0">
                          <a:solidFill>
                            <a:srgbClr val="CB0202"/>
                          </a:solidFill>
                          <a:latin typeface="Cambria"/>
                          <a:cs typeface="Cambria"/>
                        </a:rPr>
                        <a:t>-es</a:t>
                      </a:r>
                      <a:endParaRPr lang="en-GB" sz="3200" b="1" dirty="0">
                        <a:solidFill>
                          <a:srgbClr val="CB0202"/>
                        </a:solidFill>
                        <a:latin typeface="Cambria"/>
                        <a:cs typeface="Cambria"/>
                      </a:endParaRPr>
                    </a:p>
                  </a:txBody>
                  <a:tcPr anchor="ctr"/>
                </a:tc>
              </a:tr>
              <a:tr h="789442">
                <a:tc>
                  <a:txBody>
                    <a:bodyPr/>
                    <a:lstStyle/>
                    <a:p>
                      <a:r>
                        <a:rPr lang="sk-SK" sz="3200" dirty="0" smtClean="0">
                          <a:latin typeface="Cambria"/>
                          <a:cs typeface="Cambria"/>
                        </a:rPr>
                        <a:t>gen.</a:t>
                      </a:r>
                      <a:endParaRPr lang="en-GB" sz="3200" dirty="0">
                        <a:latin typeface="Cambria"/>
                        <a:cs typeface="Cambri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k-SK" sz="3200" b="1" dirty="0" err="1" smtClean="0">
                          <a:latin typeface="Cambria"/>
                          <a:cs typeface="Cambria"/>
                        </a:rPr>
                        <a:t>pelv</a:t>
                      </a:r>
                      <a:r>
                        <a:rPr lang="sk-SK" sz="3200" b="1" dirty="0" err="1" smtClean="0">
                          <a:solidFill>
                            <a:srgbClr val="CB0202"/>
                          </a:solidFill>
                          <a:latin typeface="Cambria"/>
                          <a:cs typeface="Cambria"/>
                        </a:rPr>
                        <a:t>-is</a:t>
                      </a:r>
                      <a:endParaRPr lang="sk-SK" sz="3200" b="1" dirty="0" smtClean="0">
                        <a:solidFill>
                          <a:srgbClr val="CB0202"/>
                        </a:solidFill>
                        <a:latin typeface="Cambria"/>
                        <a:cs typeface="Cambri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k-SK" sz="3200" b="1" dirty="0" err="1" smtClean="0">
                          <a:latin typeface="Cambria"/>
                          <a:cs typeface="Cambria"/>
                        </a:rPr>
                        <a:t>pelv</a:t>
                      </a:r>
                      <a:r>
                        <a:rPr lang="sk-SK" sz="3200" b="1" dirty="0" err="1" smtClean="0">
                          <a:solidFill>
                            <a:srgbClr val="CB0202"/>
                          </a:solidFill>
                          <a:latin typeface="Cambria"/>
                          <a:cs typeface="Cambria"/>
                        </a:rPr>
                        <a:t>-ium</a:t>
                      </a:r>
                      <a:endParaRPr lang="en-GB" sz="3200" b="1" dirty="0">
                        <a:solidFill>
                          <a:srgbClr val="CB0202"/>
                        </a:solidFill>
                        <a:latin typeface="Cambria"/>
                        <a:cs typeface="Cambria"/>
                      </a:endParaRPr>
                    </a:p>
                  </a:txBody>
                  <a:tcPr anchor="ctr"/>
                </a:tc>
              </a:tr>
              <a:tr h="789442">
                <a:tc>
                  <a:txBody>
                    <a:bodyPr/>
                    <a:lstStyle/>
                    <a:p>
                      <a:r>
                        <a:rPr lang="sk-SK" sz="3200" dirty="0" smtClean="0">
                          <a:latin typeface="Cambria"/>
                          <a:cs typeface="Cambria"/>
                        </a:rPr>
                        <a:t>ak.</a:t>
                      </a:r>
                      <a:endParaRPr lang="en-GB" sz="3200" dirty="0">
                        <a:latin typeface="Cambria"/>
                        <a:cs typeface="Cambri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k-SK" sz="3200" b="1" dirty="0" err="1" smtClean="0">
                          <a:latin typeface="Cambria"/>
                          <a:cs typeface="Cambria"/>
                        </a:rPr>
                        <a:t>pelv</a:t>
                      </a:r>
                      <a:r>
                        <a:rPr lang="sk-SK" sz="3200" b="1" dirty="0" err="1" smtClean="0">
                          <a:solidFill>
                            <a:srgbClr val="CB0202"/>
                          </a:solidFill>
                          <a:latin typeface="Cambria"/>
                          <a:cs typeface="Cambria"/>
                        </a:rPr>
                        <a:t>-em</a:t>
                      </a:r>
                      <a:endParaRPr lang="sk-SK" sz="3200" b="1" dirty="0" smtClean="0">
                        <a:solidFill>
                          <a:srgbClr val="CB0202"/>
                        </a:solidFill>
                        <a:latin typeface="Cambria"/>
                        <a:cs typeface="Cambri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k-SK" sz="3200" b="1" dirty="0" err="1" smtClean="0">
                          <a:latin typeface="Cambria"/>
                          <a:cs typeface="Cambria"/>
                        </a:rPr>
                        <a:t>pelv</a:t>
                      </a:r>
                      <a:r>
                        <a:rPr lang="sk-SK" sz="3200" b="1" dirty="0" err="1" smtClean="0">
                          <a:solidFill>
                            <a:srgbClr val="CB0202"/>
                          </a:solidFill>
                          <a:latin typeface="Cambria"/>
                          <a:cs typeface="Cambria"/>
                        </a:rPr>
                        <a:t>-es</a:t>
                      </a:r>
                      <a:endParaRPr lang="en-GB" sz="3200" b="1" dirty="0">
                        <a:solidFill>
                          <a:srgbClr val="CB0202"/>
                        </a:solidFill>
                        <a:latin typeface="Cambria"/>
                        <a:cs typeface="Cambria"/>
                      </a:endParaRPr>
                    </a:p>
                  </a:txBody>
                  <a:tcPr anchor="ctr"/>
                </a:tc>
              </a:tr>
              <a:tr h="789442">
                <a:tc>
                  <a:txBody>
                    <a:bodyPr/>
                    <a:lstStyle/>
                    <a:p>
                      <a:r>
                        <a:rPr lang="sk-SK" sz="3200" dirty="0" err="1" smtClean="0">
                          <a:latin typeface="Cambria"/>
                          <a:cs typeface="Cambria"/>
                        </a:rPr>
                        <a:t>abl</a:t>
                      </a:r>
                      <a:r>
                        <a:rPr lang="sk-SK" sz="3200" dirty="0" smtClean="0">
                          <a:latin typeface="Cambria"/>
                          <a:cs typeface="Cambria"/>
                        </a:rPr>
                        <a:t>.</a:t>
                      </a:r>
                      <a:endParaRPr lang="en-GB" sz="3200" dirty="0">
                        <a:latin typeface="Cambria"/>
                        <a:cs typeface="Cambri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k-SK" sz="3200" b="1" dirty="0" err="1" smtClean="0">
                          <a:latin typeface="Cambria"/>
                          <a:cs typeface="Cambria"/>
                        </a:rPr>
                        <a:t>pelv</a:t>
                      </a:r>
                      <a:r>
                        <a:rPr lang="sk-SK" sz="3200" b="1" dirty="0" err="1" smtClean="0">
                          <a:solidFill>
                            <a:srgbClr val="CB0202"/>
                          </a:solidFill>
                          <a:latin typeface="Cambria"/>
                          <a:cs typeface="Cambria"/>
                        </a:rPr>
                        <a:t>-e</a:t>
                      </a:r>
                      <a:endParaRPr lang="sk-SK" sz="3200" b="1" dirty="0" smtClean="0">
                        <a:solidFill>
                          <a:srgbClr val="CB0202"/>
                        </a:solidFill>
                        <a:latin typeface="Cambria"/>
                        <a:cs typeface="Cambri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k-SK" sz="3200" b="1" dirty="0" err="1" smtClean="0">
                          <a:latin typeface="Cambria"/>
                          <a:cs typeface="Cambria"/>
                        </a:rPr>
                        <a:t>pelv</a:t>
                      </a:r>
                      <a:r>
                        <a:rPr lang="sk-SK" sz="3200" b="1" dirty="0" err="1" smtClean="0">
                          <a:solidFill>
                            <a:srgbClr val="CB0202"/>
                          </a:solidFill>
                          <a:latin typeface="Cambria"/>
                          <a:cs typeface="Cambria"/>
                        </a:rPr>
                        <a:t>-ibus</a:t>
                      </a:r>
                      <a:endParaRPr lang="en-GB" sz="3200" b="1" dirty="0">
                        <a:solidFill>
                          <a:srgbClr val="CB0202"/>
                        </a:solidFill>
                        <a:latin typeface="Cambria"/>
                        <a:cs typeface="Cambria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3" name="TextovéPole 2"/>
          <p:cNvSpPr txBox="1"/>
          <p:nvPr/>
        </p:nvSpPr>
        <p:spPr>
          <a:xfrm>
            <a:off x="1661020" y="1594016"/>
            <a:ext cx="62414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I-STEM MASCULINE AND FEMININE GENDER NOUNS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98608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ENDINGS PHOT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76672"/>
            <a:ext cx="8799033" cy="5937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Obdélník 2"/>
          <p:cNvSpPr/>
          <p:nvPr/>
        </p:nvSpPr>
        <p:spPr>
          <a:xfrm>
            <a:off x="5662569" y="1249960"/>
            <a:ext cx="545284" cy="5105264"/>
          </a:xfrm>
          <a:prstGeom prst="rect">
            <a:avLst/>
          </a:prstGeom>
          <a:noFill/>
          <a:ln w="38100"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2319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2801671"/>
          </a:xfrm>
        </p:spPr>
        <p:txBody>
          <a:bodyPr/>
          <a:lstStyle/>
          <a:p>
            <a:endParaRPr lang="cs-CZ" dirty="0"/>
          </a:p>
        </p:txBody>
      </p:sp>
      <p:pic>
        <p:nvPicPr>
          <p:cNvPr id="9" name="Picture 3" descr="ENDINGS PHOT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534848"/>
            <a:ext cx="8830264" cy="58790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Obdélník 9"/>
          <p:cNvSpPr/>
          <p:nvPr/>
        </p:nvSpPr>
        <p:spPr>
          <a:xfrm>
            <a:off x="3042680" y="612396"/>
            <a:ext cx="2986480" cy="20133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173022"/>
            <a:ext cx="8534400" cy="878747"/>
          </a:xfrm>
        </p:spPr>
        <p:txBody>
          <a:bodyPr>
            <a:normAutofit fontScale="90000"/>
          </a:bodyPr>
          <a:lstStyle/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difference</a:t>
            </a:r>
            <a:r>
              <a:rPr lang="cs-CZ" dirty="0" smtClean="0"/>
              <a:t> </a:t>
            </a:r>
            <a:r>
              <a:rPr lang="cs-CZ" dirty="0" err="1" smtClean="0"/>
              <a:t>between</a:t>
            </a:r>
            <a:r>
              <a:rPr lang="cs-CZ" dirty="0" smtClean="0"/>
              <a:t> </a:t>
            </a:r>
            <a:r>
              <a:rPr lang="cs-CZ" dirty="0" err="1" smtClean="0"/>
              <a:t>paradigms</a:t>
            </a: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PELVIS and DOLOR</a:t>
            </a:r>
            <a:endParaRPr lang="cs-CZ" dirty="0"/>
          </a:p>
        </p:txBody>
      </p:sp>
      <p:sp>
        <p:nvSpPr>
          <p:cNvPr id="11" name="Obdélník 10"/>
          <p:cNvSpPr/>
          <p:nvPr/>
        </p:nvSpPr>
        <p:spPr>
          <a:xfrm>
            <a:off x="5662569" y="1308682"/>
            <a:ext cx="612396" cy="5046542"/>
          </a:xfrm>
          <a:prstGeom prst="rect">
            <a:avLst/>
          </a:prstGeom>
          <a:noFill/>
          <a:ln w="38100"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Obdélník 11"/>
          <p:cNvSpPr/>
          <p:nvPr/>
        </p:nvSpPr>
        <p:spPr>
          <a:xfrm>
            <a:off x="4510753" y="1308682"/>
            <a:ext cx="539419" cy="5046541"/>
          </a:xfrm>
          <a:prstGeom prst="rect">
            <a:avLst/>
          </a:prstGeom>
          <a:noFill/>
          <a:ln w="38100"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Ovál 12"/>
          <p:cNvSpPr/>
          <p:nvPr/>
        </p:nvSpPr>
        <p:spPr>
          <a:xfrm>
            <a:off x="4535920" y="4269996"/>
            <a:ext cx="514252" cy="411061"/>
          </a:xfrm>
          <a:prstGeom prst="ellipse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vál 13"/>
          <p:cNvSpPr/>
          <p:nvPr/>
        </p:nvSpPr>
        <p:spPr>
          <a:xfrm>
            <a:off x="5670958" y="4269995"/>
            <a:ext cx="514252" cy="411061"/>
          </a:xfrm>
          <a:prstGeom prst="ellipse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85604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599"/>
            <a:ext cx="8534400" cy="878747"/>
          </a:xfrm>
        </p:spPr>
        <p:txBody>
          <a:bodyPr>
            <a:normAutofit fontScale="90000"/>
          </a:bodyPr>
          <a:lstStyle/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difference</a:t>
            </a:r>
            <a:r>
              <a:rPr lang="cs-CZ" dirty="0" smtClean="0"/>
              <a:t> </a:t>
            </a:r>
            <a:r>
              <a:rPr lang="cs-CZ" dirty="0" err="1" smtClean="0"/>
              <a:t>between</a:t>
            </a:r>
            <a:r>
              <a:rPr lang="cs-CZ" dirty="0" smtClean="0"/>
              <a:t> </a:t>
            </a:r>
            <a:r>
              <a:rPr lang="cs-CZ" dirty="0" err="1" smtClean="0"/>
              <a:t>paradigms</a:t>
            </a: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PELVIS and DOLOR</a:t>
            </a:r>
            <a:endParaRPr lang="cs-CZ" dirty="0"/>
          </a:p>
        </p:txBody>
      </p:sp>
      <p:graphicFrame>
        <p:nvGraphicFramePr>
          <p:cNvPr id="4" name="Zástupný symbol obsahu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19757646"/>
              </p:ext>
            </p:extLst>
          </p:nvPr>
        </p:nvGraphicFramePr>
        <p:xfrm>
          <a:off x="4650045" y="1915028"/>
          <a:ext cx="4301008" cy="29929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6930"/>
                <a:gridCol w="1531017"/>
                <a:gridCol w="1823061"/>
              </a:tblGrid>
              <a:tr h="490505">
                <a:tc>
                  <a:txBody>
                    <a:bodyPr/>
                    <a:lstStyle/>
                    <a:p>
                      <a:endParaRPr lang="en-GB" sz="2500" dirty="0">
                        <a:latin typeface="Cambria"/>
                        <a:cs typeface="Cambr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2500" dirty="0" err="1" smtClean="0">
                          <a:latin typeface="Cambria"/>
                          <a:cs typeface="Cambria"/>
                        </a:rPr>
                        <a:t>Sg</a:t>
                      </a:r>
                      <a:r>
                        <a:rPr lang="sk-SK" sz="2500" dirty="0" smtClean="0">
                          <a:latin typeface="Cambria"/>
                          <a:cs typeface="Cambria"/>
                        </a:rPr>
                        <a:t>.</a:t>
                      </a:r>
                      <a:endParaRPr lang="en-GB" sz="2500" dirty="0">
                        <a:latin typeface="Cambria"/>
                        <a:cs typeface="Cambr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2500" dirty="0" err="1" smtClean="0">
                          <a:latin typeface="Cambria"/>
                          <a:cs typeface="Cambria"/>
                        </a:rPr>
                        <a:t>Pl</a:t>
                      </a:r>
                      <a:r>
                        <a:rPr lang="sk-SK" sz="2500" dirty="0" smtClean="0">
                          <a:latin typeface="Cambria"/>
                          <a:cs typeface="Cambria"/>
                        </a:rPr>
                        <a:t>.</a:t>
                      </a:r>
                      <a:endParaRPr lang="en-GB" sz="2500" dirty="0">
                        <a:latin typeface="Cambria"/>
                        <a:cs typeface="Cambria"/>
                      </a:endParaRPr>
                    </a:p>
                  </a:txBody>
                  <a:tcPr/>
                </a:tc>
              </a:tr>
              <a:tr h="625599">
                <a:tc>
                  <a:txBody>
                    <a:bodyPr/>
                    <a:lstStyle/>
                    <a:p>
                      <a:r>
                        <a:rPr lang="sk-SK" sz="2500" dirty="0" err="1" smtClean="0">
                          <a:latin typeface="Cambria"/>
                          <a:cs typeface="Cambria"/>
                        </a:rPr>
                        <a:t>nom</a:t>
                      </a:r>
                      <a:r>
                        <a:rPr lang="sk-SK" sz="2500" dirty="0" smtClean="0">
                          <a:latin typeface="Cambria"/>
                          <a:cs typeface="Cambria"/>
                        </a:rPr>
                        <a:t>.</a:t>
                      </a:r>
                      <a:endParaRPr lang="en-GB" sz="2500" dirty="0">
                        <a:latin typeface="Cambria"/>
                        <a:cs typeface="Cambri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k-SK" sz="2500" b="1" dirty="0" err="1" smtClean="0">
                          <a:solidFill>
                            <a:schemeClr val="tx1"/>
                          </a:solidFill>
                          <a:latin typeface="Cambria"/>
                          <a:cs typeface="Cambria"/>
                        </a:rPr>
                        <a:t>pelvis</a:t>
                      </a:r>
                      <a:endParaRPr lang="sk-SK" sz="2500" b="1" dirty="0" smtClean="0">
                        <a:solidFill>
                          <a:schemeClr val="tx1"/>
                        </a:solidFill>
                        <a:latin typeface="Cambria"/>
                        <a:cs typeface="Cambri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k-SK" sz="2500" b="1" dirty="0" err="1" smtClean="0">
                          <a:solidFill>
                            <a:schemeClr val="tx1"/>
                          </a:solidFill>
                          <a:latin typeface="Cambria"/>
                          <a:cs typeface="Cambria"/>
                        </a:rPr>
                        <a:t>pelv-es</a:t>
                      </a:r>
                      <a:endParaRPr lang="en-GB" sz="2500" b="1" dirty="0">
                        <a:solidFill>
                          <a:schemeClr val="tx1"/>
                        </a:solidFill>
                        <a:latin typeface="Cambria"/>
                        <a:cs typeface="Cambria"/>
                      </a:endParaRPr>
                    </a:p>
                  </a:txBody>
                  <a:tcPr anchor="ctr"/>
                </a:tc>
              </a:tr>
              <a:tr h="625599">
                <a:tc>
                  <a:txBody>
                    <a:bodyPr/>
                    <a:lstStyle/>
                    <a:p>
                      <a:r>
                        <a:rPr lang="sk-SK" sz="2500" dirty="0" smtClean="0">
                          <a:latin typeface="Cambria"/>
                          <a:cs typeface="Cambria"/>
                        </a:rPr>
                        <a:t>gen.</a:t>
                      </a:r>
                      <a:endParaRPr lang="en-GB" sz="2500" dirty="0">
                        <a:latin typeface="Cambria"/>
                        <a:cs typeface="Cambri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k-SK" sz="2500" b="1" dirty="0" err="1" smtClean="0">
                          <a:solidFill>
                            <a:schemeClr val="tx1"/>
                          </a:solidFill>
                          <a:latin typeface="Cambria"/>
                          <a:cs typeface="Cambria"/>
                        </a:rPr>
                        <a:t>pelv-is</a:t>
                      </a:r>
                      <a:endParaRPr lang="sk-SK" sz="2500" b="1" dirty="0" smtClean="0">
                        <a:solidFill>
                          <a:schemeClr val="tx1"/>
                        </a:solidFill>
                        <a:latin typeface="Cambria"/>
                        <a:cs typeface="Cambri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k-SK" sz="2500" b="1" dirty="0" err="1" smtClean="0">
                          <a:solidFill>
                            <a:schemeClr val="tx1"/>
                          </a:solidFill>
                          <a:latin typeface="Cambria"/>
                          <a:cs typeface="Cambria"/>
                        </a:rPr>
                        <a:t>pelv</a:t>
                      </a:r>
                      <a:r>
                        <a:rPr lang="sk-SK" sz="2500" b="1" dirty="0" err="1" smtClean="0">
                          <a:solidFill>
                            <a:srgbClr val="FF0000"/>
                          </a:solidFill>
                          <a:latin typeface="Cambria"/>
                          <a:cs typeface="Cambria"/>
                        </a:rPr>
                        <a:t>-ium</a:t>
                      </a:r>
                      <a:endParaRPr lang="en-GB" sz="2500" b="1" dirty="0">
                        <a:solidFill>
                          <a:srgbClr val="FF0000"/>
                        </a:solidFill>
                        <a:latin typeface="Cambria"/>
                        <a:cs typeface="Cambria"/>
                      </a:endParaRPr>
                    </a:p>
                  </a:txBody>
                  <a:tcPr anchor="ctr"/>
                </a:tc>
              </a:tr>
              <a:tr h="625599">
                <a:tc>
                  <a:txBody>
                    <a:bodyPr/>
                    <a:lstStyle/>
                    <a:p>
                      <a:r>
                        <a:rPr lang="sk-SK" sz="2500" dirty="0" smtClean="0">
                          <a:latin typeface="Cambria"/>
                          <a:cs typeface="Cambria"/>
                        </a:rPr>
                        <a:t>ak.</a:t>
                      </a:r>
                      <a:endParaRPr lang="en-GB" sz="2500" dirty="0">
                        <a:latin typeface="Cambria"/>
                        <a:cs typeface="Cambri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k-SK" sz="2500" b="1" dirty="0" err="1" smtClean="0">
                          <a:solidFill>
                            <a:schemeClr val="tx1"/>
                          </a:solidFill>
                          <a:latin typeface="Cambria"/>
                          <a:cs typeface="Cambria"/>
                        </a:rPr>
                        <a:t>pelv-em</a:t>
                      </a:r>
                      <a:endParaRPr lang="sk-SK" sz="2500" b="1" dirty="0" smtClean="0">
                        <a:solidFill>
                          <a:schemeClr val="tx1"/>
                        </a:solidFill>
                        <a:latin typeface="Cambria"/>
                        <a:cs typeface="Cambri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k-SK" sz="2500" b="1" dirty="0" err="1" smtClean="0">
                          <a:solidFill>
                            <a:schemeClr val="tx1"/>
                          </a:solidFill>
                          <a:latin typeface="Cambria"/>
                          <a:cs typeface="Cambria"/>
                        </a:rPr>
                        <a:t>pelv-es</a:t>
                      </a:r>
                      <a:endParaRPr lang="en-GB" sz="2500" b="1" dirty="0">
                        <a:solidFill>
                          <a:schemeClr val="tx1"/>
                        </a:solidFill>
                        <a:latin typeface="Cambria"/>
                        <a:cs typeface="Cambria"/>
                      </a:endParaRPr>
                    </a:p>
                  </a:txBody>
                  <a:tcPr anchor="ctr"/>
                </a:tc>
              </a:tr>
              <a:tr h="625599">
                <a:tc>
                  <a:txBody>
                    <a:bodyPr/>
                    <a:lstStyle/>
                    <a:p>
                      <a:r>
                        <a:rPr lang="sk-SK" sz="2500" dirty="0" err="1" smtClean="0">
                          <a:latin typeface="Cambria"/>
                          <a:cs typeface="Cambria"/>
                        </a:rPr>
                        <a:t>abl</a:t>
                      </a:r>
                      <a:r>
                        <a:rPr lang="sk-SK" sz="2500" dirty="0" smtClean="0">
                          <a:latin typeface="Cambria"/>
                          <a:cs typeface="Cambria"/>
                        </a:rPr>
                        <a:t>.</a:t>
                      </a:r>
                      <a:endParaRPr lang="en-GB" sz="2500" dirty="0">
                        <a:latin typeface="Cambria"/>
                        <a:cs typeface="Cambri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k-SK" sz="2500" b="1" dirty="0" err="1" smtClean="0">
                          <a:solidFill>
                            <a:schemeClr val="tx1"/>
                          </a:solidFill>
                          <a:latin typeface="Cambria"/>
                          <a:cs typeface="Cambria"/>
                        </a:rPr>
                        <a:t>pelv-e</a:t>
                      </a:r>
                      <a:endParaRPr lang="sk-SK" sz="2500" b="1" dirty="0" smtClean="0">
                        <a:solidFill>
                          <a:schemeClr val="tx1"/>
                        </a:solidFill>
                        <a:latin typeface="Cambria"/>
                        <a:cs typeface="Cambri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k-SK" sz="2500" b="1" dirty="0" err="1" smtClean="0">
                          <a:solidFill>
                            <a:schemeClr val="tx1"/>
                          </a:solidFill>
                          <a:latin typeface="Cambria"/>
                          <a:cs typeface="Cambria"/>
                        </a:rPr>
                        <a:t>pelv-ibus</a:t>
                      </a:r>
                      <a:endParaRPr lang="en-GB" sz="2500" b="1" dirty="0">
                        <a:solidFill>
                          <a:schemeClr val="tx1"/>
                        </a:solidFill>
                        <a:latin typeface="Cambria"/>
                        <a:cs typeface="Cambria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5" name="Zástupný symbol obsahu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04954258"/>
              </p:ext>
            </p:extLst>
          </p:nvPr>
        </p:nvGraphicFramePr>
        <p:xfrm>
          <a:off x="167528" y="1905470"/>
          <a:ext cx="4395830" cy="29929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4753"/>
                <a:gridCol w="1593220"/>
                <a:gridCol w="1937857"/>
              </a:tblGrid>
              <a:tr h="440853">
                <a:tc>
                  <a:txBody>
                    <a:bodyPr/>
                    <a:lstStyle/>
                    <a:p>
                      <a:endParaRPr lang="en-GB" sz="2500" dirty="0">
                        <a:latin typeface="Cambria"/>
                        <a:cs typeface="Cambr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2500" dirty="0" err="1" smtClean="0">
                          <a:latin typeface="Cambria"/>
                          <a:cs typeface="Cambria"/>
                        </a:rPr>
                        <a:t>Sg</a:t>
                      </a:r>
                      <a:r>
                        <a:rPr lang="sk-SK" sz="2500" dirty="0" smtClean="0">
                          <a:latin typeface="Cambria"/>
                          <a:cs typeface="Cambria"/>
                        </a:rPr>
                        <a:t>.</a:t>
                      </a:r>
                      <a:endParaRPr lang="en-GB" sz="2500" dirty="0">
                        <a:latin typeface="Cambria"/>
                        <a:cs typeface="Cambr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2500" dirty="0" err="1" smtClean="0">
                          <a:latin typeface="Cambria"/>
                          <a:cs typeface="Cambria"/>
                        </a:rPr>
                        <a:t>Pl</a:t>
                      </a:r>
                      <a:r>
                        <a:rPr lang="sk-SK" sz="2500" dirty="0" smtClean="0">
                          <a:latin typeface="Cambria"/>
                          <a:cs typeface="Cambria"/>
                        </a:rPr>
                        <a:t>.</a:t>
                      </a:r>
                      <a:endParaRPr lang="en-GB" sz="2500" dirty="0">
                        <a:latin typeface="Cambria"/>
                        <a:cs typeface="Cambria"/>
                      </a:endParaRPr>
                    </a:p>
                  </a:txBody>
                  <a:tcPr/>
                </a:tc>
              </a:tr>
              <a:tr h="630115">
                <a:tc>
                  <a:txBody>
                    <a:bodyPr/>
                    <a:lstStyle/>
                    <a:p>
                      <a:r>
                        <a:rPr lang="sk-SK" sz="2500" dirty="0" err="1" smtClean="0">
                          <a:latin typeface="Cambria"/>
                          <a:cs typeface="Cambria"/>
                        </a:rPr>
                        <a:t>nom</a:t>
                      </a:r>
                      <a:r>
                        <a:rPr lang="sk-SK" sz="2500" dirty="0" smtClean="0">
                          <a:latin typeface="Cambria"/>
                          <a:cs typeface="Cambria"/>
                        </a:rPr>
                        <a:t>.</a:t>
                      </a:r>
                      <a:endParaRPr lang="en-GB" sz="2500" dirty="0">
                        <a:latin typeface="Cambria"/>
                        <a:cs typeface="Cambri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k-SK" sz="2500" b="1" dirty="0" err="1" smtClean="0">
                          <a:latin typeface="Cambria"/>
                          <a:cs typeface="Cambria"/>
                        </a:rPr>
                        <a:t>dolor</a:t>
                      </a:r>
                      <a:endParaRPr lang="sk-SK" sz="2500" b="1" dirty="0" smtClean="0">
                        <a:latin typeface="Cambria"/>
                        <a:cs typeface="Cambri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k-SK" sz="2500" b="1" dirty="0" smtClean="0">
                          <a:latin typeface="Cambria"/>
                          <a:cs typeface="Cambria"/>
                        </a:rPr>
                        <a:t>dolor-es</a:t>
                      </a:r>
                      <a:endParaRPr lang="en-GB" sz="2500" b="1" dirty="0">
                        <a:latin typeface="Cambria"/>
                        <a:cs typeface="Cambria"/>
                      </a:endParaRPr>
                    </a:p>
                  </a:txBody>
                  <a:tcPr anchor="ctr"/>
                </a:tc>
              </a:tr>
              <a:tr h="630115">
                <a:tc>
                  <a:txBody>
                    <a:bodyPr/>
                    <a:lstStyle/>
                    <a:p>
                      <a:r>
                        <a:rPr lang="sk-SK" sz="2500" dirty="0" smtClean="0">
                          <a:latin typeface="Cambria"/>
                          <a:cs typeface="Cambria"/>
                        </a:rPr>
                        <a:t>gen.</a:t>
                      </a:r>
                      <a:endParaRPr lang="en-GB" sz="2500" dirty="0">
                        <a:latin typeface="Cambria"/>
                        <a:cs typeface="Cambri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k-SK" sz="2500" b="1" dirty="0" err="1" smtClean="0">
                          <a:latin typeface="Cambria"/>
                          <a:cs typeface="Cambria"/>
                        </a:rPr>
                        <a:t>dolor-is</a:t>
                      </a:r>
                      <a:endParaRPr lang="sk-SK" sz="2500" b="1" dirty="0" smtClean="0">
                        <a:latin typeface="Cambria"/>
                        <a:cs typeface="Cambri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k-SK" sz="2500" b="1" dirty="0" smtClean="0">
                          <a:latin typeface="Cambria"/>
                          <a:cs typeface="Cambria"/>
                        </a:rPr>
                        <a:t>dolor</a:t>
                      </a:r>
                      <a:r>
                        <a:rPr lang="sk-SK" sz="2500" b="1" dirty="0" smtClean="0">
                          <a:solidFill>
                            <a:srgbClr val="FF0000"/>
                          </a:solidFill>
                          <a:latin typeface="Cambria"/>
                          <a:cs typeface="Cambria"/>
                        </a:rPr>
                        <a:t>-um</a:t>
                      </a:r>
                      <a:endParaRPr lang="en-GB" sz="2500" b="1" dirty="0">
                        <a:solidFill>
                          <a:srgbClr val="FF0000"/>
                        </a:solidFill>
                        <a:latin typeface="Cambria"/>
                        <a:cs typeface="Cambria"/>
                      </a:endParaRPr>
                    </a:p>
                  </a:txBody>
                  <a:tcPr anchor="ctr"/>
                </a:tc>
              </a:tr>
              <a:tr h="630115">
                <a:tc>
                  <a:txBody>
                    <a:bodyPr/>
                    <a:lstStyle/>
                    <a:p>
                      <a:r>
                        <a:rPr lang="sk-SK" sz="2500" dirty="0" smtClean="0">
                          <a:latin typeface="Cambria"/>
                          <a:cs typeface="Cambria"/>
                        </a:rPr>
                        <a:t>ak.</a:t>
                      </a:r>
                      <a:endParaRPr lang="en-GB" sz="2500" dirty="0">
                        <a:latin typeface="Cambria"/>
                        <a:cs typeface="Cambri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k-SK" sz="2500" b="1" dirty="0" err="1" smtClean="0">
                          <a:latin typeface="Cambria"/>
                          <a:cs typeface="Cambria"/>
                        </a:rPr>
                        <a:t>dolor-em</a:t>
                      </a:r>
                      <a:endParaRPr lang="sk-SK" sz="2500" b="1" dirty="0" smtClean="0">
                        <a:latin typeface="Cambria"/>
                        <a:cs typeface="Cambri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k-SK" sz="2500" b="1" dirty="0" smtClean="0">
                          <a:latin typeface="Cambria"/>
                          <a:cs typeface="Cambria"/>
                        </a:rPr>
                        <a:t>dolor-es</a:t>
                      </a:r>
                      <a:endParaRPr lang="en-GB" sz="2500" b="1" dirty="0">
                        <a:latin typeface="Cambria"/>
                        <a:cs typeface="Cambria"/>
                      </a:endParaRPr>
                    </a:p>
                  </a:txBody>
                  <a:tcPr anchor="ctr"/>
                </a:tc>
              </a:tr>
              <a:tr h="630115">
                <a:tc>
                  <a:txBody>
                    <a:bodyPr/>
                    <a:lstStyle/>
                    <a:p>
                      <a:r>
                        <a:rPr lang="sk-SK" sz="2500" dirty="0" err="1" smtClean="0">
                          <a:latin typeface="Cambria"/>
                          <a:cs typeface="Cambria"/>
                        </a:rPr>
                        <a:t>abl</a:t>
                      </a:r>
                      <a:r>
                        <a:rPr lang="sk-SK" sz="2500" dirty="0" smtClean="0">
                          <a:latin typeface="Cambria"/>
                          <a:cs typeface="Cambria"/>
                        </a:rPr>
                        <a:t>.</a:t>
                      </a:r>
                      <a:endParaRPr lang="en-GB" sz="2500" dirty="0">
                        <a:latin typeface="Cambria"/>
                        <a:cs typeface="Cambri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k-SK" sz="2500" b="1" dirty="0" err="1" smtClean="0">
                          <a:latin typeface="Cambria"/>
                          <a:cs typeface="Cambria"/>
                        </a:rPr>
                        <a:t>dolor-e</a:t>
                      </a:r>
                      <a:endParaRPr lang="sk-SK" sz="2500" b="1" dirty="0" smtClean="0">
                        <a:latin typeface="Cambria"/>
                        <a:cs typeface="Cambri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k-SK" sz="2500" b="1" dirty="0" smtClean="0">
                          <a:latin typeface="Cambria"/>
                          <a:cs typeface="Cambria"/>
                        </a:rPr>
                        <a:t>dolor-ibus</a:t>
                      </a:r>
                      <a:endParaRPr lang="en-GB" sz="2500" b="1" dirty="0">
                        <a:latin typeface="Cambria"/>
                        <a:cs typeface="Cambria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Zástupný symbol pro obsah 5"/>
          <p:cNvSpPr txBox="1">
            <a:spLocks noGrp="1"/>
          </p:cNvSpPr>
          <p:nvPr>
            <p:ph sz="quarter" idx="1"/>
          </p:nvPr>
        </p:nvSpPr>
        <p:spPr>
          <a:xfrm>
            <a:off x="4650045" y="4924959"/>
            <a:ext cx="441006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ctr">
              <a:buNone/>
            </a:pPr>
            <a:r>
              <a:rPr lang="cs-CZ" sz="1500" dirty="0" smtClean="0"/>
              <a:t>I-STEM MASCULINE AND FEMININE GENDER NOUNS</a:t>
            </a:r>
            <a:endParaRPr lang="cs-CZ" sz="1500" dirty="0"/>
          </a:p>
        </p:txBody>
      </p:sp>
      <p:sp>
        <p:nvSpPr>
          <p:cNvPr id="7" name="Zástupný symbol pro obsah 5"/>
          <p:cNvSpPr txBox="1">
            <a:spLocks/>
          </p:cNvSpPr>
          <p:nvPr/>
        </p:nvSpPr>
        <p:spPr>
          <a:xfrm>
            <a:off x="153293" y="4928999"/>
            <a:ext cx="4410065" cy="553998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914400">
              <a:buFont typeface="Wingdings 2"/>
              <a:buNone/>
            </a:pPr>
            <a:r>
              <a:rPr lang="cs-CZ" sz="1500" dirty="0" smtClean="0"/>
              <a:t>CONSONANT-STEM MASCULINE AND FEMININE GENDER NOUNS</a:t>
            </a:r>
            <a:endParaRPr lang="cs-CZ" sz="1500" dirty="0"/>
          </a:p>
        </p:txBody>
      </p:sp>
    </p:spTree>
    <p:extLst>
      <p:ext uri="{BB962C8B-B14F-4D97-AF65-F5344CB8AC3E}">
        <p14:creationId xmlns:p14="http://schemas.microsoft.com/office/powerpoint/2010/main" val="3756666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>
                <a:solidFill>
                  <a:schemeClr val="accent3"/>
                </a:solidFill>
                <a:latin typeface="Cambria"/>
                <a:cs typeface="Cambria"/>
              </a:rPr>
              <a:t>RETE</a:t>
            </a:r>
            <a:endParaRPr lang="en-GB" b="1" dirty="0">
              <a:solidFill>
                <a:schemeClr val="accent3"/>
              </a:solidFill>
              <a:latin typeface="Cambria"/>
              <a:cs typeface="Cambria"/>
            </a:endParaRPr>
          </a:p>
        </p:txBody>
      </p:sp>
      <p:graphicFrame>
        <p:nvGraphicFramePr>
          <p:cNvPr id="4" name="Zástupný symbol obsahu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4266875560"/>
              </p:ext>
            </p:extLst>
          </p:nvPr>
        </p:nvGraphicFramePr>
        <p:xfrm>
          <a:off x="1688477" y="2063692"/>
          <a:ext cx="5729091" cy="35668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8457"/>
                <a:gridCol w="2083306"/>
                <a:gridCol w="2517328"/>
              </a:tblGrid>
              <a:tr h="577552">
                <a:tc>
                  <a:txBody>
                    <a:bodyPr/>
                    <a:lstStyle/>
                    <a:p>
                      <a:endParaRPr lang="en-GB" sz="3200" dirty="0">
                        <a:latin typeface="Cambria"/>
                        <a:cs typeface="Cambr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3200" dirty="0" err="1" smtClean="0">
                          <a:latin typeface="Cambria"/>
                          <a:cs typeface="Cambria"/>
                        </a:rPr>
                        <a:t>Sg</a:t>
                      </a:r>
                      <a:r>
                        <a:rPr lang="sk-SK" sz="3200" dirty="0" smtClean="0">
                          <a:latin typeface="Cambria"/>
                          <a:cs typeface="Cambria"/>
                        </a:rPr>
                        <a:t>.</a:t>
                      </a:r>
                      <a:endParaRPr lang="en-GB" sz="3200" dirty="0">
                        <a:latin typeface="Cambria"/>
                        <a:cs typeface="Cambr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3200" dirty="0" err="1" smtClean="0">
                          <a:latin typeface="Cambria"/>
                          <a:cs typeface="Cambria"/>
                        </a:rPr>
                        <a:t>Pl</a:t>
                      </a:r>
                      <a:r>
                        <a:rPr lang="sk-SK" sz="3200" dirty="0" smtClean="0">
                          <a:latin typeface="Cambria"/>
                          <a:cs typeface="Cambria"/>
                        </a:rPr>
                        <a:t>.</a:t>
                      </a:r>
                      <a:endParaRPr lang="en-GB" sz="3200" dirty="0">
                        <a:latin typeface="Cambria"/>
                        <a:cs typeface="Cambria"/>
                      </a:endParaRPr>
                    </a:p>
                  </a:txBody>
                  <a:tcPr/>
                </a:tc>
              </a:tr>
              <a:tr h="746943">
                <a:tc>
                  <a:txBody>
                    <a:bodyPr/>
                    <a:lstStyle/>
                    <a:p>
                      <a:r>
                        <a:rPr lang="sk-SK" sz="3200" dirty="0" err="1" smtClean="0">
                          <a:latin typeface="Cambria"/>
                          <a:cs typeface="Cambria"/>
                        </a:rPr>
                        <a:t>nom</a:t>
                      </a:r>
                      <a:r>
                        <a:rPr lang="sk-SK" sz="3200" dirty="0" smtClean="0">
                          <a:latin typeface="Cambria"/>
                          <a:cs typeface="Cambria"/>
                        </a:rPr>
                        <a:t>.</a:t>
                      </a:r>
                      <a:endParaRPr lang="en-GB" sz="3200" dirty="0">
                        <a:latin typeface="Cambria"/>
                        <a:cs typeface="Cambri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k-SK" sz="3200" b="1" dirty="0" err="1" smtClean="0">
                          <a:latin typeface="Cambria"/>
                          <a:cs typeface="Cambria"/>
                        </a:rPr>
                        <a:t>rete</a:t>
                      </a:r>
                      <a:endParaRPr lang="sk-SK" sz="3200" b="1" dirty="0" smtClean="0">
                        <a:latin typeface="Cambria"/>
                        <a:cs typeface="Cambri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k-SK" sz="3200" b="1" dirty="0" err="1" smtClean="0">
                          <a:latin typeface="Cambria"/>
                          <a:cs typeface="Cambria"/>
                        </a:rPr>
                        <a:t>ret-ia</a:t>
                      </a:r>
                      <a:endParaRPr lang="en-GB" sz="3200" b="1" dirty="0">
                        <a:latin typeface="Cambria"/>
                        <a:cs typeface="Cambria"/>
                      </a:endParaRPr>
                    </a:p>
                  </a:txBody>
                  <a:tcPr anchor="ctr"/>
                </a:tc>
              </a:tr>
              <a:tr h="746943">
                <a:tc>
                  <a:txBody>
                    <a:bodyPr/>
                    <a:lstStyle/>
                    <a:p>
                      <a:r>
                        <a:rPr lang="sk-SK" sz="3200" dirty="0" smtClean="0">
                          <a:latin typeface="Cambria"/>
                          <a:cs typeface="Cambria"/>
                        </a:rPr>
                        <a:t>gen.</a:t>
                      </a:r>
                      <a:endParaRPr lang="en-GB" sz="3200" dirty="0">
                        <a:latin typeface="Cambria"/>
                        <a:cs typeface="Cambri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k-SK" sz="3200" b="1" dirty="0" err="1" smtClean="0">
                          <a:latin typeface="Cambria"/>
                          <a:cs typeface="Cambria"/>
                        </a:rPr>
                        <a:t>ret-is</a:t>
                      </a:r>
                      <a:endParaRPr lang="sk-SK" sz="3200" b="1" dirty="0" smtClean="0">
                        <a:latin typeface="Cambria"/>
                        <a:cs typeface="Cambri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k-SK" sz="3200" b="1" dirty="0" err="1" smtClean="0">
                          <a:latin typeface="Cambria"/>
                          <a:cs typeface="Cambria"/>
                        </a:rPr>
                        <a:t>ret-ium</a:t>
                      </a:r>
                      <a:endParaRPr lang="en-GB" sz="3200" b="1" dirty="0">
                        <a:latin typeface="Cambria"/>
                        <a:cs typeface="Cambria"/>
                      </a:endParaRPr>
                    </a:p>
                  </a:txBody>
                  <a:tcPr anchor="ctr"/>
                </a:tc>
              </a:tr>
              <a:tr h="746943">
                <a:tc>
                  <a:txBody>
                    <a:bodyPr/>
                    <a:lstStyle/>
                    <a:p>
                      <a:r>
                        <a:rPr lang="sk-SK" sz="3200" dirty="0" smtClean="0">
                          <a:latin typeface="Cambria"/>
                          <a:cs typeface="Cambria"/>
                        </a:rPr>
                        <a:t>ak.</a:t>
                      </a:r>
                      <a:endParaRPr lang="en-GB" sz="3200" dirty="0">
                        <a:latin typeface="Cambria"/>
                        <a:cs typeface="Cambri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k-SK" sz="3200" b="1" dirty="0" err="1" smtClean="0">
                          <a:latin typeface="Cambria"/>
                          <a:cs typeface="Cambria"/>
                        </a:rPr>
                        <a:t>rete</a:t>
                      </a:r>
                      <a:endParaRPr lang="sk-SK" sz="3200" b="1" dirty="0" smtClean="0">
                        <a:latin typeface="Cambria"/>
                        <a:cs typeface="Cambri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k-SK" sz="3200" b="1" dirty="0" err="1" smtClean="0">
                          <a:latin typeface="Cambria"/>
                          <a:cs typeface="Cambria"/>
                        </a:rPr>
                        <a:t>ret-ia</a:t>
                      </a:r>
                      <a:endParaRPr lang="en-GB" sz="3200" b="1" dirty="0">
                        <a:latin typeface="Cambria"/>
                        <a:cs typeface="Cambria"/>
                      </a:endParaRPr>
                    </a:p>
                  </a:txBody>
                  <a:tcPr anchor="ctr"/>
                </a:tc>
              </a:tr>
              <a:tr h="746943">
                <a:tc>
                  <a:txBody>
                    <a:bodyPr/>
                    <a:lstStyle/>
                    <a:p>
                      <a:r>
                        <a:rPr lang="sk-SK" sz="3200" dirty="0" err="1" smtClean="0">
                          <a:latin typeface="Cambria"/>
                          <a:cs typeface="Cambria"/>
                        </a:rPr>
                        <a:t>abl</a:t>
                      </a:r>
                      <a:r>
                        <a:rPr lang="sk-SK" sz="3200" dirty="0" smtClean="0">
                          <a:latin typeface="Cambria"/>
                          <a:cs typeface="Cambria"/>
                        </a:rPr>
                        <a:t>.</a:t>
                      </a:r>
                      <a:endParaRPr lang="en-GB" sz="3200" dirty="0">
                        <a:latin typeface="Cambria"/>
                        <a:cs typeface="Cambri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k-SK" sz="3200" b="1" dirty="0" err="1" smtClean="0">
                          <a:latin typeface="Cambria"/>
                          <a:cs typeface="Cambria"/>
                        </a:rPr>
                        <a:t>ret-i</a:t>
                      </a:r>
                      <a:endParaRPr lang="sk-SK" sz="3200" b="1" dirty="0" smtClean="0">
                        <a:latin typeface="Cambria"/>
                        <a:cs typeface="Cambri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k-SK" sz="3200" b="1" dirty="0" err="1" smtClean="0">
                          <a:latin typeface="Cambria"/>
                          <a:cs typeface="Cambria"/>
                        </a:rPr>
                        <a:t>ret-ibus</a:t>
                      </a:r>
                      <a:endParaRPr lang="en-GB" sz="3200" b="1" dirty="0">
                        <a:latin typeface="Cambria"/>
                        <a:cs typeface="Cambria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Zástupný symbol pro obsah 5"/>
          <p:cNvSpPr txBox="1">
            <a:spLocks/>
          </p:cNvSpPr>
          <p:nvPr/>
        </p:nvSpPr>
        <p:spPr>
          <a:xfrm>
            <a:off x="1822702" y="1606958"/>
            <a:ext cx="5215661" cy="369332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914400">
              <a:buFont typeface="Wingdings 2"/>
              <a:buNone/>
            </a:pPr>
            <a:r>
              <a:rPr lang="cs-CZ" sz="1800" dirty="0" smtClean="0"/>
              <a:t>I-STEM NEUTRAL GENDER NOUNS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514190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ENDINGS PHOT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056" y="416449"/>
            <a:ext cx="8799033" cy="5937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Obdélník 2"/>
          <p:cNvSpPr/>
          <p:nvPr/>
        </p:nvSpPr>
        <p:spPr>
          <a:xfrm>
            <a:off x="6870583" y="1174459"/>
            <a:ext cx="545284" cy="5105264"/>
          </a:xfrm>
          <a:prstGeom prst="rect">
            <a:avLst/>
          </a:prstGeom>
          <a:noFill/>
          <a:ln w="38100"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Ovál 3"/>
          <p:cNvSpPr/>
          <p:nvPr/>
        </p:nvSpPr>
        <p:spPr>
          <a:xfrm>
            <a:off x="6901615" y="2072079"/>
            <a:ext cx="514252" cy="478172"/>
          </a:xfrm>
          <a:prstGeom prst="ellipse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vál 4"/>
          <p:cNvSpPr/>
          <p:nvPr/>
        </p:nvSpPr>
        <p:spPr>
          <a:xfrm>
            <a:off x="6893735" y="2916802"/>
            <a:ext cx="514252" cy="411061"/>
          </a:xfrm>
          <a:prstGeom prst="ellipse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vál 5"/>
          <p:cNvSpPr/>
          <p:nvPr/>
        </p:nvSpPr>
        <p:spPr>
          <a:xfrm>
            <a:off x="6870583" y="4597166"/>
            <a:ext cx="514252" cy="411061"/>
          </a:xfrm>
          <a:prstGeom prst="ellipse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vál 6"/>
          <p:cNvSpPr/>
          <p:nvPr/>
        </p:nvSpPr>
        <p:spPr>
          <a:xfrm>
            <a:off x="6901615" y="3727091"/>
            <a:ext cx="514252" cy="411061"/>
          </a:xfrm>
          <a:prstGeom prst="ellipse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5068348" y="1174459"/>
            <a:ext cx="545284" cy="5105264"/>
          </a:xfrm>
          <a:prstGeom prst="rect">
            <a:avLst/>
          </a:prstGeom>
          <a:noFill/>
          <a:ln w="38100"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/>
          <p:cNvSpPr/>
          <p:nvPr/>
        </p:nvSpPr>
        <p:spPr>
          <a:xfrm>
            <a:off x="2920766" y="1174459"/>
            <a:ext cx="545284" cy="5105264"/>
          </a:xfrm>
          <a:prstGeom prst="rect">
            <a:avLst/>
          </a:prstGeom>
          <a:noFill/>
          <a:ln w="38100"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vál 9"/>
          <p:cNvSpPr/>
          <p:nvPr/>
        </p:nvSpPr>
        <p:spPr>
          <a:xfrm>
            <a:off x="5099380" y="2072081"/>
            <a:ext cx="514252" cy="411061"/>
          </a:xfrm>
          <a:prstGeom prst="ellipse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Ovál 10"/>
          <p:cNvSpPr/>
          <p:nvPr/>
        </p:nvSpPr>
        <p:spPr>
          <a:xfrm>
            <a:off x="5074213" y="2916802"/>
            <a:ext cx="514252" cy="411061"/>
          </a:xfrm>
          <a:prstGeom prst="ellipse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Ovál 11"/>
          <p:cNvSpPr/>
          <p:nvPr/>
        </p:nvSpPr>
        <p:spPr>
          <a:xfrm>
            <a:off x="5074213" y="4597166"/>
            <a:ext cx="514252" cy="411061"/>
          </a:xfrm>
          <a:prstGeom prst="ellipse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Ovál 12"/>
          <p:cNvSpPr/>
          <p:nvPr/>
        </p:nvSpPr>
        <p:spPr>
          <a:xfrm>
            <a:off x="5082093" y="3727091"/>
            <a:ext cx="514252" cy="411061"/>
          </a:xfrm>
          <a:prstGeom prst="ellipse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vál 13"/>
          <p:cNvSpPr/>
          <p:nvPr/>
        </p:nvSpPr>
        <p:spPr>
          <a:xfrm>
            <a:off x="2951798" y="2072080"/>
            <a:ext cx="514252" cy="411061"/>
          </a:xfrm>
          <a:prstGeom prst="ellipse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Ovál 14"/>
          <p:cNvSpPr/>
          <p:nvPr/>
        </p:nvSpPr>
        <p:spPr>
          <a:xfrm>
            <a:off x="2926631" y="2916801"/>
            <a:ext cx="514252" cy="411061"/>
          </a:xfrm>
          <a:prstGeom prst="ellipse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Ovál 15"/>
          <p:cNvSpPr/>
          <p:nvPr/>
        </p:nvSpPr>
        <p:spPr>
          <a:xfrm>
            <a:off x="2903479" y="4597165"/>
            <a:ext cx="514252" cy="411061"/>
          </a:xfrm>
          <a:prstGeom prst="ellipse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Ovál 16"/>
          <p:cNvSpPr/>
          <p:nvPr/>
        </p:nvSpPr>
        <p:spPr>
          <a:xfrm>
            <a:off x="2934511" y="3727090"/>
            <a:ext cx="514252" cy="411061"/>
          </a:xfrm>
          <a:prstGeom prst="ellipse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Obdélník 17"/>
          <p:cNvSpPr/>
          <p:nvPr/>
        </p:nvSpPr>
        <p:spPr>
          <a:xfrm>
            <a:off x="3937232" y="1174458"/>
            <a:ext cx="545284" cy="4278386"/>
          </a:xfrm>
          <a:prstGeom prst="rect">
            <a:avLst/>
          </a:prstGeom>
          <a:noFill/>
          <a:ln w="38100"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Ovál 18"/>
          <p:cNvSpPr/>
          <p:nvPr/>
        </p:nvSpPr>
        <p:spPr>
          <a:xfrm>
            <a:off x="3968264" y="2072079"/>
            <a:ext cx="514252" cy="411062"/>
          </a:xfrm>
          <a:prstGeom prst="ellipse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Ovál 19"/>
          <p:cNvSpPr/>
          <p:nvPr/>
        </p:nvSpPr>
        <p:spPr>
          <a:xfrm>
            <a:off x="3943097" y="2916800"/>
            <a:ext cx="514252" cy="344483"/>
          </a:xfrm>
          <a:prstGeom prst="ellipse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Ovál 20"/>
          <p:cNvSpPr/>
          <p:nvPr/>
        </p:nvSpPr>
        <p:spPr>
          <a:xfrm>
            <a:off x="3919945" y="4597164"/>
            <a:ext cx="514252" cy="344483"/>
          </a:xfrm>
          <a:prstGeom prst="ellipse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Ovál 21"/>
          <p:cNvSpPr/>
          <p:nvPr/>
        </p:nvSpPr>
        <p:spPr>
          <a:xfrm>
            <a:off x="3950977" y="3727089"/>
            <a:ext cx="514252" cy="344483"/>
          </a:xfrm>
          <a:prstGeom prst="ellipse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Obdélník 23"/>
          <p:cNvSpPr/>
          <p:nvPr/>
        </p:nvSpPr>
        <p:spPr>
          <a:xfrm>
            <a:off x="3160605" y="352338"/>
            <a:ext cx="3223417" cy="41944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Nadpis 1"/>
          <p:cNvSpPr txBox="1">
            <a:spLocks/>
          </p:cNvSpPr>
          <p:nvPr/>
        </p:nvSpPr>
        <p:spPr>
          <a:xfrm>
            <a:off x="166997" y="122688"/>
            <a:ext cx="8534400" cy="878747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sz="3300" kern="1200">
                <a:solidFill>
                  <a:schemeClr val="accent3">
                    <a:shade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914400"/>
            <a:r>
              <a:rPr lang="cs-CZ" dirty="0" smtClean="0">
                <a:solidFill>
                  <a:schemeClr val="accent1"/>
                </a:solidFill>
              </a:rPr>
              <a:t>NEUTRAL GENDER NOUNS</a:t>
            </a:r>
            <a:endParaRPr lang="cs-CZ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5267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3600" b="1" dirty="0" smtClean="0">
                <a:solidFill>
                  <a:schemeClr val="accent3"/>
                </a:solidFill>
                <a:latin typeface="Cambria"/>
                <a:cs typeface="Cambria"/>
              </a:rPr>
              <a:t>DOSIS</a:t>
            </a:r>
            <a:endParaRPr lang="en-GB" sz="3600" b="1" dirty="0">
              <a:solidFill>
                <a:schemeClr val="accent3"/>
              </a:solidFill>
              <a:latin typeface="Cambria"/>
              <a:cs typeface="Cambria"/>
            </a:endParaRPr>
          </a:p>
        </p:txBody>
      </p:sp>
      <p:graphicFrame>
        <p:nvGraphicFramePr>
          <p:cNvPr id="4" name="Zástupný symbol obsahu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084754170"/>
              </p:ext>
            </p:extLst>
          </p:nvPr>
        </p:nvGraphicFramePr>
        <p:xfrm>
          <a:off x="1164998" y="2754223"/>
          <a:ext cx="5739141" cy="33241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24227"/>
                <a:gridCol w="2359954"/>
                <a:gridCol w="2354960"/>
              </a:tblGrid>
              <a:tr h="536411">
                <a:tc>
                  <a:txBody>
                    <a:bodyPr/>
                    <a:lstStyle/>
                    <a:p>
                      <a:endParaRPr lang="en-GB" sz="3000" dirty="0">
                        <a:latin typeface="Cambria"/>
                        <a:cs typeface="Cambr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3000" dirty="0" err="1" smtClean="0">
                          <a:latin typeface="Cambria"/>
                          <a:cs typeface="Cambria"/>
                        </a:rPr>
                        <a:t>Sg</a:t>
                      </a:r>
                      <a:r>
                        <a:rPr lang="sk-SK" sz="3000" dirty="0" smtClean="0">
                          <a:latin typeface="Cambria"/>
                          <a:cs typeface="Cambria"/>
                        </a:rPr>
                        <a:t>.</a:t>
                      </a:r>
                      <a:endParaRPr lang="en-GB" sz="3000" dirty="0">
                        <a:latin typeface="Cambria"/>
                        <a:cs typeface="Cambr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3000" dirty="0" err="1" smtClean="0">
                          <a:latin typeface="Cambria"/>
                          <a:cs typeface="Cambria"/>
                        </a:rPr>
                        <a:t>Pl</a:t>
                      </a:r>
                      <a:r>
                        <a:rPr lang="sk-SK" sz="3000" dirty="0" smtClean="0">
                          <a:latin typeface="Cambria"/>
                          <a:cs typeface="Cambria"/>
                        </a:rPr>
                        <a:t>.</a:t>
                      </a:r>
                      <a:endParaRPr lang="en-GB" sz="3000" dirty="0">
                        <a:latin typeface="Cambria"/>
                        <a:cs typeface="Cambria"/>
                      </a:endParaRPr>
                    </a:p>
                  </a:txBody>
                  <a:tcPr/>
                </a:tc>
              </a:tr>
              <a:tr h="693874">
                <a:tc>
                  <a:txBody>
                    <a:bodyPr/>
                    <a:lstStyle/>
                    <a:p>
                      <a:r>
                        <a:rPr lang="sk-SK" sz="3000" dirty="0" err="1" smtClean="0">
                          <a:latin typeface="Cambria"/>
                          <a:cs typeface="Cambria"/>
                        </a:rPr>
                        <a:t>nom</a:t>
                      </a:r>
                      <a:r>
                        <a:rPr lang="sk-SK" sz="3000" dirty="0" smtClean="0">
                          <a:latin typeface="Cambria"/>
                          <a:cs typeface="Cambria"/>
                        </a:rPr>
                        <a:t>.</a:t>
                      </a:r>
                      <a:endParaRPr lang="en-GB" sz="3000" dirty="0">
                        <a:latin typeface="Cambria"/>
                        <a:cs typeface="Cambri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k-SK" sz="3000" b="1" dirty="0" err="1" smtClean="0">
                          <a:latin typeface="Cambria"/>
                          <a:cs typeface="Cambria"/>
                        </a:rPr>
                        <a:t>dosis</a:t>
                      </a:r>
                      <a:endParaRPr lang="sk-SK" sz="3000" b="1" dirty="0" smtClean="0">
                        <a:latin typeface="Cambria"/>
                        <a:cs typeface="Cambri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k-SK" sz="3000" b="1" dirty="0" err="1" smtClean="0">
                          <a:latin typeface="Cambria"/>
                          <a:cs typeface="Cambria"/>
                        </a:rPr>
                        <a:t>dos</a:t>
                      </a:r>
                      <a:r>
                        <a:rPr lang="sk-SK" sz="3000" b="1" dirty="0" err="1" smtClean="0">
                          <a:solidFill>
                            <a:srgbClr val="CB0202"/>
                          </a:solidFill>
                          <a:latin typeface="Cambria"/>
                          <a:cs typeface="Cambria"/>
                        </a:rPr>
                        <a:t>-es</a:t>
                      </a:r>
                      <a:endParaRPr lang="en-GB" sz="3000" b="1" dirty="0">
                        <a:solidFill>
                          <a:srgbClr val="CB0202"/>
                        </a:solidFill>
                        <a:latin typeface="Cambria"/>
                        <a:cs typeface="Cambria"/>
                      </a:endParaRPr>
                    </a:p>
                  </a:txBody>
                  <a:tcPr anchor="ctr"/>
                </a:tc>
              </a:tr>
              <a:tr h="693874">
                <a:tc>
                  <a:txBody>
                    <a:bodyPr/>
                    <a:lstStyle/>
                    <a:p>
                      <a:r>
                        <a:rPr lang="sk-SK" sz="3000" dirty="0" smtClean="0">
                          <a:latin typeface="Cambria"/>
                          <a:cs typeface="Cambria"/>
                        </a:rPr>
                        <a:t>gen.</a:t>
                      </a:r>
                      <a:endParaRPr lang="en-GB" sz="3000" dirty="0">
                        <a:latin typeface="Cambria"/>
                        <a:cs typeface="Cambri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k-SK" sz="3000" b="1" dirty="0" err="1" smtClean="0">
                          <a:latin typeface="Cambria"/>
                          <a:cs typeface="Cambria"/>
                        </a:rPr>
                        <a:t>dos</a:t>
                      </a:r>
                      <a:r>
                        <a:rPr lang="sk-SK" sz="3000" b="1" dirty="0" err="1" smtClean="0">
                          <a:solidFill>
                            <a:srgbClr val="CB0202"/>
                          </a:solidFill>
                          <a:latin typeface="Cambria"/>
                          <a:cs typeface="Cambria"/>
                        </a:rPr>
                        <a:t>-is</a:t>
                      </a:r>
                      <a:r>
                        <a:rPr lang="sk-SK" sz="3000" b="1" dirty="0" smtClean="0">
                          <a:solidFill>
                            <a:srgbClr val="CB0202"/>
                          </a:solidFill>
                          <a:latin typeface="Cambria"/>
                          <a:cs typeface="Cambria"/>
                        </a:rPr>
                        <a:t> </a:t>
                      </a:r>
                      <a:r>
                        <a:rPr lang="sk-SK" sz="3000" b="1" dirty="0" smtClean="0">
                          <a:solidFill>
                            <a:schemeClr val="tx1"/>
                          </a:solidFill>
                          <a:latin typeface="Cambria"/>
                          <a:cs typeface="Cambria"/>
                        </a:rPr>
                        <a:t>/</a:t>
                      </a:r>
                      <a:r>
                        <a:rPr lang="sk-SK" sz="3000" b="1" baseline="0" dirty="0" smtClean="0">
                          <a:solidFill>
                            <a:srgbClr val="CB0202"/>
                          </a:solidFill>
                          <a:latin typeface="Cambria"/>
                          <a:cs typeface="Cambria"/>
                        </a:rPr>
                        <a:t> </a:t>
                      </a:r>
                      <a:r>
                        <a:rPr lang="sk-SK" sz="3000" b="1" baseline="0" dirty="0" smtClean="0">
                          <a:solidFill>
                            <a:srgbClr val="00B050"/>
                          </a:solidFill>
                          <a:latin typeface="Cambria"/>
                          <a:cs typeface="Cambria"/>
                        </a:rPr>
                        <a:t>-</a:t>
                      </a:r>
                      <a:r>
                        <a:rPr lang="sk-SK" sz="3000" b="1" baseline="0" dirty="0" err="1" smtClean="0">
                          <a:solidFill>
                            <a:srgbClr val="00B050"/>
                          </a:solidFill>
                          <a:latin typeface="Cambria"/>
                          <a:cs typeface="Cambria"/>
                        </a:rPr>
                        <a:t>eos</a:t>
                      </a:r>
                      <a:endParaRPr lang="sk-SK" sz="3000" b="1" dirty="0" smtClean="0">
                        <a:solidFill>
                          <a:srgbClr val="00B050"/>
                        </a:solidFill>
                        <a:latin typeface="Cambria"/>
                        <a:cs typeface="Cambri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k-SK" sz="3000" b="1" dirty="0" err="1" smtClean="0">
                          <a:latin typeface="Cambria"/>
                          <a:cs typeface="Cambria"/>
                        </a:rPr>
                        <a:t>dos</a:t>
                      </a:r>
                      <a:r>
                        <a:rPr lang="sk-SK" sz="3000" b="1" dirty="0" err="1" smtClean="0">
                          <a:solidFill>
                            <a:srgbClr val="CB0202"/>
                          </a:solidFill>
                          <a:latin typeface="Cambria"/>
                          <a:cs typeface="Cambria"/>
                        </a:rPr>
                        <a:t>-ium</a:t>
                      </a:r>
                      <a:endParaRPr lang="en-GB" sz="3000" b="1" dirty="0">
                        <a:solidFill>
                          <a:srgbClr val="CB0202"/>
                        </a:solidFill>
                        <a:latin typeface="Cambria"/>
                        <a:cs typeface="Cambria"/>
                      </a:endParaRPr>
                    </a:p>
                  </a:txBody>
                  <a:tcPr anchor="ctr"/>
                </a:tc>
              </a:tr>
              <a:tr h="693874">
                <a:tc>
                  <a:txBody>
                    <a:bodyPr/>
                    <a:lstStyle/>
                    <a:p>
                      <a:r>
                        <a:rPr lang="sk-SK" sz="3000" dirty="0" smtClean="0">
                          <a:latin typeface="Cambria"/>
                          <a:cs typeface="Cambria"/>
                        </a:rPr>
                        <a:t>ak.</a:t>
                      </a:r>
                      <a:endParaRPr lang="en-GB" sz="3000" dirty="0">
                        <a:latin typeface="Cambria"/>
                        <a:cs typeface="Cambri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k-SK" sz="3000" b="1" dirty="0" err="1" smtClean="0">
                          <a:latin typeface="Cambria"/>
                          <a:cs typeface="Cambria"/>
                        </a:rPr>
                        <a:t>dos</a:t>
                      </a:r>
                      <a:r>
                        <a:rPr lang="sk-SK" sz="3000" b="1" dirty="0" err="1" smtClean="0">
                          <a:solidFill>
                            <a:srgbClr val="CB0202"/>
                          </a:solidFill>
                          <a:latin typeface="Cambria"/>
                          <a:cs typeface="Cambria"/>
                        </a:rPr>
                        <a:t>-im</a:t>
                      </a:r>
                      <a:r>
                        <a:rPr lang="sk-SK" sz="3000" b="1" dirty="0" smtClean="0">
                          <a:solidFill>
                            <a:srgbClr val="CB0202"/>
                          </a:solidFill>
                          <a:latin typeface="Cambria"/>
                          <a:cs typeface="Cambria"/>
                        </a:rPr>
                        <a:t> </a:t>
                      </a:r>
                      <a:r>
                        <a:rPr lang="sk-SK" sz="3000" b="1" dirty="0" smtClean="0">
                          <a:solidFill>
                            <a:schemeClr val="tx1"/>
                          </a:solidFill>
                          <a:latin typeface="Cambria"/>
                          <a:cs typeface="Cambria"/>
                        </a:rPr>
                        <a:t>/</a:t>
                      </a:r>
                      <a:r>
                        <a:rPr lang="sk-SK" sz="3000" b="1" dirty="0" smtClean="0">
                          <a:solidFill>
                            <a:srgbClr val="CB0202"/>
                          </a:solidFill>
                          <a:latin typeface="Cambria"/>
                          <a:cs typeface="Cambria"/>
                        </a:rPr>
                        <a:t> </a:t>
                      </a:r>
                      <a:r>
                        <a:rPr lang="sk-SK" sz="3000" b="1" dirty="0" smtClean="0">
                          <a:solidFill>
                            <a:srgbClr val="00B050"/>
                          </a:solidFill>
                          <a:latin typeface="Cambria"/>
                          <a:cs typeface="Cambria"/>
                        </a:rPr>
                        <a:t>-in</a:t>
                      </a:r>
                      <a:endParaRPr lang="sk-SK" sz="3000" b="1" dirty="0" smtClean="0">
                        <a:solidFill>
                          <a:srgbClr val="00B050"/>
                        </a:solidFill>
                        <a:latin typeface="Cambria"/>
                        <a:cs typeface="Cambri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k-SK" sz="3000" b="1" dirty="0" err="1" smtClean="0">
                          <a:latin typeface="Cambria"/>
                          <a:cs typeface="Cambria"/>
                        </a:rPr>
                        <a:t>dos</a:t>
                      </a:r>
                      <a:r>
                        <a:rPr lang="sk-SK" sz="3000" b="1" dirty="0" err="1" smtClean="0">
                          <a:solidFill>
                            <a:srgbClr val="CB0202"/>
                          </a:solidFill>
                          <a:latin typeface="Cambria"/>
                          <a:cs typeface="Cambria"/>
                        </a:rPr>
                        <a:t>-es</a:t>
                      </a:r>
                      <a:endParaRPr lang="en-GB" sz="3000" b="1" dirty="0">
                        <a:solidFill>
                          <a:srgbClr val="CB0202"/>
                        </a:solidFill>
                        <a:latin typeface="Cambria"/>
                        <a:cs typeface="Cambria"/>
                      </a:endParaRPr>
                    </a:p>
                  </a:txBody>
                  <a:tcPr anchor="ctr"/>
                </a:tc>
              </a:tr>
              <a:tr h="693874">
                <a:tc>
                  <a:txBody>
                    <a:bodyPr/>
                    <a:lstStyle/>
                    <a:p>
                      <a:r>
                        <a:rPr lang="sk-SK" sz="3000" dirty="0" err="1" smtClean="0">
                          <a:latin typeface="Cambria"/>
                          <a:cs typeface="Cambria"/>
                        </a:rPr>
                        <a:t>abl</a:t>
                      </a:r>
                      <a:r>
                        <a:rPr lang="sk-SK" sz="3000" dirty="0" smtClean="0">
                          <a:latin typeface="Cambria"/>
                          <a:cs typeface="Cambria"/>
                        </a:rPr>
                        <a:t>.</a:t>
                      </a:r>
                      <a:endParaRPr lang="en-GB" sz="3000" dirty="0">
                        <a:latin typeface="Cambria"/>
                        <a:cs typeface="Cambri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k-SK" sz="3000" b="1" dirty="0" err="1" smtClean="0">
                          <a:latin typeface="Cambria"/>
                          <a:cs typeface="Cambria"/>
                        </a:rPr>
                        <a:t>dos</a:t>
                      </a:r>
                      <a:r>
                        <a:rPr lang="sk-SK" sz="3000" b="1" dirty="0" err="1" smtClean="0">
                          <a:solidFill>
                            <a:srgbClr val="CB0202"/>
                          </a:solidFill>
                          <a:latin typeface="Cambria"/>
                          <a:cs typeface="Cambria"/>
                        </a:rPr>
                        <a:t>-i</a:t>
                      </a:r>
                      <a:endParaRPr lang="sk-SK" sz="3000" b="1" dirty="0" smtClean="0">
                        <a:solidFill>
                          <a:srgbClr val="CB0202"/>
                        </a:solidFill>
                        <a:latin typeface="Cambria"/>
                        <a:cs typeface="Cambri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k-SK" sz="3000" b="1" dirty="0" err="1" smtClean="0">
                          <a:latin typeface="Cambria"/>
                          <a:cs typeface="Cambria"/>
                        </a:rPr>
                        <a:t>dos</a:t>
                      </a:r>
                      <a:r>
                        <a:rPr lang="sk-SK" sz="3000" b="1" dirty="0" err="1" smtClean="0">
                          <a:solidFill>
                            <a:srgbClr val="CB0202"/>
                          </a:solidFill>
                          <a:latin typeface="Cambria"/>
                          <a:cs typeface="Cambria"/>
                        </a:rPr>
                        <a:t>-ibus</a:t>
                      </a:r>
                      <a:endParaRPr lang="en-GB" sz="3000" b="1" dirty="0">
                        <a:solidFill>
                          <a:srgbClr val="CB0202"/>
                        </a:solidFill>
                        <a:latin typeface="Cambria"/>
                        <a:cs typeface="Cambria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3" name="TextovéPole 2"/>
          <p:cNvSpPr txBox="1"/>
          <p:nvPr/>
        </p:nvSpPr>
        <p:spPr>
          <a:xfrm>
            <a:off x="301752" y="1443014"/>
            <a:ext cx="760067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err="1" smtClean="0"/>
              <a:t>Only</a:t>
            </a:r>
            <a:r>
              <a:rPr lang="cs-CZ" sz="2000" dirty="0" smtClean="0"/>
              <a:t> </a:t>
            </a:r>
            <a:r>
              <a:rPr lang="cs-CZ" sz="2000" dirty="0" err="1" smtClean="0"/>
              <a:t>feminine</a:t>
            </a:r>
            <a:r>
              <a:rPr lang="cs-CZ" sz="2000" dirty="0" smtClean="0"/>
              <a:t> </a:t>
            </a:r>
            <a:r>
              <a:rPr lang="cs-CZ" sz="2000" dirty="0" err="1" smtClean="0"/>
              <a:t>nouns</a:t>
            </a:r>
            <a:r>
              <a:rPr lang="cs-CZ" sz="2000" dirty="0" smtClean="0"/>
              <a:t> </a:t>
            </a:r>
            <a:r>
              <a:rPr lang="cs-CZ" sz="2000" dirty="0" err="1" smtClean="0"/>
              <a:t>decline</a:t>
            </a:r>
            <a:r>
              <a:rPr lang="cs-CZ" sz="2000" dirty="0" smtClean="0"/>
              <a:t> </a:t>
            </a:r>
            <a:r>
              <a:rPr lang="cs-CZ" sz="2000" dirty="0" err="1" smtClean="0"/>
              <a:t>according</a:t>
            </a:r>
            <a:r>
              <a:rPr lang="cs-CZ" sz="2000" dirty="0" smtClean="0"/>
              <a:t> to </a:t>
            </a:r>
            <a:r>
              <a:rPr lang="cs-CZ" sz="2000" dirty="0" err="1" smtClean="0"/>
              <a:t>paradigm</a:t>
            </a:r>
            <a:r>
              <a:rPr lang="cs-CZ" sz="2000" dirty="0" smtClean="0"/>
              <a:t> </a:t>
            </a:r>
            <a:r>
              <a:rPr lang="cs-CZ" sz="2000" i="1" dirty="0" smtClean="0"/>
              <a:t>dosis</a:t>
            </a:r>
            <a:endParaRPr lang="cs-CZ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These </a:t>
            </a:r>
            <a:r>
              <a:rPr lang="cs-CZ" sz="2000" dirty="0" err="1" smtClean="0"/>
              <a:t>words</a:t>
            </a:r>
            <a:r>
              <a:rPr lang="cs-CZ" sz="2000" dirty="0" smtClean="0"/>
              <a:t> are </a:t>
            </a:r>
            <a:r>
              <a:rPr lang="cs-CZ" sz="2000" dirty="0" err="1" smtClean="0"/>
              <a:t>mostly</a:t>
            </a:r>
            <a:r>
              <a:rPr lang="cs-CZ" sz="2000" dirty="0" smtClean="0"/>
              <a:t> </a:t>
            </a:r>
            <a:r>
              <a:rPr lang="cs-CZ" sz="2000" dirty="0" err="1" smtClean="0"/>
              <a:t>of</a:t>
            </a:r>
            <a:r>
              <a:rPr lang="cs-CZ" sz="2000" dirty="0" smtClean="0"/>
              <a:t> </a:t>
            </a:r>
            <a:r>
              <a:rPr lang="cs-CZ" sz="2000" dirty="0" err="1" smtClean="0"/>
              <a:t>Greek</a:t>
            </a:r>
            <a:r>
              <a:rPr lang="cs-CZ" sz="2000" dirty="0" smtClean="0"/>
              <a:t> </a:t>
            </a:r>
            <a:r>
              <a:rPr lang="cs-CZ" sz="2000" dirty="0" err="1" smtClean="0"/>
              <a:t>origin</a:t>
            </a:r>
            <a:endParaRPr lang="cs-CZ" sz="2000" dirty="0" smtClean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in nominative </a:t>
            </a:r>
            <a:r>
              <a:rPr lang="cs-CZ" sz="2000" dirty="0" err="1" smtClean="0"/>
              <a:t>singular</a:t>
            </a:r>
            <a:r>
              <a:rPr lang="cs-CZ" sz="2000" dirty="0" smtClean="0"/>
              <a:t> </a:t>
            </a:r>
            <a:r>
              <a:rPr lang="cs-CZ" sz="2000" dirty="0" err="1" smtClean="0"/>
              <a:t>they</a:t>
            </a:r>
            <a:r>
              <a:rPr lang="cs-CZ" sz="2000" dirty="0" smtClean="0"/>
              <a:t> end in -sis, -</a:t>
            </a:r>
            <a:r>
              <a:rPr lang="cs-CZ" sz="2000" dirty="0" err="1" smtClean="0"/>
              <a:t>xis</a:t>
            </a:r>
            <a:r>
              <a:rPr lang="cs-CZ" sz="2000" dirty="0" smtClean="0"/>
              <a:t>, -</a:t>
            </a:r>
            <a:r>
              <a:rPr lang="cs-CZ" sz="2000" dirty="0" err="1" smtClean="0"/>
              <a:t>osis</a:t>
            </a:r>
            <a:endParaRPr lang="cs-CZ" sz="2000" dirty="0" smtClean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and </a:t>
            </a:r>
            <a:r>
              <a:rPr lang="cs-CZ" sz="2000" dirty="0" err="1" smtClean="0"/>
              <a:t>the</a:t>
            </a:r>
            <a:r>
              <a:rPr lang="cs-CZ" sz="2000" dirty="0" smtClean="0"/>
              <a:t> genitive </a:t>
            </a:r>
            <a:r>
              <a:rPr lang="cs-CZ" sz="2000" dirty="0" err="1" smtClean="0"/>
              <a:t>singular</a:t>
            </a:r>
            <a:r>
              <a:rPr lang="cs-CZ" sz="2000" dirty="0" smtClean="0"/>
              <a:t> </a:t>
            </a:r>
            <a:r>
              <a:rPr lang="cs-CZ" sz="2000" dirty="0" err="1" smtClean="0"/>
              <a:t>is</a:t>
            </a:r>
            <a:r>
              <a:rPr lang="cs-CZ" sz="2000" dirty="0" smtClean="0"/>
              <a:t> </a:t>
            </a:r>
            <a:r>
              <a:rPr lang="cs-CZ" sz="2000" dirty="0" err="1" smtClean="0"/>
              <a:t>the</a:t>
            </a:r>
            <a:r>
              <a:rPr lang="cs-CZ" sz="2000" dirty="0" smtClean="0"/>
              <a:t> </a:t>
            </a:r>
            <a:r>
              <a:rPr lang="cs-CZ" sz="2000" dirty="0" err="1" smtClean="0"/>
              <a:t>same</a:t>
            </a:r>
            <a:endParaRPr lang="cs-CZ" sz="20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92279" y="6067817"/>
            <a:ext cx="8984609" cy="6617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Some</a:t>
            </a:r>
            <a:r>
              <a:rPr lang="cs-CZ" dirty="0" smtClean="0"/>
              <a:t> Latin </a:t>
            </a:r>
            <a:r>
              <a:rPr lang="cs-CZ" dirty="0" err="1" smtClean="0"/>
              <a:t>words</a:t>
            </a:r>
            <a:r>
              <a:rPr lang="cs-CZ" dirty="0" smtClean="0"/>
              <a:t> are </a:t>
            </a:r>
            <a:r>
              <a:rPr lang="cs-CZ" dirty="0" err="1" smtClean="0"/>
              <a:t>declined</a:t>
            </a:r>
            <a:r>
              <a:rPr lang="cs-CZ" dirty="0" smtClean="0"/>
              <a:t> </a:t>
            </a:r>
            <a:r>
              <a:rPr lang="cs-CZ" dirty="0" err="1" smtClean="0"/>
              <a:t>according</a:t>
            </a:r>
            <a:r>
              <a:rPr lang="cs-CZ" dirty="0" smtClean="0"/>
              <a:t> to </a:t>
            </a:r>
            <a:r>
              <a:rPr lang="cs-CZ" i="1" dirty="0" smtClean="0"/>
              <a:t>dosis</a:t>
            </a:r>
            <a:r>
              <a:rPr lang="cs-CZ" dirty="0" smtClean="0"/>
              <a:t>, but </a:t>
            </a:r>
            <a:r>
              <a:rPr lang="cs-CZ" dirty="0" err="1" smtClean="0"/>
              <a:t>they</a:t>
            </a:r>
            <a:r>
              <a:rPr lang="cs-CZ" dirty="0" smtClean="0"/>
              <a:t> do not </a:t>
            </a:r>
            <a:r>
              <a:rPr lang="cs-CZ" dirty="0" err="1" smtClean="0"/>
              <a:t>have</a:t>
            </a:r>
            <a:r>
              <a:rPr lang="cs-CZ" dirty="0" smtClean="0"/>
              <a:t> </a:t>
            </a:r>
            <a:r>
              <a:rPr lang="cs-CZ" dirty="0" err="1" smtClean="0">
                <a:solidFill>
                  <a:srgbClr val="00B050"/>
                </a:solidFill>
              </a:rPr>
              <a:t>Greek</a:t>
            </a:r>
            <a:r>
              <a:rPr lang="cs-CZ" dirty="0" smtClean="0">
                <a:solidFill>
                  <a:srgbClr val="00B050"/>
                </a:solidFill>
              </a:rPr>
              <a:t> </a:t>
            </a:r>
            <a:r>
              <a:rPr lang="cs-CZ" dirty="0" err="1" smtClean="0">
                <a:solidFill>
                  <a:srgbClr val="00B050"/>
                </a:solidFill>
              </a:rPr>
              <a:t>endings</a:t>
            </a:r>
            <a:r>
              <a:rPr lang="cs-CZ" dirty="0" smtClean="0"/>
              <a:t>:</a:t>
            </a:r>
          </a:p>
          <a:p>
            <a:r>
              <a:rPr lang="cs-CZ" sz="1900" dirty="0" smtClean="0">
                <a:solidFill>
                  <a:schemeClr val="bg1"/>
                </a:solidFill>
              </a:rPr>
              <a:t>	</a:t>
            </a:r>
            <a:r>
              <a:rPr lang="cs-CZ" sz="1900" dirty="0" err="1" smtClean="0">
                <a:solidFill>
                  <a:schemeClr val="bg1"/>
                </a:solidFill>
              </a:rPr>
              <a:t>febris</a:t>
            </a:r>
            <a:r>
              <a:rPr lang="cs-CZ" sz="1900" dirty="0" smtClean="0">
                <a:solidFill>
                  <a:schemeClr val="bg1"/>
                </a:solidFill>
              </a:rPr>
              <a:t>, </a:t>
            </a:r>
            <a:r>
              <a:rPr lang="cs-CZ" sz="1900" dirty="0" err="1" smtClean="0">
                <a:solidFill>
                  <a:schemeClr val="bg1"/>
                </a:solidFill>
              </a:rPr>
              <a:t>is</a:t>
            </a:r>
            <a:r>
              <a:rPr lang="cs-CZ" sz="1900" dirty="0" smtClean="0">
                <a:solidFill>
                  <a:schemeClr val="bg1"/>
                </a:solidFill>
              </a:rPr>
              <a:t>, f, </a:t>
            </a:r>
            <a:r>
              <a:rPr lang="cs-CZ" sz="1900" dirty="0" err="1" smtClean="0">
                <a:solidFill>
                  <a:schemeClr val="bg1"/>
                </a:solidFill>
              </a:rPr>
              <a:t>tussis</a:t>
            </a:r>
            <a:r>
              <a:rPr lang="cs-CZ" sz="1900" dirty="0" smtClean="0">
                <a:solidFill>
                  <a:schemeClr val="bg1"/>
                </a:solidFill>
              </a:rPr>
              <a:t>, </a:t>
            </a:r>
            <a:r>
              <a:rPr lang="cs-CZ" sz="1900" dirty="0" err="1" smtClean="0">
                <a:solidFill>
                  <a:schemeClr val="bg1"/>
                </a:solidFill>
              </a:rPr>
              <a:t>is</a:t>
            </a:r>
            <a:r>
              <a:rPr lang="cs-CZ" sz="1900" dirty="0" smtClean="0">
                <a:solidFill>
                  <a:schemeClr val="bg1"/>
                </a:solidFill>
              </a:rPr>
              <a:t>, f., </a:t>
            </a:r>
            <a:r>
              <a:rPr lang="cs-CZ" sz="1900" dirty="0" err="1" smtClean="0">
                <a:solidFill>
                  <a:schemeClr val="bg1"/>
                </a:solidFill>
              </a:rPr>
              <a:t>pertussis</a:t>
            </a:r>
            <a:r>
              <a:rPr lang="cs-CZ" sz="1900" dirty="0" smtClean="0">
                <a:solidFill>
                  <a:schemeClr val="bg1"/>
                </a:solidFill>
              </a:rPr>
              <a:t>, </a:t>
            </a:r>
            <a:r>
              <a:rPr lang="cs-CZ" sz="1900" dirty="0" err="1" smtClean="0">
                <a:solidFill>
                  <a:schemeClr val="bg1"/>
                </a:solidFill>
              </a:rPr>
              <a:t>is</a:t>
            </a:r>
            <a:r>
              <a:rPr lang="cs-CZ" sz="1900" dirty="0" smtClean="0">
                <a:solidFill>
                  <a:schemeClr val="bg1"/>
                </a:solidFill>
              </a:rPr>
              <a:t>, f., </a:t>
            </a:r>
            <a:r>
              <a:rPr lang="cs-CZ" sz="1900" dirty="0" err="1" smtClean="0">
                <a:solidFill>
                  <a:schemeClr val="bg1"/>
                </a:solidFill>
              </a:rPr>
              <a:t>sitis</a:t>
            </a:r>
            <a:r>
              <a:rPr lang="cs-CZ" sz="1900" dirty="0" smtClean="0">
                <a:solidFill>
                  <a:schemeClr val="bg1"/>
                </a:solidFill>
              </a:rPr>
              <a:t>, </a:t>
            </a:r>
            <a:r>
              <a:rPr lang="cs-CZ" sz="1900" dirty="0" err="1" smtClean="0">
                <a:solidFill>
                  <a:schemeClr val="bg1"/>
                </a:solidFill>
              </a:rPr>
              <a:t>is</a:t>
            </a:r>
            <a:r>
              <a:rPr lang="cs-CZ" sz="1900" dirty="0" smtClean="0">
                <a:solidFill>
                  <a:schemeClr val="bg1"/>
                </a:solidFill>
              </a:rPr>
              <a:t>, f., </a:t>
            </a:r>
            <a:r>
              <a:rPr lang="cs-CZ" sz="1900" dirty="0" err="1" smtClean="0">
                <a:solidFill>
                  <a:schemeClr val="bg1"/>
                </a:solidFill>
              </a:rPr>
              <a:t>tuberculosis</a:t>
            </a:r>
            <a:r>
              <a:rPr lang="cs-CZ" sz="1900" dirty="0" smtClean="0">
                <a:solidFill>
                  <a:schemeClr val="bg1"/>
                </a:solidFill>
              </a:rPr>
              <a:t>, </a:t>
            </a:r>
            <a:r>
              <a:rPr lang="cs-CZ" sz="1900" dirty="0" err="1" smtClean="0">
                <a:solidFill>
                  <a:schemeClr val="bg1"/>
                </a:solidFill>
              </a:rPr>
              <a:t>is</a:t>
            </a:r>
            <a:r>
              <a:rPr lang="cs-CZ" sz="1900" dirty="0" smtClean="0">
                <a:solidFill>
                  <a:schemeClr val="bg1"/>
                </a:solidFill>
              </a:rPr>
              <a:t>, f.</a:t>
            </a:r>
            <a:endParaRPr lang="cs-CZ" sz="19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7755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36802"/>
          </a:xfrm>
        </p:spPr>
        <p:txBody>
          <a:bodyPr>
            <a:normAutofit fontScale="90000"/>
          </a:bodyPr>
          <a:lstStyle/>
          <a:p>
            <a:r>
              <a:rPr lang="cs-CZ" dirty="0" err="1" smtClean="0"/>
              <a:t>Write</a:t>
            </a:r>
            <a:r>
              <a:rPr lang="cs-CZ" dirty="0" smtClean="0"/>
              <a:t> </a:t>
            </a:r>
            <a:r>
              <a:rPr lang="cs-CZ" dirty="0" err="1" smtClean="0"/>
              <a:t>down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stem</a:t>
            </a:r>
            <a:br>
              <a:rPr lang="cs-CZ" dirty="0" smtClean="0"/>
            </a:br>
            <a:r>
              <a:rPr lang="cs-CZ" dirty="0" smtClean="0"/>
              <a:t>and </a:t>
            </a:r>
            <a:r>
              <a:rPr lang="cs-CZ" dirty="0" err="1"/>
              <a:t>g</a:t>
            </a:r>
            <a:r>
              <a:rPr lang="cs-CZ" dirty="0" err="1" smtClean="0"/>
              <a:t>uess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paradigm</a:t>
            </a:r>
            <a:r>
              <a:rPr lang="cs-CZ" dirty="0" smtClean="0"/>
              <a:t> </a:t>
            </a:r>
            <a:r>
              <a:rPr lang="cs-CZ" dirty="0" err="1" smtClean="0"/>
              <a:t>word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527047"/>
            <a:ext cx="3104178" cy="5150589"/>
          </a:xfrm>
        </p:spPr>
        <p:txBody>
          <a:bodyPr/>
          <a:lstStyle/>
          <a:p>
            <a:r>
              <a:rPr lang="cs-CZ" dirty="0" smtClean="0"/>
              <a:t>os, </a:t>
            </a:r>
            <a:r>
              <a:rPr lang="cs-CZ" dirty="0" err="1" smtClean="0"/>
              <a:t>ossis</a:t>
            </a:r>
            <a:r>
              <a:rPr lang="cs-CZ" dirty="0" smtClean="0"/>
              <a:t>, n.</a:t>
            </a:r>
          </a:p>
          <a:p>
            <a:r>
              <a:rPr lang="cs-CZ" dirty="0" err="1" smtClean="0"/>
              <a:t>cutis</a:t>
            </a:r>
            <a:r>
              <a:rPr lang="cs-CZ" dirty="0" smtClean="0"/>
              <a:t>, </a:t>
            </a:r>
            <a:r>
              <a:rPr lang="cs-CZ" dirty="0" err="1" smtClean="0"/>
              <a:t>is</a:t>
            </a:r>
            <a:r>
              <a:rPr lang="cs-CZ" dirty="0" smtClean="0"/>
              <a:t>, f.</a:t>
            </a:r>
          </a:p>
          <a:p>
            <a:r>
              <a:rPr lang="cs-CZ" dirty="0" err="1" smtClean="0"/>
              <a:t>mors</a:t>
            </a:r>
            <a:r>
              <a:rPr lang="cs-CZ" dirty="0" smtClean="0"/>
              <a:t>, tis, f.</a:t>
            </a:r>
          </a:p>
          <a:p>
            <a:r>
              <a:rPr lang="cs-CZ" dirty="0" err="1" smtClean="0"/>
              <a:t>pulmo</a:t>
            </a:r>
            <a:r>
              <a:rPr lang="cs-CZ" dirty="0" smtClean="0"/>
              <a:t>, </a:t>
            </a:r>
            <a:r>
              <a:rPr lang="cs-CZ" dirty="0" err="1" smtClean="0"/>
              <a:t>onis</a:t>
            </a:r>
            <a:r>
              <a:rPr lang="cs-CZ" dirty="0" smtClean="0"/>
              <a:t>, f.</a:t>
            </a:r>
          </a:p>
          <a:p>
            <a:r>
              <a:rPr lang="cs-CZ" dirty="0" smtClean="0"/>
              <a:t>trauma, </a:t>
            </a:r>
            <a:r>
              <a:rPr lang="cs-CZ" dirty="0" err="1" smtClean="0"/>
              <a:t>atis</a:t>
            </a:r>
            <a:r>
              <a:rPr lang="cs-CZ" dirty="0" smtClean="0"/>
              <a:t>, n.</a:t>
            </a:r>
          </a:p>
          <a:p>
            <a:r>
              <a:rPr lang="cs-CZ" dirty="0" err="1" smtClean="0"/>
              <a:t>basis</a:t>
            </a:r>
            <a:r>
              <a:rPr lang="cs-CZ" dirty="0" smtClean="0"/>
              <a:t>, </a:t>
            </a:r>
            <a:r>
              <a:rPr lang="cs-CZ" dirty="0" err="1" smtClean="0"/>
              <a:t>is</a:t>
            </a:r>
            <a:r>
              <a:rPr lang="cs-CZ" dirty="0" smtClean="0"/>
              <a:t> /</a:t>
            </a:r>
            <a:r>
              <a:rPr lang="cs-CZ" dirty="0" err="1" smtClean="0"/>
              <a:t>eos</a:t>
            </a:r>
            <a:r>
              <a:rPr lang="cs-CZ" dirty="0" smtClean="0"/>
              <a:t>, f.</a:t>
            </a:r>
          </a:p>
          <a:p>
            <a:r>
              <a:rPr lang="cs-CZ" dirty="0" smtClean="0"/>
              <a:t>animal, </a:t>
            </a:r>
            <a:r>
              <a:rPr lang="cs-CZ" dirty="0" err="1" smtClean="0"/>
              <a:t>alis</a:t>
            </a:r>
            <a:r>
              <a:rPr lang="cs-CZ" dirty="0" smtClean="0"/>
              <a:t>, n.</a:t>
            </a:r>
          </a:p>
          <a:p>
            <a:r>
              <a:rPr lang="cs-CZ" dirty="0" err="1" smtClean="0"/>
              <a:t>latus</a:t>
            </a:r>
            <a:r>
              <a:rPr lang="cs-CZ" dirty="0" smtClean="0"/>
              <a:t>, </a:t>
            </a:r>
            <a:r>
              <a:rPr lang="cs-CZ" dirty="0" err="1" smtClean="0"/>
              <a:t>eris</a:t>
            </a:r>
            <a:r>
              <a:rPr lang="cs-CZ" dirty="0" smtClean="0"/>
              <a:t>, n.</a:t>
            </a:r>
          </a:p>
          <a:p>
            <a:r>
              <a:rPr lang="cs-CZ" dirty="0" err="1" smtClean="0"/>
              <a:t>tussis</a:t>
            </a:r>
            <a:r>
              <a:rPr lang="cs-CZ" dirty="0" smtClean="0"/>
              <a:t>, </a:t>
            </a:r>
            <a:r>
              <a:rPr lang="cs-CZ" dirty="0" err="1" smtClean="0"/>
              <a:t>is</a:t>
            </a:r>
            <a:r>
              <a:rPr lang="cs-CZ" dirty="0" smtClean="0"/>
              <a:t>, f.</a:t>
            </a:r>
          </a:p>
          <a:p>
            <a:r>
              <a:rPr lang="cs-CZ" dirty="0" err="1" smtClean="0"/>
              <a:t>pubes</a:t>
            </a:r>
            <a:r>
              <a:rPr lang="cs-CZ" dirty="0" smtClean="0"/>
              <a:t>, </a:t>
            </a:r>
            <a:r>
              <a:rPr lang="cs-CZ" dirty="0" err="1" smtClean="0"/>
              <a:t>is</a:t>
            </a:r>
            <a:r>
              <a:rPr lang="cs-CZ" dirty="0" smtClean="0"/>
              <a:t>, f.</a:t>
            </a: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725858" y="1527045"/>
            <a:ext cx="2255492" cy="5150589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914400">
              <a:buNone/>
            </a:pPr>
            <a:r>
              <a:rPr lang="cs-CZ" dirty="0" err="1" smtClean="0"/>
              <a:t>oss</a:t>
            </a:r>
            <a:r>
              <a:rPr lang="cs-CZ" dirty="0" smtClean="0"/>
              <a:t>-</a:t>
            </a:r>
          </a:p>
          <a:p>
            <a:pPr marL="0" indent="0" defTabSz="914400">
              <a:buNone/>
            </a:pPr>
            <a:r>
              <a:rPr lang="cs-CZ" dirty="0" err="1" smtClean="0"/>
              <a:t>cut</a:t>
            </a:r>
            <a:r>
              <a:rPr lang="cs-CZ" dirty="0" smtClean="0"/>
              <a:t>-</a:t>
            </a:r>
          </a:p>
          <a:p>
            <a:pPr marL="0" indent="0" defTabSz="914400">
              <a:buNone/>
            </a:pPr>
            <a:r>
              <a:rPr lang="cs-CZ" dirty="0" err="1" smtClean="0"/>
              <a:t>mort</a:t>
            </a:r>
            <a:r>
              <a:rPr lang="cs-CZ" dirty="0" smtClean="0"/>
              <a:t>-</a:t>
            </a:r>
          </a:p>
          <a:p>
            <a:pPr marL="0" indent="0" defTabSz="914400">
              <a:buNone/>
            </a:pPr>
            <a:r>
              <a:rPr lang="cs-CZ" dirty="0" err="1" smtClean="0"/>
              <a:t>pulmon</a:t>
            </a:r>
            <a:r>
              <a:rPr lang="cs-CZ" dirty="0" smtClean="0"/>
              <a:t>-</a:t>
            </a:r>
          </a:p>
          <a:p>
            <a:pPr marL="0" indent="0" defTabSz="914400">
              <a:buNone/>
            </a:pPr>
            <a:r>
              <a:rPr lang="cs-CZ" dirty="0" smtClean="0"/>
              <a:t>traumat-</a:t>
            </a:r>
          </a:p>
          <a:p>
            <a:pPr marL="0" indent="0" defTabSz="914400">
              <a:buNone/>
            </a:pPr>
            <a:r>
              <a:rPr lang="cs-CZ" dirty="0" smtClean="0"/>
              <a:t>bas-</a:t>
            </a:r>
          </a:p>
          <a:p>
            <a:pPr marL="0" indent="0" defTabSz="914400">
              <a:buNone/>
            </a:pPr>
            <a:r>
              <a:rPr lang="cs-CZ" dirty="0" smtClean="0"/>
              <a:t>animal-</a:t>
            </a:r>
          </a:p>
          <a:p>
            <a:pPr marL="0" indent="0" defTabSz="914400">
              <a:buNone/>
            </a:pPr>
            <a:r>
              <a:rPr lang="cs-CZ" dirty="0" err="1" smtClean="0"/>
              <a:t>later</a:t>
            </a:r>
            <a:r>
              <a:rPr lang="cs-CZ" dirty="0" smtClean="0"/>
              <a:t>-</a:t>
            </a:r>
          </a:p>
          <a:p>
            <a:pPr marL="0" indent="0" defTabSz="914400">
              <a:buNone/>
            </a:pPr>
            <a:r>
              <a:rPr lang="cs-CZ" dirty="0" err="1" smtClean="0"/>
              <a:t>tuss</a:t>
            </a:r>
            <a:r>
              <a:rPr lang="cs-CZ" dirty="0" smtClean="0"/>
              <a:t>-</a:t>
            </a:r>
          </a:p>
          <a:p>
            <a:pPr marL="0" indent="0" defTabSz="914400">
              <a:buNone/>
            </a:pPr>
            <a:r>
              <a:rPr lang="cs-CZ" dirty="0" err="1" smtClean="0"/>
              <a:t>pub</a:t>
            </a:r>
            <a:r>
              <a:rPr lang="cs-CZ" dirty="0" smtClean="0"/>
              <a:t>-</a:t>
            </a:r>
            <a:endParaRPr lang="cs-CZ" dirty="0" smtClean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6140741" y="1527046"/>
            <a:ext cx="2255492" cy="5150589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>
              <a:buFont typeface="Andalus" panose="02020603050405020304" pitchFamily="18" charset="-78"/>
              <a:buChar char="~"/>
            </a:pPr>
            <a:r>
              <a:rPr lang="cs-CZ" dirty="0" smtClean="0"/>
              <a:t>corpus</a:t>
            </a:r>
          </a:p>
          <a:p>
            <a:pPr defTabSz="914400">
              <a:buFont typeface="Andalus" panose="02020603050405020304" pitchFamily="18" charset="-78"/>
              <a:buChar char="~"/>
            </a:pPr>
            <a:r>
              <a:rPr lang="cs-CZ" dirty="0" smtClean="0"/>
              <a:t>pelvis</a:t>
            </a:r>
          </a:p>
          <a:p>
            <a:pPr defTabSz="914400">
              <a:buFont typeface="Andalus" panose="02020603050405020304" pitchFamily="18" charset="-78"/>
              <a:buChar char="~"/>
            </a:pPr>
            <a:r>
              <a:rPr lang="cs-CZ" dirty="0" smtClean="0"/>
              <a:t>pelvis</a:t>
            </a:r>
          </a:p>
          <a:p>
            <a:pPr defTabSz="914400">
              <a:buFont typeface="Andalus" panose="02020603050405020304" pitchFamily="18" charset="-78"/>
              <a:buChar char="~"/>
            </a:pPr>
            <a:r>
              <a:rPr lang="cs-CZ" dirty="0" err="1" smtClean="0"/>
              <a:t>dolor</a:t>
            </a:r>
            <a:endParaRPr lang="cs-CZ" dirty="0" smtClean="0"/>
          </a:p>
          <a:p>
            <a:pPr defTabSz="914400">
              <a:buFont typeface="Andalus" panose="02020603050405020304" pitchFamily="18" charset="-78"/>
              <a:buChar char="~"/>
            </a:pPr>
            <a:r>
              <a:rPr lang="cs-CZ" dirty="0" smtClean="0"/>
              <a:t>corpus</a:t>
            </a:r>
          </a:p>
          <a:p>
            <a:pPr defTabSz="914400">
              <a:buFont typeface="Andalus" panose="02020603050405020304" pitchFamily="18" charset="-78"/>
              <a:buChar char="~"/>
            </a:pPr>
            <a:r>
              <a:rPr lang="cs-CZ" dirty="0" smtClean="0"/>
              <a:t>dosis</a:t>
            </a:r>
          </a:p>
          <a:p>
            <a:pPr defTabSz="914400">
              <a:buFont typeface="Andalus" panose="02020603050405020304" pitchFamily="18" charset="-78"/>
              <a:buChar char="~"/>
            </a:pPr>
            <a:r>
              <a:rPr lang="cs-CZ" dirty="0" smtClean="0"/>
              <a:t>rete</a:t>
            </a:r>
          </a:p>
          <a:p>
            <a:pPr defTabSz="914400">
              <a:buFont typeface="Andalus" panose="02020603050405020304" pitchFamily="18" charset="-78"/>
              <a:buChar char="~"/>
            </a:pPr>
            <a:r>
              <a:rPr lang="cs-CZ" dirty="0" smtClean="0"/>
              <a:t>corpus</a:t>
            </a:r>
          </a:p>
          <a:p>
            <a:pPr defTabSz="914400">
              <a:buFont typeface="Andalus" panose="02020603050405020304" pitchFamily="18" charset="-78"/>
              <a:buChar char="~"/>
            </a:pPr>
            <a:r>
              <a:rPr lang="cs-CZ" dirty="0" smtClean="0"/>
              <a:t>dosis</a:t>
            </a:r>
          </a:p>
          <a:p>
            <a:pPr defTabSz="914400">
              <a:buFont typeface="Andalus" panose="02020603050405020304" pitchFamily="18" charset="-78"/>
              <a:buChar char="~"/>
            </a:pPr>
            <a:r>
              <a:rPr lang="cs-CZ" dirty="0" err="1" smtClean="0"/>
              <a:t>auris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263823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38498"/>
            <a:ext cx="8229600" cy="694016"/>
          </a:xfrm>
        </p:spPr>
        <p:txBody>
          <a:bodyPr>
            <a:noAutofit/>
          </a:bodyPr>
          <a:lstStyle/>
          <a:p>
            <a:r>
              <a:rPr lang="cs-CZ" sz="3100" dirty="0" err="1">
                <a:solidFill>
                  <a:schemeClr val="accent3"/>
                </a:solidFill>
                <a:latin typeface="Cambria"/>
                <a:cs typeface="Cambria"/>
              </a:rPr>
              <a:t>Specific</a:t>
            </a:r>
            <a:r>
              <a:rPr lang="cs-CZ" sz="3100" dirty="0">
                <a:solidFill>
                  <a:schemeClr val="accent3"/>
                </a:solidFill>
                <a:latin typeface="Cambria"/>
                <a:cs typeface="Cambria"/>
              </a:rPr>
              <a:t> </a:t>
            </a:r>
            <a:r>
              <a:rPr lang="cs-CZ" sz="3100" dirty="0" err="1" smtClean="0">
                <a:solidFill>
                  <a:schemeClr val="accent3"/>
                </a:solidFill>
                <a:latin typeface="Cambria"/>
                <a:cs typeface="Cambria"/>
              </a:rPr>
              <a:t>features</a:t>
            </a:r>
            <a:r>
              <a:rPr lang="cs-CZ" sz="3100" dirty="0" smtClean="0">
                <a:solidFill>
                  <a:schemeClr val="accent3"/>
                </a:solidFill>
                <a:latin typeface="Cambria"/>
                <a:cs typeface="Cambria"/>
              </a:rPr>
              <a:t> </a:t>
            </a:r>
            <a:r>
              <a:rPr lang="cs-CZ" sz="3100" dirty="0" err="1">
                <a:solidFill>
                  <a:schemeClr val="accent3"/>
                </a:solidFill>
                <a:latin typeface="Cambria"/>
                <a:cs typeface="Cambria"/>
              </a:rPr>
              <a:t>of</a:t>
            </a:r>
            <a:r>
              <a:rPr lang="cs-CZ" sz="3100" dirty="0">
                <a:solidFill>
                  <a:schemeClr val="accent3"/>
                </a:solidFill>
                <a:latin typeface="Cambria"/>
                <a:cs typeface="Cambria"/>
              </a:rPr>
              <a:t> </a:t>
            </a:r>
            <a:r>
              <a:rPr lang="cs-CZ" sz="3100" dirty="0" err="1">
                <a:solidFill>
                  <a:schemeClr val="accent3"/>
                </a:solidFill>
                <a:latin typeface="Cambria"/>
                <a:cs typeface="Cambria"/>
              </a:rPr>
              <a:t>the</a:t>
            </a:r>
            <a:r>
              <a:rPr lang="cs-CZ" sz="3100" dirty="0">
                <a:solidFill>
                  <a:schemeClr val="accent3"/>
                </a:solidFill>
                <a:latin typeface="Cambria"/>
                <a:cs typeface="Cambria"/>
              </a:rPr>
              <a:t> 3rd </a:t>
            </a:r>
            <a:r>
              <a:rPr lang="cs-CZ" sz="3100" dirty="0" err="1" smtClean="0">
                <a:solidFill>
                  <a:schemeClr val="accent3"/>
                </a:solidFill>
                <a:latin typeface="Cambria"/>
                <a:cs typeface="Cambria"/>
              </a:rPr>
              <a:t>declension</a:t>
            </a:r>
            <a:r>
              <a:rPr lang="cs-CZ" sz="3100" dirty="0">
                <a:solidFill>
                  <a:schemeClr val="accent3"/>
                </a:solidFill>
                <a:latin typeface="Cambria"/>
                <a:cs typeface="Cambria"/>
              </a:rPr>
              <a:t/>
            </a:r>
            <a:br>
              <a:rPr lang="cs-CZ" sz="3100" dirty="0">
                <a:solidFill>
                  <a:schemeClr val="accent3"/>
                </a:solidFill>
                <a:latin typeface="Cambria"/>
                <a:cs typeface="Cambria"/>
              </a:rPr>
            </a:br>
            <a:r>
              <a:rPr lang="cs-CZ" sz="3100" dirty="0" smtClean="0">
                <a:solidFill>
                  <a:schemeClr val="accent3"/>
                </a:solidFill>
                <a:latin typeface="Cambria"/>
                <a:cs typeface="Cambria"/>
              </a:rPr>
              <a:t>-</a:t>
            </a:r>
            <a:r>
              <a:rPr lang="cs-CZ" sz="3100" dirty="0" err="1" smtClean="0">
                <a:solidFill>
                  <a:schemeClr val="accent3"/>
                </a:solidFill>
                <a:latin typeface="Cambria"/>
                <a:cs typeface="Cambria"/>
              </a:rPr>
              <a:t>Consonant</a:t>
            </a:r>
            <a:r>
              <a:rPr lang="cs-CZ" sz="3100" dirty="0" smtClean="0">
                <a:solidFill>
                  <a:schemeClr val="accent3"/>
                </a:solidFill>
                <a:latin typeface="Cambria"/>
                <a:cs typeface="Cambria"/>
              </a:rPr>
              <a:t> </a:t>
            </a:r>
            <a:r>
              <a:rPr lang="cs-CZ" sz="3100" dirty="0" err="1" smtClean="0">
                <a:solidFill>
                  <a:schemeClr val="accent3"/>
                </a:solidFill>
                <a:latin typeface="Cambria"/>
                <a:cs typeface="Cambria"/>
              </a:rPr>
              <a:t>stems</a:t>
            </a:r>
            <a:endParaRPr lang="en-US" sz="3100" dirty="0">
              <a:solidFill>
                <a:schemeClr val="accent3"/>
              </a:solidFill>
              <a:latin typeface="Cambria"/>
              <a:cs typeface="Cambri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84559" y="1222750"/>
            <a:ext cx="880005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b="1" dirty="0" smtClean="0">
              <a:solidFill>
                <a:srgbClr val="FF0000"/>
              </a:solidFill>
              <a:latin typeface="Cambria"/>
              <a:cs typeface="Cambria"/>
            </a:endParaRPr>
          </a:p>
          <a:p>
            <a:r>
              <a:rPr lang="cs-CZ" dirty="0" smtClean="0">
                <a:latin typeface="Cambria"/>
                <a:cs typeface="Cambria"/>
              </a:rPr>
              <a:t>Stem </a:t>
            </a:r>
            <a:r>
              <a:rPr lang="cs-CZ" dirty="0">
                <a:latin typeface="Cambria"/>
                <a:cs typeface="Cambria"/>
              </a:rPr>
              <a:t>in gen. </a:t>
            </a:r>
            <a:r>
              <a:rPr lang="cs-CZ" dirty="0" err="1">
                <a:latin typeface="Cambria"/>
                <a:cs typeface="Cambria"/>
              </a:rPr>
              <a:t>sg</a:t>
            </a:r>
            <a:r>
              <a:rPr lang="cs-CZ" dirty="0">
                <a:latin typeface="Cambria"/>
                <a:cs typeface="Cambria"/>
              </a:rPr>
              <a:t>. and </a:t>
            </a:r>
            <a:r>
              <a:rPr lang="cs-CZ" dirty="0" err="1">
                <a:latin typeface="Cambria"/>
                <a:cs typeface="Cambria"/>
              </a:rPr>
              <a:t>nom</a:t>
            </a:r>
            <a:r>
              <a:rPr lang="cs-CZ" dirty="0">
                <a:latin typeface="Cambria"/>
                <a:cs typeface="Cambria"/>
              </a:rPr>
              <a:t> </a:t>
            </a:r>
            <a:r>
              <a:rPr lang="cs-CZ" dirty="0" err="1">
                <a:latin typeface="Cambria"/>
                <a:cs typeface="Cambria"/>
              </a:rPr>
              <a:t>sg</a:t>
            </a:r>
            <a:r>
              <a:rPr lang="cs-CZ" dirty="0">
                <a:latin typeface="Cambria"/>
                <a:cs typeface="Cambria"/>
              </a:rPr>
              <a:t>. </a:t>
            </a:r>
            <a:r>
              <a:rPr lang="cs-CZ" dirty="0" err="1">
                <a:latin typeface="Cambria"/>
                <a:cs typeface="Cambria"/>
              </a:rPr>
              <a:t>usually</a:t>
            </a:r>
            <a:r>
              <a:rPr lang="cs-CZ" dirty="0">
                <a:latin typeface="Cambria"/>
                <a:cs typeface="Cambria"/>
              </a:rPr>
              <a:t> </a:t>
            </a:r>
            <a:r>
              <a:rPr lang="cs-CZ" dirty="0" err="1" smtClean="0">
                <a:latin typeface="Cambria"/>
                <a:cs typeface="Cambria"/>
              </a:rPr>
              <a:t>differs</a:t>
            </a:r>
            <a:endParaRPr lang="cs-CZ" dirty="0">
              <a:latin typeface="Cambria"/>
              <a:cs typeface="Cambria"/>
            </a:endParaRPr>
          </a:p>
          <a:p>
            <a:pPr lvl="1"/>
            <a:r>
              <a:rPr lang="cs-CZ" sz="2300" b="1" dirty="0" err="1" smtClean="0">
                <a:latin typeface="Cambria"/>
                <a:cs typeface="Cambria"/>
              </a:rPr>
              <a:t>pulm</a:t>
            </a:r>
            <a:r>
              <a:rPr lang="cs-CZ" sz="2300" dirty="0" smtClean="0">
                <a:latin typeface="Cambria"/>
                <a:cs typeface="Cambria"/>
              </a:rPr>
              <a:t>-o</a:t>
            </a:r>
            <a:r>
              <a:rPr lang="cs-CZ" sz="2300" dirty="0">
                <a:latin typeface="Cambria"/>
                <a:cs typeface="Cambria"/>
              </a:rPr>
              <a:t>//</a:t>
            </a:r>
            <a:r>
              <a:rPr lang="cs-CZ" sz="2300" b="1" dirty="0" err="1" smtClean="0">
                <a:latin typeface="Cambria"/>
                <a:cs typeface="Cambria"/>
              </a:rPr>
              <a:t>pulmon</a:t>
            </a:r>
            <a:r>
              <a:rPr lang="cs-CZ" sz="2300" dirty="0" err="1" smtClean="0">
                <a:latin typeface="Cambria"/>
                <a:cs typeface="Cambria"/>
              </a:rPr>
              <a:t>-is</a:t>
            </a:r>
            <a:endParaRPr lang="cs-CZ" sz="2300" dirty="0">
              <a:latin typeface="Cambria"/>
              <a:cs typeface="Cambria"/>
            </a:endParaRPr>
          </a:p>
          <a:p>
            <a:pPr lvl="1"/>
            <a:r>
              <a:rPr lang="cs-CZ" sz="2300" b="1" dirty="0" err="1" smtClean="0">
                <a:latin typeface="Cambria"/>
                <a:cs typeface="Cambria"/>
              </a:rPr>
              <a:t>fem</a:t>
            </a:r>
            <a:r>
              <a:rPr lang="cs-CZ" sz="2300" dirty="0" err="1" smtClean="0">
                <a:latin typeface="Cambria"/>
                <a:cs typeface="Cambria"/>
              </a:rPr>
              <a:t>-ur</a:t>
            </a:r>
            <a:r>
              <a:rPr lang="cs-CZ" sz="2300" dirty="0">
                <a:latin typeface="Cambria"/>
                <a:cs typeface="Cambria"/>
              </a:rPr>
              <a:t>//</a:t>
            </a:r>
            <a:r>
              <a:rPr lang="cs-CZ" sz="2300" b="1" dirty="0" err="1" smtClean="0">
                <a:latin typeface="Cambria"/>
                <a:cs typeface="Cambria"/>
              </a:rPr>
              <a:t>femor</a:t>
            </a:r>
            <a:r>
              <a:rPr lang="cs-CZ" sz="2300" dirty="0" err="1" smtClean="0">
                <a:latin typeface="Cambria"/>
                <a:cs typeface="Cambria"/>
              </a:rPr>
              <a:t>-is</a:t>
            </a:r>
            <a:endParaRPr lang="cs-CZ" sz="2300" dirty="0">
              <a:latin typeface="Cambria"/>
              <a:cs typeface="Cambria"/>
            </a:endParaRPr>
          </a:p>
          <a:p>
            <a:pPr lvl="1"/>
            <a:r>
              <a:rPr lang="cs-CZ" sz="2300" dirty="0" smtClean="0">
                <a:latin typeface="Cambria"/>
                <a:cs typeface="Cambria"/>
              </a:rPr>
              <a:t> </a:t>
            </a:r>
            <a:r>
              <a:rPr lang="cs-CZ" sz="2300" b="1" dirty="0">
                <a:latin typeface="Cambria"/>
                <a:cs typeface="Cambria"/>
              </a:rPr>
              <a:t>rad</a:t>
            </a:r>
            <a:r>
              <a:rPr lang="cs-CZ" sz="2300" dirty="0">
                <a:latin typeface="Cambria"/>
                <a:cs typeface="Cambria"/>
              </a:rPr>
              <a:t>-</a:t>
            </a:r>
            <a:r>
              <a:rPr lang="cs-CZ" sz="2300" dirty="0" err="1">
                <a:latin typeface="Cambria"/>
                <a:cs typeface="Cambria"/>
              </a:rPr>
              <a:t>ix</a:t>
            </a:r>
            <a:r>
              <a:rPr lang="cs-CZ" sz="2300" dirty="0">
                <a:latin typeface="Cambria"/>
                <a:cs typeface="Cambria"/>
              </a:rPr>
              <a:t>//</a:t>
            </a:r>
            <a:r>
              <a:rPr lang="cs-CZ" sz="2300" b="1" dirty="0" err="1" smtClean="0">
                <a:latin typeface="Cambria"/>
                <a:cs typeface="Cambria"/>
              </a:rPr>
              <a:t>radic</a:t>
            </a:r>
            <a:r>
              <a:rPr lang="cs-CZ" sz="2300" dirty="0" err="1" smtClean="0">
                <a:latin typeface="Cambria"/>
                <a:cs typeface="Cambria"/>
              </a:rPr>
              <a:t>-is</a:t>
            </a:r>
            <a:endParaRPr lang="cs-CZ" sz="2300" dirty="0">
              <a:latin typeface="Cambria"/>
              <a:cs typeface="Cambria"/>
            </a:endParaRPr>
          </a:p>
          <a:p>
            <a:endParaRPr lang="cs-CZ" sz="1200" dirty="0">
              <a:latin typeface="Cambria"/>
              <a:cs typeface="Cambria"/>
            </a:endParaRPr>
          </a:p>
          <a:p>
            <a:r>
              <a:rPr lang="cs-CZ" dirty="0" err="1">
                <a:latin typeface="Cambria"/>
                <a:cs typeface="Cambria"/>
              </a:rPr>
              <a:t>For</a:t>
            </a:r>
            <a:r>
              <a:rPr lang="cs-CZ" dirty="0">
                <a:latin typeface="Cambria"/>
                <a:cs typeface="Cambria"/>
              </a:rPr>
              <a:t> </a:t>
            </a:r>
            <a:r>
              <a:rPr lang="cs-CZ" dirty="0" err="1">
                <a:latin typeface="Cambria"/>
                <a:cs typeface="Cambria"/>
              </a:rPr>
              <a:t>the</a:t>
            </a:r>
            <a:r>
              <a:rPr lang="cs-CZ" dirty="0">
                <a:latin typeface="Cambria"/>
                <a:cs typeface="Cambria"/>
              </a:rPr>
              <a:t> proper </a:t>
            </a:r>
            <a:r>
              <a:rPr lang="cs-CZ" dirty="0" err="1">
                <a:latin typeface="Cambria"/>
                <a:cs typeface="Cambria"/>
              </a:rPr>
              <a:t>inflection</a:t>
            </a:r>
            <a:r>
              <a:rPr lang="cs-CZ" dirty="0">
                <a:latin typeface="Cambria"/>
                <a:cs typeface="Cambria"/>
              </a:rPr>
              <a:t> </a:t>
            </a:r>
            <a:r>
              <a:rPr lang="cs-CZ" dirty="0" err="1">
                <a:latin typeface="Cambria"/>
                <a:cs typeface="Cambria"/>
              </a:rPr>
              <a:t>the</a:t>
            </a:r>
            <a:r>
              <a:rPr lang="cs-CZ" dirty="0">
                <a:latin typeface="Cambria"/>
                <a:cs typeface="Cambria"/>
              </a:rPr>
              <a:t> </a:t>
            </a:r>
            <a:r>
              <a:rPr lang="cs-CZ" dirty="0" smtClean="0">
                <a:latin typeface="Cambria"/>
                <a:cs typeface="Cambria"/>
              </a:rPr>
              <a:t>GENITIVE </a:t>
            </a:r>
            <a:r>
              <a:rPr lang="cs-CZ" dirty="0" err="1" smtClean="0">
                <a:latin typeface="Cambria"/>
                <a:cs typeface="Cambria"/>
              </a:rPr>
              <a:t>form</a:t>
            </a:r>
            <a:r>
              <a:rPr lang="cs-CZ" dirty="0" smtClean="0">
                <a:latin typeface="Cambria"/>
                <a:cs typeface="Cambria"/>
              </a:rPr>
              <a:t> </a:t>
            </a:r>
            <a:r>
              <a:rPr lang="cs-CZ" dirty="0" err="1" smtClean="0">
                <a:latin typeface="Cambria"/>
                <a:cs typeface="Cambria"/>
              </a:rPr>
              <a:t>is</a:t>
            </a:r>
            <a:r>
              <a:rPr lang="cs-CZ" dirty="0" smtClean="0">
                <a:latin typeface="Cambria"/>
                <a:cs typeface="Cambria"/>
              </a:rPr>
              <a:t> NECESSARY to </a:t>
            </a:r>
            <a:r>
              <a:rPr lang="cs-CZ" dirty="0" err="1" smtClean="0">
                <a:latin typeface="Cambria"/>
                <a:cs typeface="Cambria"/>
              </a:rPr>
              <a:t>know</a:t>
            </a:r>
            <a:endParaRPr lang="cs-CZ" dirty="0" smtClean="0">
              <a:latin typeface="Cambria"/>
              <a:cs typeface="Cambria"/>
            </a:endParaRPr>
          </a:p>
          <a:p>
            <a:endParaRPr lang="cs-CZ" b="1" dirty="0">
              <a:latin typeface="Cambria"/>
              <a:cs typeface="Cambria"/>
            </a:endParaRPr>
          </a:p>
          <a:p>
            <a:pPr>
              <a:buNone/>
            </a:pPr>
            <a:r>
              <a:rPr lang="cs-CZ" b="1" dirty="0">
                <a:latin typeface="Cambria"/>
                <a:cs typeface="Cambria"/>
              </a:rPr>
              <a:t>	</a:t>
            </a:r>
            <a:endParaRPr lang="cs-CZ" dirty="0">
              <a:latin typeface="Cambria"/>
              <a:cs typeface="Cambria"/>
            </a:endParaRPr>
          </a:p>
          <a:p>
            <a:endParaRPr lang="en-US" dirty="0">
              <a:latin typeface="Cambria"/>
              <a:cs typeface="Cambria"/>
            </a:endParaRPr>
          </a:p>
        </p:txBody>
      </p:sp>
      <p:sp>
        <p:nvSpPr>
          <p:cNvPr id="4" name="BlokTextu 3"/>
          <p:cNvSpPr txBox="1"/>
          <p:nvPr/>
        </p:nvSpPr>
        <p:spPr>
          <a:xfrm>
            <a:off x="4845740" y="4338906"/>
            <a:ext cx="2821606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cs-CZ" sz="3200" dirty="0" smtClean="0">
                <a:latin typeface="Cambria"/>
                <a:cs typeface="Cambria"/>
              </a:rPr>
              <a:t>1. </a:t>
            </a:r>
            <a:r>
              <a:rPr lang="cs-CZ" sz="3200" i="1" dirty="0" err="1" smtClean="0">
                <a:latin typeface="Cambria"/>
                <a:cs typeface="Cambria"/>
              </a:rPr>
              <a:t>pulm</a:t>
            </a:r>
            <a:r>
              <a:rPr lang="cs-CZ" sz="3200" dirty="0" smtClean="0">
                <a:latin typeface="Cambria"/>
                <a:cs typeface="Cambria"/>
              </a:rPr>
              <a:t>-o </a:t>
            </a:r>
          </a:p>
          <a:p>
            <a:pPr>
              <a:buNone/>
            </a:pPr>
            <a:r>
              <a:rPr lang="cs-CZ" sz="3200" dirty="0" smtClean="0">
                <a:latin typeface="Cambria"/>
                <a:cs typeface="Cambria"/>
              </a:rPr>
              <a:t>2.</a:t>
            </a:r>
            <a:r>
              <a:rPr lang="cs-CZ" sz="3200" b="1" dirty="0" smtClean="0">
                <a:latin typeface="Cambria"/>
                <a:cs typeface="Cambria"/>
              </a:rPr>
              <a:t> </a:t>
            </a:r>
            <a:r>
              <a:rPr lang="cs-CZ" sz="3200" b="1" dirty="0" err="1" smtClean="0">
                <a:solidFill>
                  <a:srgbClr val="C00000"/>
                </a:solidFill>
                <a:latin typeface="Cambria"/>
                <a:cs typeface="Cambria"/>
              </a:rPr>
              <a:t>pulmon</a:t>
            </a:r>
            <a:r>
              <a:rPr lang="cs-CZ" sz="3200" b="1" dirty="0" err="1" smtClean="0">
                <a:latin typeface="Cambria"/>
                <a:cs typeface="Cambria"/>
              </a:rPr>
              <a:t>-</a:t>
            </a:r>
            <a:r>
              <a:rPr lang="cs-CZ" sz="3200" dirty="0" err="1" smtClean="0">
                <a:latin typeface="Cambria"/>
                <a:cs typeface="Cambria"/>
              </a:rPr>
              <a:t>is</a:t>
            </a:r>
            <a:r>
              <a:rPr lang="cs-CZ" sz="3200" dirty="0" smtClean="0">
                <a:latin typeface="Cambria"/>
                <a:cs typeface="Cambria"/>
              </a:rPr>
              <a:t> </a:t>
            </a:r>
          </a:p>
          <a:p>
            <a:pPr>
              <a:buNone/>
            </a:pPr>
            <a:r>
              <a:rPr lang="cs-CZ" sz="3200" dirty="0" smtClean="0">
                <a:latin typeface="Cambria"/>
                <a:cs typeface="Cambria"/>
              </a:rPr>
              <a:t>4.</a:t>
            </a:r>
            <a:r>
              <a:rPr lang="cs-CZ" sz="3200" b="1" dirty="0" smtClean="0">
                <a:latin typeface="Cambria"/>
                <a:cs typeface="Cambria"/>
              </a:rPr>
              <a:t> </a:t>
            </a:r>
            <a:r>
              <a:rPr lang="cs-CZ" sz="3200" b="1" dirty="0" err="1" smtClean="0">
                <a:solidFill>
                  <a:srgbClr val="C00000"/>
                </a:solidFill>
                <a:latin typeface="Cambria"/>
                <a:cs typeface="Cambria"/>
              </a:rPr>
              <a:t>pulmon</a:t>
            </a:r>
            <a:r>
              <a:rPr lang="cs-CZ" sz="3200" b="1" dirty="0" err="1" smtClean="0">
                <a:latin typeface="Cambria"/>
                <a:cs typeface="Cambria"/>
              </a:rPr>
              <a:t>-</a:t>
            </a:r>
            <a:r>
              <a:rPr lang="cs-CZ" sz="3200" dirty="0" err="1" smtClean="0">
                <a:latin typeface="Cambria"/>
                <a:cs typeface="Cambria"/>
              </a:rPr>
              <a:t>em</a:t>
            </a:r>
            <a:r>
              <a:rPr lang="cs-CZ" sz="3200" dirty="0" smtClean="0">
                <a:latin typeface="Cambria"/>
                <a:cs typeface="Cambria"/>
              </a:rPr>
              <a:t> </a:t>
            </a:r>
          </a:p>
          <a:p>
            <a:pPr>
              <a:buNone/>
            </a:pPr>
            <a:r>
              <a:rPr lang="cs-CZ" sz="3200" dirty="0" smtClean="0">
                <a:latin typeface="Cambria"/>
                <a:cs typeface="Cambria"/>
              </a:rPr>
              <a:t>6.</a:t>
            </a:r>
            <a:r>
              <a:rPr lang="cs-CZ" sz="3200" b="1" dirty="0" smtClean="0">
                <a:latin typeface="Cambria"/>
                <a:cs typeface="Cambria"/>
              </a:rPr>
              <a:t> </a:t>
            </a:r>
            <a:r>
              <a:rPr lang="cs-CZ" sz="3200" b="1" dirty="0" err="1" smtClean="0">
                <a:solidFill>
                  <a:srgbClr val="C00000"/>
                </a:solidFill>
                <a:latin typeface="Cambria"/>
                <a:cs typeface="Cambria"/>
              </a:rPr>
              <a:t>pulmon</a:t>
            </a:r>
            <a:r>
              <a:rPr lang="cs-CZ" sz="3200" b="1" dirty="0" smtClean="0">
                <a:latin typeface="Cambria"/>
                <a:cs typeface="Cambria"/>
              </a:rPr>
              <a:t>-</a:t>
            </a:r>
            <a:r>
              <a:rPr lang="cs-CZ" sz="3200" dirty="0" smtClean="0">
                <a:latin typeface="Cambria"/>
                <a:cs typeface="Cambria"/>
              </a:rPr>
              <a:t>e</a:t>
            </a:r>
          </a:p>
        </p:txBody>
      </p:sp>
      <p:sp>
        <p:nvSpPr>
          <p:cNvPr id="5" name="Ovál 4"/>
          <p:cNvSpPr/>
          <p:nvPr/>
        </p:nvSpPr>
        <p:spPr>
          <a:xfrm>
            <a:off x="6792802" y="4886112"/>
            <a:ext cx="533400" cy="533400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9772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z="4000" dirty="0" err="1" smtClean="0">
                <a:solidFill>
                  <a:schemeClr val="accent3"/>
                </a:solidFill>
                <a:latin typeface="Cambria"/>
                <a:cs typeface="Cambria"/>
              </a:rPr>
              <a:t>Declension</a:t>
            </a:r>
            <a:r>
              <a:rPr lang="sk-SK" sz="4000" dirty="0" smtClean="0">
                <a:solidFill>
                  <a:schemeClr val="accent3"/>
                </a:solidFill>
                <a:latin typeface="Cambria"/>
                <a:cs typeface="Cambria"/>
              </a:rPr>
              <a:t> </a:t>
            </a:r>
            <a:r>
              <a:rPr lang="sk-SK" sz="4000" dirty="0" err="1" smtClean="0">
                <a:solidFill>
                  <a:schemeClr val="accent3"/>
                </a:solidFill>
                <a:latin typeface="Cambria"/>
                <a:cs typeface="Cambria"/>
              </a:rPr>
              <a:t>paradigms</a:t>
            </a:r>
            <a:endParaRPr lang="en-GB" sz="4000" dirty="0">
              <a:solidFill>
                <a:schemeClr val="accent3"/>
              </a:solidFill>
              <a:latin typeface="Cambria"/>
              <a:cs typeface="Cambria"/>
            </a:endParaRPr>
          </a:p>
        </p:txBody>
      </p:sp>
      <p:graphicFrame>
        <p:nvGraphicFramePr>
          <p:cNvPr id="6" name="Zástupný symbol obsahu 5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999218039"/>
              </p:ext>
            </p:extLst>
          </p:nvPr>
        </p:nvGraphicFramePr>
        <p:xfrm>
          <a:off x="228600" y="1862355"/>
          <a:ext cx="8697286" cy="155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9532"/>
                <a:gridCol w="1644242"/>
                <a:gridCol w="1543575"/>
                <a:gridCol w="1325460"/>
                <a:gridCol w="2684477"/>
              </a:tblGrid>
              <a:tr h="515084">
                <a:tc gridSpan="2">
                  <a:txBody>
                    <a:bodyPr/>
                    <a:lstStyle/>
                    <a:p>
                      <a:pPr algn="ctr"/>
                      <a:r>
                        <a:rPr lang="sk-SK" sz="2800" dirty="0" smtClean="0">
                          <a:solidFill>
                            <a:schemeClr val="tx1"/>
                          </a:solidFill>
                          <a:latin typeface="Cambria"/>
                          <a:cs typeface="Cambria"/>
                        </a:rPr>
                        <a:t>Consonant</a:t>
                      </a:r>
                      <a:endParaRPr lang="en-GB" sz="2800" dirty="0">
                        <a:solidFill>
                          <a:schemeClr val="tx1"/>
                        </a:solidFill>
                        <a:latin typeface="Cambria"/>
                        <a:cs typeface="Cambria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sk-SK" sz="2800" dirty="0" smtClean="0">
                          <a:solidFill>
                            <a:schemeClr val="tx1"/>
                          </a:solidFill>
                          <a:latin typeface="Cambria"/>
                          <a:cs typeface="Cambria"/>
                        </a:rPr>
                        <a:t>I-stems</a:t>
                      </a:r>
                      <a:endParaRPr lang="en-GB" sz="2800" dirty="0">
                        <a:solidFill>
                          <a:schemeClr val="tx1"/>
                        </a:solidFill>
                        <a:latin typeface="Cambria"/>
                        <a:cs typeface="Cambria"/>
                      </a:endParaRP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800" dirty="0" smtClean="0">
                          <a:solidFill>
                            <a:schemeClr val="tx1"/>
                          </a:solidFill>
                          <a:latin typeface="Cambria"/>
                          <a:cs typeface="Cambria"/>
                        </a:rPr>
                        <a:t>EXCEPTIONS</a:t>
                      </a:r>
                      <a:endParaRPr lang="en-GB" sz="2800" dirty="0">
                        <a:solidFill>
                          <a:schemeClr val="tx1"/>
                        </a:solidFill>
                        <a:latin typeface="Cambria"/>
                        <a:cs typeface="Cambria"/>
                      </a:endParaRPr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k-SK" sz="2800" b="1" dirty="0" smtClean="0">
                          <a:latin typeface="Cambria"/>
                          <a:cs typeface="Cambria"/>
                        </a:rPr>
                        <a:t>DOLOR</a:t>
                      </a:r>
                      <a:endParaRPr lang="en-GB" sz="2800" b="1" dirty="0">
                        <a:latin typeface="Cambria"/>
                        <a:cs typeface="Cambria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800" b="1" dirty="0" smtClean="0">
                          <a:latin typeface="Cambria"/>
                          <a:cs typeface="Cambria"/>
                        </a:rPr>
                        <a:t>CORPUS</a:t>
                      </a:r>
                      <a:endParaRPr lang="en-GB" sz="2800" b="1" dirty="0">
                        <a:latin typeface="Cambria"/>
                        <a:cs typeface="Cambria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 smtClean="0">
                          <a:latin typeface="Cambria"/>
                          <a:cs typeface="Cambria"/>
                        </a:rPr>
                        <a:t>PELVIS</a:t>
                      </a:r>
                      <a:endParaRPr lang="en-GB" sz="2800" b="1" dirty="0">
                        <a:latin typeface="Cambria"/>
                        <a:cs typeface="Cambria"/>
                      </a:endParaRP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800" b="1" dirty="0" smtClean="0">
                          <a:latin typeface="Cambria"/>
                          <a:cs typeface="Cambria"/>
                        </a:rPr>
                        <a:t>RETE</a:t>
                      </a:r>
                      <a:endParaRPr lang="en-GB" sz="2800" b="1" dirty="0">
                        <a:latin typeface="Cambria"/>
                        <a:cs typeface="Cambria"/>
                      </a:endParaRP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800" b="1" dirty="0" smtClean="0">
                          <a:latin typeface="Cambria"/>
                          <a:cs typeface="Cambria"/>
                        </a:rPr>
                        <a:t>DOSIS, FEBRIS</a:t>
                      </a:r>
                      <a:endParaRPr lang="en-GB" sz="2800" b="1" dirty="0">
                        <a:latin typeface="Cambria"/>
                        <a:cs typeface="Cambria"/>
                      </a:endParaRPr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latin typeface="Cambria"/>
                          <a:cs typeface="Cambria"/>
                        </a:rPr>
                        <a:t> M. + F.</a:t>
                      </a:r>
                      <a:endParaRPr lang="en-GB" sz="2800" b="1" dirty="0">
                        <a:latin typeface="Cambria"/>
                        <a:cs typeface="Cambria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514350" indent="-514350" algn="ctr">
                        <a:buFont typeface="+mj-lt"/>
                        <a:buNone/>
                      </a:pPr>
                      <a:r>
                        <a:rPr lang="cs-CZ" sz="2800" b="1" dirty="0" smtClean="0">
                          <a:latin typeface="Cambria"/>
                          <a:cs typeface="Cambria"/>
                        </a:rPr>
                        <a:t>N.</a:t>
                      </a:r>
                      <a:endParaRPr lang="en-GB" sz="2800" b="1" dirty="0">
                        <a:latin typeface="Cambria"/>
                        <a:cs typeface="Cambria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latin typeface="Cambria"/>
                          <a:cs typeface="Cambria"/>
                        </a:rPr>
                        <a:t>M. + F.</a:t>
                      </a:r>
                      <a:endParaRPr lang="en-GB" sz="2800" b="1" dirty="0">
                        <a:latin typeface="Cambria"/>
                        <a:cs typeface="Cambria"/>
                      </a:endParaRP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latin typeface="Cambria"/>
                          <a:cs typeface="Cambria"/>
                        </a:rPr>
                        <a:t>N.</a:t>
                      </a:r>
                      <a:endParaRPr lang="en-GB" sz="2800" b="1" dirty="0">
                        <a:latin typeface="Cambria"/>
                        <a:cs typeface="Cambria"/>
                      </a:endParaRP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latin typeface="Cambria"/>
                          <a:cs typeface="Cambria"/>
                        </a:rPr>
                        <a:t>F.</a:t>
                      </a:r>
                      <a:endParaRPr lang="en-GB" sz="2800" b="1" dirty="0">
                        <a:latin typeface="Cambria"/>
                        <a:cs typeface="Cambria"/>
                      </a:endParaRPr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35304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3600" b="1" dirty="0" smtClean="0">
                <a:solidFill>
                  <a:schemeClr val="accent3"/>
                </a:solidFill>
                <a:latin typeface="Cambria"/>
                <a:cs typeface="Cambria"/>
              </a:rPr>
              <a:t>DOLOR</a:t>
            </a:r>
            <a:endParaRPr lang="en-GB" sz="3600" b="1" dirty="0">
              <a:solidFill>
                <a:schemeClr val="accent3"/>
              </a:solidFill>
              <a:latin typeface="Cambria"/>
              <a:cs typeface="Cambria"/>
            </a:endParaRPr>
          </a:p>
        </p:txBody>
      </p:sp>
      <p:graphicFrame>
        <p:nvGraphicFramePr>
          <p:cNvPr id="4" name="Zástupný symbol obsahu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401940224"/>
              </p:ext>
            </p:extLst>
          </p:nvPr>
        </p:nvGraphicFramePr>
        <p:xfrm>
          <a:off x="1661020" y="2072081"/>
          <a:ext cx="6117464" cy="37368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1744"/>
                <a:gridCol w="2315862"/>
                <a:gridCol w="2709858"/>
              </a:tblGrid>
              <a:tr h="552325">
                <a:tc>
                  <a:txBody>
                    <a:bodyPr/>
                    <a:lstStyle/>
                    <a:p>
                      <a:endParaRPr lang="en-GB" sz="3200" dirty="0">
                        <a:latin typeface="Cambria"/>
                        <a:cs typeface="Cambr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3200" dirty="0" err="1" smtClean="0">
                          <a:latin typeface="Cambria"/>
                          <a:cs typeface="Cambria"/>
                        </a:rPr>
                        <a:t>Sg</a:t>
                      </a:r>
                      <a:r>
                        <a:rPr lang="sk-SK" sz="3200" dirty="0" smtClean="0">
                          <a:latin typeface="Cambria"/>
                          <a:cs typeface="Cambria"/>
                        </a:rPr>
                        <a:t>.</a:t>
                      </a:r>
                      <a:endParaRPr lang="en-GB" sz="3200" dirty="0">
                        <a:latin typeface="Cambria"/>
                        <a:cs typeface="Cambr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3200" dirty="0" err="1" smtClean="0">
                          <a:latin typeface="Cambria"/>
                          <a:cs typeface="Cambria"/>
                        </a:rPr>
                        <a:t>Pl</a:t>
                      </a:r>
                      <a:r>
                        <a:rPr lang="sk-SK" sz="3200" dirty="0" smtClean="0">
                          <a:latin typeface="Cambria"/>
                          <a:cs typeface="Cambria"/>
                        </a:rPr>
                        <a:t>.</a:t>
                      </a:r>
                      <a:endParaRPr lang="en-GB" sz="3200" dirty="0">
                        <a:latin typeface="Cambria"/>
                        <a:cs typeface="Cambria"/>
                      </a:endParaRPr>
                    </a:p>
                  </a:txBody>
                  <a:tcPr/>
                </a:tc>
              </a:tr>
              <a:tr h="789442">
                <a:tc>
                  <a:txBody>
                    <a:bodyPr/>
                    <a:lstStyle/>
                    <a:p>
                      <a:r>
                        <a:rPr lang="sk-SK" sz="3200" dirty="0" err="1" smtClean="0">
                          <a:latin typeface="Cambria"/>
                          <a:cs typeface="Cambria"/>
                        </a:rPr>
                        <a:t>nom</a:t>
                      </a:r>
                      <a:r>
                        <a:rPr lang="sk-SK" sz="3200" dirty="0" smtClean="0">
                          <a:latin typeface="Cambria"/>
                          <a:cs typeface="Cambria"/>
                        </a:rPr>
                        <a:t>.</a:t>
                      </a:r>
                      <a:endParaRPr lang="en-GB" sz="3200" dirty="0">
                        <a:latin typeface="Cambria"/>
                        <a:cs typeface="Cambri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k-SK" sz="3200" b="1" dirty="0" err="1" smtClean="0">
                          <a:latin typeface="Cambria"/>
                          <a:cs typeface="Cambria"/>
                        </a:rPr>
                        <a:t>dolor</a:t>
                      </a:r>
                      <a:endParaRPr lang="sk-SK" sz="3200" b="1" dirty="0" smtClean="0">
                        <a:latin typeface="Cambria"/>
                        <a:cs typeface="Cambri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k-SK" sz="3200" b="1" dirty="0" smtClean="0">
                          <a:latin typeface="Cambria"/>
                          <a:cs typeface="Cambria"/>
                        </a:rPr>
                        <a:t>dolor-es</a:t>
                      </a:r>
                      <a:endParaRPr lang="en-GB" sz="3200" b="1" dirty="0">
                        <a:latin typeface="Cambria"/>
                        <a:cs typeface="Cambria"/>
                      </a:endParaRPr>
                    </a:p>
                  </a:txBody>
                  <a:tcPr anchor="ctr"/>
                </a:tc>
              </a:tr>
              <a:tr h="789442">
                <a:tc>
                  <a:txBody>
                    <a:bodyPr/>
                    <a:lstStyle/>
                    <a:p>
                      <a:r>
                        <a:rPr lang="sk-SK" sz="3200" dirty="0" smtClean="0">
                          <a:latin typeface="Cambria"/>
                          <a:cs typeface="Cambria"/>
                        </a:rPr>
                        <a:t>gen.</a:t>
                      </a:r>
                      <a:endParaRPr lang="en-GB" sz="3200" dirty="0">
                        <a:latin typeface="Cambria"/>
                        <a:cs typeface="Cambri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k-SK" sz="3200" b="1" dirty="0" err="1" smtClean="0">
                          <a:latin typeface="Cambria"/>
                          <a:cs typeface="Cambria"/>
                        </a:rPr>
                        <a:t>dolor-is</a:t>
                      </a:r>
                      <a:endParaRPr lang="sk-SK" sz="3200" b="1" dirty="0" smtClean="0">
                        <a:latin typeface="Cambria"/>
                        <a:cs typeface="Cambri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k-SK" sz="3200" b="1" dirty="0" smtClean="0">
                          <a:latin typeface="Cambria"/>
                          <a:cs typeface="Cambria"/>
                        </a:rPr>
                        <a:t>dolor-um</a:t>
                      </a:r>
                      <a:endParaRPr lang="en-GB" sz="3200" b="1" dirty="0">
                        <a:latin typeface="Cambria"/>
                        <a:cs typeface="Cambria"/>
                      </a:endParaRPr>
                    </a:p>
                  </a:txBody>
                  <a:tcPr anchor="ctr"/>
                </a:tc>
              </a:tr>
              <a:tr h="789442">
                <a:tc>
                  <a:txBody>
                    <a:bodyPr/>
                    <a:lstStyle/>
                    <a:p>
                      <a:r>
                        <a:rPr lang="sk-SK" sz="3200" dirty="0" smtClean="0">
                          <a:latin typeface="Cambria"/>
                          <a:cs typeface="Cambria"/>
                        </a:rPr>
                        <a:t>ak.</a:t>
                      </a:r>
                      <a:endParaRPr lang="en-GB" sz="3200" dirty="0">
                        <a:latin typeface="Cambria"/>
                        <a:cs typeface="Cambri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k-SK" sz="3200" b="1" dirty="0" err="1" smtClean="0">
                          <a:latin typeface="Cambria"/>
                          <a:cs typeface="Cambria"/>
                        </a:rPr>
                        <a:t>dolor-em</a:t>
                      </a:r>
                      <a:endParaRPr lang="sk-SK" sz="3200" b="1" dirty="0" smtClean="0">
                        <a:latin typeface="Cambria"/>
                        <a:cs typeface="Cambri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k-SK" sz="3200" b="1" dirty="0" smtClean="0">
                          <a:latin typeface="Cambria"/>
                          <a:cs typeface="Cambria"/>
                        </a:rPr>
                        <a:t>dolor-es</a:t>
                      </a:r>
                      <a:endParaRPr lang="en-GB" sz="3200" b="1" dirty="0">
                        <a:latin typeface="Cambria"/>
                        <a:cs typeface="Cambria"/>
                      </a:endParaRPr>
                    </a:p>
                  </a:txBody>
                  <a:tcPr anchor="ctr"/>
                </a:tc>
              </a:tr>
              <a:tr h="789442">
                <a:tc>
                  <a:txBody>
                    <a:bodyPr/>
                    <a:lstStyle/>
                    <a:p>
                      <a:r>
                        <a:rPr lang="sk-SK" sz="3200" dirty="0" err="1" smtClean="0">
                          <a:latin typeface="Cambria"/>
                          <a:cs typeface="Cambria"/>
                        </a:rPr>
                        <a:t>abl</a:t>
                      </a:r>
                      <a:r>
                        <a:rPr lang="sk-SK" sz="3200" dirty="0" smtClean="0">
                          <a:latin typeface="Cambria"/>
                          <a:cs typeface="Cambria"/>
                        </a:rPr>
                        <a:t>.</a:t>
                      </a:r>
                      <a:endParaRPr lang="en-GB" sz="3200" dirty="0">
                        <a:latin typeface="Cambria"/>
                        <a:cs typeface="Cambri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k-SK" sz="3200" b="1" dirty="0" err="1" smtClean="0">
                          <a:latin typeface="Cambria"/>
                          <a:cs typeface="Cambria"/>
                        </a:rPr>
                        <a:t>dolor-e</a:t>
                      </a:r>
                      <a:endParaRPr lang="sk-SK" sz="3200" b="1" dirty="0" smtClean="0">
                        <a:latin typeface="Cambria"/>
                        <a:cs typeface="Cambri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k-SK" sz="3200" b="1" dirty="0" smtClean="0">
                          <a:latin typeface="Cambria"/>
                          <a:cs typeface="Cambria"/>
                        </a:rPr>
                        <a:t>dolor-ibus</a:t>
                      </a:r>
                      <a:endParaRPr lang="en-GB" sz="3200" b="1" dirty="0">
                        <a:latin typeface="Cambria"/>
                        <a:cs typeface="Cambria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77478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>
                <a:solidFill>
                  <a:schemeClr val="accent3"/>
                </a:solidFill>
                <a:latin typeface="Cambria"/>
                <a:cs typeface="Cambria"/>
              </a:rPr>
              <a:t>CORPUS</a:t>
            </a:r>
            <a:endParaRPr lang="en-GB" b="1" dirty="0">
              <a:solidFill>
                <a:schemeClr val="accent3"/>
              </a:solidFill>
              <a:latin typeface="Cambria"/>
              <a:cs typeface="Cambria"/>
            </a:endParaRPr>
          </a:p>
        </p:txBody>
      </p:sp>
      <p:graphicFrame>
        <p:nvGraphicFramePr>
          <p:cNvPr id="4" name="Zástupný symbol obsahu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555947919"/>
              </p:ext>
            </p:extLst>
          </p:nvPr>
        </p:nvGraphicFramePr>
        <p:xfrm>
          <a:off x="1688477" y="2063692"/>
          <a:ext cx="5729091" cy="35668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8457"/>
                <a:gridCol w="2083306"/>
                <a:gridCol w="2517328"/>
              </a:tblGrid>
              <a:tr h="577552">
                <a:tc>
                  <a:txBody>
                    <a:bodyPr/>
                    <a:lstStyle/>
                    <a:p>
                      <a:endParaRPr lang="en-GB" sz="3200" dirty="0">
                        <a:latin typeface="Cambria"/>
                        <a:cs typeface="Cambr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3200" dirty="0" err="1" smtClean="0">
                          <a:latin typeface="Cambria"/>
                          <a:cs typeface="Cambria"/>
                        </a:rPr>
                        <a:t>Sg</a:t>
                      </a:r>
                      <a:r>
                        <a:rPr lang="sk-SK" sz="3200" dirty="0" smtClean="0">
                          <a:latin typeface="Cambria"/>
                          <a:cs typeface="Cambria"/>
                        </a:rPr>
                        <a:t>.</a:t>
                      </a:r>
                      <a:endParaRPr lang="en-GB" sz="3200" dirty="0">
                        <a:latin typeface="Cambria"/>
                        <a:cs typeface="Cambr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3200" dirty="0" err="1" smtClean="0">
                          <a:latin typeface="Cambria"/>
                          <a:cs typeface="Cambria"/>
                        </a:rPr>
                        <a:t>Pl</a:t>
                      </a:r>
                      <a:r>
                        <a:rPr lang="sk-SK" sz="3200" dirty="0" smtClean="0">
                          <a:latin typeface="Cambria"/>
                          <a:cs typeface="Cambria"/>
                        </a:rPr>
                        <a:t>.</a:t>
                      </a:r>
                      <a:endParaRPr lang="en-GB" sz="3200" dirty="0">
                        <a:latin typeface="Cambria"/>
                        <a:cs typeface="Cambria"/>
                      </a:endParaRPr>
                    </a:p>
                  </a:txBody>
                  <a:tcPr/>
                </a:tc>
              </a:tr>
              <a:tr h="746943">
                <a:tc>
                  <a:txBody>
                    <a:bodyPr/>
                    <a:lstStyle/>
                    <a:p>
                      <a:r>
                        <a:rPr lang="sk-SK" sz="3200" dirty="0" err="1" smtClean="0">
                          <a:latin typeface="Cambria"/>
                          <a:cs typeface="Cambria"/>
                        </a:rPr>
                        <a:t>nom</a:t>
                      </a:r>
                      <a:r>
                        <a:rPr lang="sk-SK" sz="3200" dirty="0" smtClean="0">
                          <a:latin typeface="Cambria"/>
                          <a:cs typeface="Cambria"/>
                        </a:rPr>
                        <a:t>.</a:t>
                      </a:r>
                      <a:endParaRPr lang="en-GB" sz="3200" dirty="0">
                        <a:latin typeface="Cambria"/>
                        <a:cs typeface="Cambri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k-SK" sz="3200" b="1" dirty="0" smtClean="0">
                          <a:latin typeface="Cambria"/>
                          <a:cs typeface="Cambria"/>
                        </a:rPr>
                        <a:t>corpus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k-SK" sz="3200" b="1" dirty="0" err="1" smtClean="0">
                          <a:latin typeface="Cambria"/>
                          <a:cs typeface="Cambria"/>
                        </a:rPr>
                        <a:t>corpor-a</a:t>
                      </a:r>
                      <a:endParaRPr lang="en-GB" sz="3200" b="1" dirty="0">
                        <a:latin typeface="Cambria"/>
                        <a:cs typeface="Cambria"/>
                      </a:endParaRPr>
                    </a:p>
                  </a:txBody>
                  <a:tcPr anchor="ctr"/>
                </a:tc>
              </a:tr>
              <a:tr h="746943">
                <a:tc>
                  <a:txBody>
                    <a:bodyPr/>
                    <a:lstStyle/>
                    <a:p>
                      <a:r>
                        <a:rPr lang="sk-SK" sz="3200" dirty="0" smtClean="0">
                          <a:latin typeface="Cambria"/>
                          <a:cs typeface="Cambria"/>
                        </a:rPr>
                        <a:t>gen.</a:t>
                      </a:r>
                      <a:endParaRPr lang="en-GB" sz="3200" dirty="0">
                        <a:latin typeface="Cambria"/>
                        <a:cs typeface="Cambri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k-SK" sz="3200" b="1" dirty="0" err="1" smtClean="0">
                          <a:latin typeface="Cambria"/>
                          <a:cs typeface="Cambria"/>
                        </a:rPr>
                        <a:t>corpor-is</a:t>
                      </a:r>
                      <a:endParaRPr lang="sk-SK" sz="3200" b="1" dirty="0" smtClean="0">
                        <a:latin typeface="Cambria"/>
                        <a:cs typeface="Cambri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k-SK" sz="3200" b="1" dirty="0" err="1" smtClean="0">
                          <a:latin typeface="Cambria"/>
                          <a:cs typeface="Cambria"/>
                        </a:rPr>
                        <a:t>corpor-um</a:t>
                      </a:r>
                      <a:endParaRPr lang="en-GB" sz="3200" b="1" dirty="0">
                        <a:latin typeface="Cambria"/>
                        <a:cs typeface="Cambria"/>
                      </a:endParaRPr>
                    </a:p>
                  </a:txBody>
                  <a:tcPr anchor="ctr"/>
                </a:tc>
              </a:tr>
              <a:tr h="746943">
                <a:tc>
                  <a:txBody>
                    <a:bodyPr/>
                    <a:lstStyle/>
                    <a:p>
                      <a:r>
                        <a:rPr lang="sk-SK" sz="3200" dirty="0" smtClean="0">
                          <a:latin typeface="Cambria"/>
                          <a:cs typeface="Cambria"/>
                        </a:rPr>
                        <a:t>ak.</a:t>
                      </a:r>
                      <a:endParaRPr lang="en-GB" sz="3200" dirty="0">
                        <a:latin typeface="Cambria"/>
                        <a:cs typeface="Cambri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k-SK" sz="3200" b="1" dirty="0" smtClean="0">
                          <a:latin typeface="Cambria"/>
                          <a:cs typeface="Cambria"/>
                        </a:rPr>
                        <a:t>corpus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k-SK" sz="3200" b="1" dirty="0" err="1" smtClean="0">
                          <a:latin typeface="Cambria"/>
                          <a:cs typeface="Cambria"/>
                        </a:rPr>
                        <a:t>corpor-a</a:t>
                      </a:r>
                      <a:endParaRPr lang="en-GB" sz="3200" b="1" dirty="0">
                        <a:latin typeface="Cambria"/>
                        <a:cs typeface="Cambria"/>
                      </a:endParaRPr>
                    </a:p>
                  </a:txBody>
                  <a:tcPr anchor="ctr"/>
                </a:tc>
              </a:tr>
              <a:tr h="746943">
                <a:tc>
                  <a:txBody>
                    <a:bodyPr/>
                    <a:lstStyle/>
                    <a:p>
                      <a:r>
                        <a:rPr lang="sk-SK" sz="3200" dirty="0" err="1" smtClean="0">
                          <a:latin typeface="Cambria"/>
                          <a:cs typeface="Cambria"/>
                        </a:rPr>
                        <a:t>abl</a:t>
                      </a:r>
                      <a:r>
                        <a:rPr lang="sk-SK" sz="3200" dirty="0" smtClean="0">
                          <a:latin typeface="Cambria"/>
                          <a:cs typeface="Cambria"/>
                        </a:rPr>
                        <a:t>.</a:t>
                      </a:r>
                      <a:endParaRPr lang="en-GB" sz="3200" dirty="0">
                        <a:latin typeface="Cambria"/>
                        <a:cs typeface="Cambri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k-SK" sz="3200" b="1" dirty="0" err="1" smtClean="0">
                          <a:latin typeface="Cambria"/>
                          <a:cs typeface="Cambria"/>
                        </a:rPr>
                        <a:t>corpor-e</a:t>
                      </a:r>
                      <a:endParaRPr lang="sk-SK" sz="3200" b="1" dirty="0" smtClean="0">
                        <a:latin typeface="Cambria"/>
                        <a:cs typeface="Cambri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k-SK" sz="3200" b="1" dirty="0" err="1" smtClean="0">
                          <a:latin typeface="Cambria"/>
                          <a:cs typeface="Cambria"/>
                        </a:rPr>
                        <a:t>corpor-ibus</a:t>
                      </a:r>
                      <a:endParaRPr lang="en-GB" sz="3200" b="1" dirty="0">
                        <a:latin typeface="Cambria"/>
                        <a:cs typeface="Cambria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2656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KOncovky do prezentácií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48571"/>
            <a:ext cx="9144000" cy="505581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Latin and Greek declensions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492173" y="2224927"/>
            <a:ext cx="505191" cy="4179454"/>
          </a:xfrm>
          <a:prstGeom prst="rect">
            <a:avLst/>
          </a:prstGeom>
          <a:noFill/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5151941" y="4046037"/>
            <a:ext cx="346364" cy="369455"/>
          </a:xfrm>
          <a:prstGeom prst="ellipse">
            <a:avLst/>
          </a:prstGeom>
          <a:noFill/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5126623" y="4777860"/>
            <a:ext cx="346364" cy="369455"/>
          </a:xfrm>
          <a:prstGeom prst="ellipse">
            <a:avLst/>
          </a:prstGeom>
          <a:noFill/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072528" y="2224927"/>
            <a:ext cx="505191" cy="4179454"/>
          </a:xfrm>
          <a:prstGeom prst="rect">
            <a:avLst/>
          </a:prstGeom>
          <a:noFill/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5119175" y="2532992"/>
            <a:ext cx="346364" cy="369455"/>
          </a:xfrm>
          <a:prstGeom prst="ellipse">
            <a:avLst/>
          </a:prstGeom>
          <a:noFill/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5119175" y="3316465"/>
            <a:ext cx="346364" cy="307580"/>
          </a:xfrm>
          <a:prstGeom prst="ellipse">
            <a:avLst/>
          </a:prstGeom>
          <a:noFill/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4257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 anchor="ctr">
            <a:normAutofit/>
          </a:bodyPr>
          <a:lstStyle/>
          <a:p>
            <a:r>
              <a:rPr lang="sk-SK" sz="3600" cap="all" dirty="0" smtClean="0">
                <a:solidFill>
                  <a:schemeClr val="accent3"/>
                </a:solidFill>
                <a:latin typeface="Cambria"/>
                <a:cs typeface="Cambria"/>
              </a:rPr>
              <a:t>EXCEPTIONS</a:t>
            </a:r>
            <a:endParaRPr lang="en-GB" sz="3600" cap="all" dirty="0">
              <a:solidFill>
                <a:schemeClr val="accent3"/>
              </a:solidFill>
              <a:latin typeface="Cambria"/>
              <a:cs typeface="Cambria"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>
          <a:xfrm>
            <a:off x="457200" y="1447800"/>
            <a:ext cx="8229600" cy="54102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sk-SK" b="1" dirty="0" smtClean="0">
                <a:latin typeface="Cambria"/>
                <a:cs typeface="Cambria"/>
              </a:rPr>
              <a:t>os, </a:t>
            </a:r>
            <a:r>
              <a:rPr lang="sk-SK" b="1" dirty="0" err="1" smtClean="0">
                <a:latin typeface="Cambria"/>
                <a:cs typeface="Cambria"/>
              </a:rPr>
              <a:t>ossis</a:t>
            </a:r>
            <a:r>
              <a:rPr lang="sk-SK" b="1" dirty="0" smtClean="0">
                <a:latin typeface="Cambria"/>
                <a:cs typeface="Cambria"/>
              </a:rPr>
              <a:t> n. </a:t>
            </a:r>
            <a:r>
              <a:rPr lang="sk-SK" i="1" dirty="0" smtClean="0">
                <a:latin typeface="Cambria"/>
                <a:cs typeface="Cambria"/>
              </a:rPr>
              <a:t>bone → </a:t>
            </a:r>
            <a:r>
              <a:rPr lang="sk-SK" dirty="0" smtClean="0">
                <a:latin typeface="Cambria"/>
                <a:cs typeface="Cambria"/>
              </a:rPr>
              <a:t>gen. </a:t>
            </a:r>
            <a:r>
              <a:rPr lang="sk-SK" dirty="0">
                <a:latin typeface="Cambria"/>
                <a:cs typeface="Cambria"/>
              </a:rPr>
              <a:t>p</a:t>
            </a:r>
            <a:r>
              <a:rPr lang="sk-SK" dirty="0" smtClean="0">
                <a:latin typeface="Cambria"/>
                <a:cs typeface="Cambria"/>
              </a:rPr>
              <a:t>l</a:t>
            </a:r>
            <a:r>
              <a:rPr lang="sk-SK" dirty="0" smtClean="0">
                <a:solidFill>
                  <a:schemeClr val="accent6"/>
                </a:solidFill>
                <a:latin typeface="Cambria"/>
                <a:cs typeface="Cambria"/>
              </a:rPr>
              <a:t>.</a:t>
            </a:r>
            <a:r>
              <a:rPr lang="sk-SK" i="1" dirty="0" smtClean="0">
                <a:solidFill>
                  <a:schemeClr val="accent6"/>
                </a:solidFill>
                <a:latin typeface="Cambria"/>
                <a:cs typeface="Cambria"/>
              </a:rPr>
              <a:t>–ium</a:t>
            </a:r>
          </a:p>
          <a:p>
            <a:pPr marL="514350" indent="-514350">
              <a:buFont typeface="+mj-lt"/>
              <a:buAutoNum type="arabicPeriod"/>
            </a:pPr>
            <a:r>
              <a:rPr lang="sk-SK" b="1" dirty="0" err="1" smtClean="0">
                <a:latin typeface="Cambria"/>
                <a:cs typeface="Cambria"/>
              </a:rPr>
              <a:t>vas</a:t>
            </a:r>
            <a:r>
              <a:rPr lang="sk-SK" b="1" dirty="0" smtClean="0">
                <a:latin typeface="Cambria"/>
                <a:cs typeface="Cambria"/>
              </a:rPr>
              <a:t>, </a:t>
            </a:r>
            <a:r>
              <a:rPr lang="sk-SK" b="1" dirty="0" err="1" smtClean="0">
                <a:latin typeface="Cambria"/>
                <a:cs typeface="Cambria"/>
              </a:rPr>
              <a:t>vasis</a:t>
            </a:r>
            <a:r>
              <a:rPr lang="sk-SK" b="1" dirty="0" smtClean="0">
                <a:latin typeface="Cambria"/>
                <a:cs typeface="Cambria"/>
              </a:rPr>
              <a:t>, n. </a:t>
            </a:r>
            <a:r>
              <a:rPr lang="sk-SK" i="1" dirty="0" err="1" smtClean="0">
                <a:latin typeface="Cambria"/>
                <a:cs typeface="Cambria"/>
              </a:rPr>
              <a:t>vessel</a:t>
            </a:r>
            <a:r>
              <a:rPr lang="sk-SK" dirty="0" smtClean="0">
                <a:latin typeface="Cambria"/>
                <a:cs typeface="Cambria"/>
              </a:rPr>
              <a:t> </a:t>
            </a:r>
          </a:p>
          <a:p>
            <a:pPr marL="914400" lvl="1" indent="-457200">
              <a:buFont typeface="+mj-lt"/>
              <a:buAutoNum type="arabicPeriod"/>
            </a:pPr>
            <a:r>
              <a:rPr lang="sk-SK" b="1" dirty="0" smtClean="0">
                <a:solidFill>
                  <a:schemeClr val="accent6">
                    <a:lumMod val="75000"/>
                  </a:schemeClr>
                </a:solidFill>
                <a:latin typeface="Cambria"/>
                <a:cs typeface="Cambria"/>
              </a:rPr>
              <a:t>In </a:t>
            </a:r>
            <a:r>
              <a:rPr lang="sk-SK" b="1" dirty="0" err="1" smtClean="0">
                <a:solidFill>
                  <a:schemeClr val="accent6">
                    <a:lumMod val="75000"/>
                  </a:schemeClr>
                </a:solidFill>
                <a:latin typeface="Cambria"/>
                <a:cs typeface="Cambria"/>
              </a:rPr>
              <a:t>sg</a:t>
            </a:r>
            <a:r>
              <a:rPr lang="sk-SK" b="1" dirty="0" smtClean="0">
                <a:solidFill>
                  <a:schemeClr val="accent6">
                    <a:lumMod val="75000"/>
                  </a:schemeClr>
                </a:solidFill>
                <a:latin typeface="Cambria"/>
                <a:cs typeface="Cambria"/>
              </a:rPr>
              <a:t>. </a:t>
            </a:r>
            <a:r>
              <a:rPr lang="sk-SK" dirty="0" err="1" smtClean="0">
                <a:solidFill>
                  <a:schemeClr val="accent6">
                    <a:lumMod val="75000"/>
                  </a:schemeClr>
                </a:solidFill>
                <a:latin typeface="Cambria"/>
                <a:cs typeface="Cambria"/>
              </a:rPr>
              <a:t>follows</a:t>
            </a:r>
            <a:r>
              <a:rPr lang="sk-SK" dirty="0" smtClean="0">
                <a:solidFill>
                  <a:schemeClr val="accent6">
                    <a:lumMod val="75000"/>
                  </a:schemeClr>
                </a:solidFill>
                <a:latin typeface="Cambria"/>
                <a:cs typeface="Cambria"/>
              </a:rPr>
              <a:t> </a:t>
            </a:r>
            <a:r>
              <a:rPr lang="sk-SK" dirty="0" err="1" smtClean="0">
                <a:solidFill>
                  <a:schemeClr val="accent6">
                    <a:lumMod val="75000"/>
                  </a:schemeClr>
                </a:solidFill>
                <a:latin typeface="Cambria"/>
                <a:cs typeface="Cambria"/>
              </a:rPr>
              <a:t>paradigm</a:t>
            </a:r>
            <a:r>
              <a:rPr lang="sk-SK" dirty="0" smtClean="0">
                <a:solidFill>
                  <a:schemeClr val="accent6">
                    <a:lumMod val="75000"/>
                  </a:schemeClr>
                </a:solidFill>
                <a:latin typeface="Cambria"/>
                <a:cs typeface="Cambria"/>
              </a:rPr>
              <a:t>  </a:t>
            </a:r>
            <a:r>
              <a:rPr lang="sk-SK" b="1" dirty="0" smtClean="0">
                <a:solidFill>
                  <a:schemeClr val="accent6">
                    <a:lumMod val="75000"/>
                  </a:schemeClr>
                </a:solidFill>
                <a:latin typeface="Cambria"/>
                <a:cs typeface="Cambria"/>
              </a:rPr>
              <a:t>CORPUS</a:t>
            </a:r>
            <a:r>
              <a:rPr lang="sk-SK" i="1" dirty="0" smtClean="0">
                <a:solidFill>
                  <a:schemeClr val="accent6">
                    <a:lumMod val="75000"/>
                  </a:schemeClr>
                </a:solidFill>
                <a:latin typeface="Cambria"/>
                <a:cs typeface="Cambria"/>
              </a:rPr>
              <a:t>               </a:t>
            </a:r>
            <a:r>
              <a:rPr lang="sk-SK" i="1" dirty="0" err="1" smtClean="0">
                <a:solidFill>
                  <a:schemeClr val="accent6">
                    <a:lumMod val="75000"/>
                  </a:schemeClr>
                </a:solidFill>
                <a:latin typeface="Cambria"/>
                <a:cs typeface="Cambria"/>
              </a:rPr>
              <a:t>vas-vasis-vas-vase</a:t>
            </a:r>
            <a:r>
              <a:rPr lang="sk-SK" i="1" dirty="0" smtClean="0">
                <a:solidFill>
                  <a:schemeClr val="accent6">
                    <a:lumMod val="75000"/>
                  </a:schemeClr>
                </a:solidFill>
                <a:latin typeface="Cambria"/>
                <a:cs typeface="Cambria"/>
              </a:rPr>
              <a:t> </a:t>
            </a:r>
          </a:p>
          <a:p>
            <a:pPr marL="914400" lvl="1" indent="-457200">
              <a:buFont typeface="+mj-lt"/>
              <a:buAutoNum type="arabicPeriod"/>
            </a:pPr>
            <a:r>
              <a:rPr lang="sk-SK" b="1" dirty="0" smtClean="0">
                <a:solidFill>
                  <a:schemeClr val="accent6">
                    <a:lumMod val="75000"/>
                  </a:schemeClr>
                </a:solidFill>
                <a:latin typeface="Cambria"/>
                <a:cs typeface="Cambria"/>
              </a:rPr>
              <a:t>In </a:t>
            </a:r>
            <a:r>
              <a:rPr lang="sk-SK" b="1" dirty="0" err="1" smtClean="0">
                <a:solidFill>
                  <a:schemeClr val="accent6">
                    <a:lumMod val="75000"/>
                  </a:schemeClr>
                </a:solidFill>
                <a:latin typeface="Cambria"/>
                <a:cs typeface="Cambria"/>
              </a:rPr>
              <a:t>pl</a:t>
            </a:r>
            <a:r>
              <a:rPr lang="sk-SK" b="1" dirty="0" smtClean="0">
                <a:solidFill>
                  <a:schemeClr val="accent6">
                    <a:lumMod val="75000"/>
                  </a:schemeClr>
                </a:solidFill>
                <a:latin typeface="Cambria"/>
                <a:cs typeface="Cambria"/>
              </a:rPr>
              <a:t>. </a:t>
            </a:r>
            <a:r>
              <a:rPr lang="sk-SK" dirty="0" err="1" smtClean="0">
                <a:solidFill>
                  <a:schemeClr val="accent6">
                    <a:lumMod val="75000"/>
                  </a:schemeClr>
                </a:solidFill>
                <a:latin typeface="Cambria"/>
                <a:cs typeface="Cambria"/>
              </a:rPr>
              <a:t>follows</a:t>
            </a:r>
            <a:r>
              <a:rPr lang="sk-SK" dirty="0" smtClean="0">
                <a:solidFill>
                  <a:schemeClr val="accent6">
                    <a:lumMod val="75000"/>
                  </a:schemeClr>
                </a:solidFill>
                <a:latin typeface="Cambria"/>
                <a:cs typeface="Cambria"/>
              </a:rPr>
              <a:t> </a:t>
            </a:r>
            <a:r>
              <a:rPr lang="sk-SK" dirty="0" err="1" smtClean="0">
                <a:solidFill>
                  <a:schemeClr val="accent6">
                    <a:lumMod val="75000"/>
                  </a:schemeClr>
                </a:solidFill>
                <a:latin typeface="Cambria"/>
                <a:cs typeface="Cambria"/>
              </a:rPr>
              <a:t>paradigm</a:t>
            </a:r>
            <a:r>
              <a:rPr lang="sk-SK" dirty="0" smtClean="0">
                <a:solidFill>
                  <a:schemeClr val="accent6">
                    <a:lumMod val="75000"/>
                  </a:schemeClr>
                </a:solidFill>
                <a:latin typeface="Cambria"/>
                <a:cs typeface="Cambria"/>
              </a:rPr>
              <a:t> </a:t>
            </a:r>
            <a:r>
              <a:rPr lang="sk-SK" b="1" dirty="0" smtClean="0">
                <a:solidFill>
                  <a:schemeClr val="accent6">
                    <a:lumMod val="75000"/>
                  </a:schemeClr>
                </a:solidFill>
                <a:latin typeface="Cambria"/>
                <a:cs typeface="Cambria"/>
              </a:rPr>
              <a:t>CEREBRUM</a:t>
            </a:r>
            <a:r>
              <a:rPr lang="sk-SK" dirty="0" smtClean="0">
                <a:solidFill>
                  <a:schemeClr val="accent6">
                    <a:lumMod val="75000"/>
                  </a:schemeClr>
                </a:solidFill>
                <a:latin typeface="Cambria"/>
                <a:cs typeface="Cambria"/>
              </a:rPr>
              <a:t>          </a:t>
            </a:r>
            <a:r>
              <a:rPr lang="sk-SK" i="1" dirty="0" err="1" smtClean="0">
                <a:solidFill>
                  <a:schemeClr val="accent6">
                    <a:lumMod val="75000"/>
                  </a:schemeClr>
                </a:solidFill>
                <a:latin typeface="Cambria"/>
                <a:cs typeface="Cambria"/>
              </a:rPr>
              <a:t>vasa-vasorum-vasa-vasis</a:t>
            </a:r>
            <a:endParaRPr lang="sk-SK" i="1" dirty="0">
              <a:solidFill>
                <a:schemeClr val="accent6">
                  <a:lumMod val="75000"/>
                </a:schemeClr>
              </a:solidFill>
              <a:latin typeface="Cambria"/>
              <a:cs typeface="Cambria"/>
            </a:endParaRPr>
          </a:p>
          <a:p>
            <a:pPr marL="536575" indent="-536575">
              <a:buFont typeface="+mj-lt"/>
              <a:buAutoNum type="arabicPeriod"/>
            </a:pPr>
            <a:r>
              <a:rPr lang="sk-SK" b="1" dirty="0" smtClean="0">
                <a:latin typeface="Cambria"/>
                <a:cs typeface="Cambria"/>
              </a:rPr>
              <a:t>GREEK NOUNS  </a:t>
            </a:r>
            <a:r>
              <a:rPr lang="sk-SK" b="1" dirty="0" err="1" smtClean="0">
                <a:latin typeface="Cambria"/>
                <a:cs typeface="Cambria"/>
              </a:rPr>
              <a:t>typical</a:t>
            </a:r>
            <a:r>
              <a:rPr lang="sk-SK" b="1" dirty="0" smtClean="0">
                <a:latin typeface="Cambria"/>
                <a:cs typeface="Cambria"/>
              </a:rPr>
              <a:t> </a:t>
            </a:r>
            <a:r>
              <a:rPr lang="sk-SK" b="1" dirty="0" err="1" smtClean="0">
                <a:latin typeface="Cambria"/>
                <a:cs typeface="Cambria"/>
              </a:rPr>
              <a:t>endings</a:t>
            </a:r>
            <a:r>
              <a:rPr lang="sk-SK" b="1" dirty="0" smtClean="0">
                <a:latin typeface="Cambria"/>
                <a:cs typeface="Cambria"/>
              </a:rPr>
              <a:t> </a:t>
            </a:r>
          </a:p>
          <a:p>
            <a:pPr marL="896938" lvl="1" indent="-452438">
              <a:buFont typeface="+mj-lt"/>
              <a:buAutoNum type="arabicPeriod"/>
            </a:pPr>
            <a:r>
              <a:rPr lang="sk-SK" b="1" dirty="0" smtClean="0">
                <a:solidFill>
                  <a:schemeClr val="accent6">
                    <a:lumMod val="75000"/>
                  </a:schemeClr>
                </a:solidFill>
                <a:latin typeface="Cambria"/>
                <a:cs typeface="Cambria"/>
              </a:rPr>
              <a:t>-</a:t>
            </a:r>
            <a:r>
              <a:rPr lang="sk-SK" b="1" dirty="0" err="1" smtClean="0">
                <a:solidFill>
                  <a:schemeClr val="accent6">
                    <a:lumMod val="75000"/>
                  </a:schemeClr>
                </a:solidFill>
                <a:latin typeface="Cambria"/>
                <a:cs typeface="Cambria"/>
              </a:rPr>
              <a:t>itis</a:t>
            </a:r>
            <a:r>
              <a:rPr lang="sk-SK" b="1" dirty="0" smtClean="0">
                <a:solidFill>
                  <a:schemeClr val="accent6">
                    <a:lumMod val="75000"/>
                  </a:schemeClr>
                </a:solidFill>
                <a:latin typeface="Cambria"/>
                <a:cs typeface="Cambria"/>
              </a:rPr>
              <a:t>//-</a:t>
            </a:r>
            <a:r>
              <a:rPr lang="sk-SK" b="1" dirty="0" err="1" smtClean="0">
                <a:solidFill>
                  <a:schemeClr val="accent6">
                    <a:lumMod val="75000"/>
                  </a:schemeClr>
                </a:solidFill>
                <a:latin typeface="Cambria"/>
                <a:cs typeface="Cambria"/>
              </a:rPr>
              <a:t>itidis</a:t>
            </a:r>
            <a:r>
              <a:rPr lang="sk-SK" b="1" dirty="0" smtClean="0">
                <a:solidFill>
                  <a:schemeClr val="accent6">
                    <a:lumMod val="75000"/>
                  </a:schemeClr>
                </a:solidFill>
                <a:latin typeface="Cambria"/>
                <a:cs typeface="Cambria"/>
              </a:rPr>
              <a:t>	</a:t>
            </a:r>
            <a:r>
              <a:rPr lang="sk-SK" i="1" dirty="0" smtClean="0">
                <a:solidFill>
                  <a:schemeClr val="accent6">
                    <a:lumMod val="75000"/>
                  </a:schemeClr>
                </a:solidFill>
                <a:latin typeface="Cambria"/>
                <a:cs typeface="Cambria"/>
              </a:rPr>
              <a:t> → </a:t>
            </a:r>
            <a:r>
              <a:rPr lang="sk-SK" i="1" dirty="0" err="1" smtClean="0">
                <a:solidFill>
                  <a:schemeClr val="accent6">
                    <a:lumMod val="75000"/>
                  </a:schemeClr>
                </a:solidFill>
                <a:latin typeface="Cambria"/>
                <a:cs typeface="Cambria"/>
              </a:rPr>
              <a:t>inflammation</a:t>
            </a:r>
            <a:endParaRPr lang="sk-SK" b="1" dirty="0" smtClean="0">
              <a:solidFill>
                <a:schemeClr val="accent6">
                  <a:lumMod val="75000"/>
                </a:schemeClr>
              </a:solidFill>
              <a:latin typeface="Cambria"/>
              <a:cs typeface="Cambria"/>
            </a:endParaRPr>
          </a:p>
          <a:p>
            <a:pPr marL="896938" lvl="1" indent="-452438">
              <a:buFont typeface="+mj-lt"/>
              <a:buAutoNum type="arabicPeriod"/>
            </a:pPr>
            <a:r>
              <a:rPr lang="sk-SK" b="1" dirty="0" smtClean="0">
                <a:solidFill>
                  <a:schemeClr val="accent6">
                    <a:lumMod val="75000"/>
                  </a:schemeClr>
                </a:solidFill>
                <a:latin typeface="Cambria"/>
                <a:cs typeface="Cambria"/>
              </a:rPr>
              <a:t>-(o)ma//-(o)</a:t>
            </a:r>
            <a:r>
              <a:rPr lang="sk-SK" b="1" dirty="0" err="1" smtClean="0">
                <a:solidFill>
                  <a:schemeClr val="accent6">
                    <a:lumMod val="75000"/>
                  </a:schemeClr>
                </a:solidFill>
                <a:latin typeface="Cambria"/>
                <a:cs typeface="Cambria"/>
              </a:rPr>
              <a:t>matis</a:t>
            </a:r>
            <a:r>
              <a:rPr lang="sk-SK" b="1" dirty="0" smtClean="0">
                <a:solidFill>
                  <a:schemeClr val="accent6">
                    <a:lumMod val="75000"/>
                  </a:schemeClr>
                </a:solidFill>
                <a:latin typeface="Cambria"/>
                <a:cs typeface="Cambria"/>
              </a:rPr>
              <a:t> </a:t>
            </a:r>
            <a:r>
              <a:rPr lang="sk-SK" i="1" dirty="0" smtClean="0">
                <a:solidFill>
                  <a:schemeClr val="accent6">
                    <a:lumMod val="75000"/>
                  </a:schemeClr>
                </a:solidFill>
                <a:latin typeface="Cambria"/>
                <a:cs typeface="Cambria"/>
              </a:rPr>
              <a:t>→  </a:t>
            </a:r>
            <a:r>
              <a:rPr lang="sk-SK" i="1" dirty="0" err="1" smtClean="0">
                <a:solidFill>
                  <a:schemeClr val="accent6">
                    <a:lumMod val="75000"/>
                  </a:schemeClr>
                </a:solidFill>
                <a:latin typeface="Cambria"/>
                <a:cs typeface="Cambria"/>
              </a:rPr>
              <a:t>tumour</a:t>
            </a:r>
            <a:r>
              <a:rPr lang="sk-SK" i="1" dirty="0" smtClean="0">
                <a:solidFill>
                  <a:schemeClr val="accent6">
                    <a:lumMod val="75000"/>
                  </a:schemeClr>
                </a:solidFill>
                <a:latin typeface="Cambria"/>
                <a:cs typeface="Cambria"/>
              </a:rPr>
              <a:t> </a:t>
            </a:r>
            <a:r>
              <a:rPr lang="sk-SK" i="1" dirty="0" err="1" smtClean="0">
                <a:solidFill>
                  <a:schemeClr val="accent6">
                    <a:lumMod val="75000"/>
                  </a:schemeClr>
                </a:solidFill>
                <a:latin typeface="Cambria"/>
                <a:cs typeface="Cambria"/>
              </a:rPr>
              <a:t>diseases</a:t>
            </a:r>
            <a:r>
              <a:rPr lang="sk-SK" i="1" dirty="0" smtClean="0">
                <a:solidFill>
                  <a:schemeClr val="accent6">
                    <a:lumMod val="75000"/>
                  </a:schemeClr>
                </a:solidFill>
                <a:latin typeface="Cambria"/>
                <a:cs typeface="Cambria"/>
              </a:rPr>
              <a:t>/</a:t>
            </a:r>
            <a:r>
              <a:rPr lang="sk-SK" i="1" dirty="0" err="1" smtClean="0">
                <a:solidFill>
                  <a:schemeClr val="accent6">
                    <a:lumMod val="75000"/>
                  </a:schemeClr>
                </a:solidFill>
                <a:latin typeface="Cambria"/>
                <a:cs typeface="Cambria"/>
              </a:rPr>
              <a:t>swellings</a:t>
            </a:r>
            <a:endParaRPr lang="sk-SK" b="1" dirty="0" smtClean="0">
              <a:solidFill>
                <a:schemeClr val="accent6">
                  <a:lumMod val="75000"/>
                </a:schemeClr>
              </a:solidFill>
              <a:latin typeface="Cambria"/>
              <a:cs typeface="Cambria"/>
            </a:endParaRPr>
          </a:p>
          <a:p>
            <a:pPr marL="400050" lvl="2" indent="0">
              <a:buNone/>
            </a:pPr>
            <a:endParaRPr lang="sk-SK" b="1" dirty="0" smtClean="0">
              <a:solidFill>
                <a:srgbClr val="FF0000"/>
              </a:solidFill>
              <a:latin typeface="Cambria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168866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Connection with the adjective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7113" y="1417638"/>
            <a:ext cx="9135610" cy="5257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000" dirty="0"/>
              <a:t>F	</a:t>
            </a:r>
            <a:r>
              <a:rPr lang="en-GB" sz="2000" dirty="0" smtClean="0"/>
              <a:t>	</a:t>
            </a:r>
            <a:r>
              <a:rPr lang="cs-CZ" sz="2000" dirty="0" smtClean="0"/>
              <a:t>	</a:t>
            </a:r>
            <a:r>
              <a:rPr lang="en-GB" sz="2000" dirty="0" smtClean="0"/>
              <a:t>	M				N</a:t>
            </a:r>
            <a:endParaRPr lang="en-GB" sz="2000" dirty="0"/>
          </a:p>
          <a:p>
            <a:pPr marL="0" indent="0">
              <a:buNone/>
            </a:pPr>
            <a:r>
              <a:rPr lang="en-GB" sz="2000" dirty="0"/>
              <a:t>SG.</a:t>
            </a:r>
          </a:p>
          <a:p>
            <a:pPr marL="0" indent="0">
              <a:buNone/>
            </a:pPr>
            <a:r>
              <a:rPr lang="en-GB" sz="2000" dirty="0"/>
              <a:t>1. </a:t>
            </a:r>
            <a:r>
              <a:rPr lang="en-GB" sz="2000" dirty="0" err="1"/>
              <a:t>cavitas</a:t>
            </a:r>
            <a:r>
              <a:rPr lang="en-GB" sz="2000" dirty="0"/>
              <a:t> magna	</a:t>
            </a:r>
            <a:r>
              <a:rPr lang="en-GB" sz="2000" dirty="0" smtClean="0"/>
              <a:t>	</a:t>
            </a:r>
            <a:r>
              <a:rPr lang="en-GB" sz="2000" dirty="0" err="1" smtClean="0"/>
              <a:t>dolor</a:t>
            </a:r>
            <a:r>
              <a:rPr lang="en-GB" sz="2000" dirty="0" smtClean="0"/>
              <a:t> </a:t>
            </a:r>
            <a:r>
              <a:rPr lang="en-GB" sz="2000" dirty="0" err="1" smtClean="0"/>
              <a:t>magnus</a:t>
            </a:r>
            <a:r>
              <a:rPr lang="en-GB" sz="2000" dirty="0" smtClean="0"/>
              <a:t>		foramen </a:t>
            </a:r>
            <a:r>
              <a:rPr lang="en-GB" sz="2000" dirty="0"/>
              <a:t>magnum</a:t>
            </a:r>
          </a:p>
          <a:p>
            <a:pPr marL="0" indent="0">
              <a:buNone/>
            </a:pPr>
            <a:r>
              <a:rPr lang="en-GB" sz="2000" dirty="0"/>
              <a:t>2. </a:t>
            </a:r>
            <a:r>
              <a:rPr lang="en-GB" sz="2000" dirty="0" err="1"/>
              <a:t>cavitatis</a:t>
            </a:r>
            <a:r>
              <a:rPr lang="en-GB" sz="2000" dirty="0"/>
              <a:t> </a:t>
            </a:r>
            <a:r>
              <a:rPr lang="en-GB" sz="2000" dirty="0" err="1"/>
              <a:t>magnae</a:t>
            </a:r>
            <a:r>
              <a:rPr lang="en-GB" sz="2000" dirty="0"/>
              <a:t>	</a:t>
            </a:r>
            <a:r>
              <a:rPr lang="cs-CZ" sz="2000" dirty="0" smtClean="0"/>
              <a:t>	</a:t>
            </a:r>
            <a:r>
              <a:rPr lang="en-GB" sz="2000" dirty="0" err="1" smtClean="0"/>
              <a:t>doloris</a:t>
            </a:r>
            <a:r>
              <a:rPr lang="en-GB" sz="2000" dirty="0" smtClean="0"/>
              <a:t> </a:t>
            </a:r>
            <a:r>
              <a:rPr lang="en-GB" sz="2000" dirty="0" err="1"/>
              <a:t>magni</a:t>
            </a:r>
            <a:r>
              <a:rPr lang="en-GB" sz="2000" dirty="0"/>
              <a:t>	</a:t>
            </a:r>
            <a:r>
              <a:rPr lang="en-GB" sz="2000" dirty="0" smtClean="0"/>
              <a:t>	</a:t>
            </a:r>
            <a:r>
              <a:rPr lang="en-GB" sz="2000" dirty="0" err="1" smtClean="0"/>
              <a:t>foraminis</a:t>
            </a:r>
            <a:r>
              <a:rPr lang="en-GB" sz="2000" dirty="0" smtClean="0"/>
              <a:t> </a:t>
            </a:r>
            <a:r>
              <a:rPr lang="en-GB" sz="2000" dirty="0" err="1"/>
              <a:t>magni</a:t>
            </a:r>
            <a:endParaRPr lang="en-GB" sz="2000" dirty="0"/>
          </a:p>
          <a:p>
            <a:pPr marL="0" indent="0">
              <a:buNone/>
            </a:pPr>
            <a:r>
              <a:rPr lang="en-GB" sz="2000" dirty="0"/>
              <a:t>4. (in) </a:t>
            </a:r>
            <a:r>
              <a:rPr lang="en-GB" sz="2000" dirty="0" err="1"/>
              <a:t>cavitatem</a:t>
            </a:r>
            <a:r>
              <a:rPr lang="en-GB" sz="2000" dirty="0"/>
              <a:t> </a:t>
            </a:r>
            <a:r>
              <a:rPr lang="en-GB" sz="2000" dirty="0" err="1" smtClean="0"/>
              <a:t>magnam</a:t>
            </a:r>
            <a:r>
              <a:rPr lang="cs-CZ" sz="2000" dirty="0" smtClean="0"/>
              <a:t>	</a:t>
            </a:r>
            <a:r>
              <a:rPr lang="en-GB" sz="2000" dirty="0" err="1" smtClean="0"/>
              <a:t>dolorem</a:t>
            </a:r>
            <a:r>
              <a:rPr lang="en-GB" sz="2000" dirty="0" smtClean="0"/>
              <a:t> magnum</a:t>
            </a:r>
            <a:r>
              <a:rPr lang="cs-CZ" sz="2000" dirty="0" smtClean="0"/>
              <a:t>	</a:t>
            </a:r>
            <a:r>
              <a:rPr lang="en-GB" sz="2000" dirty="0" smtClean="0"/>
              <a:t>foramen </a:t>
            </a:r>
            <a:r>
              <a:rPr lang="en-GB" sz="2000" dirty="0"/>
              <a:t>magnum</a:t>
            </a:r>
          </a:p>
          <a:p>
            <a:pPr marL="0" indent="0">
              <a:buNone/>
            </a:pPr>
            <a:r>
              <a:rPr lang="en-GB" sz="2000" dirty="0"/>
              <a:t>6. (in) </a:t>
            </a:r>
            <a:r>
              <a:rPr lang="en-GB" sz="2000" dirty="0" err="1"/>
              <a:t>cavitate</a:t>
            </a:r>
            <a:r>
              <a:rPr lang="en-GB" sz="2000" dirty="0"/>
              <a:t> magna	</a:t>
            </a:r>
            <a:r>
              <a:rPr lang="cs-CZ" sz="2000" dirty="0" smtClean="0"/>
              <a:t>	</a:t>
            </a:r>
            <a:r>
              <a:rPr lang="en-GB" sz="2000" dirty="0" err="1" smtClean="0"/>
              <a:t>dolore</a:t>
            </a:r>
            <a:r>
              <a:rPr lang="en-GB" sz="2000" dirty="0" smtClean="0"/>
              <a:t> </a:t>
            </a:r>
            <a:r>
              <a:rPr lang="en-GB" sz="2000" dirty="0" err="1"/>
              <a:t>magno</a:t>
            </a:r>
            <a:r>
              <a:rPr lang="en-GB" sz="2000" dirty="0"/>
              <a:t>	</a:t>
            </a:r>
            <a:r>
              <a:rPr lang="cs-CZ" sz="2000" dirty="0" smtClean="0"/>
              <a:t>	</a:t>
            </a:r>
            <a:r>
              <a:rPr lang="en-GB" sz="2000" dirty="0" err="1" smtClean="0"/>
              <a:t>foramine</a:t>
            </a:r>
            <a:r>
              <a:rPr lang="en-GB" sz="2000" dirty="0" smtClean="0"/>
              <a:t> </a:t>
            </a:r>
            <a:r>
              <a:rPr lang="en-GB" sz="2000" dirty="0" err="1"/>
              <a:t>magno</a:t>
            </a:r>
            <a:endParaRPr lang="en-GB" sz="2000" dirty="0"/>
          </a:p>
          <a:p>
            <a:endParaRPr lang="en-GB" sz="2000" dirty="0"/>
          </a:p>
          <a:p>
            <a:pPr marL="0" indent="0">
              <a:buNone/>
            </a:pPr>
            <a:r>
              <a:rPr lang="en-GB" sz="2000" dirty="0"/>
              <a:t>PL.</a:t>
            </a:r>
          </a:p>
          <a:p>
            <a:pPr marL="0" indent="0">
              <a:buNone/>
            </a:pPr>
            <a:r>
              <a:rPr lang="en-GB" sz="2000" dirty="0"/>
              <a:t>1. </a:t>
            </a:r>
            <a:r>
              <a:rPr lang="en-GB" sz="2000" dirty="0" err="1"/>
              <a:t>cavitates</a:t>
            </a:r>
            <a:r>
              <a:rPr lang="en-GB" sz="2000" dirty="0"/>
              <a:t> </a:t>
            </a:r>
            <a:r>
              <a:rPr lang="en-GB" sz="2000" dirty="0" err="1"/>
              <a:t>magnae</a:t>
            </a:r>
            <a:r>
              <a:rPr lang="en-GB" sz="2000" dirty="0"/>
              <a:t>	</a:t>
            </a:r>
            <a:r>
              <a:rPr lang="en-GB" sz="2000" dirty="0" smtClean="0"/>
              <a:t>	</a:t>
            </a:r>
            <a:r>
              <a:rPr lang="en-GB" sz="2000" dirty="0" err="1" smtClean="0"/>
              <a:t>dolores</a:t>
            </a:r>
            <a:r>
              <a:rPr lang="en-GB" sz="2000" dirty="0" smtClean="0"/>
              <a:t> </a:t>
            </a:r>
            <a:r>
              <a:rPr lang="en-GB" sz="2000" dirty="0" err="1"/>
              <a:t>magni</a:t>
            </a:r>
            <a:r>
              <a:rPr lang="en-GB" sz="2000" dirty="0"/>
              <a:t>	</a:t>
            </a:r>
            <a:r>
              <a:rPr lang="cs-CZ" sz="2000" dirty="0" smtClean="0"/>
              <a:t>	</a:t>
            </a:r>
            <a:r>
              <a:rPr lang="en-GB" sz="2000" dirty="0" smtClean="0"/>
              <a:t>foramina </a:t>
            </a:r>
            <a:r>
              <a:rPr lang="en-GB" sz="2000" dirty="0"/>
              <a:t>magna</a:t>
            </a:r>
          </a:p>
          <a:p>
            <a:pPr marL="0" indent="0">
              <a:buNone/>
            </a:pPr>
            <a:r>
              <a:rPr lang="en-GB" sz="2000" dirty="0"/>
              <a:t>2. </a:t>
            </a:r>
            <a:r>
              <a:rPr lang="en-GB" sz="2000" dirty="0" err="1"/>
              <a:t>cavitatum</a:t>
            </a:r>
            <a:r>
              <a:rPr lang="en-GB" sz="2000" dirty="0"/>
              <a:t> </a:t>
            </a:r>
            <a:r>
              <a:rPr lang="en-GB" sz="2000" dirty="0" err="1" smtClean="0"/>
              <a:t>magnarum</a:t>
            </a:r>
            <a:r>
              <a:rPr lang="cs-CZ" sz="2000" dirty="0"/>
              <a:t>	</a:t>
            </a:r>
            <a:r>
              <a:rPr lang="cs-CZ" sz="2000" dirty="0" smtClean="0"/>
              <a:t>	</a:t>
            </a:r>
            <a:r>
              <a:rPr lang="en-GB" sz="2000" dirty="0" err="1" smtClean="0"/>
              <a:t>dolorum</a:t>
            </a:r>
            <a:r>
              <a:rPr lang="en-GB" sz="2000" dirty="0" smtClean="0"/>
              <a:t> </a:t>
            </a:r>
            <a:r>
              <a:rPr lang="en-GB" sz="2000" dirty="0" err="1" smtClean="0"/>
              <a:t>magnorum</a:t>
            </a:r>
            <a:r>
              <a:rPr lang="cs-CZ" sz="2000" dirty="0" smtClean="0"/>
              <a:t>	</a:t>
            </a:r>
            <a:r>
              <a:rPr lang="en-GB" sz="2000" dirty="0" err="1" smtClean="0"/>
              <a:t>foraminum</a:t>
            </a:r>
            <a:r>
              <a:rPr lang="en-GB" sz="2000" dirty="0" smtClean="0"/>
              <a:t> </a:t>
            </a:r>
            <a:r>
              <a:rPr lang="en-GB" sz="2000" dirty="0" err="1" smtClean="0"/>
              <a:t>magnorum</a:t>
            </a:r>
            <a:endParaRPr lang="en-GB" sz="2000" dirty="0"/>
          </a:p>
          <a:p>
            <a:pPr marL="0" indent="0">
              <a:buNone/>
            </a:pPr>
            <a:r>
              <a:rPr lang="en-GB" sz="2000" dirty="0"/>
              <a:t>4. (in) </a:t>
            </a:r>
            <a:r>
              <a:rPr lang="en-GB" sz="2000" dirty="0" err="1"/>
              <a:t>cavitates</a:t>
            </a:r>
            <a:r>
              <a:rPr lang="en-GB" sz="2000" dirty="0"/>
              <a:t> </a:t>
            </a:r>
            <a:r>
              <a:rPr lang="en-GB" sz="2000" dirty="0" err="1" smtClean="0"/>
              <a:t>magnas</a:t>
            </a:r>
            <a:r>
              <a:rPr lang="cs-CZ" sz="2000" dirty="0" smtClean="0"/>
              <a:t>		</a:t>
            </a:r>
            <a:r>
              <a:rPr lang="en-GB" sz="2000" dirty="0" err="1" smtClean="0"/>
              <a:t>dolores</a:t>
            </a:r>
            <a:r>
              <a:rPr lang="en-GB" sz="2000" dirty="0" smtClean="0"/>
              <a:t> </a:t>
            </a:r>
            <a:r>
              <a:rPr lang="en-GB" sz="2000" dirty="0" err="1" smtClean="0"/>
              <a:t>magnos</a:t>
            </a:r>
            <a:r>
              <a:rPr lang="cs-CZ" sz="2000" dirty="0" smtClean="0"/>
              <a:t>		</a:t>
            </a:r>
            <a:r>
              <a:rPr lang="en-GB" sz="2000" dirty="0" smtClean="0"/>
              <a:t>foramina </a:t>
            </a:r>
            <a:r>
              <a:rPr lang="en-GB" sz="2000" dirty="0"/>
              <a:t>magna</a:t>
            </a:r>
          </a:p>
          <a:p>
            <a:pPr marL="0" indent="0">
              <a:buNone/>
            </a:pPr>
            <a:r>
              <a:rPr lang="en-GB" sz="2000" dirty="0"/>
              <a:t>6. (in) </a:t>
            </a:r>
            <a:r>
              <a:rPr lang="en-GB" sz="2000" dirty="0" err="1"/>
              <a:t>cavitatibus</a:t>
            </a:r>
            <a:r>
              <a:rPr lang="en-GB" sz="2000" dirty="0"/>
              <a:t> </a:t>
            </a:r>
            <a:r>
              <a:rPr lang="en-GB" sz="2000" dirty="0" err="1"/>
              <a:t>magnis</a:t>
            </a:r>
            <a:r>
              <a:rPr lang="en-GB" sz="2000" dirty="0"/>
              <a:t>	</a:t>
            </a:r>
            <a:r>
              <a:rPr lang="en-GB" sz="2000" dirty="0" err="1" smtClean="0"/>
              <a:t>doloribus</a:t>
            </a:r>
            <a:r>
              <a:rPr lang="en-GB" sz="2000" dirty="0" smtClean="0"/>
              <a:t> </a:t>
            </a:r>
            <a:r>
              <a:rPr lang="en-GB" sz="2000" dirty="0" err="1" smtClean="0"/>
              <a:t>magnis</a:t>
            </a:r>
            <a:r>
              <a:rPr lang="cs-CZ" sz="2000" dirty="0" smtClean="0"/>
              <a:t>	</a:t>
            </a:r>
            <a:r>
              <a:rPr lang="en-GB" sz="2000" dirty="0" err="1" smtClean="0"/>
              <a:t>foraminibus</a:t>
            </a:r>
            <a:r>
              <a:rPr lang="en-GB" sz="2000" dirty="0" smtClean="0"/>
              <a:t> </a:t>
            </a:r>
            <a:r>
              <a:rPr lang="en-GB" sz="2000" dirty="0" err="1"/>
              <a:t>magnis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495263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290</TotalTime>
  <Words>1028</Words>
  <Application>Microsoft Office PowerPoint</Application>
  <PresentationFormat>Předvádění na obrazovce (4:3)</PresentationFormat>
  <Paragraphs>475</Paragraphs>
  <Slides>28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28</vt:i4>
      </vt:variant>
    </vt:vector>
  </HeadingPairs>
  <TitlesOfParts>
    <vt:vector size="29" baseType="lpstr">
      <vt:lpstr>Administrativní</vt:lpstr>
      <vt:lpstr>Basic medical terminology 6</vt:lpstr>
      <vt:lpstr>Specific features of the 3rd declension</vt:lpstr>
      <vt:lpstr>Specific features of the 3rd declension -Consonant stems</vt:lpstr>
      <vt:lpstr>Declension paradigms</vt:lpstr>
      <vt:lpstr>DOLOR</vt:lpstr>
      <vt:lpstr>CORPUS</vt:lpstr>
      <vt:lpstr>Latin and Greek declensions</vt:lpstr>
      <vt:lpstr>EXCEPTIONS</vt:lpstr>
      <vt:lpstr>Connection with the adjective</vt:lpstr>
      <vt:lpstr>Write down stems</vt:lpstr>
      <vt:lpstr>Assign nouns to paradimgs</vt:lpstr>
      <vt:lpstr>What is a nominative form of these nouns?</vt:lpstr>
      <vt:lpstr>Change into nominative plural:</vt:lpstr>
      <vt:lpstr>Connect nouns to name structures:</vt:lpstr>
      <vt:lpstr>Assign adjectives to nouns</vt:lpstr>
      <vt:lpstr>Find Greek and Latin synonyms</vt:lpstr>
      <vt:lpstr>Add loose attributes</vt:lpstr>
      <vt:lpstr>Change for nominative plural</vt:lpstr>
      <vt:lpstr>Specific features of the 3rd declension -Latin I-stems</vt:lpstr>
      <vt:lpstr>Declension paradigms</vt:lpstr>
      <vt:lpstr>PELVIS</vt:lpstr>
      <vt:lpstr>Prezentace aplikace PowerPoint</vt:lpstr>
      <vt:lpstr>The difference between paradigms PELVIS and DOLOR</vt:lpstr>
      <vt:lpstr>The difference between paradigms PELVIS and DOLOR</vt:lpstr>
      <vt:lpstr>RETE</vt:lpstr>
      <vt:lpstr>Prezentace aplikace PowerPoint</vt:lpstr>
      <vt:lpstr>DOSIS</vt:lpstr>
      <vt:lpstr>Write down the stem and guess the paradigm word</vt:lpstr>
    </vt:vector>
  </TitlesOfParts>
  <Company>Hokkaido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IIIrd declension</dc:title>
  <dc:creator>Pepina Artimová</dc:creator>
  <cp:lastModifiedBy>Ševčíková Tereza</cp:lastModifiedBy>
  <cp:revision>24</cp:revision>
  <dcterms:created xsi:type="dcterms:W3CDTF">2014-10-30T16:10:00Z</dcterms:created>
  <dcterms:modified xsi:type="dcterms:W3CDTF">2015-11-04T16:01:45Z</dcterms:modified>
</cp:coreProperties>
</file>