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61" r:id="rId5"/>
    <p:sldId id="262" r:id="rId6"/>
    <p:sldId id="264" r:id="rId7"/>
    <p:sldId id="259" r:id="rId8"/>
    <p:sldId id="258" r:id="rId9"/>
    <p:sldId id="267" r:id="rId10"/>
    <p:sldId id="269" r:id="rId11"/>
    <p:sldId id="273" r:id="rId12"/>
    <p:sldId id="272" r:id="rId13"/>
    <p:sldId id="275" r:id="rId14"/>
    <p:sldId id="274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50DE73-13DE-42AA-B6E9-D6C4A23B47C8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77114-6D1D-4D0F-9AC4-5BAB7BA2F77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21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Fill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suffixes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3" y="1340768"/>
            <a:ext cx="8892509" cy="511256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smtClean="0"/>
              <a:t>partes </a:t>
            </a:r>
            <a:r>
              <a:rPr lang="cs-CZ" dirty="0" err="1" smtClean="0"/>
              <a:t>hypophys</a:t>
            </a:r>
            <a:r>
              <a:rPr lang="cs-CZ" dirty="0" err="1" smtClean="0">
                <a:solidFill>
                  <a:schemeClr val="tx2"/>
                </a:solidFill>
              </a:rPr>
              <a:t>is</a:t>
            </a:r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dirty="0" err="1" smtClean="0"/>
              <a:t>symptomata</a:t>
            </a:r>
            <a:r>
              <a:rPr lang="cs-CZ" dirty="0" smtClean="0"/>
              <a:t> </a:t>
            </a:r>
            <a:r>
              <a:rPr lang="cs-CZ" dirty="0" err="1" smtClean="0"/>
              <a:t>tuberculos</a:t>
            </a:r>
            <a:r>
              <a:rPr lang="cs-CZ" dirty="0" err="1" smtClean="0">
                <a:solidFill>
                  <a:schemeClr val="tx2"/>
                </a:solidFill>
              </a:rPr>
              <a:t>is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 err="1" smtClean="0"/>
              <a:t>resectio</a:t>
            </a:r>
            <a:r>
              <a:rPr lang="cs-CZ" dirty="0" smtClean="0"/>
              <a:t> </a:t>
            </a:r>
            <a:r>
              <a:rPr lang="cs-CZ" dirty="0" err="1" smtClean="0"/>
              <a:t>radic</a:t>
            </a:r>
            <a:r>
              <a:rPr lang="cs-CZ" dirty="0" err="1" smtClean="0">
                <a:solidFill>
                  <a:schemeClr val="tx2"/>
                </a:solidFill>
              </a:rPr>
              <a:t>is</a:t>
            </a:r>
            <a:r>
              <a:rPr lang="cs-CZ" dirty="0" smtClean="0"/>
              <a:t> </a:t>
            </a:r>
            <a:r>
              <a:rPr lang="cs-CZ" dirty="0" err="1" smtClean="0"/>
              <a:t>dent</a:t>
            </a:r>
            <a:r>
              <a:rPr lang="cs-CZ" dirty="0" err="1" smtClean="0">
                <a:solidFill>
                  <a:schemeClr val="tx2"/>
                </a:solidFill>
              </a:rPr>
              <a:t>is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 smtClean="0"/>
              <a:t>sub </a:t>
            </a:r>
            <a:r>
              <a:rPr lang="cs-CZ" dirty="0" err="1" smtClean="0"/>
              <a:t>calcar</a:t>
            </a:r>
            <a:r>
              <a:rPr lang="cs-CZ" dirty="0" err="1" smtClean="0">
                <a:solidFill>
                  <a:schemeClr val="tx2"/>
                </a:solidFill>
              </a:rPr>
              <a:t>i</a:t>
            </a:r>
            <a:r>
              <a:rPr lang="cs-CZ" dirty="0" smtClean="0"/>
              <a:t> avi</a:t>
            </a:r>
            <a:r>
              <a:rPr lang="cs-CZ" dirty="0" smtClean="0">
                <a:solidFill>
                  <a:schemeClr val="tx2"/>
                </a:solidFill>
              </a:rPr>
              <a:t>s					</a:t>
            </a:r>
            <a:r>
              <a:rPr lang="cs-CZ" dirty="0" smtClean="0"/>
              <a:t>(</a:t>
            </a:r>
            <a:r>
              <a:rPr lang="cs-CZ" dirty="0" err="1" smtClean="0"/>
              <a:t>position</a:t>
            </a:r>
            <a:r>
              <a:rPr lang="cs-CZ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amputatio</a:t>
            </a:r>
            <a:r>
              <a:rPr lang="cs-CZ" dirty="0" smtClean="0"/>
              <a:t> </a:t>
            </a:r>
            <a:r>
              <a:rPr lang="cs-CZ" dirty="0" err="1" smtClean="0"/>
              <a:t>ped</a:t>
            </a:r>
            <a:r>
              <a:rPr lang="cs-CZ" dirty="0" err="1" smtClean="0">
                <a:solidFill>
                  <a:schemeClr val="tx2"/>
                </a:solidFill>
              </a:rPr>
              <a:t>is</a:t>
            </a:r>
            <a:r>
              <a:rPr lang="cs-CZ" dirty="0" smtClean="0"/>
              <a:t> </a:t>
            </a:r>
            <a:r>
              <a:rPr lang="cs-CZ" dirty="0" err="1" smtClean="0"/>
              <a:t>dextr</a:t>
            </a:r>
            <a:r>
              <a:rPr lang="cs-CZ" dirty="0" err="1" smtClean="0">
                <a:solidFill>
                  <a:schemeClr val="tx2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narcos</a:t>
            </a:r>
            <a:r>
              <a:rPr lang="cs-CZ" dirty="0" err="1" smtClean="0">
                <a:solidFill>
                  <a:schemeClr val="tx2"/>
                </a:solidFill>
              </a:rPr>
              <a:t>i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 err="1" smtClean="0"/>
              <a:t>febris</a:t>
            </a:r>
            <a:r>
              <a:rPr lang="cs-CZ" dirty="0" smtClean="0"/>
              <a:t>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tuss</a:t>
            </a:r>
            <a:r>
              <a:rPr lang="cs-CZ" dirty="0" err="1" smtClean="0">
                <a:solidFill>
                  <a:schemeClr val="tx2"/>
                </a:solidFill>
              </a:rPr>
              <a:t>i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 err="1" smtClean="0"/>
              <a:t>aether</a:t>
            </a:r>
            <a:r>
              <a:rPr lang="cs-CZ" dirty="0" smtClean="0"/>
              <a:t> pro </a:t>
            </a:r>
            <a:r>
              <a:rPr lang="cs-CZ" dirty="0" err="1" smtClean="0"/>
              <a:t>anaesthes</a:t>
            </a:r>
            <a:r>
              <a:rPr lang="cs-CZ" dirty="0" err="1" smtClean="0">
                <a:solidFill>
                  <a:schemeClr val="tx2"/>
                </a:solidFill>
              </a:rPr>
              <a:t>ia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 err="1" smtClean="0"/>
              <a:t>fractura</a:t>
            </a:r>
            <a:r>
              <a:rPr lang="cs-CZ" dirty="0" smtClean="0"/>
              <a:t> pelv</a:t>
            </a:r>
            <a:r>
              <a:rPr lang="cs-CZ" dirty="0" smtClean="0">
                <a:solidFill>
                  <a:schemeClr val="tx2"/>
                </a:solidFill>
              </a:rPr>
              <a:t>is</a:t>
            </a:r>
            <a:r>
              <a:rPr lang="cs-CZ" dirty="0" smtClean="0"/>
              <a:t>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haemorrhagi</a:t>
            </a:r>
            <a:r>
              <a:rPr lang="cs-CZ" dirty="0" err="1" smtClean="0">
                <a:solidFill>
                  <a:schemeClr val="tx2"/>
                </a:solidFill>
              </a:rPr>
              <a:t>a</a:t>
            </a:r>
            <a:r>
              <a:rPr lang="cs-CZ" dirty="0" smtClean="0"/>
              <a:t> in </a:t>
            </a:r>
            <a:r>
              <a:rPr lang="cs-CZ" dirty="0" err="1" smtClean="0"/>
              <a:t>cavitat</a:t>
            </a:r>
            <a:r>
              <a:rPr lang="cs-CZ" dirty="0" err="1" smtClean="0">
                <a:solidFill>
                  <a:schemeClr val="tx2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abdmin</a:t>
            </a:r>
            <a:r>
              <a:rPr lang="cs-CZ" dirty="0" err="1" smtClean="0">
                <a:solidFill>
                  <a:schemeClr val="tx2"/>
                </a:solidFill>
              </a:rPr>
              <a:t>is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 err="1" smtClean="0"/>
              <a:t>cochlear</a:t>
            </a:r>
            <a:r>
              <a:rPr lang="cs-CZ" dirty="0" smtClean="0"/>
              <a:t> </a:t>
            </a:r>
            <a:r>
              <a:rPr lang="cs-CZ" dirty="0" err="1" smtClean="0"/>
              <a:t>plen</a:t>
            </a:r>
            <a:r>
              <a:rPr lang="cs-CZ" dirty="0" err="1" smtClean="0">
                <a:solidFill>
                  <a:schemeClr val="tx2"/>
                </a:solidFill>
              </a:rPr>
              <a:t>um</a:t>
            </a:r>
            <a:r>
              <a:rPr lang="cs-CZ" dirty="0" smtClean="0"/>
              <a:t> </a:t>
            </a:r>
            <a:r>
              <a:rPr lang="cs-CZ" dirty="0" err="1" smtClean="0"/>
              <a:t>mell</a:t>
            </a:r>
            <a:r>
              <a:rPr lang="cs-CZ" dirty="0" err="1" smtClean="0">
                <a:solidFill>
                  <a:schemeClr val="tx2"/>
                </a:solidFill>
              </a:rPr>
              <a:t>is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tuss</a:t>
            </a:r>
            <a:r>
              <a:rPr lang="cs-CZ" dirty="0" err="1" smtClean="0">
                <a:solidFill>
                  <a:schemeClr val="tx2"/>
                </a:solidFill>
              </a:rPr>
              <a:t>im</a:t>
            </a:r>
            <a:r>
              <a:rPr lang="cs-CZ" dirty="0" smtClean="0"/>
              <a:t> </a:t>
            </a:r>
            <a:r>
              <a:rPr lang="cs-CZ" dirty="0" err="1" smtClean="0"/>
              <a:t>chronic</a:t>
            </a:r>
            <a:r>
              <a:rPr lang="cs-CZ" dirty="0" err="1" smtClean="0">
                <a:solidFill>
                  <a:schemeClr val="tx2"/>
                </a:solidFill>
              </a:rPr>
              <a:t>am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Join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r>
              <a:rPr lang="cs-CZ" dirty="0" smtClean="0"/>
              <a:t> to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expressions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27048"/>
            <a:ext cx="8928992" cy="4572000"/>
          </a:xfrm>
        </p:spPr>
        <p:txBody>
          <a:bodyPr>
            <a:normAutofit/>
          </a:bodyPr>
          <a:lstStyle/>
          <a:p>
            <a:r>
              <a:rPr lang="cs-CZ" sz="2500" dirty="0" smtClean="0"/>
              <a:t>rete + </a:t>
            </a:r>
            <a:r>
              <a:rPr lang="cs-CZ" sz="2500" dirty="0" err="1" smtClean="0"/>
              <a:t>canalis</a:t>
            </a:r>
            <a:r>
              <a:rPr lang="cs-CZ" sz="2500" dirty="0" smtClean="0"/>
              <a:t> + </a:t>
            </a:r>
            <a:r>
              <a:rPr lang="cs-CZ" sz="2500" dirty="0" err="1" smtClean="0"/>
              <a:t>nervus</a:t>
            </a:r>
            <a:r>
              <a:rPr lang="cs-CZ" sz="2500" dirty="0" smtClean="0"/>
              <a:t> + </a:t>
            </a:r>
            <a:r>
              <a:rPr lang="cs-CZ" sz="2500" dirty="0" err="1" smtClean="0"/>
              <a:t>hypoglossus</a:t>
            </a:r>
            <a:r>
              <a:rPr lang="cs-CZ" sz="2500" dirty="0" smtClean="0"/>
              <a:t>, a, um</a:t>
            </a:r>
          </a:p>
          <a:p>
            <a:endParaRPr lang="cs-CZ" sz="2500" dirty="0"/>
          </a:p>
          <a:p>
            <a:r>
              <a:rPr lang="cs-CZ" sz="2500" dirty="0" err="1" smtClean="0"/>
              <a:t>stratum</a:t>
            </a:r>
            <a:r>
              <a:rPr lang="cs-CZ" sz="2500" dirty="0" smtClean="0"/>
              <a:t> + </a:t>
            </a:r>
            <a:r>
              <a:rPr lang="cs-CZ" sz="2500" dirty="0" err="1" smtClean="0"/>
              <a:t>corneus</a:t>
            </a:r>
            <a:r>
              <a:rPr lang="cs-CZ" sz="2500" dirty="0" smtClean="0"/>
              <a:t>, a, um + </a:t>
            </a:r>
            <a:r>
              <a:rPr lang="cs-CZ" sz="2500" dirty="0" err="1" smtClean="0"/>
              <a:t>ungues</a:t>
            </a:r>
            <a:endParaRPr lang="cs-CZ" sz="2500" dirty="0" smtClean="0"/>
          </a:p>
          <a:p>
            <a:endParaRPr lang="cs-CZ" sz="2500" dirty="0"/>
          </a:p>
          <a:p>
            <a:r>
              <a:rPr lang="cs-CZ" sz="2500" dirty="0" err="1" smtClean="0"/>
              <a:t>pars</a:t>
            </a:r>
            <a:r>
              <a:rPr lang="cs-CZ" sz="2500" dirty="0" smtClean="0"/>
              <a:t> + </a:t>
            </a:r>
            <a:r>
              <a:rPr lang="cs-CZ" sz="2500" dirty="0" err="1" smtClean="0"/>
              <a:t>thoracicus</a:t>
            </a:r>
            <a:r>
              <a:rPr lang="cs-CZ" sz="2500" dirty="0" smtClean="0"/>
              <a:t>, a, um + </a:t>
            </a:r>
            <a:r>
              <a:rPr lang="cs-CZ" sz="2500" dirty="0" err="1" smtClean="0"/>
              <a:t>systema</a:t>
            </a:r>
            <a:r>
              <a:rPr lang="cs-CZ" sz="2500" dirty="0" smtClean="0"/>
              <a:t> + </a:t>
            </a:r>
            <a:r>
              <a:rPr lang="cs-CZ" sz="2500" dirty="0" err="1" smtClean="0"/>
              <a:t>autonomicus</a:t>
            </a:r>
            <a:r>
              <a:rPr lang="cs-CZ" sz="2500" dirty="0" smtClean="0"/>
              <a:t>, a, um</a:t>
            </a:r>
          </a:p>
          <a:p>
            <a:endParaRPr lang="cs-CZ" sz="2500" dirty="0" smtClean="0"/>
          </a:p>
          <a:p>
            <a:r>
              <a:rPr lang="cs-CZ" sz="2500" dirty="0" err="1" smtClean="0"/>
              <a:t>stenosis</a:t>
            </a:r>
            <a:r>
              <a:rPr lang="cs-CZ" sz="2500" dirty="0" smtClean="0"/>
              <a:t> + ostium + </a:t>
            </a:r>
            <a:r>
              <a:rPr lang="cs-CZ" sz="2500" dirty="0" err="1" smtClean="0"/>
              <a:t>venosus</a:t>
            </a:r>
            <a:r>
              <a:rPr lang="cs-CZ" sz="2500" dirty="0" smtClean="0"/>
              <a:t>, a, um + </a:t>
            </a:r>
            <a:r>
              <a:rPr lang="cs-CZ" sz="2500" dirty="0" err="1" smtClean="0"/>
              <a:t>sinister</a:t>
            </a:r>
            <a:r>
              <a:rPr lang="cs-CZ" sz="2500" dirty="0" smtClean="0"/>
              <a:t>, tra, </a:t>
            </a:r>
            <a:r>
              <a:rPr lang="cs-CZ" sz="2500" dirty="0" err="1" smtClean="0"/>
              <a:t>trum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728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371600"/>
            <a:ext cx="4392488" cy="500972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ear</a:t>
            </a:r>
            <a:endParaRPr lang="cs-CZ" dirty="0" smtClean="0"/>
          </a:p>
          <a:p>
            <a:r>
              <a:rPr lang="cs-CZ" dirty="0" err="1" smtClean="0"/>
              <a:t>symptoms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tuberculosis</a:t>
            </a:r>
            <a:endParaRPr lang="cs-CZ" dirty="0" smtClean="0"/>
          </a:p>
          <a:p>
            <a:r>
              <a:rPr lang="cs-CZ" dirty="0" err="1" smtClean="0"/>
              <a:t>lobes</a:t>
            </a:r>
            <a:r>
              <a:rPr lang="cs-CZ" dirty="0" smtClean="0"/>
              <a:t> and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hypophysis</a:t>
            </a:r>
            <a:endParaRPr lang="cs-CZ" dirty="0" smtClean="0"/>
          </a:p>
          <a:p>
            <a:r>
              <a:rPr lang="cs-CZ" dirty="0" smtClean="0"/>
              <a:t>network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carpus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acute</a:t>
            </a:r>
            <a:r>
              <a:rPr lang="cs-CZ" dirty="0" smtClean="0"/>
              <a:t> </a:t>
            </a:r>
            <a:r>
              <a:rPr lang="cs-CZ" dirty="0" err="1" smtClean="0"/>
              <a:t>fever</a:t>
            </a:r>
            <a:endParaRPr lang="cs-CZ" dirty="0" smtClean="0"/>
          </a:p>
          <a:p>
            <a:r>
              <a:rPr lang="cs-CZ" dirty="0" err="1" smtClean="0"/>
              <a:t>canine</a:t>
            </a:r>
            <a:r>
              <a:rPr lang="cs-CZ" dirty="0" smtClean="0"/>
              <a:t> </a:t>
            </a:r>
            <a:r>
              <a:rPr lang="cs-CZ" dirty="0" err="1" smtClean="0"/>
              <a:t>teeth</a:t>
            </a:r>
            <a:endParaRPr lang="cs-CZ" dirty="0" smtClean="0"/>
          </a:p>
          <a:p>
            <a:r>
              <a:rPr lang="cs-CZ" dirty="0" err="1" smtClean="0"/>
              <a:t>venous</a:t>
            </a:r>
            <a:r>
              <a:rPr lang="cs-CZ" dirty="0" smtClean="0"/>
              <a:t> network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eyeball</a:t>
            </a:r>
            <a:endParaRPr lang="cs-CZ" dirty="0" smtClean="0"/>
          </a:p>
          <a:p>
            <a:r>
              <a:rPr lang="cs-CZ" dirty="0" err="1" smtClean="0"/>
              <a:t>symptoms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organic</a:t>
            </a:r>
            <a:r>
              <a:rPr lang="cs-CZ" dirty="0" smtClean="0"/>
              <a:t> </a:t>
            </a:r>
            <a:r>
              <a:rPr lang="cs-CZ" dirty="0" err="1" smtClean="0"/>
              <a:t>psychosis</a:t>
            </a:r>
            <a:endParaRPr lang="cs-CZ" dirty="0" smtClean="0"/>
          </a:p>
          <a:p>
            <a:r>
              <a:rPr lang="cs-CZ" dirty="0" err="1" smtClean="0"/>
              <a:t>antibiotics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whooping</a:t>
            </a:r>
            <a:r>
              <a:rPr lang="cs-CZ" dirty="0" smtClean="0"/>
              <a:t> </a:t>
            </a:r>
            <a:r>
              <a:rPr lang="cs-CZ" dirty="0" err="1" smtClean="0"/>
              <a:t>cough</a:t>
            </a:r>
            <a:endParaRPr lang="cs-CZ" dirty="0" smtClean="0"/>
          </a:p>
          <a:p>
            <a:r>
              <a:rPr lang="cs-CZ" dirty="0" err="1" smtClean="0"/>
              <a:t>symptoms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synarthrosis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464496" cy="500972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auris</a:t>
            </a:r>
            <a:r>
              <a:rPr lang="cs-CZ" dirty="0" smtClean="0"/>
              <a:t> interna</a:t>
            </a:r>
          </a:p>
          <a:p>
            <a:r>
              <a:rPr lang="cs-CZ" dirty="0" err="1" smtClean="0"/>
              <a:t>symptomata</a:t>
            </a:r>
            <a:r>
              <a:rPr lang="cs-CZ" dirty="0" smtClean="0"/>
              <a:t> </a:t>
            </a:r>
            <a:r>
              <a:rPr lang="cs-CZ" dirty="0" err="1" smtClean="0"/>
              <a:t>tuberculosis</a:t>
            </a:r>
            <a:endParaRPr lang="cs-CZ" dirty="0" smtClean="0"/>
          </a:p>
          <a:p>
            <a:r>
              <a:rPr lang="cs-CZ" dirty="0" err="1" smtClean="0"/>
              <a:t>lobi</a:t>
            </a:r>
            <a:r>
              <a:rPr lang="cs-CZ" dirty="0" smtClean="0"/>
              <a:t> et partes </a:t>
            </a:r>
            <a:r>
              <a:rPr lang="cs-CZ" dirty="0" err="1" smtClean="0"/>
              <a:t>hypophysis</a:t>
            </a:r>
            <a:endParaRPr lang="cs-CZ" dirty="0" smtClean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r>
              <a:rPr lang="cs-CZ" dirty="0" smtClean="0"/>
              <a:t>rete </a:t>
            </a:r>
            <a:r>
              <a:rPr lang="cs-CZ" dirty="0" err="1" smtClean="0"/>
              <a:t>carpi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febri</a:t>
            </a:r>
            <a:r>
              <a:rPr lang="cs-CZ" dirty="0" smtClean="0"/>
              <a:t> </a:t>
            </a:r>
            <a:r>
              <a:rPr lang="cs-CZ" dirty="0" err="1" smtClean="0"/>
              <a:t>acuta</a:t>
            </a:r>
            <a:endParaRPr lang="cs-CZ" dirty="0" smtClean="0"/>
          </a:p>
          <a:p>
            <a:r>
              <a:rPr lang="cs-CZ" dirty="0" err="1" smtClean="0"/>
              <a:t>dentes</a:t>
            </a:r>
            <a:r>
              <a:rPr lang="cs-CZ" dirty="0" smtClean="0"/>
              <a:t> </a:t>
            </a:r>
            <a:r>
              <a:rPr lang="cs-CZ" dirty="0" err="1" smtClean="0"/>
              <a:t>canini</a:t>
            </a:r>
            <a:endParaRPr lang="cs-CZ" dirty="0" smtClean="0"/>
          </a:p>
          <a:p>
            <a:r>
              <a:rPr lang="cs-CZ" dirty="0" smtClean="0"/>
              <a:t>rete </a:t>
            </a:r>
            <a:r>
              <a:rPr lang="cs-CZ" dirty="0" err="1" smtClean="0"/>
              <a:t>venosum</a:t>
            </a:r>
            <a:r>
              <a:rPr lang="cs-CZ" dirty="0" smtClean="0"/>
              <a:t> </a:t>
            </a:r>
            <a:r>
              <a:rPr lang="cs-CZ" dirty="0" err="1" smtClean="0"/>
              <a:t>bulbi</a:t>
            </a:r>
            <a:endParaRPr lang="cs-CZ" dirty="0" smtClean="0"/>
          </a:p>
          <a:p>
            <a:r>
              <a:rPr lang="cs-CZ" dirty="0" err="1" smtClean="0"/>
              <a:t>symptomata</a:t>
            </a:r>
            <a:r>
              <a:rPr lang="cs-CZ" dirty="0" smtClean="0"/>
              <a:t> </a:t>
            </a:r>
            <a:r>
              <a:rPr lang="cs-CZ" dirty="0" err="1" smtClean="0"/>
              <a:t>psychosis</a:t>
            </a:r>
            <a:r>
              <a:rPr lang="cs-CZ" dirty="0" smtClean="0"/>
              <a:t> /</a:t>
            </a:r>
            <a:r>
              <a:rPr lang="cs-CZ" dirty="0" err="1" smtClean="0"/>
              <a:t>eos</a:t>
            </a:r>
            <a:r>
              <a:rPr lang="cs-CZ" dirty="0" smtClean="0"/>
              <a:t> </a:t>
            </a:r>
            <a:r>
              <a:rPr lang="cs-CZ" dirty="0" err="1" smtClean="0"/>
              <a:t>organicae</a:t>
            </a:r>
            <a:endParaRPr lang="cs-CZ" dirty="0" smtClean="0"/>
          </a:p>
          <a:p>
            <a:r>
              <a:rPr lang="cs-CZ" dirty="0" err="1" smtClean="0"/>
              <a:t>antibiotica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pertussim</a:t>
            </a:r>
            <a:endParaRPr lang="cs-CZ" dirty="0" smtClean="0"/>
          </a:p>
          <a:p>
            <a:endParaRPr lang="cs-CZ" dirty="0"/>
          </a:p>
          <a:p>
            <a:pPr>
              <a:spcBef>
                <a:spcPts val="0"/>
              </a:spcBef>
            </a:pPr>
            <a:r>
              <a:rPr lang="cs-CZ" dirty="0" err="1" smtClean="0"/>
              <a:t>symptomata</a:t>
            </a:r>
            <a:r>
              <a:rPr lang="cs-CZ" dirty="0" smtClean="0"/>
              <a:t> </a:t>
            </a:r>
            <a:r>
              <a:rPr lang="cs-CZ" dirty="0" err="1" smtClean="0"/>
              <a:t>synarthrosis</a:t>
            </a:r>
            <a:r>
              <a:rPr lang="cs-CZ" dirty="0" smtClean="0"/>
              <a:t> / </a:t>
            </a:r>
            <a:r>
              <a:rPr lang="cs-CZ" dirty="0" err="1" smtClean="0"/>
              <a:t>eos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1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Translate</a:t>
            </a:r>
            <a:r>
              <a:rPr lang="cs-CZ" dirty="0"/>
              <a:t> /TASK 6a HANDOUT 6-7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856984" cy="5184576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err="1"/>
              <a:t>function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digestive </a:t>
            </a:r>
            <a:r>
              <a:rPr lang="cs-CZ" sz="2400" dirty="0" err="1"/>
              <a:t>organs</a:t>
            </a:r>
            <a:endParaRPr lang="cs-CZ" sz="2400" dirty="0"/>
          </a:p>
          <a:p>
            <a:pPr lvl="1"/>
            <a:r>
              <a:rPr lang="cs-CZ" sz="2000" dirty="0" err="1"/>
              <a:t>functio</a:t>
            </a:r>
            <a:r>
              <a:rPr lang="cs-CZ" sz="2000" dirty="0"/>
              <a:t> </a:t>
            </a:r>
            <a:r>
              <a:rPr lang="cs-CZ" sz="2000" dirty="0" err="1"/>
              <a:t>organorum</a:t>
            </a:r>
            <a:r>
              <a:rPr lang="cs-CZ" sz="2000" dirty="0"/>
              <a:t> </a:t>
            </a:r>
            <a:r>
              <a:rPr lang="cs-CZ" sz="2000" dirty="0" err="1" smtClean="0"/>
              <a:t>digestoriorum</a:t>
            </a:r>
            <a:r>
              <a:rPr lang="cs-CZ" sz="2000" dirty="0" smtClean="0"/>
              <a:t>			</a:t>
            </a:r>
            <a:r>
              <a:rPr lang="cs-CZ" sz="1800" dirty="0" smtClean="0"/>
              <a:t>(</a:t>
            </a:r>
            <a:r>
              <a:rPr lang="cs-CZ" sz="1800" dirty="0" err="1" smtClean="0"/>
              <a:t>organS</a:t>
            </a:r>
            <a:r>
              <a:rPr lang="cs-CZ" sz="1800" dirty="0" smtClean="0"/>
              <a:t> -&gt; </a:t>
            </a:r>
            <a:r>
              <a:rPr lang="cs-CZ" sz="1800" dirty="0" err="1" smtClean="0"/>
              <a:t>plural</a:t>
            </a:r>
            <a:r>
              <a:rPr lang="cs-CZ" sz="1800" dirty="0" smtClean="0"/>
              <a:t>)</a:t>
            </a:r>
            <a:endParaRPr lang="cs-CZ" sz="1800" dirty="0"/>
          </a:p>
          <a:p>
            <a:r>
              <a:rPr lang="cs-CZ" sz="2400" dirty="0" err="1"/>
              <a:t>thorn</a:t>
            </a:r>
            <a:r>
              <a:rPr lang="cs-CZ" sz="2400" dirty="0"/>
              <a:t> </a:t>
            </a:r>
            <a:r>
              <a:rPr lang="cs-CZ" sz="2400" dirty="0" err="1"/>
              <a:t>wounds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trunk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smtClean="0"/>
              <a:t>body</a:t>
            </a:r>
          </a:p>
          <a:p>
            <a:pPr lvl="1"/>
            <a:r>
              <a:rPr lang="cs-CZ" sz="2000" dirty="0" err="1"/>
              <a:t>vulnera</a:t>
            </a:r>
            <a:r>
              <a:rPr lang="cs-CZ" sz="2000" dirty="0"/>
              <a:t> </a:t>
            </a:r>
            <a:r>
              <a:rPr lang="cs-CZ" sz="2000" dirty="0" err="1"/>
              <a:t>lacera</a:t>
            </a:r>
            <a:r>
              <a:rPr lang="cs-CZ" sz="2000" dirty="0"/>
              <a:t> in </a:t>
            </a:r>
            <a:r>
              <a:rPr lang="cs-CZ" sz="2000" dirty="0" err="1"/>
              <a:t>trunco</a:t>
            </a:r>
            <a:r>
              <a:rPr lang="cs-CZ" sz="2000" dirty="0"/>
              <a:t> </a:t>
            </a:r>
            <a:r>
              <a:rPr lang="cs-CZ" sz="2000" dirty="0" err="1" smtClean="0"/>
              <a:t>corporis</a:t>
            </a:r>
            <a:r>
              <a:rPr lang="cs-CZ" sz="2000" dirty="0" smtClean="0"/>
              <a:t> 		</a:t>
            </a:r>
            <a:r>
              <a:rPr lang="cs-CZ" sz="1800" dirty="0" smtClean="0"/>
              <a:t>(</a:t>
            </a:r>
            <a:r>
              <a:rPr lang="cs-CZ" sz="1800" dirty="0" err="1" smtClean="0"/>
              <a:t>woundS</a:t>
            </a:r>
            <a:r>
              <a:rPr lang="cs-CZ" sz="1800" dirty="0" smtClean="0"/>
              <a:t>-&gt;</a:t>
            </a:r>
            <a:r>
              <a:rPr lang="cs-CZ" sz="1800" dirty="0" err="1" smtClean="0"/>
              <a:t>plural</a:t>
            </a:r>
            <a:r>
              <a:rPr lang="cs-CZ" sz="1800" dirty="0" smtClean="0"/>
              <a:t>; in (</a:t>
            </a:r>
            <a:r>
              <a:rPr lang="cs-CZ" sz="1800" dirty="0" err="1" smtClean="0"/>
              <a:t>position</a:t>
            </a:r>
            <a:r>
              <a:rPr lang="cs-CZ" sz="1800" dirty="0" smtClean="0"/>
              <a:t>) +</a:t>
            </a:r>
            <a:r>
              <a:rPr lang="cs-CZ" sz="1800" dirty="0" err="1" smtClean="0"/>
              <a:t>abl</a:t>
            </a:r>
            <a:r>
              <a:rPr lang="cs-CZ" sz="1800" dirty="0" smtClean="0"/>
              <a:t>.)</a:t>
            </a:r>
          </a:p>
          <a:p>
            <a:r>
              <a:rPr lang="cs-CZ" sz="2400" dirty="0" err="1"/>
              <a:t>foreign</a:t>
            </a:r>
            <a:r>
              <a:rPr lang="cs-CZ" sz="2400" dirty="0"/>
              <a:t> body in </a:t>
            </a:r>
            <a:r>
              <a:rPr lang="cs-CZ" sz="2400" dirty="0" err="1"/>
              <a:t>the</a:t>
            </a:r>
            <a:r>
              <a:rPr lang="cs-CZ" sz="2400" dirty="0"/>
              <a:t> oral </a:t>
            </a:r>
            <a:r>
              <a:rPr lang="cs-CZ" sz="2400" dirty="0" err="1" smtClean="0"/>
              <a:t>cavity</a:t>
            </a:r>
            <a:endParaRPr lang="cs-CZ" sz="2400" dirty="0" smtClean="0"/>
          </a:p>
          <a:p>
            <a:pPr lvl="1"/>
            <a:r>
              <a:rPr lang="cs-CZ" sz="2000" dirty="0"/>
              <a:t>corpus </a:t>
            </a:r>
            <a:r>
              <a:rPr lang="cs-CZ" sz="2000" dirty="0" err="1"/>
              <a:t>alienum</a:t>
            </a:r>
            <a:r>
              <a:rPr lang="cs-CZ" sz="2000" dirty="0"/>
              <a:t> in </a:t>
            </a:r>
            <a:r>
              <a:rPr lang="cs-CZ" sz="2000" dirty="0" err="1"/>
              <a:t>cavitate</a:t>
            </a:r>
            <a:r>
              <a:rPr lang="cs-CZ" sz="2000" dirty="0"/>
              <a:t> </a:t>
            </a:r>
            <a:r>
              <a:rPr lang="cs-CZ" sz="2000" dirty="0" err="1" smtClean="0"/>
              <a:t>oris</a:t>
            </a:r>
            <a:r>
              <a:rPr lang="cs-CZ" sz="2000" dirty="0" smtClean="0"/>
              <a:t>				</a:t>
            </a:r>
            <a:r>
              <a:rPr lang="cs-CZ" sz="1800" dirty="0" smtClean="0"/>
              <a:t>(in </a:t>
            </a:r>
            <a:r>
              <a:rPr lang="cs-CZ" sz="1800" dirty="0"/>
              <a:t>(</a:t>
            </a:r>
            <a:r>
              <a:rPr lang="cs-CZ" sz="1800" dirty="0" err="1"/>
              <a:t>position</a:t>
            </a:r>
            <a:r>
              <a:rPr lang="cs-CZ" sz="1800" dirty="0"/>
              <a:t>) +</a:t>
            </a:r>
            <a:r>
              <a:rPr lang="cs-CZ" sz="1800" dirty="0" err="1"/>
              <a:t>abl</a:t>
            </a:r>
            <a:r>
              <a:rPr lang="cs-CZ" sz="1800" dirty="0" smtClean="0"/>
              <a:t>.)</a:t>
            </a:r>
            <a:endParaRPr lang="cs-CZ" sz="1800" dirty="0"/>
          </a:p>
          <a:p>
            <a:r>
              <a:rPr lang="cs-CZ" sz="2400" dirty="0" err="1"/>
              <a:t>function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salivary</a:t>
            </a:r>
            <a:r>
              <a:rPr lang="cs-CZ" sz="2400" dirty="0"/>
              <a:t> </a:t>
            </a:r>
            <a:r>
              <a:rPr lang="cs-CZ" sz="2400" dirty="0" err="1" smtClean="0"/>
              <a:t>glands</a:t>
            </a:r>
            <a:endParaRPr lang="cs-CZ" sz="2400" dirty="0" smtClean="0"/>
          </a:p>
          <a:p>
            <a:pPr lvl="1"/>
            <a:r>
              <a:rPr lang="cs-CZ" sz="2000" dirty="0" err="1" smtClean="0"/>
              <a:t>functio</a:t>
            </a:r>
            <a:r>
              <a:rPr lang="cs-CZ" sz="2000" dirty="0" smtClean="0"/>
              <a:t> </a:t>
            </a:r>
            <a:r>
              <a:rPr lang="cs-CZ" sz="2000" dirty="0" err="1"/>
              <a:t>glandularum</a:t>
            </a:r>
            <a:r>
              <a:rPr lang="cs-CZ" sz="2000" dirty="0"/>
              <a:t> </a:t>
            </a:r>
            <a:r>
              <a:rPr lang="cs-CZ" sz="2000" dirty="0" err="1" smtClean="0"/>
              <a:t>salivariarum</a:t>
            </a:r>
            <a:r>
              <a:rPr lang="cs-CZ" sz="2000" dirty="0" smtClean="0"/>
              <a:t>			</a:t>
            </a:r>
            <a:r>
              <a:rPr lang="cs-CZ" sz="1800" dirty="0" smtClean="0"/>
              <a:t>(</a:t>
            </a:r>
            <a:r>
              <a:rPr lang="cs-CZ" sz="1800" dirty="0" err="1" smtClean="0"/>
              <a:t>glandS</a:t>
            </a:r>
            <a:r>
              <a:rPr lang="cs-CZ" sz="1800" dirty="0" smtClean="0"/>
              <a:t> </a:t>
            </a:r>
            <a:r>
              <a:rPr lang="cs-CZ" sz="1800" dirty="0"/>
              <a:t>-&gt; </a:t>
            </a:r>
            <a:r>
              <a:rPr lang="cs-CZ" sz="1800" dirty="0" err="1"/>
              <a:t>plural</a:t>
            </a:r>
            <a:r>
              <a:rPr lang="cs-CZ" sz="1800" dirty="0" smtClean="0"/>
              <a:t>)</a:t>
            </a:r>
            <a:endParaRPr lang="cs-CZ" sz="1800" dirty="0"/>
          </a:p>
          <a:p>
            <a:r>
              <a:rPr lang="cs-CZ" sz="2400" dirty="0" err="1" smtClean="0"/>
              <a:t>serous</a:t>
            </a:r>
            <a:r>
              <a:rPr lang="cs-CZ" sz="2400" dirty="0" smtClean="0"/>
              <a:t> </a:t>
            </a:r>
            <a:r>
              <a:rPr lang="cs-CZ" sz="2400" dirty="0" err="1"/>
              <a:t>tunic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 smtClean="0"/>
              <a:t>gullet</a:t>
            </a:r>
            <a:endParaRPr lang="cs-CZ" sz="2400" dirty="0" smtClean="0"/>
          </a:p>
          <a:p>
            <a:pPr lvl="1"/>
            <a:r>
              <a:rPr lang="cs-CZ" sz="2000" dirty="0"/>
              <a:t>tunica </a:t>
            </a:r>
            <a:r>
              <a:rPr lang="cs-CZ" sz="2000" dirty="0" err="1"/>
              <a:t>serosa</a:t>
            </a:r>
            <a:r>
              <a:rPr lang="cs-CZ" sz="2000" dirty="0"/>
              <a:t> </a:t>
            </a:r>
            <a:r>
              <a:rPr lang="cs-CZ" sz="2000" dirty="0" err="1" smtClean="0"/>
              <a:t>oesophagi</a:t>
            </a:r>
            <a:endParaRPr lang="cs-CZ" sz="2000" dirty="0"/>
          </a:p>
          <a:p>
            <a:r>
              <a:rPr lang="cs-CZ" sz="2400" dirty="0" err="1"/>
              <a:t>walls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 smtClean="0"/>
              <a:t>stomach</a:t>
            </a:r>
            <a:endParaRPr lang="cs-CZ" sz="2400" dirty="0" smtClean="0"/>
          </a:p>
          <a:p>
            <a:pPr lvl="1"/>
            <a:r>
              <a:rPr lang="cs-CZ" sz="2000" dirty="0" err="1"/>
              <a:t>parietes</a:t>
            </a:r>
            <a:r>
              <a:rPr lang="cs-CZ" sz="2000" dirty="0"/>
              <a:t> </a:t>
            </a:r>
            <a:r>
              <a:rPr lang="cs-CZ" sz="2000" dirty="0" err="1" smtClean="0"/>
              <a:t>stomachi</a:t>
            </a:r>
            <a:r>
              <a:rPr lang="cs-CZ" sz="2000" dirty="0" smtClean="0"/>
              <a:t>			</a:t>
            </a:r>
            <a:r>
              <a:rPr lang="cs-CZ" sz="1500" dirty="0" smtClean="0"/>
              <a:t>(</a:t>
            </a:r>
            <a:r>
              <a:rPr lang="cs-CZ" sz="1500" dirty="0" err="1" smtClean="0"/>
              <a:t>don</a:t>
            </a:r>
            <a:r>
              <a:rPr lang="cs-CZ" sz="1500" dirty="0" err="1" smtClean="0">
                <a:latin typeface="Andalus"/>
                <a:cs typeface="Andalus"/>
              </a:rPr>
              <a:t>`</a:t>
            </a:r>
            <a:r>
              <a:rPr lang="cs-CZ" sz="1500" dirty="0" err="1" smtClean="0"/>
              <a:t>t</a:t>
            </a:r>
            <a:r>
              <a:rPr lang="cs-CZ" sz="1500" dirty="0" smtClean="0"/>
              <a:t> </a:t>
            </a:r>
            <a:r>
              <a:rPr lang="cs-CZ" sz="1500" dirty="0" err="1" smtClean="0"/>
              <a:t>confuse</a:t>
            </a:r>
            <a:r>
              <a:rPr lang="cs-CZ" sz="1500" dirty="0" smtClean="0"/>
              <a:t> </a:t>
            </a:r>
            <a:r>
              <a:rPr lang="cs-CZ" sz="1500" dirty="0" err="1" smtClean="0"/>
              <a:t>pars</a:t>
            </a:r>
            <a:r>
              <a:rPr lang="cs-CZ" sz="1500" dirty="0" smtClean="0"/>
              <a:t>, </a:t>
            </a:r>
            <a:r>
              <a:rPr lang="cs-CZ" sz="1500" dirty="0" err="1" smtClean="0"/>
              <a:t>partis</a:t>
            </a:r>
            <a:r>
              <a:rPr lang="cs-CZ" sz="1500" dirty="0" smtClean="0"/>
              <a:t>, f. </a:t>
            </a:r>
            <a:r>
              <a:rPr lang="cs-CZ" sz="1500" dirty="0" err="1" smtClean="0"/>
              <a:t>with</a:t>
            </a:r>
            <a:r>
              <a:rPr lang="cs-CZ" sz="1500" dirty="0" smtClean="0"/>
              <a:t> </a:t>
            </a:r>
            <a:r>
              <a:rPr lang="cs-CZ" sz="1500" dirty="0" err="1" smtClean="0"/>
              <a:t>paries</a:t>
            </a:r>
            <a:r>
              <a:rPr lang="cs-CZ" sz="1500" dirty="0" smtClean="0"/>
              <a:t>, </a:t>
            </a:r>
            <a:r>
              <a:rPr lang="cs-CZ" sz="1500" dirty="0" err="1" smtClean="0"/>
              <a:t>etis</a:t>
            </a:r>
            <a:r>
              <a:rPr lang="cs-CZ" sz="1500" dirty="0" smtClean="0"/>
              <a:t>, m.)</a:t>
            </a:r>
            <a:endParaRPr lang="cs-CZ" sz="2000" dirty="0" smtClean="0"/>
          </a:p>
          <a:p>
            <a:r>
              <a:rPr lang="cs-CZ" sz="2400" dirty="0" err="1"/>
              <a:t>the</a:t>
            </a:r>
            <a:r>
              <a:rPr lang="cs-CZ" sz="2400" dirty="0"/>
              <a:t> body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stomach</a:t>
            </a:r>
            <a:endParaRPr lang="cs-CZ" sz="2100" dirty="0"/>
          </a:p>
          <a:p>
            <a:pPr lvl="1"/>
            <a:r>
              <a:rPr lang="cs-CZ" sz="2000" dirty="0"/>
              <a:t>corpus </a:t>
            </a:r>
            <a:r>
              <a:rPr lang="cs-CZ" sz="2000" dirty="0" err="1"/>
              <a:t>stomachi</a:t>
            </a:r>
            <a:endParaRPr lang="cs-CZ" sz="2000" dirty="0"/>
          </a:p>
          <a:p>
            <a:r>
              <a:rPr lang="cs-CZ" sz="2400" dirty="0" err="1"/>
              <a:t>ulcers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body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 smtClean="0"/>
              <a:t>stomach</a:t>
            </a:r>
            <a:r>
              <a:rPr lang="cs-CZ" sz="2400" dirty="0" smtClean="0"/>
              <a:t>		</a:t>
            </a:r>
            <a:endParaRPr lang="cs-CZ" sz="2400" dirty="0"/>
          </a:p>
          <a:p>
            <a:pPr lvl="1"/>
            <a:r>
              <a:rPr lang="cs-CZ" sz="2000" dirty="0" err="1"/>
              <a:t>ulcera</a:t>
            </a:r>
            <a:r>
              <a:rPr lang="cs-CZ" sz="2000" dirty="0"/>
              <a:t> in corpore </a:t>
            </a:r>
            <a:r>
              <a:rPr lang="cs-CZ" sz="2000" dirty="0" err="1" smtClean="0"/>
              <a:t>stomachi</a:t>
            </a:r>
            <a:r>
              <a:rPr lang="cs-CZ" sz="2000" dirty="0" smtClean="0"/>
              <a:t> / </a:t>
            </a:r>
            <a:r>
              <a:rPr lang="cs-CZ" sz="2000" dirty="0" err="1" smtClean="0"/>
              <a:t>ventriculi</a:t>
            </a:r>
            <a:r>
              <a:rPr lang="cs-CZ" sz="2000" dirty="0" smtClean="0"/>
              <a:t>	</a:t>
            </a:r>
            <a:r>
              <a:rPr lang="cs-CZ" sz="1800" dirty="0" smtClean="0"/>
              <a:t>(</a:t>
            </a:r>
            <a:r>
              <a:rPr lang="cs-CZ" sz="1800" dirty="0" err="1" smtClean="0"/>
              <a:t>ulcerS</a:t>
            </a:r>
            <a:r>
              <a:rPr lang="cs-CZ" sz="1800" dirty="0" smtClean="0"/>
              <a:t>-&gt;</a:t>
            </a:r>
            <a:r>
              <a:rPr lang="cs-CZ" sz="1800" dirty="0" err="1" smtClean="0"/>
              <a:t>plural</a:t>
            </a:r>
            <a:r>
              <a:rPr lang="cs-CZ" sz="1800" dirty="0" smtClean="0"/>
              <a:t>, </a:t>
            </a:r>
            <a:r>
              <a:rPr lang="cs-CZ" sz="1800" dirty="0" err="1" smtClean="0"/>
              <a:t>ulcus</a:t>
            </a:r>
            <a:r>
              <a:rPr lang="cs-CZ" sz="1800" dirty="0" smtClean="0"/>
              <a:t> </a:t>
            </a:r>
            <a:r>
              <a:rPr lang="cs-CZ" sz="1800" dirty="0" err="1" smtClean="0"/>
              <a:t>is</a:t>
            </a:r>
            <a:r>
              <a:rPr lang="cs-CZ" sz="1800" dirty="0" smtClean="0"/>
              <a:t> neuter-&gt; </a:t>
            </a:r>
            <a:r>
              <a:rPr lang="cs-CZ" sz="1800" dirty="0" err="1" smtClean="0"/>
              <a:t>ulcera</a:t>
            </a:r>
            <a:r>
              <a:rPr lang="cs-CZ" sz="1800" dirty="0" smtClean="0"/>
              <a:t>)</a:t>
            </a:r>
            <a:endParaRPr lang="cs-CZ" sz="1800" dirty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53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Translate</a:t>
            </a:r>
            <a:r>
              <a:rPr lang="cs-CZ" dirty="0"/>
              <a:t> /TASK 6a HANDOUT 6-7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04056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err="1" smtClean="0"/>
              <a:t>perforated</a:t>
            </a:r>
            <a:r>
              <a:rPr lang="cs-CZ" sz="2400" dirty="0" smtClean="0"/>
              <a:t> </a:t>
            </a:r>
            <a:r>
              <a:rPr lang="cs-CZ" sz="2400" dirty="0" err="1" smtClean="0"/>
              <a:t>intestines</a:t>
            </a:r>
            <a:endParaRPr lang="cs-CZ" sz="2400" dirty="0" smtClean="0"/>
          </a:p>
          <a:p>
            <a:pPr lvl="1"/>
            <a:r>
              <a:rPr lang="cs-CZ" sz="1900" dirty="0"/>
              <a:t>intestina </a:t>
            </a:r>
            <a:r>
              <a:rPr lang="cs-CZ" sz="1900" dirty="0" err="1" smtClean="0"/>
              <a:t>perforata</a:t>
            </a:r>
            <a:r>
              <a:rPr lang="cs-CZ" sz="1900" dirty="0" smtClean="0"/>
              <a:t>		</a:t>
            </a:r>
            <a:r>
              <a:rPr lang="cs-CZ" sz="1600" dirty="0" smtClean="0"/>
              <a:t>(</a:t>
            </a:r>
            <a:r>
              <a:rPr lang="cs-CZ" sz="1600" dirty="0" err="1" smtClean="0"/>
              <a:t>intestineS</a:t>
            </a:r>
            <a:r>
              <a:rPr lang="cs-CZ" sz="1600" dirty="0" smtClean="0"/>
              <a:t>-</a:t>
            </a:r>
            <a:r>
              <a:rPr lang="cs-CZ" sz="1600" dirty="0"/>
              <a:t>&gt;</a:t>
            </a:r>
            <a:r>
              <a:rPr lang="cs-CZ" sz="1600" dirty="0" err="1"/>
              <a:t>plural</a:t>
            </a:r>
            <a:r>
              <a:rPr lang="cs-CZ" sz="1600" dirty="0"/>
              <a:t>, </a:t>
            </a:r>
            <a:r>
              <a:rPr lang="cs-CZ" sz="1600" dirty="0" smtClean="0"/>
              <a:t>intestinum </a:t>
            </a:r>
            <a:r>
              <a:rPr lang="cs-CZ" sz="1600" dirty="0" err="1"/>
              <a:t>is</a:t>
            </a:r>
            <a:r>
              <a:rPr lang="cs-CZ" sz="1600" dirty="0"/>
              <a:t> neuter-&gt; </a:t>
            </a:r>
            <a:r>
              <a:rPr lang="cs-CZ" sz="1600" dirty="0" smtClean="0"/>
              <a:t>intestina)</a:t>
            </a:r>
          </a:p>
          <a:p>
            <a:r>
              <a:rPr lang="cs-CZ" sz="2400" dirty="0" err="1" smtClean="0"/>
              <a:t>sugical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perforated</a:t>
            </a:r>
            <a:r>
              <a:rPr lang="cs-CZ" sz="2400" dirty="0" smtClean="0"/>
              <a:t> </a:t>
            </a:r>
            <a:r>
              <a:rPr lang="cs-CZ" sz="2400" dirty="0" err="1" smtClean="0"/>
              <a:t>intestines</a:t>
            </a:r>
            <a:endParaRPr lang="cs-CZ" sz="2400" dirty="0" smtClean="0"/>
          </a:p>
          <a:p>
            <a:pPr lvl="1"/>
            <a:r>
              <a:rPr lang="cs-CZ" sz="1900" dirty="0" err="1"/>
              <a:t>therapia</a:t>
            </a:r>
            <a:r>
              <a:rPr lang="cs-CZ" sz="1900" dirty="0"/>
              <a:t> </a:t>
            </a:r>
            <a:r>
              <a:rPr lang="cs-CZ" sz="1900" dirty="0" err="1"/>
              <a:t>chirurgica</a:t>
            </a:r>
            <a:r>
              <a:rPr lang="cs-CZ" sz="1900" dirty="0"/>
              <a:t> </a:t>
            </a:r>
            <a:r>
              <a:rPr lang="cs-CZ" sz="1900" dirty="0" err="1"/>
              <a:t>intestinorum</a:t>
            </a:r>
            <a:r>
              <a:rPr lang="cs-CZ" sz="1900" dirty="0"/>
              <a:t> </a:t>
            </a:r>
            <a:r>
              <a:rPr lang="cs-CZ" sz="1900" dirty="0" err="1" smtClean="0"/>
              <a:t>perforatorum</a:t>
            </a:r>
            <a:r>
              <a:rPr lang="cs-CZ" sz="1900" dirty="0" smtClean="0"/>
              <a:t>		</a:t>
            </a:r>
            <a:r>
              <a:rPr lang="cs-CZ" sz="1600" dirty="0"/>
              <a:t> (</a:t>
            </a:r>
            <a:r>
              <a:rPr lang="cs-CZ" sz="1600" dirty="0" err="1"/>
              <a:t>intestineS</a:t>
            </a:r>
            <a:r>
              <a:rPr lang="cs-CZ" sz="1600" dirty="0"/>
              <a:t>-&gt;</a:t>
            </a:r>
            <a:r>
              <a:rPr lang="cs-CZ" sz="1600" dirty="0" err="1" smtClean="0"/>
              <a:t>plural</a:t>
            </a:r>
            <a:r>
              <a:rPr lang="cs-CZ" sz="1600" dirty="0" smtClean="0"/>
              <a:t>)</a:t>
            </a:r>
            <a:endParaRPr lang="cs-CZ" sz="1600" dirty="0"/>
          </a:p>
          <a:p>
            <a:r>
              <a:rPr lang="cs-CZ" sz="2400" dirty="0" err="1" smtClean="0"/>
              <a:t>symptoms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intestine</a:t>
            </a:r>
            <a:r>
              <a:rPr lang="cs-CZ" sz="2400" dirty="0" smtClean="0"/>
              <a:t> </a:t>
            </a:r>
            <a:r>
              <a:rPr lang="cs-CZ" sz="2400" dirty="0" err="1" smtClean="0"/>
              <a:t>perforation</a:t>
            </a:r>
            <a:endParaRPr lang="cs-CZ" sz="2400" dirty="0" smtClean="0"/>
          </a:p>
          <a:p>
            <a:pPr lvl="1"/>
            <a:r>
              <a:rPr lang="cs-CZ" sz="1900" dirty="0" err="1" smtClean="0"/>
              <a:t>symptomata</a:t>
            </a:r>
            <a:r>
              <a:rPr lang="cs-CZ" sz="1900" dirty="0" smtClean="0"/>
              <a:t> </a:t>
            </a:r>
            <a:r>
              <a:rPr lang="cs-CZ" sz="1900" dirty="0" err="1" smtClean="0"/>
              <a:t>perforationis</a:t>
            </a:r>
            <a:r>
              <a:rPr lang="cs-CZ" sz="1900" dirty="0" smtClean="0"/>
              <a:t> </a:t>
            </a:r>
            <a:r>
              <a:rPr lang="cs-CZ" sz="1900" dirty="0" err="1" smtClean="0"/>
              <a:t>intestini</a:t>
            </a:r>
            <a:r>
              <a:rPr lang="cs-CZ" sz="1900" dirty="0" smtClean="0"/>
              <a:t>		</a:t>
            </a:r>
            <a:r>
              <a:rPr lang="cs-CZ" sz="1600" dirty="0" smtClean="0"/>
              <a:t>(</a:t>
            </a:r>
            <a:r>
              <a:rPr lang="cs-CZ" sz="1600" dirty="0" err="1" smtClean="0"/>
              <a:t>perforation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a </a:t>
            </a:r>
            <a:r>
              <a:rPr lang="cs-CZ" sz="1600" dirty="0" err="1" smtClean="0"/>
              <a:t>noun</a:t>
            </a:r>
            <a:r>
              <a:rPr lang="cs-CZ" sz="1600" dirty="0" smtClean="0"/>
              <a:t>; </a:t>
            </a:r>
            <a:r>
              <a:rPr lang="cs-CZ" sz="1600" dirty="0" err="1" smtClean="0"/>
              <a:t>there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no 			</a:t>
            </a:r>
            <a:r>
              <a:rPr lang="cs-CZ" sz="1600" dirty="0" err="1" smtClean="0"/>
              <a:t>adjecive</a:t>
            </a:r>
            <a:r>
              <a:rPr lang="cs-CZ" sz="1600" dirty="0" smtClean="0"/>
              <a:t> </a:t>
            </a:r>
            <a:r>
              <a:rPr lang="cs-CZ" sz="1600" dirty="0" err="1" smtClean="0"/>
              <a:t>meaning</a:t>
            </a:r>
            <a:r>
              <a:rPr lang="cs-CZ" sz="1600" dirty="0" smtClean="0"/>
              <a:t> </a:t>
            </a:r>
            <a:r>
              <a:rPr lang="cs-CZ" sz="1600" dirty="0" err="1" smtClean="0"/>
              <a:t>intestine</a:t>
            </a:r>
            <a:r>
              <a:rPr lang="cs-CZ" sz="1600" dirty="0" smtClean="0"/>
              <a:t> -&gt; </a:t>
            </a:r>
            <a:r>
              <a:rPr lang="cs-CZ" sz="1600" dirty="0" err="1" smtClean="0"/>
              <a:t>perforation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intestine</a:t>
            </a:r>
            <a:r>
              <a:rPr lang="cs-CZ" sz="1600" dirty="0" smtClean="0"/>
              <a:t>)</a:t>
            </a:r>
          </a:p>
          <a:p>
            <a:r>
              <a:rPr lang="cs-CZ" sz="2400" dirty="0" err="1" smtClean="0"/>
              <a:t>cancer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sigmoid</a:t>
            </a:r>
            <a:r>
              <a:rPr lang="cs-CZ" sz="2400" dirty="0" smtClean="0"/>
              <a:t> </a:t>
            </a:r>
            <a:r>
              <a:rPr lang="cs-CZ" sz="2400" dirty="0" err="1" smtClean="0"/>
              <a:t>colon</a:t>
            </a:r>
            <a:endParaRPr lang="cs-CZ" sz="2400" dirty="0" smtClean="0"/>
          </a:p>
          <a:p>
            <a:pPr lvl="1"/>
            <a:r>
              <a:rPr lang="cs-CZ" sz="1900" dirty="0" err="1"/>
              <a:t>cancer</a:t>
            </a:r>
            <a:r>
              <a:rPr lang="cs-CZ" sz="1900" dirty="0"/>
              <a:t> coli </a:t>
            </a:r>
            <a:r>
              <a:rPr lang="cs-CZ" sz="1900" dirty="0" err="1" smtClean="0"/>
              <a:t>sigmoidei</a:t>
            </a:r>
            <a:endParaRPr lang="cs-CZ" sz="1900" dirty="0"/>
          </a:p>
          <a:p>
            <a:r>
              <a:rPr lang="cs-CZ" sz="2400" dirty="0" err="1" smtClean="0"/>
              <a:t>right</a:t>
            </a:r>
            <a:r>
              <a:rPr lang="cs-CZ" sz="2400" dirty="0" smtClean="0"/>
              <a:t> and </a:t>
            </a:r>
            <a:r>
              <a:rPr lang="cs-CZ" sz="2400" dirty="0" err="1" smtClean="0"/>
              <a:t>left</a:t>
            </a:r>
            <a:r>
              <a:rPr lang="cs-CZ" sz="2400" dirty="0" smtClean="0"/>
              <a:t> lobe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liver</a:t>
            </a:r>
          </a:p>
          <a:p>
            <a:pPr lvl="1"/>
            <a:r>
              <a:rPr lang="cs-CZ" sz="1900" dirty="0" err="1" smtClean="0"/>
              <a:t>lobus</a:t>
            </a:r>
            <a:r>
              <a:rPr lang="cs-CZ" sz="1900" dirty="0" smtClean="0"/>
              <a:t> </a:t>
            </a:r>
            <a:r>
              <a:rPr lang="cs-CZ" sz="1900" dirty="0" err="1"/>
              <a:t>hepatis</a:t>
            </a:r>
            <a:r>
              <a:rPr lang="cs-CZ" sz="1900" dirty="0"/>
              <a:t> </a:t>
            </a:r>
            <a:r>
              <a:rPr lang="cs-CZ" sz="1900" dirty="0" err="1"/>
              <a:t>dexter</a:t>
            </a:r>
            <a:r>
              <a:rPr lang="cs-CZ" sz="1900" dirty="0"/>
              <a:t> </a:t>
            </a:r>
            <a:r>
              <a:rPr lang="cs-CZ" sz="1900" dirty="0" smtClean="0"/>
              <a:t>et </a:t>
            </a:r>
            <a:r>
              <a:rPr lang="cs-CZ" sz="1900" dirty="0" err="1"/>
              <a:t>sinister</a:t>
            </a:r>
            <a:endParaRPr lang="cs-CZ" sz="1900" dirty="0"/>
          </a:p>
          <a:p>
            <a:r>
              <a:rPr lang="cs-CZ" sz="2400" dirty="0" smtClean="0"/>
              <a:t>tumor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head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pancreas</a:t>
            </a:r>
            <a:endParaRPr lang="cs-CZ" sz="2400" dirty="0" smtClean="0"/>
          </a:p>
          <a:p>
            <a:pPr lvl="1"/>
            <a:r>
              <a:rPr lang="cs-CZ" sz="1900" dirty="0"/>
              <a:t>tumor </a:t>
            </a:r>
            <a:r>
              <a:rPr lang="cs-CZ" sz="1900" dirty="0" err="1"/>
              <a:t>capitis</a:t>
            </a:r>
            <a:r>
              <a:rPr lang="cs-CZ" sz="1900" dirty="0"/>
              <a:t> </a:t>
            </a:r>
            <a:r>
              <a:rPr lang="cs-CZ" sz="1900" dirty="0" err="1"/>
              <a:t>pancreatis</a:t>
            </a:r>
            <a:endParaRPr lang="cs-CZ" sz="1900" dirty="0"/>
          </a:p>
          <a:p>
            <a:r>
              <a:rPr lang="cs-CZ" sz="2400" dirty="0" smtClean="0"/>
              <a:t>body and </a:t>
            </a:r>
            <a:r>
              <a:rPr lang="cs-CZ" sz="2400" dirty="0" err="1" smtClean="0"/>
              <a:t>neck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pancreas</a:t>
            </a:r>
            <a:endParaRPr lang="cs-CZ" sz="2400" dirty="0" smtClean="0"/>
          </a:p>
          <a:p>
            <a:pPr lvl="1"/>
            <a:r>
              <a:rPr lang="cs-CZ" sz="2000" dirty="0"/>
              <a:t>corpus et cervix </a:t>
            </a:r>
            <a:r>
              <a:rPr lang="cs-CZ" sz="2000" dirty="0" err="1"/>
              <a:t>pancreatis</a:t>
            </a: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414797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B0202"/>
                </a:solidFill>
              </a:rPr>
              <a:t>Find opposites/TASK 8 UN</a:t>
            </a:r>
            <a:r>
              <a:rPr lang="cs-CZ" sz="3600" dirty="0" smtClean="0">
                <a:solidFill>
                  <a:srgbClr val="CB0202"/>
                </a:solidFill>
              </a:rPr>
              <a:t>IT</a:t>
            </a:r>
            <a:r>
              <a:rPr lang="en-US" sz="3600" dirty="0" smtClean="0">
                <a:solidFill>
                  <a:srgbClr val="CB0202"/>
                </a:solidFill>
              </a:rPr>
              <a:t> 4</a:t>
            </a:r>
            <a:endParaRPr lang="en-US" sz="3600" dirty="0">
              <a:solidFill>
                <a:srgbClr val="CB020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20" y="1392390"/>
            <a:ext cx="5941905" cy="5107701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Cambria"/>
                <a:cs typeface="Cambria"/>
              </a:rPr>
              <a:t>Dura</a:t>
            </a:r>
            <a:r>
              <a:rPr lang="en-US" dirty="0" smtClean="0">
                <a:latin typeface="Cambria"/>
                <a:cs typeface="Cambria"/>
              </a:rPr>
              <a:t> mater </a:t>
            </a:r>
            <a:r>
              <a:rPr lang="en-US" dirty="0" err="1" smtClean="0">
                <a:latin typeface="Cambria"/>
                <a:cs typeface="Cambria"/>
              </a:rPr>
              <a:t>encephali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Tumor </a:t>
            </a:r>
            <a:r>
              <a:rPr lang="en-US" u="sng" dirty="0" err="1" smtClean="0">
                <a:latin typeface="Cambria"/>
                <a:cs typeface="Cambria"/>
              </a:rPr>
              <a:t>malignus</a:t>
            </a:r>
            <a:endParaRPr lang="en-US" u="sng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Pes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u="sng" dirty="0" err="1" smtClean="0">
                <a:latin typeface="Cambria"/>
                <a:cs typeface="Cambria"/>
              </a:rPr>
              <a:t>dexter</a:t>
            </a:r>
            <a:endParaRPr lang="en-US" u="sng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Medulla </a:t>
            </a:r>
            <a:r>
              <a:rPr lang="en-US" dirty="0" err="1" smtClean="0">
                <a:latin typeface="Cambria"/>
                <a:cs typeface="Cambria"/>
              </a:rPr>
              <a:t>ossium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u="sng" dirty="0" err="1" smtClean="0">
                <a:latin typeface="Cambria"/>
                <a:cs typeface="Cambria"/>
              </a:rPr>
              <a:t>flava</a:t>
            </a:r>
            <a:endParaRPr lang="en-US" u="sng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Vitium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u="sng" dirty="0" err="1" smtClean="0">
                <a:latin typeface="Cambria"/>
                <a:cs typeface="Cambria"/>
              </a:rPr>
              <a:t>congenitum</a:t>
            </a:r>
            <a:endParaRPr lang="en-US" u="sng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Regio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u="sng" dirty="0" err="1" smtClean="0">
                <a:latin typeface="Cambria"/>
                <a:cs typeface="Cambria"/>
              </a:rPr>
              <a:t>parva</a:t>
            </a:r>
            <a:endParaRPr lang="en-US" u="sng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Sanatio</a:t>
            </a:r>
            <a:r>
              <a:rPr lang="en-US" dirty="0" smtClean="0">
                <a:latin typeface="Cambria"/>
                <a:cs typeface="Cambria"/>
              </a:rPr>
              <a:t> per </a:t>
            </a:r>
            <a:r>
              <a:rPr lang="en-US" u="sng" dirty="0" err="1" smtClean="0">
                <a:latin typeface="Cambria"/>
                <a:cs typeface="Cambria"/>
              </a:rPr>
              <a:t>primam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intentionem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Auris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u="sng" dirty="0" err="1" smtClean="0">
                <a:latin typeface="Cambria"/>
                <a:cs typeface="Cambria"/>
              </a:rPr>
              <a:t>externa</a:t>
            </a:r>
            <a:endParaRPr lang="en-US" u="sng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Prognosis</a:t>
            </a:r>
            <a:r>
              <a:rPr lang="en-US" u="sng" dirty="0" smtClean="0">
                <a:latin typeface="Cambria"/>
                <a:cs typeface="Cambria"/>
              </a:rPr>
              <a:t> bona</a:t>
            </a:r>
          </a:p>
          <a:p>
            <a:r>
              <a:rPr lang="en-US" dirty="0" err="1" smtClean="0">
                <a:latin typeface="Cambria"/>
                <a:cs typeface="Cambria"/>
              </a:rPr>
              <a:t>Nephrosis</a:t>
            </a:r>
            <a:r>
              <a:rPr lang="en-US" u="sng" dirty="0" smtClean="0">
                <a:latin typeface="Cambria"/>
                <a:cs typeface="Cambria"/>
              </a:rPr>
              <a:t> </a:t>
            </a:r>
            <a:r>
              <a:rPr lang="en-US" u="sng" dirty="0" err="1" smtClean="0">
                <a:latin typeface="Cambria"/>
                <a:cs typeface="Cambria"/>
              </a:rPr>
              <a:t>chronica</a:t>
            </a:r>
            <a:endParaRPr lang="en-US" u="sng" dirty="0">
              <a:latin typeface="Cambria"/>
              <a:cs typeface="Cambri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55238" y="1363579"/>
            <a:ext cx="2793389" cy="51365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pia</a:t>
            </a:r>
            <a:endParaRPr lang="en-US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benignus</a:t>
            </a:r>
            <a:endParaRPr lang="en-US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sinister</a:t>
            </a:r>
            <a:endParaRPr lang="en-US" u="sng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rubra</a:t>
            </a:r>
            <a:endParaRPr lang="en-US" u="sng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acquisitum</a:t>
            </a:r>
            <a:endParaRPr lang="en-US" u="sng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magna</a:t>
            </a:r>
            <a:endParaRPr lang="en-US" u="sng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secundam</a:t>
            </a:r>
            <a:endParaRPr lang="en-US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interna</a:t>
            </a:r>
            <a:endParaRPr lang="en-US" dirty="0" smtClean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mala</a:t>
            </a:r>
          </a:p>
          <a:p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acuta</a:t>
            </a:r>
            <a:endParaRPr lang="en-US" dirty="0">
              <a:solidFill>
                <a:srgbClr val="CB0202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4468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genitive </a:t>
            </a:r>
            <a:r>
              <a:rPr lang="cs-CZ" dirty="0" err="1" smtClean="0"/>
              <a:t>ending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3rd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-</a:t>
            </a:r>
            <a:r>
              <a:rPr lang="cs-CZ" dirty="0" err="1" smtClean="0"/>
              <a:t>is</a:t>
            </a: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3rd </a:t>
            </a:r>
            <a:r>
              <a:rPr lang="cs-CZ" dirty="0" err="1" smtClean="0"/>
              <a:t>declension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dolor</a:t>
            </a:r>
            <a:r>
              <a:rPr lang="cs-CZ" dirty="0" smtClean="0"/>
              <a:t>, corpus, pelvis, rete, dosis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paradigm</a:t>
            </a:r>
            <a:r>
              <a:rPr lang="cs-CZ" dirty="0" smtClean="0"/>
              <a:t> </a:t>
            </a:r>
            <a:r>
              <a:rPr lang="cs-CZ" dirty="0" err="1" smtClean="0"/>
              <a:t>dolor</a:t>
            </a:r>
            <a:r>
              <a:rPr lang="cs-CZ" dirty="0" smtClean="0"/>
              <a:t> and pelvis?</a:t>
            </a:r>
          </a:p>
          <a:p>
            <a:pPr lvl="1"/>
            <a:r>
              <a:rPr lang="cs-CZ" dirty="0" smtClean="0"/>
              <a:t>genitive </a:t>
            </a:r>
            <a:r>
              <a:rPr lang="cs-CZ" dirty="0" err="1" smtClean="0"/>
              <a:t>plural</a:t>
            </a:r>
            <a:r>
              <a:rPr lang="cs-CZ" dirty="0" smtClean="0"/>
              <a:t>: </a:t>
            </a:r>
            <a:r>
              <a:rPr lang="cs-CZ" dirty="0" err="1" smtClean="0"/>
              <a:t>dolor</a:t>
            </a:r>
            <a:r>
              <a:rPr lang="cs-CZ" dirty="0" smtClean="0"/>
              <a:t>-um / </a:t>
            </a:r>
            <a:r>
              <a:rPr lang="cs-CZ" dirty="0" err="1" smtClean="0"/>
              <a:t>pelv-</a:t>
            </a:r>
            <a:r>
              <a:rPr lang="cs-CZ" dirty="0" err="1" smtClean="0">
                <a:solidFill>
                  <a:srgbClr val="FF0000"/>
                </a:solidFill>
              </a:rPr>
              <a:t>i</a:t>
            </a:r>
            <a:r>
              <a:rPr lang="cs-CZ" dirty="0" err="1" smtClean="0"/>
              <a:t>um</a:t>
            </a: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paradigm</a:t>
            </a:r>
            <a:r>
              <a:rPr lang="cs-CZ" dirty="0"/>
              <a:t> </a:t>
            </a:r>
            <a:r>
              <a:rPr lang="cs-CZ" dirty="0" smtClean="0"/>
              <a:t>corpus </a:t>
            </a:r>
            <a:r>
              <a:rPr lang="cs-CZ" dirty="0"/>
              <a:t>and </a:t>
            </a:r>
            <a:r>
              <a:rPr lang="cs-CZ" dirty="0" smtClean="0"/>
              <a:t>rete?</a:t>
            </a:r>
          </a:p>
          <a:p>
            <a:pPr lvl="1"/>
            <a:r>
              <a:rPr lang="cs-CZ" dirty="0" smtClean="0"/>
              <a:t>ablative </a:t>
            </a:r>
            <a:r>
              <a:rPr lang="cs-CZ" dirty="0" err="1" smtClean="0"/>
              <a:t>singular</a:t>
            </a:r>
            <a:r>
              <a:rPr lang="cs-CZ" dirty="0" smtClean="0"/>
              <a:t>: </a:t>
            </a:r>
            <a:r>
              <a:rPr lang="cs-CZ" dirty="0" err="1" smtClean="0"/>
              <a:t>corpor</a:t>
            </a:r>
            <a:r>
              <a:rPr lang="cs-CZ" dirty="0" smtClean="0"/>
              <a:t>-e / ret-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nominative and </a:t>
            </a:r>
            <a:r>
              <a:rPr lang="cs-CZ" dirty="0" err="1" smtClean="0"/>
              <a:t>accusative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: </a:t>
            </a:r>
            <a:r>
              <a:rPr lang="cs-CZ" dirty="0" err="1" smtClean="0"/>
              <a:t>corpor</a:t>
            </a:r>
            <a:r>
              <a:rPr lang="cs-CZ" dirty="0" smtClean="0"/>
              <a:t>-a / ret-</a:t>
            </a:r>
            <a:r>
              <a:rPr lang="cs-CZ" dirty="0" err="1" smtClean="0">
                <a:solidFill>
                  <a:srgbClr val="FF0000"/>
                </a:solidFill>
              </a:rPr>
              <a:t>i</a:t>
            </a:r>
            <a:r>
              <a:rPr lang="cs-CZ" dirty="0" err="1" smtClean="0"/>
              <a:t>a</a:t>
            </a:r>
            <a:endParaRPr lang="cs-CZ" dirty="0" smtClean="0"/>
          </a:p>
          <a:p>
            <a:pPr lvl="1"/>
            <a:r>
              <a:rPr lang="cs-CZ" dirty="0" smtClean="0"/>
              <a:t>genitive </a:t>
            </a:r>
            <a:r>
              <a:rPr lang="cs-CZ" dirty="0" err="1" smtClean="0"/>
              <a:t>plural</a:t>
            </a:r>
            <a:r>
              <a:rPr lang="cs-CZ" dirty="0" smtClean="0"/>
              <a:t>: </a:t>
            </a:r>
            <a:r>
              <a:rPr lang="cs-CZ" dirty="0" err="1" smtClean="0"/>
              <a:t>corpor</a:t>
            </a:r>
            <a:r>
              <a:rPr lang="cs-CZ" dirty="0" smtClean="0"/>
              <a:t>–um </a:t>
            </a:r>
            <a:r>
              <a:rPr lang="cs-CZ" dirty="0"/>
              <a:t>/ </a:t>
            </a:r>
            <a:r>
              <a:rPr lang="cs-CZ" dirty="0" smtClean="0"/>
              <a:t>ret-</a:t>
            </a:r>
            <a:r>
              <a:rPr lang="cs-CZ" dirty="0" err="1" smtClean="0">
                <a:solidFill>
                  <a:srgbClr val="FF0000"/>
                </a:solidFill>
              </a:rPr>
              <a:t>i</a:t>
            </a:r>
            <a:r>
              <a:rPr lang="cs-CZ" dirty="0" err="1" smtClean="0"/>
              <a:t>um</a:t>
            </a:r>
            <a:endParaRPr lang="cs-CZ" dirty="0"/>
          </a:p>
          <a:p>
            <a:pPr lvl="1"/>
            <a:endParaRPr lang="cs-CZ" dirty="0" smtClean="0"/>
          </a:p>
          <a:p>
            <a:pPr marL="1005840" lvl="2" indent="-457200">
              <a:buFont typeface="+mj-lt"/>
              <a:buAutoNum type="alphaLcParenR"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95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80167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9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92" y="526219"/>
            <a:ext cx="8830264" cy="587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3042680" y="612396"/>
            <a:ext cx="2986480" cy="201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73022"/>
            <a:ext cx="8534400" cy="878747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consonant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r>
              <a:rPr lang="cs-CZ" dirty="0" smtClean="0"/>
              <a:t> and i-</a:t>
            </a:r>
            <a:r>
              <a:rPr lang="cs-CZ" dirty="0" err="1" smtClean="0"/>
              <a:t>stems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662569" y="1308682"/>
            <a:ext cx="612396" cy="504654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510753" y="1308682"/>
            <a:ext cx="539419" cy="504654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535920" y="4269996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670958" y="4269995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050172" y="1308681"/>
            <a:ext cx="612397" cy="5046541"/>
          </a:xfrm>
          <a:prstGeom prst="rect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876256" y="1308683"/>
            <a:ext cx="576064" cy="5046541"/>
          </a:xfrm>
          <a:prstGeom prst="rect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6900363" y="4262433"/>
            <a:ext cx="514252" cy="4110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6907162" y="3413136"/>
            <a:ext cx="514252" cy="4110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6893033" y="3841426"/>
            <a:ext cx="514252" cy="4110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106016" y="4262432"/>
            <a:ext cx="514252" cy="4110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5112815" y="3413135"/>
            <a:ext cx="514252" cy="4110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5112815" y="3841427"/>
            <a:ext cx="514252" cy="4110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0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decide</a:t>
            </a:r>
            <a:r>
              <a:rPr lang="cs-CZ" dirty="0"/>
              <a:t>, </a:t>
            </a:r>
            <a:r>
              <a:rPr lang="cs-CZ" dirty="0" err="1"/>
              <a:t>whether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declined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i="1" dirty="0"/>
              <a:t>pelvis</a:t>
            </a:r>
            <a:r>
              <a:rPr lang="cs-CZ" dirty="0"/>
              <a:t>?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masculine</a:t>
            </a:r>
            <a:r>
              <a:rPr lang="cs-CZ" dirty="0"/>
              <a:t> / </a:t>
            </a:r>
            <a:r>
              <a:rPr lang="cs-CZ" dirty="0" err="1"/>
              <a:t>feminine</a:t>
            </a:r>
            <a:r>
              <a:rPr lang="cs-CZ" dirty="0"/>
              <a:t> gender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/>
              <a:t>AND</a:t>
            </a:r>
          </a:p>
          <a:p>
            <a:pPr marL="1005840" lvl="2" indent="-457200">
              <a:buFont typeface="+mj-lt"/>
              <a:buAutoNum type="alphaLcParenR"/>
            </a:pPr>
            <a:r>
              <a:rPr lang="cs-CZ" dirty="0" err="1"/>
              <a:t>it</a:t>
            </a:r>
            <a:r>
              <a:rPr lang="cs-CZ" dirty="0"/>
              <a:t> has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nominative and genitive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singular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i="1" dirty="0" err="1"/>
              <a:t>auris</a:t>
            </a:r>
            <a:r>
              <a:rPr lang="cs-CZ" i="1" dirty="0"/>
              <a:t>, </a:t>
            </a:r>
            <a:r>
              <a:rPr lang="cs-CZ" i="1" dirty="0" err="1"/>
              <a:t>auris</a:t>
            </a:r>
            <a:r>
              <a:rPr lang="cs-CZ" i="1" dirty="0"/>
              <a:t>, f.</a:t>
            </a:r>
            <a:r>
              <a:rPr lang="cs-CZ" dirty="0"/>
              <a:t> )</a:t>
            </a:r>
          </a:p>
          <a:p>
            <a:pPr marL="1005840" lvl="2" indent="-457200">
              <a:buFont typeface="+mj-lt"/>
              <a:buAutoNum type="alphaLcParenR"/>
            </a:pPr>
            <a:r>
              <a:rPr lang="cs-CZ" dirty="0"/>
              <a:t>OR </a:t>
            </a:r>
            <a:r>
              <a:rPr lang="cs-CZ" dirty="0" err="1"/>
              <a:t>its</a:t>
            </a:r>
            <a:r>
              <a:rPr lang="cs-CZ" dirty="0"/>
              <a:t> genitive stem </a:t>
            </a:r>
            <a:r>
              <a:rPr lang="cs-CZ" dirty="0" err="1"/>
              <a:t>ends</a:t>
            </a:r>
            <a:r>
              <a:rPr lang="cs-CZ" dirty="0"/>
              <a:t> in 2 </a:t>
            </a:r>
            <a:r>
              <a:rPr lang="cs-CZ" dirty="0" err="1"/>
              <a:t>consonants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i="1" dirty="0" err="1"/>
              <a:t>dens</a:t>
            </a:r>
            <a:r>
              <a:rPr lang="cs-CZ" i="1" dirty="0"/>
              <a:t>, </a:t>
            </a:r>
            <a:r>
              <a:rPr lang="cs-CZ" i="1" dirty="0" err="1"/>
              <a:t>dentis</a:t>
            </a:r>
            <a:r>
              <a:rPr lang="cs-CZ" i="1" dirty="0"/>
              <a:t>, m.</a:t>
            </a:r>
            <a:r>
              <a:rPr lang="cs-CZ" dirty="0"/>
              <a:t> )</a:t>
            </a:r>
          </a:p>
          <a:p>
            <a:pPr>
              <a:spcBef>
                <a:spcPts val="1800"/>
              </a:spcBef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do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decide</a:t>
            </a:r>
            <a:r>
              <a:rPr lang="cs-CZ" dirty="0"/>
              <a:t>, </a:t>
            </a:r>
            <a:r>
              <a:rPr lang="cs-CZ" dirty="0" err="1"/>
              <a:t>whether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declined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i="1" dirty="0" smtClean="0"/>
              <a:t>rete</a:t>
            </a:r>
            <a:r>
              <a:rPr lang="cs-CZ" dirty="0" smtClean="0"/>
              <a:t>?</a:t>
            </a:r>
            <a:endParaRPr lang="cs-CZ" dirty="0"/>
          </a:p>
          <a:p>
            <a:pPr marL="731520" lvl="1" indent="-457200">
              <a:buFont typeface="+mj-lt"/>
              <a:buAutoNum type="arabicPeriod"/>
            </a:pP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neuter gender</a:t>
            </a:r>
            <a:endParaRPr lang="cs-CZ" dirty="0"/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and in </a:t>
            </a:r>
            <a:r>
              <a:rPr lang="cs-CZ" dirty="0" err="1" smtClean="0"/>
              <a:t>nomitative</a:t>
            </a:r>
            <a:r>
              <a:rPr lang="cs-CZ" dirty="0" smtClean="0"/>
              <a:t> </a:t>
            </a:r>
            <a:r>
              <a:rPr lang="cs-CZ" dirty="0" err="1" smtClean="0"/>
              <a:t>singular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ends</a:t>
            </a:r>
            <a:r>
              <a:rPr lang="cs-CZ" dirty="0" smtClean="0"/>
              <a:t> in </a:t>
            </a:r>
            <a:r>
              <a:rPr lang="cs-CZ" i="1" dirty="0" smtClean="0"/>
              <a:t>-e, -al, -ar</a:t>
            </a:r>
          </a:p>
          <a:p>
            <a:pPr marL="88900" lvl="1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i="1" dirty="0" smtClean="0"/>
              <a:t>animal, </a:t>
            </a:r>
            <a:r>
              <a:rPr lang="cs-CZ" i="1" dirty="0" err="1" smtClean="0"/>
              <a:t>alis</a:t>
            </a:r>
            <a:r>
              <a:rPr lang="cs-CZ" i="1" dirty="0" smtClean="0"/>
              <a:t>, n., </a:t>
            </a:r>
            <a:r>
              <a:rPr lang="cs-CZ" i="1" dirty="0" err="1" smtClean="0"/>
              <a:t>calcar</a:t>
            </a:r>
            <a:r>
              <a:rPr lang="cs-CZ" i="1" dirty="0" smtClean="0"/>
              <a:t>, </a:t>
            </a:r>
            <a:r>
              <a:rPr lang="cs-CZ" i="1" dirty="0" err="1" smtClean="0"/>
              <a:t>aris</a:t>
            </a:r>
            <a:r>
              <a:rPr lang="cs-CZ" i="1" dirty="0" smtClean="0"/>
              <a:t>, n., </a:t>
            </a:r>
            <a:r>
              <a:rPr lang="cs-CZ" i="1" dirty="0" err="1" smtClean="0"/>
              <a:t>cochlear</a:t>
            </a:r>
            <a:r>
              <a:rPr lang="cs-CZ" i="1" dirty="0" smtClean="0"/>
              <a:t>, </a:t>
            </a:r>
            <a:r>
              <a:rPr lang="cs-CZ" i="1" dirty="0" err="1" smtClean="0"/>
              <a:t>aris</a:t>
            </a:r>
            <a:r>
              <a:rPr lang="cs-CZ" i="1" dirty="0" smtClean="0"/>
              <a:t>, n.</a:t>
            </a:r>
            <a:r>
              <a:rPr lang="cs-CZ" dirty="0" smtClean="0"/>
              <a:t> 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48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decide</a:t>
            </a:r>
            <a:r>
              <a:rPr lang="cs-CZ" dirty="0"/>
              <a:t>, </a:t>
            </a:r>
            <a:r>
              <a:rPr lang="cs-CZ" dirty="0" err="1"/>
              <a:t>whether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declined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i="1" dirty="0" smtClean="0"/>
              <a:t>dosis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nominativa </a:t>
            </a:r>
            <a:r>
              <a:rPr lang="cs-CZ" dirty="0" err="1" smtClean="0"/>
              <a:t>singular</a:t>
            </a:r>
            <a:r>
              <a:rPr lang="cs-CZ" dirty="0" smtClean="0"/>
              <a:t> </a:t>
            </a:r>
            <a:r>
              <a:rPr lang="cs-CZ" dirty="0" err="1" smtClean="0"/>
              <a:t>ends</a:t>
            </a:r>
            <a:r>
              <a:rPr lang="cs-CZ" dirty="0" smtClean="0"/>
              <a:t> in </a:t>
            </a:r>
            <a:r>
              <a:rPr lang="cs-CZ" dirty="0"/>
              <a:t>-</a:t>
            </a:r>
            <a:r>
              <a:rPr lang="cs-CZ" i="1" dirty="0" smtClean="0"/>
              <a:t>sis, -</a:t>
            </a:r>
            <a:r>
              <a:rPr lang="cs-CZ" i="1" dirty="0" err="1" smtClean="0"/>
              <a:t>xis</a:t>
            </a:r>
            <a:r>
              <a:rPr lang="cs-CZ" i="1" dirty="0" smtClean="0"/>
              <a:t>, -</a:t>
            </a:r>
            <a:r>
              <a:rPr lang="cs-CZ" i="1" dirty="0" err="1" smtClean="0"/>
              <a:t>osis</a:t>
            </a:r>
            <a:endParaRPr lang="cs-CZ" i="1" dirty="0" smtClean="0"/>
          </a:p>
          <a:p>
            <a:pPr lvl="1"/>
            <a:r>
              <a:rPr lang="cs-CZ" i="1" dirty="0" err="1" smtClean="0"/>
              <a:t>the</a:t>
            </a:r>
            <a:r>
              <a:rPr lang="cs-CZ" i="1" dirty="0" smtClean="0"/>
              <a:t> genitive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same</a:t>
            </a:r>
            <a:endParaRPr lang="cs-CZ" i="1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dictionary</a:t>
            </a:r>
            <a:r>
              <a:rPr lang="cs-CZ" dirty="0" smtClean="0"/>
              <a:t> </a:t>
            </a:r>
            <a:r>
              <a:rPr lang="cs-CZ" dirty="0" err="1" smtClean="0"/>
              <a:t>entry</a:t>
            </a:r>
            <a:r>
              <a:rPr lang="cs-CZ" dirty="0" smtClean="0"/>
              <a:t> has </a:t>
            </a:r>
            <a:r>
              <a:rPr lang="cs-CZ" dirty="0" err="1" smtClean="0"/>
              <a:t>the</a:t>
            </a:r>
            <a:r>
              <a:rPr lang="cs-CZ" dirty="0" smtClean="0"/>
              <a:t> genitive </a:t>
            </a:r>
            <a:r>
              <a:rPr lang="cs-CZ" dirty="0" err="1" smtClean="0"/>
              <a:t>ending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/ </a:t>
            </a:r>
            <a:r>
              <a:rPr lang="cs-CZ" dirty="0" err="1" smtClean="0"/>
              <a:t>eos</a:t>
            </a:r>
            <a:endParaRPr lang="cs-CZ" dirty="0"/>
          </a:p>
          <a:p>
            <a:r>
              <a:rPr lang="cs-CZ" dirty="0" err="1" smtClean="0"/>
              <a:t>What</a:t>
            </a:r>
            <a:r>
              <a:rPr lang="cs-CZ" dirty="0" smtClean="0"/>
              <a:t> Latin </a:t>
            </a:r>
            <a:r>
              <a:rPr lang="cs-CZ" dirty="0" err="1" smtClean="0"/>
              <a:t>nous</a:t>
            </a:r>
            <a:r>
              <a:rPr lang="cs-CZ" dirty="0" smtClean="0"/>
              <a:t> are </a:t>
            </a:r>
            <a:r>
              <a:rPr lang="cs-CZ" dirty="0" err="1"/>
              <a:t>declined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i="1" dirty="0" smtClean="0"/>
              <a:t>dosis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febris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pPr lvl="1"/>
            <a:r>
              <a:rPr lang="cs-CZ" dirty="0" err="1" smtClean="0"/>
              <a:t>tussis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pPr lvl="1"/>
            <a:r>
              <a:rPr lang="cs-CZ" dirty="0" err="1" smtClean="0"/>
              <a:t>sitis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pPr lvl="1"/>
            <a:r>
              <a:rPr lang="cs-CZ" dirty="0" err="1" smtClean="0"/>
              <a:t>pertussis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pPr lvl="1"/>
            <a:r>
              <a:rPr lang="cs-CZ" dirty="0" err="1" smtClean="0"/>
              <a:t>tuberculosis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8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80167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9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42" y="503251"/>
            <a:ext cx="8830264" cy="587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3042680" y="612396"/>
            <a:ext cx="2986480" cy="201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73023"/>
            <a:ext cx="8534400" cy="735698"/>
          </a:xfrm>
        </p:spPr>
        <p:txBody>
          <a:bodyPr anchor="ctr">
            <a:normAutofit/>
          </a:bodyPr>
          <a:lstStyle/>
          <a:p>
            <a:r>
              <a:rPr lang="cs-CZ" dirty="0" smtClean="0"/>
              <a:t>DOSIS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257372" y="1290927"/>
            <a:ext cx="612396" cy="422630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26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576064"/>
          </a:xfrm>
        </p:spPr>
        <p:txBody>
          <a:bodyPr anchor="ctr">
            <a:normAutofit fontScale="90000"/>
          </a:bodyPr>
          <a:lstStyle/>
          <a:p>
            <a:r>
              <a:rPr lang="en-US" dirty="0" smtClean="0">
                <a:solidFill>
                  <a:srgbClr val="CB0202"/>
                </a:solidFill>
              </a:rPr>
              <a:t>Add the correct adjective</a:t>
            </a:r>
            <a:r>
              <a:rPr lang="cs-CZ" dirty="0" smtClean="0">
                <a:solidFill>
                  <a:srgbClr val="CB0202"/>
                </a:solidFill>
              </a:rPr>
              <a:t> and </a:t>
            </a:r>
            <a:r>
              <a:rPr lang="cs-CZ" dirty="0" err="1" smtClean="0">
                <a:solidFill>
                  <a:srgbClr val="CB0202"/>
                </a:solidFill>
              </a:rPr>
              <a:t>form</a:t>
            </a:r>
            <a:r>
              <a:rPr lang="cs-CZ" dirty="0" smtClean="0">
                <a:solidFill>
                  <a:srgbClr val="CB0202"/>
                </a:solidFill>
              </a:rPr>
              <a:t> </a:t>
            </a:r>
            <a:r>
              <a:rPr lang="cs-CZ" dirty="0" err="1" smtClean="0">
                <a:solidFill>
                  <a:srgbClr val="CB0202"/>
                </a:solidFill>
              </a:rPr>
              <a:t>the</a:t>
            </a:r>
            <a:r>
              <a:rPr lang="cs-CZ" dirty="0" smtClean="0">
                <a:solidFill>
                  <a:srgbClr val="CB0202"/>
                </a:solidFill>
              </a:rPr>
              <a:t> </a:t>
            </a:r>
            <a:r>
              <a:rPr lang="cs-CZ" dirty="0" err="1" smtClean="0">
                <a:solidFill>
                  <a:srgbClr val="CB0202"/>
                </a:solidFill>
              </a:rPr>
              <a:t>plural</a:t>
            </a:r>
            <a:endParaRPr lang="en-US" dirty="0">
              <a:solidFill>
                <a:srgbClr val="CB020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822" y="1808531"/>
            <a:ext cx="4495800" cy="4525963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auris</a:t>
            </a:r>
            <a:r>
              <a:rPr lang="en-US" sz="2500" dirty="0" smtClean="0">
                <a:latin typeface="Cambria"/>
                <a:cs typeface="Cambria"/>
              </a:rPr>
              <a:t>  (</a:t>
            </a:r>
            <a:r>
              <a:rPr lang="en-US" sz="2500" dirty="0" err="1" smtClean="0">
                <a:latin typeface="Cambria"/>
                <a:cs typeface="Cambria"/>
              </a:rPr>
              <a:t>medius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smtClean="0">
                <a:latin typeface="Cambria"/>
                <a:cs typeface="Cambria"/>
              </a:rPr>
              <a:t>psychosis (</a:t>
            </a:r>
            <a:r>
              <a:rPr lang="en-US" sz="2500" dirty="0" err="1" smtClean="0">
                <a:latin typeface="Cambria"/>
                <a:cs typeface="Cambria"/>
              </a:rPr>
              <a:t>organicus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err="1" smtClean="0">
                <a:latin typeface="Cambria"/>
                <a:cs typeface="Cambria"/>
              </a:rPr>
              <a:t>canalis</a:t>
            </a:r>
            <a:r>
              <a:rPr lang="en-US" sz="2500" dirty="0" smtClean="0">
                <a:latin typeface="Cambria"/>
                <a:cs typeface="Cambria"/>
              </a:rPr>
              <a:t> (</a:t>
            </a:r>
            <a:r>
              <a:rPr lang="en-US" sz="2500" dirty="0" err="1" smtClean="0">
                <a:latin typeface="Cambria"/>
                <a:cs typeface="Cambria"/>
              </a:rPr>
              <a:t>nutricius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smtClean="0">
                <a:latin typeface="Cambria"/>
                <a:cs typeface="Cambria"/>
              </a:rPr>
              <a:t>dens (</a:t>
            </a:r>
            <a:r>
              <a:rPr lang="en-US" sz="2500" dirty="0" err="1" smtClean="0">
                <a:latin typeface="Cambria"/>
                <a:cs typeface="Cambria"/>
              </a:rPr>
              <a:t>incisivus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err="1" smtClean="0">
                <a:latin typeface="Cambria"/>
                <a:cs typeface="Cambria"/>
              </a:rPr>
              <a:t>febris</a:t>
            </a:r>
            <a:r>
              <a:rPr lang="en-US" sz="2500" dirty="0" smtClean="0">
                <a:latin typeface="Cambria"/>
                <a:cs typeface="Cambria"/>
              </a:rPr>
              <a:t> (</a:t>
            </a:r>
            <a:r>
              <a:rPr lang="en-US" sz="2500" dirty="0" err="1" smtClean="0">
                <a:latin typeface="Cambria"/>
                <a:cs typeface="Cambria"/>
              </a:rPr>
              <a:t>acutus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smtClean="0">
                <a:latin typeface="Cambria"/>
                <a:cs typeface="Cambria"/>
              </a:rPr>
              <a:t>sepsis (</a:t>
            </a:r>
            <a:r>
              <a:rPr lang="en-US" sz="2500" dirty="0" err="1" smtClean="0">
                <a:latin typeface="Cambria"/>
                <a:cs typeface="Cambria"/>
              </a:rPr>
              <a:t>lentus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smtClean="0">
                <a:latin typeface="Cambria"/>
                <a:cs typeface="Cambria"/>
              </a:rPr>
              <a:t>metastasis (</a:t>
            </a:r>
            <a:r>
              <a:rPr lang="en-US" sz="2500" dirty="0" err="1" smtClean="0">
                <a:latin typeface="Cambria"/>
                <a:cs typeface="Cambria"/>
              </a:rPr>
              <a:t>isolatus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err="1" smtClean="0">
                <a:latin typeface="Cambria"/>
                <a:cs typeface="Cambria"/>
              </a:rPr>
              <a:t>mors</a:t>
            </a:r>
            <a:r>
              <a:rPr lang="en-US" sz="2500" dirty="0" smtClean="0">
                <a:latin typeface="Cambria"/>
                <a:cs typeface="Cambria"/>
              </a:rPr>
              <a:t> (</a:t>
            </a:r>
            <a:r>
              <a:rPr lang="en-US" sz="2500" dirty="0" err="1" smtClean="0">
                <a:latin typeface="Cambria"/>
                <a:cs typeface="Cambria"/>
              </a:rPr>
              <a:t>clinicus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r>
              <a:rPr lang="en-US" sz="2500" dirty="0" smtClean="0">
                <a:latin typeface="Cambria"/>
                <a:cs typeface="Cambria"/>
              </a:rPr>
              <a:t>rete (</a:t>
            </a:r>
            <a:r>
              <a:rPr lang="en-US" sz="2500" dirty="0" err="1" smtClean="0">
                <a:latin typeface="Cambria"/>
                <a:cs typeface="Cambria"/>
              </a:rPr>
              <a:t>venosus</a:t>
            </a:r>
            <a:r>
              <a:rPr lang="en-US" sz="2500" dirty="0" smtClean="0">
                <a:latin typeface="Cambria"/>
                <a:cs typeface="Cambria"/>
              </a:rPr>
              <a:t>, a, um)</a:t>
            </a:r>
          </a:p>
          <a:p>
            <a:pPr marL="0" indent="0">
              <a:buNone/>
            </a:pPr>
            <a:endParaRPr lang="en-US" sz="2500" dirty="0" smtClean="0">
              <a:latin typeface="Cambria"/>
              <a:cs typeface="Cambria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572000" y="1808531"/>
            <a:ext cx="150552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In (abl.)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Ante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Sub (abl.)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In (acc.)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Propter 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Post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Ex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Post</a:t>
            </a:r>
          </a:p>
          <a:p>
            <a:pPr marL="0" indent="0">
              <a:buNone/>
            </a:pPr>
            <a:r>
              <a:rPr lang="en-US" sz="2500" i="1" dirty="0" smtClean="0">
                <a:solidFill>
                  <a:srgbClr val="DB0013"/>
                </a:solidFill>
                <a:latin typeface="Cambria"/>
                <a:cs typeface="Cambria"/>
              </a:rPr>
              <a:t>In (acc.)</a:t>
            </a:r>
            <a:endParaRPr lang="en-US" sz="2500" i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5" name="Ovál 4"/>
          <p:cNvSpPr/>
          <p:nvPr/>
        </p:nvSpPr>
        <p:spPr>
          <a:xfrm>
            <a:off x="2362210" y="1819555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ál 4"/>
          <p:cNvSpPr/>
          <p:nvPr/>
        </p:nvSpPr>
        <p:spPr>
          <a:xfrm>
            <a:off x="3255814" y="2276755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ál 4"/>
          <p:cNvSpPr/>
          <p:nvPr/>
        </p:nvSpPr>
        <p:spPr>
          <a:xfrm>
            <a:off x="2343722" y="273165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4"/>
          <p:cNvSpPr/>
          <p:nvPr/>
        </p:nvSpPr>
        <p:spPr>
          <a:xfrm>
            <a:off x="1965379" y="321194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4"/>
          <p:cNvSpPr/>
          <p:nvPr/>
        </p:nvSpPr>
        <p:spPr>
          <a:xfrm>
            <a:off x="2212624" y="3652638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4"/>
          <p:cNvSpPr/>
          <p:nvPr/>
        </p:nvSpPr>
        <p:spPr>
          <a:xfrm>
            <a:off x="2207740" y="4109838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4"/>
          <p:cNvSpPr/>
          <p:nvPr/>
        </p:nvSpPr>
        <p:spPr>
          <a:xfrm>
            <a:off x="3022594" y="4567038"/>
            <a:ext cx="466439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ál 4"/>
          <p:cNvSpPr/>
          <p:nvPr/>
        </p:nvSpPr>
        <p:spPr>
          <a:xfrm>
            <a:off x="2261023" y="5039134"/>
            <a:ext cx="457200" cy="4565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4"/>
          <p:cNvSpPr/>
          <p:nvPr/>
        </p:nvSpPr>
        <p:spPr>
          <a:xfrm>
            <a:off x="2526181" y="5495635"/>
            <a:ext cx="605659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22825" y="1808532"/>
            <a:ext cx="449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err="1" smtClean="0">
                <a:latin typeface="Cambria"/>
                <a:cs typeface="Cambria"/>
              </a:rPr>
              <a:t>Aure</a:t>
            </a:r>
            <a:r>
              <a:rPr lang="en-US" sz="2500" dirty="0" smtClean="0">
                <a:latin typeface="Cambria"/>
                <a:cs typeface="Cambria"/>
              </a:rPr>
              <a:t> media</a:t>
            </a:r>
          </a:p>
          <a:p>
            <a:pPr marL="0" indent="0">
              <a:buNone/>
            </a:pPr>
            <a:r>
              <a:rPr lang="en-US" sz="2500" dirty="0" err="1" smtClean="0">
                <a:latin typeface="Cambria"/>
                <a:cs typeface="Cambria"/>
              </a:rPr>
              <a:t>Psychosim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organicam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500" dirty="0" err="1" smtClean="0">
                <a:latin typeface="Cambria"/>
                <a:cs typeface="Cambria"/>
              </a:rPr>
              <a:t>Canale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nutricio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500" dirty="0" err="1" smtClean="0">
                <a:latin typeface="Cambria"/>
                <a:cs typeface="Cambria"/>
              </a:rPr>
              <a:t>Dentem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incisivum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500" dirty="0" err="1" smtClean="0">
                <a:latin typeface="Cambria"/>
                <a:cs typeface="Cambria"/>
              </a:rPr>
              <a:t>Febrim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acutam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500" dirty="0" err="1" smtClean="0">
                <a:latin typeface="Cambria"/>
                <a:cs typeface="Cambria"/>
              </a:rPr>
              <a:t>Sepsim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lentam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500" dirty="0" err="1" smtClean="0">
                <a:latin typeface="Cambria"/>
                <a:cs typeface="Cambria"/>
              </a:rPr>
              <a:t>Metastasi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isolata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500" dirty="0" smtClean="0">
                <a:latin typeface="Cambria"/>
                <a:cs typeface="Cambria"/>
              </a:rPr>
              <a:t>Mortem </a:t>
            </a:r>
            <a:r>
              <a:rPr lang="en-US" sz="2500" dirty="0" err="1" smtClean="0">
                <a:latin typeface="Cambria"/>
                <a:cs typeface="Cambria"/>
              </a:rPr>
              <a:t>clinicam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500" dirty="0" smtClean="0">
                <a:latin typeface="Cambria"/>
                <a:cs typeface="Cambria"/>
              </a:rPr>
              <a:t>Rete </a:t>
            </a:r>
            <a:r>
              <a:rPr lang="en-US" sz="2500" dirty="0" err="1" smtClean="0">
                <a:latin typeface="Cambria"/>
                <a:cs typeface="Cambria"/>
              </a:rPr>
              <a:t>venosum</a:t>
            </a:r>
            <a:endParaRPr lang="en-US" sz="2500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2500" dirty="0" smtClean="0">
              <a:latin typeface="Cambria"/>
              <a:cs typeface="Cambria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404664"/>
            <a:ext cx="8424936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CB0202"/>
                </a:solidFill>
              </a:rPr>
              <a:t>Join the phrases with prepositions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56313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Match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appropriate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8173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foramen</a:t>
            </a:r>
            <a:endParaRPr lang="cs-CZ" dirty="0" smtClean="0"/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mors</a:t>
            </a: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medulla</a:t>
            </a:r>
            <a:endParaRPr lang="cs-CZ" dirty="0" smtClean="0"/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injectio</a:t>
            </a:r>
            <a:endParaRPr lang="cs-CZ" dirty="0" smtClean="0"/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ulcus</a:t>
            </a:r>
            <a:endParaRPr lang="cs-CZ" dirty="0" smtClean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mater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lobus</a:t>
            </a: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febris</a:t>
            </a:r>
            <a:endParaRPr lang="cs-CZ" dirty="0" smtClean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tumor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symphisis</a:t>
            </a:r>
            <a:endParaRPr lang="cs-CZ" dirty="0" smtClean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femur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prognosis</a:t>
            </a:r>
            <a:endParaRPr lang="cs-CZ" dirty="0" smtClean="0"/>
          </a:p>
          <a:p>
            <a:pPr marL="457200" indent="-457200">
              <a:buFont typeface="+mj-lt"/>
              <a:buAutoNum type="arabicParenR"/>
            </a:pPr>
            <a:r>
              <a:rPr lang="cs-CZ" dirty="0" err="1" smtClean="0"/>
              <a:t>diameter</a:t>
            </a: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08173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perforatus</a:t>
            </a:r>
            <a:r>
              <a:rPr lang="cs-CZ" dirty="0" smtClean="0"/>
              <a:t>, a, 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fract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continu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clinic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obliqu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nutrici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subcutane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flav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pubic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bon</a:t>
            </a:r>
            <a:r>
              <a:rPr lang="cs-CZ" dirty="0"/>
              <a:t>us,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sinister</a:t>
            </a:r>
            <a:r>
              <a:rPr lang="cs-CZ" dirty="0" smtClean="0"/>
              <a:t>, tra, </a:t>
            </a:r>
            <a:r>
              <a:rPr lang="cs-CZ" dirty="0" err="1" smtClean="0"/>
              <a:t>trum</a:t>
            </a: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dur</a:t>
            </a:r>
            <a:r>
              <a:rPr lang="cs-CZ" dirty="0" err="1"/>
              <a:t>us</a:t>
            </a:r>
            <a:r>
              <a:rPr lang="cs-CZ" dirty="0"/>
              <a:t>, a, </a:t>
            </a:r>
            <a:r>
              <a:rPr lang="cs-CZ" dirty="0" smtClean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benignus</a:t>
            </a:r>
            <a:r>
              <a:rPr lang="cs-CZ" dirty="0"/>
              <a:t>, a, um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115616" y="6309320"/>
            <a:ext cx="511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1f, 2d, 3h, 4g, 5a, 6l, 7k, 8c, 9m, 10i, 11b, 12j, 13e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98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Fill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suffixes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3" y="1340768"/>
            <a:ext cx="8892509" cy="51125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dirty="0" smtClean="0"/>
              <a:t>partes </a:t>
            </a:r>
            <a:r>
              <a:rPr lang="cs-CZ" dirty="0" err="1" smtClean="0"/>
              <a:t>hypophys</a:t>
            </a:r>
            <a:r>
              <a:rPr lang="cs-CZ" dirty="0" smtClean="0"/>
              <a:t>_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symptomata</a:t>
            </a:r>
            <a:r>
              <a:rPr lang="cs-CZ" dirty="0" smtClean="0"/>
              <a:t> </a:t>
            </a:r>
            <a:r>
              <a:rPr lang="cs-CZ" dirty="0" err="1" smtClean="0"/>
              <a:t>tuberculos</a:t>
            </a:r>
            <a:r>
              <a:rPr lang="cs-CZ" dirty="0" smtClean="0"/>
              <a:t>_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resectio</a:t>
            </a:r>
            <a:r>
              <a:rPr lang="cs-CZ" dirty="0" smtClean="0"/>
              <a:t> </a:t>
            </a:r>
            <a:r>
              <a:rPr lang="cs-CZ" dirty="0" err="1" smtClean="0"/>
              <a:t>radic</a:t>
            </a:r>
            <a:r>
              <a:rPr lang="cs-CZ" dirty="0" smtClean="0"/>
              <a:t>_ </a:t>
            </a:r>
            <a:r>
              <a:rPr lang="cs-CZ" dirty="0" err="1" smtClean="0"/>
              <a:t>dent</a:t>
            </a:r>
            <a:r>
              <a:rPr lang="cs-CZ" dirty="0" smtClean="0"/>
              <a:t>_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sub </a:t>
            </a:r>
            <a:r>
              <a:rPr lang="cs-CZ" dirty="0" err="1" smtClean="0"/>
              <a:t>calcar</a:t>
            </a:r>
            <a:r>
              <a:rPr lang="cs-CZ" dirty="0" smtClean="0"/>
              <a:t>_ </a:t>
            </a:r>
            <a:r>
              <a:rPr lang="cs-CZ" dirty="0" err="1" smtClean="0"/>
              <a:t>avi</a:t>
            </a:r>
            <a:r>
              <a:rPr lang="cs-CZ" dirty="0" smtClean="0"/>
              <a:t>_</a:t>
            </a:r>
            <a:r>
              <a:rPr lang="cs-CZ" dirty="0">
                <a:solidFill>
                  <a:schemeClr val="tx2"/>
                </a:solidFill>
              </a:rPr>
              <a:t>				</a:t>
            </a:r>
            <a:r>
              <a:rPr lang="cs-CZ" dirty="0"/>
              <a:t>(</a:t>
            </a:r>
            <a:r>
              <a:rPr lang="cs-CZ" dirty="0" err="1"/>
              <a:t>position</a:t>
            </a:r>
            <a:r>
              <a:rPr lang="cs-CZ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amputatio</a:t>
            </a:r>
            <a:r>
              <a:rPr lang="cs-CZ" dirty="0" smtClean="0"/>
              <a:t> </a:t>
            </a:r>
            <a:r>
              <a:rPr lang="cs-CZ" dirty="0" err="1" smtClean="0"/>
              <a:t>ped</a:t>
            </a:r>
            <a:r>
              <a:rPr lang="cs-CZ" dirty="0" smtClean="0"/>
              <a:t>_ </a:t>
            </a:r>
            <a:r>
              <a:rPr lang="cs-CZ" dirty="0" err="1" smtClean="0"/>
              <a:t>dextr</a:t>
            </a:r>
            <a:r>
              <a:rPr lang="cs-CZ" dirty="0" smtClean="0"/>
              <a:t>_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narcos</a:t>
            </a:r>
            <a:r>
              <a:rPr lang="cs-CZ" dirty="0" smtClean="0"/>
              <a:t>_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febris</a:t>
            </a:r>
            <a:r>
              <a:rPr lang="cs-CZ" dirty="0" smtClean="0"/>
              <a:t>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tuss</a:t>
            </a:r>
            <a:r>
              <a:rPr lang="cs-CZ" dirty="0" smtClean="0"/>
              <a:t>_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aether</a:t>
            </a:r>
            <a:r>
              <a:rPr lang="cs-CZ" dirty="0" smtClean="0"/>
              <a:t> pro </a:t>
            </a:r>
            <a:r>
              <a:rPr lang="cs-CZ" dirty="0" err="1" smtClean="0"/>
              <a:t>anaesthes</a:t>
            </a:r>
            <a:r>
              <a:rPr lang="cs-CZ" dirty="0" smtClean="0"/>
              <a:t>_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pelv</a:t>
            </a:r>
            <a:r>
              <a:rPr lang="cs-CZ" dirty="0" smtClean="0"/>
              <a:t>_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haemorrhagi</a:t>
            </a:r>
            <a:r>
              <a:rPr lang="cs-CZ" dirty="0" smtClean="0"/>
              <a:t>_ in </a:t>
            </a:r>
            <a:r>
              <a:rPr lang="cs-CZ" dirty="0" err="1" smtClean="0"/>
              <a:t>cavitat</a:t>
            </a:r>
            <a:r>
              <a:rPr lang="cs-CZ" dirty="0" smtClean="0"/>
              <a:t>_ </a:t>
            </a:r>
            <a:r>
              <a:rPr lang="cs-CZ" dirty="0" err="1" smtClean="0"/>
              <a:t>abdmin</a:t>
            </a:r>
            <a:r>
              <a:rPr lang="cs-CZ" dirty="0" smtClean="0"/>
              <a:t>_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cochlear</a:t>
            </a:r>
            <a:r>
              <a:rPr lang="cs-CZ" dirty="0" smtClean="0"/>
              <a:t> plen_ </a:t>
            </a:r>
            <a:r>
              <a:rPr lang="cs-CZ" dirty="0" err="1" smtClean="0"/>
              <a:t>mell</a:t>
            </a:r>
            <a:r>
              <a:rPr lang="cs-CZ" dirty="0" smtClean="0"/>
              <a:t>_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tuss</a:t>
            </a:r>
            <a:r>
              <a:rPr lang="cs-CZ" dirty="0" smtClean="0"/>
              <a:t>_ </a:t>
            </a:r>
            <a:r>
              <a:rPr lang="cs-CZ" dirty="0" err="1" smtClean="0"/>
              <a:t>chronic</a:t>
            </a:r>
            <a:r>
              <a:rPr lang="cs-CZ" dirty="0" smtClean="0"/>
              <a:t>_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44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371</TotalTime>
  <Words>721</Words>
  <Application>Microsoft Office PowerPoint</Application>
  <PresentationFormat>Předvádění na obrazovce (4:3)</PresentationFormat>
  <Paragraphs>197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Revision</vt:lpstr>
      <vt:lpstr>Revision</vt:lpstr>
      <vt:lpstr>The difference between consonant stems and i-stems</vt:lpstr>
      <vt:lpstr>Revision</vt:lpstr>
      <vt:lpstr>Revision</vt:lpstr>
      <vt:lpstr>DOSIS</vt:lpstr>
      <vt:lpstr>Add the correct adjective and form the plural</vt:lpstr>
      <vt:lpstr>Match the nouns with the appropriate adjectives</vt:lpstr>
      <vt:lpstr>Fill in the missing suffixes</vt:lpstr>
      <vt:lpstr>Fill in the missing suffixes</vt:lpstr>
      <vt:lpstr>Join the terms to form the expressions</vt:lpstr>
      <vt:lpstr>Translate</vt:lpstr>
      <vt:lpstr>Translate /TASK 6a HANDOUT 6-7</vt:lpstr>
      <vt:lpstr>Translate /TASK 6a HANDOUT 6-7</vt:lpstr>
      <vt:lpstr>Find opposites/TASK 8 UNIT 4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Ševčíková Tereza</dc:creator>
  <cp:lastModifiedBy>Ševčíková Tereza</cp:lastModifiedBy>
  <cp:revision>16</cp:revision>
  <dcterms:created xsi:type="dcterms:W3CDTF">2015-11-11T09:34:18Z</dcterms:created>
  <dcterms:modified xsi:type="dcterms:W3CDTF">2015-11-12T11:27:14Z</dcterms:modified>
</cp:coreProperties>
</file>