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5" r:id="rId5"/>
    <p:sldId id="263" r:id="rId6"/>
    <p:sldId id="264" r:id="rId7"/>
    <p:sldId id="266" r:id="rId8"/>
    <p:sldId id="270" r:id="rId9"/>
    <p:sldId id="257" r:id="rId10"/>
    <p:sldId id="260" r:id="rId11"/>
    <p:sldId id="258" r:id="rId12"/>
    <p:sldId id="259" r:id="rId13"/>
    <p:sldId id="268" r:id="rId14"/>
    <p:sldId id="271" r:id="rId15"/>
    <p:sldId id="269" r:id="rId16"/>
    <p:sldId id="267"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87183A9B-42A3-41EF-AA0F-17666FECC5CA}" type="datetimeFigureOut">
              <a:rPr lang="cs-CZ" smtClean="0"/>
              <a:t>25. 11. 2015</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25. 11. 2015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0F882EE-62BD-4995-BFBD-BDF9644FD74C}"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10F882EE-62BD-4995-BFBD-BDF9644FD74C}"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25. 11. 2015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87183A9B-42A3-41EF-AA0F-17666FECC5CA}" type="datetimeFigureOut">
              <a:rPr lang="cs-CZ" smtClean="0"/>
              <a:t>25. 11. 2015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10F882EE-62BD-4995-BFBD-BDF9644FD74C}"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7183A9B-42A3-41EF-AA0F-17666FECC5CA}" type="datetimeFigureOut">
              <a:rPr lang="cs-CZ" smtClean="0"/>
              <a:t>25. 11. 2015</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7183A9B-42A3-41EF-AA0F-17666FECC5CA}" type="datetimeFigureOut">
              <a:rPr lang="cs-CZ" smtClean="0"/>
              <a:t>25. 11. 2015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0F882EE-62BD-4995-BFBD-BDF9644FD74C}"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87183A9B-42A3-41EF-AA0F-17666FECC5CA}" type="datetimeFigureOut">
              <a:rPr lang="cs-CZ" smtClean="0"/>
              <a:t>25. 11. 2015</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10F882EE-62BD-4995-BFBD-BDF9644FD74C}"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87183A9B-42A3-41EF-AA0F-17666FECC5CA}" type="datetimeFigureOut">
              <a:rPr lang="cs-CZ" smtClean="0"/>
              <a:t>25. 11. 2015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10F882EE-62BD-4995-BFBD-BDF9644FD74C}"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7183A9B-42A3-41EF-AA0F-17666FECC5CA}" type="datetimeFigureOut">
              <a:rPr lang="cs-CZ" smtClean="0"/>
              <a:t>25. 11. 2015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F882EE-62BD-4995-BFBD-BDF9644FD74C}"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F882EE-62BD-4995-BFBD-BDF9644FD74C}"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7183A9B-42A3-41EF-AA0F-17666FECC5CA}" type="datetimeFigureOut">
              <a:rPr lang="cs-CZ" smtClean="0"/>
              <a:t>25. 11. 2015</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10F882EE-62BD-4995-BFBD-BDF9644FD74C}"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7183A9B-42A3-41EF-AA0F-17666FECC5CA}" type="datetimeFigureOut">
              <a:rPr lang="cs-CZ" smtClean="0"/>
              <a:t>25. 11. 2015</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183A9B-42A3-41EF-AA0F-17666FECC5CA}" type="datetimeFigureOut">
              <a:rPr lang="cs-CZ" smtClean="0"/>
              <a:t>25. 11. 2015</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F882EE-62BD-4995-BFBD-BDF9644FD74C}"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endParaRPr lang="cs-CZ" dirty="0"/>
          </a:p>
        </p:txBody>
      </p:sp>
    </p:spTree>
    <p:extLst>
      <p:ext uri="{BB962C8B-B14F-4D97-AF65-F5344CB8AC3E}">
        <p14:creationId xmlns:p14="http://schemas.microsoft.com/office/powerpoint/2010/main" val="193030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Form</a:t>
            </a:r>
            <a:r>
              <a:rPr lang="cs-CZ" dirty="0" smtClean="0"/>
              <a:t> </a:t>
            </a:r>
            <a:r>
              <a:rPr lang="cs-CZ" dirty="0" err="1" smtClean="0"/>
              <a:t>corresponding</a:t>
            </a:r>
            <a:r>
              <a:rPr lang="cs-CZ" dirty="0" smtClean="0"/>
              <a:t> </a:t>
            </a:r>
            <a:r>
              <a:rPr lang="cs-CZ" dirty="0" err="1" smtClean="0"/>
              <a:t>loose</a:t>
            </a:r>
            <a:r>
              <a:rPr lang="cs-CZ" dirty="0" smtClean="0"/>
              <a:t> </a:t>
            </a:r>
            <a:r>
              <a:rPr lang="cs-CZ" dirty="0" err="1" smtClean="0"/>
              <a:t>atributes</a:t>
            </a:r>
            <a:endParaRPr lang="cs-CZ" dirty="0"/>
          </a:p>
        </p:txBody>
      </p:sp>
      <p:sp>
        <p:nvSpPr>
          <p:cNvPr id="3" name="Zástupný symbol pro obsah 2"/>
          <p:cNvSpPr>
            <a:spLocks noGrp="1"/>
          </p:cNvSpPr>
          <p:nvPr>
            <p:ph sz="quarter" idx="1"/>
          </p:nvPr>
        </p:nvSpPr>
        <p:spPr>
          <a:xfrm>
            <a:off x="251520" y="1484784"/>
            <a:ext cx="8503920" cy="4824536"/>
          </a:xfrm>
        </p:spPr>
        <p:txBody>
          <a:bodyPr/>
          <a:lstStyle/>
          <a:p>
            <a:pPr>
              <a:spcBef>
                <a:spcPts val="1200"/>
              </a:spcBef>
            </a:pPr>
            <a:r>
              <a:rPr lang="cs-CZ" dirty="0" err="1" smtClean="0"/>
              <a:t>articulatio</a:t>
            </a:r>
            <a:r>
              <a:rPr lang="cs-CZ" dirty="0" smtClean="0"/>
              <a:t> (genu + </a:t>
            </a:r>
            <a:r>
              <a:rPr lang="cs-CZ" dirty="0" err="1" smtClean="0"/>
              <a:t>dexter</a:t>
            </a:r>
            <a:r>
              <a:rPr lang="cs-CZ" dirty="0" smtClean="0"/>
              <a:t>, tra, </a:t>
            </a:r>
            <a:r>
              <a:rPr lang="cs-CZ" dirty="0" err="1" smtClean="0"/>
              <a:t>trum</a:t>
            </a:r>
            <a:r>
              <a:rPr lang="cs-CZ" dirty="0" smtClean="0"/>
              <a:t>)</a:t>
            </a:r>
          </a:p>
          <a:p>
            <a:pPr>
              <a:spcBef>
                <a:spcPts val="1200"/>
              </a:spcBef>
            </a:pPr>
            <a:r>
              <a:rPr lang="cs-CZ" dirty="0" err="1" smtClean="0"/>
              <a:t>arcus</a:t>
            </a:r>
            <a:r>
              <a:rPr lang="cs-CZ" dirty="0" smtClean="0"/>
              <a:t> (</a:t>
            </a:r>
            <a:r>
              <a:rPr lang="cs-CZ" dirty="0" err="1" smtClean="0"/>
              <a:t>vertebrae</a:t>
            </a:r>
            <a:r>
              <a:rPr lang="cs-CZ" dirty="0" smtClean="0"/>
              <a:t> + </a:t>
            </a:r>
            <a:r>
              <a:rPr lang="cs-CZ" dirty="0" err="1" smtClean="0"/>
              <a:t>thoracici</a:t>
            </a:r>
            <a:r>
              <a:rPr lang="cs-CZ" dirty="0" smtClean="0"/>
              <a:t>, </a:t>
            </a:r>
            <a:r>
              <a:rPr lang="cs-CZ" dirty="0" err="1" smtClean="0"/>
              <a:t>ae</a:t>
            </a:r>
            <a:r>
              <a:rPr lang="cs-CZ" dirty="0" smtClean="0"/>
              <a:t>, a)</a:t>
            </a:r>
          </a:p>
          <a:p>
            <a:pPr>
              <a:spcBef>
                <a:spcPts val="1200"/>
              </a:spcBef>
            </a:pPr>
            <a:r>
              <a:rPr lang="cs-CZ" dirty="0" smtClean="0"/>
              <a:t>causa (</a:t>
            </a:r>
            <a:r>
              <a:rPr lang="cs-CZ" dirty="0" err="1" smtClean="0"/>
              <a:t>obstructio</a:t>
            </a:r>
            <a:r>
              <a:rPr lang="cs-CZ" dirty="0" smtClean="0"/>
              <a:t> </a:t>
            </a:r>
            <a:r>
              <a:rPr lang="cs-CZ" dirty="0" err="1" smtClean="0"/>
              <a:t>venae</a:t>
            </a:r>
            <a:r>
              <a:rPr lang="cs-CZ" dirty="0" smtClean="0"/>
              <a:t>)</a:t>
            </a:r>
          </a:p>
          <a:p>
            <a:pPr>
              <a:spcBef>
                <a:spcPts val="1200"/>
              </a:spcBef>
            </a:pPr>
            <a:r>
              <a:rPr lang="cs-CZ" dirty="0" err="1" smtClean="0"/>
              <a:t>ligamenta</a:t>
            </a:r>
            <a:r>
              <a:rPr lang="cs-CZ" dirty="0" smtClean="0"/>
              <a:t> (</a:t>
            </a:r>
            <a:r>
              <a:rPr lang="cs-CZ" dirty="0" err="1" smtClean="0"/>
              <a:t>manus</a:t>
            </a:r>
            <a:r>
              <a:rPr lang="cs-CZ" dirty="0" smtClean="0"/>
              <a:t> + </a:t>
            </a:r>
            <a:r>
              <a:rPr lang="cs-CZ" dirty="0" err="1" smtClean="0"/>
              <a:t>sinister</a:t>
            </a:r>
            <a:r>
              <a:rPr lang="cs-CZ" dirty="0" smtClean="0"/>
              <a:t>, tra, </a:t>
            </a:r>
            <a:r>
              <a:rPr lang="cs-CZ" dirty="0" err="1" smtClean="0"/>
              <a:t>trum</a:t>
            </a:r>
            <a:r>
              <a:rPr lang="cs-CZ" dirty="0" smtClean="0"/>
              <a:t>)</a:t>
            </a:r>
          </a:p>
          <a:p>
            <a:pPr>
              <a:spcBef>
                <a:spcPts val="1200"/>
              </a:spcBef>
            </a:pPr>
            <a:r>
              <a:rPr lang="cs-CZ" dirty="0" err="1" smtClean="0"/>
              <a:t>effectus</a:t>
            </a:r>
            <a:r>
              <a:rPr lang="cs-CZ" dirty="0" smtClean="0"/>
              <a:t> (</a:t>
            </a:r>
            <a:r>
              <a:rPr lang="cs-CZ" dirty="0" err="1" smtClean="0"/>
              <a:t>gargarisma</a:t>
            </a:r>
            <a:r>
              <a:rPr lang="cs-CZ" dirty="0" smtClean="0"/>
              <a:t> + </a:t>
            </a:r>
            <a:r>
              <a:rPr lang="cs-CZ" dirty="0" err="1" smtClean="0"/>
              <a:t>novus</a:t>
            </a:r>
            <a:r>
              <a:rPr lang="cs-CZ" dirty="0" smtClean="0"/>
              <a:t>, a, um)</a:t>
            </a:r>
          </a:p>
          <a:p>
            <a:pPr>
              <a:spcBef>
                <a:spcPts val="1200"/>
              </a:spcBef>
            </a:pPr>
            <a:r>
              <a:rPr lang="cs-CZ" dirty="0" err="1" smtClean="0"/>
              <a:t>sanatio</a:t>
            </a:r>
            <a:r>
              <a:rPr lang="cs-CZ" dirty="0" smtClean="0"/>
              <a:t> (</a:t>
            </a:r>
            <a:r>
              <a:rPr lang="cs-CZ" dirty="0" err="1" smtClean="0"/>
              <a:t>decubitus</a:t>
            </a:r>
            <a:r>
              <a:rPr lang="cs-CZ" dirty="0" smtClean="0"/>
              <a:t> + </a:t>
            </a:r>
            <a:r>
              <a:rPr lang="cs-CZ" dirty="0" err="1" smtClean="0"/>
              <a:t>profundus</a:t>
            </a:r>
            <a:r>
              <a:rPr lang="cs-CZ" dirty="0" smtClean="0"/>
              <a:t>, a, um)</a:t>
            </a:r>
          </a:p>
          <a:p>
            <a:pPr>
              <a:spcBef>
                <a:spcPts val="1200"/>
              </a:spcBef>
            </a:pPr>
            <a:r>
              <a:rPr lang="cs-CZ" dirty="0" err="1" smtClean="0"/>
              <a:t>collapsus</a:t>
            </a:r>
            <a:r>
              <a:rPr lang="cs-CZ" dirty="0" smtClean="0"/>
              <a:t> (</a:t>
            </a:r>
            <a:r>
              <a:rPr lang="cs-CZ" dirty="0" err="1" smtClean="0"/>
              <a:t>systema</a:t>
            </a:r>
            <a:r>
              <a:rPr lang="cs-CZ" dirty="0" smtClean="0"/>
              <a:t> + </a:t>
            </a:r>
            <a:r>
              <a:rPr lang="cs-CZ" dirty="0" err="1" smtClean="0"/>
              <a:t>circulatorius</a:t>
            </a:r>
            <a:r>
              <a:rPr lang="cs-CZ" dirty="0" smtClean="0"/>
              <a:t>, a, um)</a:t>
            </a:r>
          </a:p>
          <a:p>
            <a:pPr>
              <a:spcBef>
                <a:spcPts val="1200"/>
              </a:spcBef>
            </a:pPr>
            <a:r>
              <a:rPr lang="cs-CZ" dirty="0" smtClean="0"/>
              <a:t>status (</a:t>
            </a:r>
            <a:r>
              <a:rPr lang="cs-CZ" dirty="0" err="1" smtClean="0"/>
              <a:t>canities</a:t>
            </a:r>
            <a:r>
              <a:rPr lang="cs-CZ" dirty="0" smtClean="0"/>
              <a:t> + </a:t>
            </a:r>
            <a:r>
              <a:rPr lang="cs-CZ" dirty="0" err="1" smtClean="0"/>
              <a:t>praematurus</a:t>
            </a:r>
            <a:r>
              <a:rPr lang="cs-CZ" dirty="0" smtClean="0"/>
              <a:t>, a, um)</a:t>
            </a:r>
          </a:p>
          <a:p>
            <a:endParaRPr lang="cs-CZ" dirty="0"/>
          </a:p>
        </p:txBody>
      </p:sp>
    </p:spTree>
    <p:extLst>
      <p:ext uri="{BB962C8B-B14F-4D97-AF65-F5344CB8AC3E}">
        <p14:creationId xmlns:p14="http://schemas.microsoft.com/office/powerpoint/2010/main" val="240276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8600"/>
            <a:ext cx="8856984" cy="758952"/>
          </a:xfrm>
        </p:spPr>
        <p:txBody>
          <a:bodyPr>
            <a:normAutofit/>
          </a:bodyPr>
          <a:lstStyle/>
          <a:p>
            <a:r>
              <a:rPr lang="cs-CZ" dirty="0" err="1" smtClean="0"/>
              <a:t>Connect</a:t>
            </a:r>
            <a:r>
              <a:rPr lang="cs-CZ" dirty="0" smtClean="0"/>
              <a:t> </a:t>
            </a:r>
            <a:r>
              <a:rPr lang="cs-CZ" dirty="0" err="1" smtClean="0"/>
              <a:t>the</a:t>
            </a:r>
            <a:r>
              <a:rPr lang="cs-CZ" dirty="0" smtClean="0"/>
              <a:t> </a:t>
            </a:r>
            <a:r>
              <a:rPr lang="cs-CZ" dirty="0" err="1" smtClean="0"/>
              <a:t>nouns</a:t>
            </a:r>
            <a:r>
              <a:rPr lang="cs-CZ" dirty="0" smtClean="0"/>
              <a:t> </a:t>
            </a:r>
            <a:r>
              <a:rPr lang="cs-CZ" dirty="0" err="1" smtClean="0"/>
              <a:t>with</a:t>
            </a:r>
            <a:r>
              <a:rPr lang="cs-CZ" dirty="0" smtClean="0"/>
              <a:t> </a:t>
            </a:r>
            <a:r>
              <a:rPr lang="cs-CZ" dirty="0" err="1" smtClean="0"/>
              <a:t>adjectives</a:t>
            </a:r>
            <a:endParaRPr lang="cs-CZ" dirty="0"/>
          </a:p>
        </p:txBody>
      </p:sp>
      <p:sp>
        <p:nvSpPr>
          <p:cNvPr id="3" name="Zástupný symbol pro obsah 2"/>
          <p:cNvSpPr>
            <a:spLocks noGrp="1"/>
          </p:cNvSpPr>
          <p:nvPr>
            <p:ph sz="quarter" idx="1"/>
          </p:nvPr>
        </p:nvSpPr>
        <p:spPr/>
        <p:txBody>
          <a:bodyPr/>
          <a:lstStyle/>
          <a:p>
            <a:r>
              <a:rPr lang="cs-CZ" dirty="0" err="1" smtClean="0"/>
              <a:t>infarctus</a:t>
            </a:r>
            <a:r>
              <a:rPr lang="cs-CZ" dirty="0" smtClean="0"/>
              <a:t>				</a:t>
            </a:r>
            <a:r>
              <a:rPr lang="cs-CZ" dirty="0" err="1" smtClean="0"/>
              <a:t>spinosus</a:t>
            </a:r>
            <a:r>
              <a:rPr lang="cs-CZ" dirty="0" smtClean="0"/>
              <a:t>, a, um</a:t>
            </a:r>
          </a:p>
          <a:p>
            <a:r>
              <a:rPr lang="cs-CZ" dirty="0" smtClean="0"/>
              <a:t>partus				</a:t>
            </a:r>
            <a:r>
              <a:rPr lang="cs-CZ" dirty="0" err="1" smtClean="0"/>
              <a:t>dolorosus</a:t>
            </a:r>
            <a:r>
              <a:rPr lang="cs-CZ" dirty="0" smtClean="0"/>
              <a:t>, a, um</a:t>
            </a:r>
          </a:p>
          <a:p>
            <a:r>
              <a:rPr lang="cs-CZ" dirty="0" smtClean="0"/>
              <a:t>plexus				</a:t>
            </a:r>
            <a:r>
              <a:rPr lang="cs-CZ" dirty="0" err="1" smtClean="0"/>
              <a:t>externus</a:t>
            </a:r>
            <a:r>
              <a:rPr lang="cs-CZ" dirty="0" smtClean="0"/>
              <a:t>, a, um</a:t>
            </a:r>
          </a:p>
          <a:p>
            <a:r>
              <a:rPr lang="cs-CZ" dirty="0" err="1" smtClean="0"/>
              <a:t>processus</a:t>
            </a:r>
            <a:r>
              <a:rPr lang="cs-CZ" dirty="0" smtClean="0"/>
              <a:t>				</a:t>
            </a:r>
            <a:r>
              <a:rPr lang="cs-CZ" dirty="0" err="1" smtClean="0"/>
              <a:t>venosus</a:t>
            </a:r>
            <a:r>
              <a:rPr lang="cs-CZ" dirty="0"/>
              <a:t>, a, um</a:t>
            </a:r>
            <a:endParaRPr lang="cs-CZ" dirty="0" smtClean="0"/>
          </a:p>
          <a:p>
            <a:r>
              <a:rPr lang="cs-CZ" dirty="0" smtClean="0"/>
              <a:t>usus				</a:t>
            </a:r>
            <a:r>
              <a:rPr lang="cs-CZ" dirty="0" err="1" smtClean="0"/>
              <a:t>praematurus</a:t>
            </a:r>
            <a:r>
              <a:rPr lang="cs-CZ" dirty="0" smtClean="0"/>
              <a:t>, a, um</a:t>
            </a:r>
          </a:p>
          <a:p>
            <a:r>
              <a:rPr lang="cs-CZ" dirty="0" err="1" smtClean="0"/>
              <a:t>decubitus</a:t>
            </a:r>
            <a:r>
              <a:rPr lang="cs-CZ" dirty="0" smtClean="0"/>
              <a:t>				</a:t>
            </a:r>
            <a:r>
              <a:rPr lang="cs-CZ" dirty="0" err="1" smtClean="0"/>
              <a:t>acutus</a:t>
            </a:r>
            <a:r>
              <a:rPr lang="cs-CZ" dirty="0" smtClean="0"/>
              <a:t>, a, um</a:t>
            </a:r>
            <a:endParaRPr lang="cs-CZ" dirty="0"/>
          </a:p>
        </p:txBody>
      </p:sp>
      <p:cxnSp>
        <p:nvCxnSpPr>
          <p:cNvPr id="5" name="Přímá spojnice se šipkou 4"/>
          <p:cNvCxnSpPr/>
          <p:nvPr/>
        </p:nvCxnSpPr>
        <p:spPr>
          <a:xfrm>
            <a:off x="2123728" y="1844824"/>
            <a:ext cx="2808312" cy="2484029"/>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1691680" y="2348880"/>
            <a:ext cx="3240360" cy="1440160"/>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91680" y="2852936"/>
            <a:ext cx="3240360" cy="50405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2276128" y="1844824"/>
            <a:ext cx="2583904" cy="1440160"/>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1403648" y="2780928"/>
            <a:ext cx="3528392" cy="105077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2276128" y="2276872"/>
            <a:ext cx="2655912" cy="2016224"/>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Connect</a:t>
            </a:r>
            <a:r>
              <a:rPr lang="cs-CZ" dirty="0" smtClean="0"/>
              <a:t> </a:t>
            </a:r>
            <a:r>
              <a:rPr lang="cs-CZ" dirty="0" err="1" smtClean="0"/>
              <a:t>the</a:t>
            </a:r>
            <a:r>
              <a:rPr lang="cs-CZ" dirty="0" smtClean="0"/>
              <a:t> </a:t>
            </a:r>
            <a:r>
              <a:rPr lang="cs-CZ" dirty="0" err="1" smtClean="0"/>
              <a:t>phrases</a:t>
            </a:r>
            <a:r>
              <a:rPr lang="cs-CZ" dirty="0" smtClean="0"/>
              <a:t> </a:t>
            </a:r>
            <a:r>
              <a:rPr lang="cs-CZ" dirty="0" err="1" smtClean="0"/>
              <a:t>with</a:t>
            </a:r>
            <a:r>
              <a:rPr lang="cs-CZ" dirty="0" smtClean="0"/>
              <a:t> </a:t>
            </a:r>
            <a:r>
              <a:rPr lang="cs-CZ" dirty="0" err="1" smtClean="0"/>
              <a:t>the</a:t>
            </a:r>
            <a:r>
              <a:rPr lang="cs-CZ" dirty="0" smtClean="0"/>
              <a:t> </a:t>
            </a:r>
            <a:r>
              <a:rPr lang="cs-CZ" dirty="0" err="1" smtClean="0"/>
              <a:t>preposition</a:t>
            </a:r>
            <a:endParaRPr lang="cs-CZ" dirty="0"/>
          </a:p>
        </p:txBody>
      </p:sp>
      <p:sp>
        <p:nvSpPr>
          <p:cNvPr id="3" name="Zástupný symbol pro obsah 2"/>
          <p:cNvSpPr>
            <a:spLocks noGrp="1"/>
          </p:cNvSpPr>
          <p:nvPr>
            <p:ph sz="quarter" idx="1"/>
          </p:nvPr>
        </p:nvSpPr>
        <p:spPr>
          <a:xfrm>
            <a:off x="301752" y="1527048"/>
            <a:ext cx="8503920" cy="5070304"/>
          </a:xfrm>
        </p:spPr>
        <p:txBody>
          <a:bodyPr/>
          <a:lstStyle/>
          <a:p>
            <a:pPr>
              <a:spcBef>
                <a:spcPts val="1200"/>
              </a:spcBef>
            </a:pPr>
            <a:r>
              <a:rPr lang="cs-CZ" dirty="0" smtClean="0"/>
              <a:t>post + </a:t>
            </a:r>
            <a:r>
              <a:rPr lang="cs-CZ" dirty="0" err="1" smtClean="0"/>
              <a:t>infarctus</a:t>
            </a:r>
            <a:r>
              <a:rPr lang="cs-CZ" dirty="0" smtClean="0"/>
              <a:t> </a:t>
            </a:r>
            <a:r>
              <a:rPr lang="cs-CZ" dirty="0" err="1" smtClean="0"/>
              <a:t>acutus</a:t>
            </a:r>
            <a:endParaRPr lang="cs-CZ" dirty="0" smtClean="0"/>
          </a:p>
          <a:p>
            <a:pPr>
              <a:spcBef>
                <a:spcPts val="1200"/>
              </a:spcBef>
            </a:pPr>
            <a:r>
              <a:rPr lang="cs-CZ" dirty="0" err="1" smtClean="0"/>
              <a:t>propter</a:t>
            </a:r>
            <a:r>
              <a:rPr lang="cs-CZ" dirty="0" smtClean="0"/>
              <a:t> + partus </a:t>
            </a:r>
            <a:r>
              <a:rPr lang="cs-CZ" dirty="0" err="1" smtClean="0"/>
              <a:t>praematurus</a:t>
            </a:r>
            <a:endParaRPr lang="cs-CZ" dirty="0" smtClean="0"/>
          </a:p>
          <a:p>
            <a:pPr>
              <a:spcBef>
                <a:spcPts val="1200"/>
              </a:spcBef>
            </a:pPr>
            <a:r>
              <a:rPr lang="cs-CZ" dirty="0" smtClean="0"/>
              <a:t>sub +plexus </a:t>
            </a:r>
            <a:r>
              <a:rPr lang="cs-CZ" dirty="0" err="1" smtClean="0"/>
              <a:t>venosus</a:t>
            </a:r>
            <a:r>
              <a:rPr lang="cs-CZ" dirty="0" smtClean="0"/>
              <a:t> </a:t>
            </a:r>
            <a:r>
              <a:rPr lang="cs-CZ" dirty="0" err="1" smtClean="0"/>
              <a:t>uterinus</a:t>
            </a:r>
            <a:endParaRPr lang="cs-CZ" dirty="0" smtClean="0"/>
          </a:p>
          <a:p>
            <a:pPr>
              <a:spcBef>
                <a:spcPts val="1200"/>
              </a:spcBef>
            </a:pPr>
            <a:r>
              <a:rPr lang="cs-CZ" dirty="0" smtClean="0"/>
              <a:t>in + </a:t>
            </a:r>
            <a:r>
              <a:rPr lang="cs-CZ" dirty="0" err="1" smtClean="0"/>
              <a:t>decursus</a:t>
            </a:r>
            <a:r>
              <a:rPr lang="cs-CZ" dirty="0" smtClean="0"/>
              <a:t> </a:t>
            </a:r>
            <a:r>
              <a:rPr lang="cs-CZ" dirty="0" err="1" smtClean="0"/>
              <a:t>morbi</a:t>
            </a:r>
            <a:endParaRPr lang="cs-CZ" dirty="0" smtClean="0"/>
          </a:p>
          <a:p>
            <a:pPr>
              <a:spcBef>
                <a:spcPts val="1200"/>
              </a:spcBef>
            </a:pPr>
            <a:r>
              <a:rPr lang="cs-CZ" dirty="0" smtClean="0"/>
              <a:t>ad + usus </a:t>
            </a:r>
            <a:r>
              <a:rPr lang="cs-CZ" dirty="0" err="1" smtClean="0"/>
              <a:t>internus</a:t>
            </a:r>
            <a:endParaRPr lang="cs-CZ" dirty="0" smtClean="0"/>
          </a:p>
          <a:p>
            <a:pPr>
              <a:spcBef>
                <a:spcPts val="1200"/>
              </a:spcBef>
            </a:pPr>
            <a:r>
              <a:rPr lang="cs-CZ" dirty="0" smtClean="0"/>
              <a:t>ante + </a:t>
            </a:r>
            <a:r>
              <a:rPr lang="cs-CZ" dirty="0" err="1" smtClean="0"/>
              <a:t>processus</a:t>
            </a:r>
            <a:r>
              <a:rPr lang="cs-CZ" dirty="0" smtClean="0"/>
              <a:t> </a:t>
            </a:r>
            <a:r>
              <a:rPr lang="cs-CZ" dirty="0" err="1" smtClean="0"/>
              <a:t>spinosus</a:t>
            </a:r>
            <a:endParaRPr lang="cs-CZ" dirty="0" smtClean="0"/>
          </a:p>
          <a:p>
            <a:pPr>
              <a:spcBef>
                <a:spcPts val="1200"/>
              </a:spcBef>
            </a:pPr>
            <a:r>
              <a:rPr lang="cs-CZ" dirty="0" smtClean="0"/>
              <a:t>sine + </a:t>
            </a:r>
            <a:r>
              <a:rPr lang="cs-CZ" dirty="0" err="1" smtClean="0"/>
              <a:t>effectus</a:t>
            </a:r>
            <a:r>
              <a:rPr lang="cs-CZ" dirty="0" smtClean="0"/>
              <a:t> malus</a:t>
            </a:r>
            <a:endParaRPr lang="cs-CZ" dirty="0"/>
          </a:p>
        </p:txBody>
      </p:sp>
    </p:spTree>
    <p:extLst>
      <p:ext uri="{BB962C8B-B14F-4D97-AF65-F5344CB8AC3E}">
        <p14:creationId xmlns:p14="http://schemas.microsoft.com/office/powerpoint/2010/main" val="459410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lthetests.com/quiz25/picture/pic_1212359139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048" y="2557541"/>
            <a:ext cx="2217445" cy="1969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VuvpzALAjjWfkALt8SAKHT_Gok7DbxIItbSGzkUP7oOR5j3EJKGNAJ9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950" y="4620587"/>
            <a:ext cx="2284550" cy="1713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medata.sk/blogidnes/article/5/35/358165/358165_clanok_foto_4.jpg?r=0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194" y="4511103"/>
            <a:ext cx="21431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zsskolnikaplice.cz/files/zaci/web9/web2010/machack/files/hmat12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714" y="3229571"/>
            <a:ext cx="1600756" cy="2623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scribe.org/wp-content/uploads/2014/03/Sour-tas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2393579"/>
            <a:ext cx="2143125"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652622" y="2294644"/>
            <a:ext cx="524503"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1</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9" name="Obdélník 8"/>
          <p:cNvSpPr/>
          <p:nvPr/>
        </p:nvSpPr>
        <p:spPr>
          <a:xfrm>
            <a:off x="7084523" y="4293096"/>
            <a:ext cx="599844"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5</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0" name="Obdélník 9"/>
          <p:cNvSpPr/>
          <p:nvPr/>
        </p:nvSpPr>
        <p:spPr>
          <a:xfrm>
            <a:off x="2754713" y="4620587"/>
            <a:ext cx="635110"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4</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1" name="Obdélník 10"/>
          <p:cNvSpPr/>
          <p:nvPr/>
        </p:nvSpPr>
        <p:spPr>
          <a:xfrm>
            <a:off x="372714" y="3234383"/>
            <a:ext cx="617478"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3</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2" name="Obdélník 11"/>
          <p:cNvSpPr/>
          <p:nvPr/>
        </p:nvSpPr>
        <p:spPr>
          <a:xfrm>
            <a:off x="6326413" y="2498950"/>
            <a:ext cx="619080" cy="923330"/>
          </a:xfrm>
          <a:prstGeom prst="rect">
            <a:avLst/>
          </a:prstGeom>
          <a:noFill/>
        </p:spPr>
        <p:txBody>
          <a:bodyPr wrap="none" lIns="91440" tIns="45720" rIns="91440" bIns="45720">
            <a:spAutoFit/>
          </a:bodyPr>
          <a:lstStyle/>
          <a:p>
            <a:pPr algn="ctr"/>
            <a:r>
              <a:rPr lang="cs-CZ" sz="5400" b="1" cap="none" spc="0" dirty="0" smtClean="0">
                <a:ln w="22225">
                  <a:solidFill>
                    <a:schemeClr val="accent2"/>
                  </a:solidFill>
                  <a:prstDash val="solid"/>
                </a:ln>
                <a:solidFill>
                  <a:schemeClr val="accent2">
                    <a:lumMod val="40000"/>
                    <a:lumOff val="60000"/>
                  </a:schemeClr>
                </a:solidFill>
                <a:effectLst/>
              </a:rPr>
              <a:t>2</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4" name="Nadpis 3"/>
          <p:cNvSpPr>
            <a:spLocks noGrp="1"/>
          </p:cNvSpPr>
          <p:nvPr>
            <p:ph type="title"/>
          </p:nvPr>
        </p:nvSpPr>
        <p:spPr/>
        <p:txBody>
          <a:bodyPr/>
          <a:lstStyle/>
          <a:p>
            <a:r>
              <a:rPr lang="cs-CZ" dirty="0" err="1" smtClean="0"/>
              <a:t>Sensus</a:t>
            </a:r>
            <a:r>
              <a:rPr lang="cs-CZ" dirty="0" smtClean="0"/>
              <a:t> </a:t>
            </a:r>
            <a:r>
              <a:rPr lang="cs-CZ" dirty="0" err="1" smtClean="0"/>
              <a:t>humani</a:t>
            </a:r>
            <a:r>
              <a:rPr lang="cs-CZ" dirty="0" smtClean="0"/>
              <a:t>:</a:t>
            </a:r>
            <a:endParaRPr lang="cs-CZ" dirty="0"/>
          </a:p>
        </p:txBody>
      </p:sp>
      <p:sp>
        <p:nvSpPr>
          <p:cNvPr id="5" name="Zástupný symbol pro obsah 4"/>
          <p:cNvSpPr>
            <a:spLocks noGrp="1"/>
          </p:cNvSpPr>
          <p:nvPr>
            <p:ph sz="quarter" idx="1"/>
          </p:nvPr>
        </p:nvSpPr>
        <p:spPr>
          <a:xfrm>
            <a:off x="179512" y="1527048"/>
            <a:ext cx="8856984" cy="4572000"/>
          </a:xfrm>
        </p:spPr>
        <p:txBody>
          <a:bodyPr/>
          <a:lstStyle/>
          <a:p>
            <a:pPr marL="0" indent="0">
              <a:buNone/>
            </a:pPr>
            <a:r>
              <a:rPr lang="cs-CZ" sz="3000" i="1" dirty="0" err="1"/>
              <a:t>visus</a:t>
            </a:r>
            <a:r>
              <a:rPr lang="cs-CZ" sz="3000" i="1" dirty="0"/>
              <a:t> ~ </a:t>
            </a:r>
            <a:r>
              <a:rPr lang="cs-CZ" sz="3000" i="1" dirty="0" err="1"/>
              <a:t>auditus</a:t>
            </a:r>
            <a:r>
              <a:rPr lang="cs-CZ" sz="3000" i="1" dirty="0"/>
              <a:t> ~ </a:t>
            </a:r>
            <a:r>
              <a:rPr lang="cs-CZ" sz="3000" i="1" dirty="0" err="1"/>
              <a:t>olfactus</a:t>
            </a:r>
            <a:r>
              <a:rPr lang="cs-CZ" sz="3000" i="1" dirty="0"/>
              <a:t> ~ </a:t>
            </a:r>
            <a:r>
              <a:rPr lang="cs-CZ" sz="3000" i="1" dirty="0" err="1"/>
              <a:t>tactus</a:t>
            </a:r>
            <a:r>
              <a:rPr lang="cs-CZ" sz="3000" i="1" dirty="0"/>
              <a:t> ~  </a:t>
            </a:r>
            <a:r>
              <a:rPr lang="cs-CZ" sz="3000" i="1" dirty="0" err="1"/>
              <a:t>gustus</a:t>
            </a:r>
            <a:endParaRPr lang="cs-CZ" sz="3000" i="1" dirty="0"/>
          </a:p>
          <a:p>
            <a:endParaRPr lang="cs-CZ" dirty="0"/>
          </a:p>
        </p:txBody>
      </p:sp>
    </p:spTree>
    <p:extLst>
      <p:ext uri="{BB962C8B-B14F-4D97-AF65-F5344CB8AC3E}">
        <p14:creationId xmlns:p14="http://schemas.microsoft.com/office/powerpoint/2010/main" val="4057456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rposegames.com/images/games/background/134/134858.jpg"/>
          <p:cNvPicPr>
            <a:picLocks noChangeAspect="1" noChangeArrowheads="1"/>
          </p:cNvPicPr>
          <p:nvPr/>
        </p:nvPicPr>
        <p:blipFill>
          <a:blip r:embed="rId2" cstate="print"/>
          <a:srcRect/>
          <a:stretch>
            <a:fillRect/>
          </a:stretch>
        </p:blipFill>
        <p:spPr bwMode="auto">
          <a:xfrm>
            <a:off x="1331640" y="2308760"/>
            <a:ext cx="3817136" cy="3182666"/>
          </a:xfrm>
          <a:prstGeom prst="rect">
            <a:avLst/>
          </a:prstGeom>
          <a:noFill/>
        </p:spPr>
      </p:pic>
      <p:sp>
        <p:nvSpPr>
          <p:cNvPr id="4" name="TextovéPole 3"/>
          <p:cNvSpPr txBox="1"/>
          <p:nvPr/>
        </p:nvSpPr>
        <p:spPr>
          <a:xfrm>
            <a:off x="1526596" y="4670474"/>
            <a:ext cx="3549460" cy="369332"/>
          </a:xfrm>
          <a:prstGeom prst="rect">
            <a:avLst/>
          </a:prstGeom>
          <a:noFill/>
        </p:spPr>
        <p:txBody>
          <a:bodyPr wrap="square" rtlCol="0">
            <a:spAutoFit/>
          </a:bodyPr>
          <a:lstStyle/>
          <a:p>
            <a:r>
              <a:rPr lang="cs-CZ" dirty="0" smtClean="0"/>
              <a:t>  a)	   b)          c)	    d)</a:t>
            </a:r>
            <a:endParaRPr lang="cs-CZ" dirty="0"/>
          </a:p>
        </p:txBody>
      </p:sp>
      <p:sp>
        <p:nvSpPr>
          <p:cNvPr id="5" name="TextovéPole 4"/>
          <p:cNvSpPr txBox="1"/>
          <p:nvPr/>
        </p:nvSpPr>
        <p:spPr>
          <a:xfrm>
            <a:off x="5897880" y="2532186"/>
            <a:ext cx="2933114" cy="2031325"/>
          </a:xfrm>
          <a:prstGeom prst="rect">
            <a:avLst/>
          </a:prstGeom>
          <a:noFill/>
        </p:spPr>
        <p:txBody>
          <a:bodyPr wrap="square" rtlCol="0">
            <a:spAutoFit/>
          </a:bodyPr>
          <a:lstStyle/>
          <a:p>
            <a:r>
              <a:rPr lang="cs-CZ" dirty="0" smtClean="0"/>
              <a:t>A	</a:t>
            </a:r>
            <a:r>
              <a:rPr lang="cs-CZ" dirty="0" err="1" smtClean="0">
                <a:solidFill>
                  <a:srgbClr val="C00000"/>
                </a:solidFill>
              </a:rPr>
              <a:t>hypersthenicus</a:t>
            </a:r>
            <a:r>
              <a:rPr lang="cs-CZ" dirty="0" smtClean="0">
                <a:solidFill>
                  <a:srgbClr val="C00000"/>
                </a:solidFill>
              </a:rPr>
              <a:t>		</a:t>
            </a:r>
          </a:p>
          <a:p>
            <a:r>
              <a:rPr lang="cs-CZ" dirty="0" smtClean="0"/>
              <a:t>B	</a:t>
            </a:r>
            <a:r>
              <a:rPr lang="cs-CZ" dirty="0" err="1" smtClean="0">
                <a:solidFill>
                  <a:srgbClr val="C00000"/>
                </a:solidFill>
              </a:rPr>
              <a:t>sthenicus</a:t>
            </a:r>
            <a:endParaRPr lang="cs-CZ" dirty="0" smtClean="0">
              <a:solidFill>
                <a:srgbClr val="C00000"/>
              </a:solidFill>
            </a:endParaRPr>
          </a:p>
          <a:p>
            <a:endParaRPr lang="cs-CZ" dirty="0" smtClean="0"/>
          </a:p>
          <a:p>
            <a:r>
              <a:rPr lang="cs-CZ" dirty="0" smtClean="0"/>
              <a:t>C	</a:t>
            </a:r>
            <a:r>
              <a:rPr lang="cs-CZ" dirty="0" err="1" smtClean="0">
                <a:solidFill>
                  <a:srgbClr val="C00000"/>
                </a:solidFill>
              </a:rPr>
              <a:t>hyposthenicus</a:t>
            </a:r>
            <a:endParaRPr lang="cs-CZ" dirty="0" smtClean="0">
              <a:solidFill>
                <a:srgbClr val="C00000"/>
              </a:solidFill>
            </a:endParaRPr>
          </a:p>
          <a:p>
            <a:endParaRPr lang="cs-CZ" dirty="0" smtClean="0">
              <a:solidFill>
                <a:srgbClr val="C00000"/>
              </a:solidFill>
            </a:endParaRPr>
          </a:p>
          <a:p>
            <a:r>
              <a:rPr lang="cs-CZ" dirty="0" smtClean="0"/>
              <a:t>D	</a:t>
            </a:r>
            <a:r>
              <a:rPr lang="cs-CZ" dirty="0" err="1" smtClean="0">
                <a:solidFill>
                  <a:srgbClr val="C00000"/>
                </a:solidFill>
              </a:rPr>
              <a:t>asthenicus</a:t>
            </a:r>
            <a:endParaRPr lang="cs-CZ" dirty="0">
              <a:solidFill>
                <a:srgbClr val="C00000"/>
              </a:solidFill>
            </a:endParaRPr>
          </a:p>
        </p:txBody>
      </p:sp>
      <p:sp>
        <p:nvSpPr>
          <p:cNvPr id="6" name="TextovéPole 5"/>
          <p:cNvSpPr txBox="1"/>
          <p:nvPr/>
        </p:nvSpPr>
        <p:spPr>
          <a:xfrm>
            <a:off x="5876779" y="5064368"/>
            <a:ext cx="2985868" cy="923330"/>
          </a:xfrm>
          <a:prstGeom prst="rect">
            <a:avLst/>
          </a:prstGeom>
          <a:noFill/>
        </p:spPr>
        <p:txBody>
          <a:bodyPr wrap="square" rtlCol="0">
            <a:spAutoFit/>
          </a:bodyPr>
          <a:lstStyle/>
          <a:p>
            <a:r>
              <a:rPr lang="cs-CZ" b="1" i="1" dirty="0" smtClean="0"/>
              <a:t>*</a:t>
            </a:r>
            <a:r>
              <a:rPr lang="cs-CZ" b="1" dirty="0" err="1" smtClean="0"/>
              <a:t>Gr</a:t>
            </a:r>
            <a:r>
              <a:rPr lang="cs-CZ" b="1" dirty="0" smtClean="0"/>
              <a:t>.</a:t>
            </a:r>
            <a:r>
              <a:rPr lang="cs-CZ" b="1" i="1" dirty="0" smtClean="0"/>
              <a:t> </a:t>
            </a:r>
            <a:r>
              <a:rPr lang="cs-CZ" b="1" i="1" dirty="0" err="1" smtClean="0"/>
              <a:t>sthenos</a:t>
            </a:r>
            <a:r>
              <a:rPr lang="cs-CZ" b="1" i="1" dirty="0" smtClean="0"/>
              <a:t> </a:t>
            </a:r>
            <a:r>
              <a:rPr lang="cs-CZ" b="1" dirty="0" smtClean="0"/>
              <a:t>= </a:t>
            </a:r>
            <a:r>
              <a:rPr lang="cs-CZ" b="1" dirty="0" err="1" smtClean="0"/>
              <a:t>strength</a:t>
            </a:r>
            <a:endParaRPr lang="cs-CZ" b="1" dirty="0" smtClean="0"/>
          </a:p>
          <a:p>
            <a:endParaRPr lang="cs-CZ" b="1" i="1" dirty="0" smtClean="0">
              <a:solidFill>
                <a:srgbClr val="00B050"/>
              </a:solidFill>
            </a:endParaRPr>
          </a:p>
          <a:p>
            <a:endParaRPr lang="cs-CZ" b="1" i="1" dirty="0" smtClean="0">
              <a:solidFill>
                <a:srgbClr val="00B050"/>
              </a:solidFill>
            </a:endParaRPr>
          </a:p>
        </p:txBody>
      </p:sp>
      <p:sp>
        <p:nvSpPr>
          <p:cNvPr id="7" name="TextovéPole 6"/>
          <p:cNvSpPr txBox="1"/>
          <p:nvPr/>
        </p:nvSpPr>
        <p:spPr>
          <a:xfrm>
            <a:off x="1540413" y="5936567"/>
            <a:ext cx="5328139" cy="646331"/>
          </a:xfrm>
          <a:prstGeom prst="rect">
            <a:avLst/>
          </a:prstGeom>
          <a:noFill/>
        </p:spPr>
        <p:txBody>
          <a:bodyPr wrap="square" rtlCol="0">
            <a:spAutoFit/>
          </a:bodyPr>
          <a:lstStyle/>
          <a:p>
            <a:r>
              <a:rPr lang="cs-CZ" b="1" i="1" dirty="0" err="1" smtClean="0">
                <a:solidFill>
                  <a:srgbClr val="00B050"/>
                </a:solidFill>
              </a:rPr>
              <a:t>Which</a:t>
            </a:r>
            <a:r>
              <a:rPr lang="cs-CZ" b="1" i="1" dirty="0" smtClean="0">
                <a:solidFill>
                  <a:srgbClr val="00B050"/>
                </a:solidFill>
              </a:rPr>
              <a:t> </a:t>
            </a:r>
            <a:r>
              <a:rPr lang="cs-CZ" b="1" i="1" dirty="0" err="1" smtClean="0">
                <a:solidFill>
                  <a:srgbClr val="00B050"/>
                </a:solidFill>
              </a:rPr>
              <a:t>of</a:t>
            </a:r>
            <a:r>
              <a:rPr lang="cs-CZ" b="1" i="1" dirty="0" smtClean="0">
                <a:solidFill>
                  <a:srgbClr val="00B050"/>
                </a:solidFill>
              </a:rPr>
              <a:t> these </a:t>
            </a:r>
            <a:r>
              <a:rPr lang="cs-CZ" b="1" i="1" dirty="0" err="1" smtClean="0">
                <a:solidFill>
                  <a:srgbClr val="00B050"/>
                </a:solidFill>
              </a:rPr>
              <a:t>is</a:t>
            </a:r>
            <a:r>
              <a:rPr lang="cs-CZ" b="1" i="1" dirty="0" smtClean="0">
                <a:solidFill>
                  <a:srgbClr val="00B050"/>
                </a:solidFill>
              </a:rPr>
              <a:t> </a:t>
            </a:r>
            <a:r>
              <a:rPr lang="cs-CZ" b="1" i="1" dirty="0" err="1" smtClean="0">
                <a:solidFill>
                  <a:srgbClr val="00B050"/>
                </a:solidFill>
              </a:rPr>
              <a:t>the</a:t>
            </a:r>
            <a:r>
              <a:rPr lang="cs-CZ" b="1" i="1" dirty="0" smtClean="0">
                <a:solidFill>
                  <a:srgbClr val="00B050"/>
                </a:solidFill>
              </a:rPr>
              <a:t> </a:t>
            </a:r>
            <a:r>
              <a:rPr lang="cs-CZ" b="1" i="1" dirty="0" err="1" smtClean="0">
                <a:solidFill>
                  <a:srgbClr val="00B050"/>
                </a:solidFill>
              </a:rPr>
              <a:t>average</a:t>
            </a:r>
            <a:r>
              <a:rPr lang="cs-CZ" b="1" i="1" dirty="0" smtClean="0">
                <a:solidFill>
                  <a:srgbClr val="00B050"/>
                </a:solidFill>
              </a:rPr>
              <a:t>/</a:t>
            </a:r>
            <a:r>
              <a:rPr lang="cs-CZ" b="1" i="1" dirty="0" err="1" smtClean="0">
                <a:solidFill>
                  <a:srgbClr val="00B050"/>
                </a:solidFill>
              </a:rPr>
              <a:t>normal</a:t>
            </a:r>
            <a:r>
              <a:rPr lang="cs-CZ" b="1" i="1" dirty="0" smtClean="0">
                <a:solidFill>
                  <a:srgbClr val="00B050"/>
                </a:solidFill>
              </a:rPr>
              <a:t>?</a:t>
            </a:r>
          </a:p>
          <a:p>
            <a:endParaRPr lang="cs-CZ" dirty="0"/>
          </a:p>
        </p:txBody>
      </p:sp>
      <p:sp>
        <p:nvSpPr>
          <p:cNvPr id="3" name="Nadpis 2"/>
          <p:cNvSpPr>
            <a:spLocks noGrp="1"/>
          </p:cNvSpPr>
          <p:nvPr>
            <p:ph type="title"/>
          </p:nvPr>
        </p:nvSpPr>
        <p:spPr/>
        <p:txBody>
          <a:bodyPr/>
          <a:lstStyle/>
          <a:p>
            <a:r>
              <a:rPr lang="cs-CZ" dirty="0" smtClean="0"/>
              <a:t>HABITUS</a:t>
            </a:r>
            <a:endParaRPr lang="cs-CZ" dirty="0"/>
          </a:p>
        </p:txBody>
      </p:sp>
      <p:sp>
        <p:nvSpPr>
          <p:cNvPr id="8" name="Zástupný symbol pro obsah 7"/>
          <p:cNvSpPr>
            <a:spLocks noGrp="1"/>
          </p:cNvSpPr>
          <p:nvPr>
            <p:ph sz="quarter" idx="1"/>
          </p:nvPr>
        </p:nvSpPr>
        <p:spPr>
          <a:xfrm>
            <a:off x="179511" y="1340768"/>
            <a:ext cx="8683136" cy="5040560"/>
          </a:xfrm>
        </p:spPr>
        <p:txBody>
          <a:bodyPr/>
          <a:lstStyle/>
          <a:p>
            <a:pPr marL="0" indent="0">
              <a:buNone/>
            </a:pPr>
            <a:r>
              <a:rPr lang="cs-CZ" sz="2800" dirty="0" smtClean="0"/>
              <a:t>= </a:t>
            </a:r>
            <a:r>
              <a:rPr lang="cs-CZ" sz="2800" dirty="0"/>
              <a:t>a </a:t>
            </a:r>
            <a:r>
              <a:rPr lang="cs-CZ" sz="2800" dirty="0" err="1"/>
              <a:t>general</a:t>
            </a:r>
            <a:r>
              <a:rPr lang="cs-CZ" sz="2800" dirty="0"/>
              <a:t> body type </a:t>
            </a:r>
            <a:r>
              <a:rPr lang="cs-CZ" sz="2800" dirty="0" err="1"/>
              <a:t>or</a:t>
            </a:r>
            <a:r>
              <a:rPr lang="cs-CZ" sz="2800" dirty="0"/>
              <a:t> </a:t>
            </a:r>
            <a:r>
              <a:rPr lang="cs-CZ" sz="2800" dirty="0" err="1"/>
              <a:t>constitution</a:t>
            </a:r>
            <a:r>
              <a:rPr lang="cs-CZ" sz="2800" dirty="0"/>
              <a:t> </a:t>
            </a:r>
            <a:r>
              <a:rPr lang="cs-CZ" sz="2800" dirty="0" err="1"/>
              <a:t>of</a:t>
            </a:r>
            <a:r>
              <a:rPr lang="cs-CZ" sz="2800" dirty="0"/>
              <a:t> a person; </a:t>
            </a:r>
            <a:r>
              <a:rPr lang="cs-CZ" sz="2800" dirty="0" err="1"/>
              <a:t>posture</a:t>
            </a:r>
            <a:r>
              <a:rPr lang="cs-CZ" sz="2800" dirty="0"/>
              <a:t> </a:t>
            </a:r>
            <a:r>
              <a:rPr lang="cs-CZ" sz="2800" dirty="0" err="1"/>
              <a:t>or</a:t>
            </a:r>
            <a:r>
              <a:rPr lang="cs-CZ" sz="2800" dirty="0"/>
              <a:t> </a:t>
            </a:r>
            <a:r>
              <a:rPr lang="cs-CZ" sz="2800" dirty="0" err="1"/>
              <a:t>position</a:t>
            </a:r>
            <a:r>
              <a:rPr lang="cs-CZ" sz="2800" dirty="0"/>
              <a:t> </a:t>
            </a:r>
            <a:r>
              <a:rPr lang="cs-CZ" sz="2800" dirty="0" err="1"/>
              <a:t>of</a:t>
            </a:r>
            <a:r>
              <a:rPr lang="cs-CZ" sz="2800" dirty="0"/>
              <a:t> </a:t>
            </a:r>
            <a:r>
              <a:rPr lang="cs-CZ" sz="2800" dirty="0" err="1"/>
              <a:t>the</a:t>
            </a:r>
            <a:r>
              <a:rPr lang="cs-CZ" sz="2800" dirty="0"/>
              <a:t> body</a:t>
            </a:r>
            <a:r>
              <a:rPr lang="cs-CZ" sz="1600" dirty="0"/>
              <a:t> </a:t>
            </a:r>
            <a:endParaRPr lang="cs-CZ" dirty="0"/>
          </a:p>
          <a:p>
            <a:pPr marL="0" indent="0">
              <a:buNone/>
            </a:pPr>
            <a:r>
              <a:rPr lang="cs-CZ" smtClean="0"/>
              <a:t> </a:t>
            </a:r>
            <a:endParaRPr lang="cs-CZ" dirty="0"/>
          </a:p>
        </p:txBody>
      </p:sp>
    </p:spTree>
    <p:extLst>
      <p:ext uri="{BB962C8B-B14F-4D97-AF65-F5344CB8AC3E}">
        <p14:creationId xmlns:p14="http://schemas.microsoft.com/office/powerpoint/2010/main" val="3323117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Fill </a:t>
            </a:r>
            <a:r>
              <a:rPr lang="cs-CZ" dirty="0"/>
              <a:t>in </a:t>
            </a:r>
            <a:r>
              <a:rPr lang="cs-CZ" dirty="0" err="1"/>
              <a:t>the</a:t>
            </a:r>
            <a:r>
              <a:rPr lang="cs-CZ" dirty="0"/>
              <a:t> </a:t>
            </a:r>
            <a:r>
              <a:rPr lang="cs-CZ" dirty="0" err="1"/>
              <a:t>given</a:t>
            </a:r>
            <a:r>
              <a:rPr lang="cs-CZ" dirty="0"/>
              <a:t> </a:t>
            </a:r>
            <a:r>
              <a:rPr lang="cs-CZ" dirty="0" err="1"/>
              <a:t>nouns</a:t>
            </a:r>
            <a:r>
              <a:rPr lang="cs-CZ" dirty="0"/>
              <a:t> to </a:t>
            </a:r>
            <a:r>
              <a:rPr lang="cs-CZ" dirty="0" err="1"/>
              <a:t>complete</a:t>
            </a:r>
            <a:r>
              <a:rPr lang="cs-CZ" dirty="0"/>
              <a:t> </a:t>
            </a:r>
            <a:r>
              <a:rPr lang="cs-CZ" dirty="0" err="1"/>
              <a:t>the</a:t>
            </a:r>
            <a:r>
              <a:rPr lang="cs-CZ" dirty="0"/>
              <a:t> </a:t>
            </a:r>
            <a:r>
              <a:rPr lang="cs-CZ" dirty="0" err="1" smtClean="0"/>
              <a:t>phrases</a:t>
            </a:r>
            <a:endParaRPr lang="cs-CZ" dirty="0"/>
          </a:p>
        </p:txBody>
      </p:sp>
      <p:sp>
        <p:nvSpPr>
          <p:cNvPr id="3" name="Zástupný symbol pro obsah 2"/>
          <p:cNvSpPr>
            <a:spLocks noGrp="1"/>
          </p:cNvSpPr>
          <p:nvPr>
            <p:ph sz="quarter" idx="1"/>
          </p:nvPr>
        </p:nvSpPr>
        <p:spPr>
          <a:xfrm>
            <a:off x="179512" y="1340768"/>
            <a:ext cx="8784976" cy="5328592"/>
          </a:xfrm>
        </p:spPr>
        <p:txBody>
          <a:bodyPr>
            <a:normAutofit fontScale="85000" lnSpcReduction="20000"/>
          </a:bodyPr>
          <a:lstStyle/>
          <a:p>
            <a:pPr marL="0" indent="0" algn="ctr">
              <a:spcBef>
                <a:spcPts val="0"/>
              </a:spcBef>
              <a:buNone/>
            </a:pPr>
            <a:r>
              <a:rPr lang="cs-CZ" dirty="0" smtClean="0">
                <a:solidFill>
                  <a:schemeClr val="accent2"/>
                </a:solidFill>
              </a:rPr>
              <a:t>facies </a:t>
            </a:r>
            <a:r>
              <a:rPr lang="cs-CZ" dirty="0">
                <a:solidFill>
                  <a:schemeClr val="accent2"/>
                </a:solidFill>
              </a:rPr>
              <a:t>~ status </a:t>
            </a:r>
            <a:r>
              <a:rPr lang="cs-CZ" dirty="0" smtClean="0">
                <a:solidFill>
                  <a:schemeClr val="accent2"/>
                </a:solidFill>
              </a:rPr>
              <a:t>~ </a:t>
            </a:r>
            <a:r>
              <a:rPr lang="cs-CZ" dirty="0" err="1" smtClean="0">
                <a:solidFill>
                  <a:schemeClr val="accent2"/>
                </a:solidFill>
              </a:rPr>
              <a:t>processus</a:t>
            </a:r>
            <a:r>
              <a:rPr lang="cs-CZ" dirty="0" smtClean="0">
                <a:solidFill>
                  <a:schemeClr val="accent2"/>
                </a:solidFill>
              </a:rPr>
              <a:t> </a:t>
            </a:r>
            <a:r>
              <a:rPr lang="cs-CZ" dirty="0">
                <a:solidFill>
                  <a:schemeClr val="accent2"/>
                </a:solidFill>
              </a:rPr>
              <a:t>~ </a:t>
            </a:r>
            <a:r>
              <a:rPr lang="cs-CZ" dirty="0" err="1" smtClean="0">
                <a:solidFill>
                  <a:schemeClr val="accent2"/>
                </a:solidFill>
              </a:rPr>
              <a:t>meatus</a:t>
            </a:r>
            <a:r>
              <a:rPr lang="cs-CZ" dirty="0" smtClean="0">
                <a:solidFill>
                  <a:schemeClr val="accent2"/>
                </a:solidFill>
              </a:rPr>
              <a:t> </a:t>
            </a:r>
            <a:r>
              <a:rPr lang="cs-CZ" dirty="0">
                <a:solidFill>
                  <a:schemeClr val="accent2"/>
                </a:solidFill>
              </a:rPr>
              <a:t>~ </a:t>
            </a:r>
            <a:r>
              <a:rPr lang="cs-CZ" dirty="0" err="1">
                <a:solidFill>
                  <a:schemeClr val="accent2"/>
                </a:solidFill>
              </a:rPr>
              <a:t>manus</a:t>
            </a:r>
            <a:r>
              <a:rPr lang="cs-CZ" dirty="0">
                <a:solidFill>
                  <a:schemeClr val="accent2"/>
                </a:solidFill>
              </a:rPr>
              <a:t> ~ </a:t>
            </a:r>
            <a:r>
              <a:rPr lang="cs-CZ" dirty="0" smtClean="0">
                <a:solidFill>
                  <a:schemeClr val="accent2"/>
                </a:solidFill>
              </a:rPr>
              <a:t>usus</a:t>
            </a:r>
          </a:p>
          <a:p>
            <a:pPr marL="0" indent="0" algn="ctr">
              <a:spcBef>
                <a:spcPts val="0"/>
              </a:spcBef>
              <a:spcAft>
                <a:spcPts val="1200"/>
              </a:spcAft>
              <a:buNone/>
            </a:pPr>
            <a:r>
              <a:rPr lang="cs-CZ" dirty="0" smtClean="0">
                <a:solidFill>
                  <a:schemeClr val="accent2"/>
                </a:solidFill>
              </a:rPr>
              <a:t>~ </a:t>
            </a:r>
            <a:r>
              <a:rPr lang="cs-CZ" dirty="0" err="1">
                <a:solidFill>
                  <a:schemeClr val="accent2"/>
                </a:solidFill>
              </a:rPr>
              <a:t>apparatus</a:t>
            </a:r>
            <a:r>
              <a:rPr lang="cs-CZ" dirty="0">
                <a:solidFill>
                  <a:schemeClr val="accent2"/>
                </a:solidFill>
              </a:rPr>
              <a:t> ~ species</a:t>
            </a:r>
          </a:p>
          <a:p>
            <a:pPr marL="0" indent="0">
              <a:lnSpc>
                <a:spcPct val="110000"/>
              </a:lnSpc>
              <a:spcBef>
                <a:spcPts val="600"/>
              </a:spcBef>
              <a:buNone/>
            </a:pPr>
            <a:r>
              <a:rPr lang="cs-CZ" dirty="0"/>
              <a:t>a) </a:t>
            </a:r>
            <a:r>
              <a:rPr lang="cs-CZ" dirty="0" err="1" smtClean="0"/>
              <a:t>medicamentum</a:t>
            </a:r>
            <a:r>
              <a:rPr lang="cs-CZ" dirty="0" smtClean="0"/>
              <a:t> </a:t>
            </a:r>
            <a:r>
              <a:rPr lang="cs-CZ" dirty="0"/>
              <a:t>ad _______</a:t>
            </a:r>
            <a:r>
              <a:rPr lang="cs-CZ" dirty="0" smtClean="0"/>
              <a:t> </a:t>
            </a:r>
            <a:r>
              <a:rPr lang="cs-CZ" dirty="0" err="1" smtClean="0"/>
              <a:t>externum</a:t>
            </a:r>
            <a:endParaRPr lang="cs-CZ" dirty="0"/>
          </a:p>
          <a:p>
            <a:pPr marL="0" indent="0">
              <a:lnSpc>
                <a:spcPct val="110000"/>
              </a:lnSpc>
              <a:spcBef>
                <a:spcPts val="600"/>
              </a:spcBef>
              <a:buNone/>
            </a:pPr>
            <a:r>
              <a:rPr lang="cs-CZ" dirty="0"/>
              <a:t>b) </a:t>
            </a:r>
            <a:r>
              <a:rPr lang="cs-CZ" dirty="0" err="1"/>
              <a:t>amputatio</a:t>
            </a:r>
            <a:r>
              <a:rPr lang="cs-CZ" dirty="0"/>
              <a:t> </a:t>
            </a:r>
            <a:r>
              <a:rPr lang="cs-CZ" dirty="0" err="1"/>
              <a:t>phalangis</a:t>
            </a:r>
            <a:r>
              <a:rPr lang="cs-CZ" dirty="0"/>
              <a:t> </a:t>
            </a:r>
            <a:r>
              <a:rPr lang="cs-CZ" dirty="0" err="1" smtClean="0"/>
              <a:t>mediae</a:t>
            </a:r>
            <a:r>
              <a:rPr lang="cs-CZ" dirty="0" smtClean="0"/>
              <a:t> </a:t>
            </a:r>
            <a:r>
              <a:rPr lang="cs-CZ" dirty="0" err="1"/>
              <a:t>digiti</a:t>
            </a:r>
            <a:r>
              <a:rPr lang="cs-CZ" dirty="0"/>
              <a:t> III _______</a:t>
            </a:r>
            <a:r>
              <a:rPr lang="cs-CZ" dirty="0" err="1" smtClean="0"/>
              <a:t>dextrae</a:t>
            </a:r>
            <a:r>
              <a:rPr lang="cs-CZ" dirty="0" smtClean="0"/>
              <a:t> </a:t>
            </a:r>
            <a:r>
              <a:rPr lang="cs-CZ" dirty="0" err="1"/>
              <a:t>traumatica</a:t>
            </a:r>
            <a:endParaRPr lang="cs-CZ" dirty="0"/>
          </a:p>
          <a:p>
            <a:pPr marL="0" indent="0">
              <a:lnSpc>
                <a:spcPct val="110000"/>
              </a:lnSpc>
              <a:spcBef>
                <a:spcPts val="600"/>
              </a:spcBef>
              <a:buNone/>
            </a:pPr>
            <a:r>
              <a:rPr lang="cs-CZ" dirty="0"/>
              <a:t>c) </a:t>
            </a:r>
            <a:r>
              <a:rPr lang="cs-CZ" dirty="0" smtClean="0"/>
              <a:t>apertura </a:t>
            </a:r>
            <a:r>
              <a:rPr lang="cs-CZ" dirty="0"/>
              <a:t>_______</a:t>
            </a:r>
            <a:r>
              <a:rPr lang="cs-CZ" dirty="0" err="1" smtClean="0"/>
              <a:t>acustici</a:t>
            </a:r>
            <a:r>
              <a:rPr lang="cs-CZ" dirty="0" smtClean="0"/>
              <a:t> </a:t>
            </a:r>
            <a:r>
              <a:rPr lang="cs-CZ" dirty="0" err="1"/>
              <a:t>externi</a:t>
            </a:r>
            <a:endParaRPr lang="cs-CZ" dirty="0"/>
          </a:p>
          <a:p>
            <a:pPr marL="0" indent="0">
              <a:lnSpc>
                <a:spcPct val="110000"/>
              </a:lnSpc>
              <a:spcBef>
                <a:spcPts val="600"/>
              </a:spcBef>
              <a:buNone/>
            </a:pPr>
            <a:r>
              <a:rPr lang="cs-CZ" dirty="0" smtClean="0"/>
              <a:t>d) </a:t>
            </a:r>
            <a:r>
              <a:rPr lang="cs-CZ" dirty="0"/>
              <a:t>os, labia, palatum, </a:t>
            </a:r>
            <a:r>
              <a:rPr lang="cs-CZ" dirty="0" err="1"/>
              <a:t>oesophagus</a:t>
            </a:r>
            <a:r>
              <a:rPr lang="cs-CZ" dirty="0"/>
              <a:t>, </a:t>
            </a:r>
            <a:r>
              <a:rPr lang="cs-CZ" dirty="0" err="1"/>
              <a:t>ventriculus</a:t>
            </a:r>
            <a:r>
              <a:rPr lang="cs-CZ" dirty="0"/>
              <a:t>, intestina: organa </a:t>
            </a:r>
          </a:p>
          <a:p>
            <a:pPr marL="0" indent="0">
              <a:lnSpc>
                <a:spcPct val="110000"/>
              </a:lnSpc>
              <a:spcBef>
                <a:spcPts val="600"/>
              </a:spcBef>
              <a:buNone/>
            </a:pPr>
            <a:r>
              <a:rPr lang="cs-CZ" dirty="0"/>
              <a:t>_______</a:t>
            </a:r>
            <a:r>
              <a:rPr lang="cs-CZ" dirty="0" smtClean="0"/>
              <a:t> </a:t>
            </a:r>
            <a:r>
              <a:rPr lang="cs-CZ" dirty="0" err="1"/>
              <a:t>digestorii</a:t>
            </a:r>
            <a:endParaRPr lang="cs-CZ" dirty="0"/>
          </a:p>
          <a:p>
            <a:pPr marL="0" indent="0">
              <a:lnSpc>
                <a:spcPct val="110000"/>
              </a:lnSpc>
              <a:spcBef>
                <a:spcPts val="600"/>
              </a:spcBef>
              <a:buNone/>
            </a:pPr>
            <a:r>
              <a:rPr lang="cs-CZ" dirty="0" smtClean="0"/>
              <a:t>e) </a:t>
            </a:r>
            <a:r>
              <a:rPr lang="cs-CZ" dirty="0"/>
              <a:t>_______</a:t>
            </a:r>
            <a:r>
              <a:rPr lang="cs-CZ" dirty="0" smtClean="0"/>
              <a:t> </a:t>
            </a:r>
            <a:r>
              <a:rPr lang="cs-CZ" dirty="0" err="1" smtClean="0"/>
              <a:t>urologicae</a:t>
            </a:r>
            <a:r>
              <a:rPr lang="cs-CZ" dirty="0" smtClean="0"/>
              <a:t> </a:t>
            </a:r>
            <a:r>
              <a:rPr lang="cs-CZ" dirty="0" err="1" smtClean="0"/>
              <a:t>propter</a:t>
            </a:r>
            <a:r>
              <a:rPr lang="cs-CZ" dirty="0" smtClean="0"/>
              <a:t> </a:t>
            </a:r>
            <a:r>
              <a:rPr lang="cs-CZ" dirty="0" err="1"/>
              <a:t>inflammationem</a:t>
            </a:r>
            <a:r>
              <a:rPr lang="cs-CZ" dirty="0"/>
              <a:t> </a:t>
            </a:r>
            <a:r>
              <a:rPr lang="cs-CZ" dirty="0" err="1"/>
              <a:t>vesicae</a:t>
            </a:r>
            <a:r>
              <a:rPr lang="cs-CZ" dirty="0"/>
              <a:t> </a:t>
            </a:r>
            <a:r>
              <a:rPr lang="cs-CZ" dirty="0" err="1"/>
              <a:t>urinariae</a:t>
            </a:r>
            <a:endParaRPr lang="cs-CZ" dirty="0"/>
          </a:p>
          <a:p>
            <a:pPr marL="0" indent="0">
              <a:lnSpc>
                <a:spcPct val="110000"/>
              </a:lnSpc>
              <a:spcBef>
                <a:spcPts val="600"/>
              </a:spcBef>
              <a:buNone/>
            </a:pPr>
            <a:r>
              <a:rPr lang="cs-CZ" dirty="0" smtClean="0"/>
              <a:t>f) </a:t>
            </a:r>
            <a:r>
              <a:rPr lang="cs-CZ" dirty="0" err="1" smtClean="0"/>
              <a:t>fractura</a:t>
            </a:r>
            <a:r>
              <a:rPr lang="cs-CZ" dirty="0" smtClean="0"/>
              <a:t> </a:t>
            </a:r>
            <a:r>
              <a:rPr lang="cs-CZ" dirty="0"/>
              <a:t>_______</a:t>
            </a:r>
            <a:r>
              <a:rPr lang="cs-CZ" dirty="0" smtClean="0"/>
              <a:t> </a:t>
            </a:r>
            <a:r>
              <a:rPr lang="cs-CZ" dirty="0" err="1"/>
              <a:t>spinosi</a:t>
            </a:r>
            <a:r>
              <a:rPr lang="cs-CZ" dirty="0"/>
              <a:t> </a:t>
            </a:r>
            <a:r>
              <a:rPr lang="cs-CZ" dirty="0" err="1"/>
              <a:t>vertebrae</a:t>
            </a:r>
            <a:r>
              <a:rPr lang="cs-CZ" dirty="0"/>
              <a:t> T7</a:t>
            </a:r>
          </a:p>
          <a:p>
            <a:pPr marL="0" indent="0">
              <a:lnSpc>
                <a:spcPct val="110000"/>
              </a:lnSpc>
              <a:spcBef>
                <a:spcPts val="600"/>
              </a:spcBef>
              <a:buNone/>
            </a:pPr>
            <a:r>
              <a:rPr lang="cs-CZ" dirty="0" smtClean="0"/>
              <a:t>g) </a:t>
            </a:r>
            <a:r>
              <a:rPr lang="cs-CZ" dirty="0"/>
              <a:t>_______</a:t>
            </a:r>
            <a:r>
              <a:rPr lang="cs-CZ" dirty="0" smtClean="0"/>
              <a:t>post </a:t>
            </a:r>
            <a:r>
              <a:rPr lang="cs-CZ" dirty="0" err="1"/>
              <a:t>resectionem</a:t>
            </a:r>
            <a:r>
              <a:rPr lang="cs-CZ" dirty="0"/>
              <a:t> </a:t>
            </a:r>
            <a:r>
              <a:rPr lang="cs-CZ" dirty="0" err="1"/>
              <a:t>lobi</a:t>
            </a:r>
            <a:r>
              <a:rPr lang="cs-CZ" dirty="0"/>
              <a:t> </a:t>
            </a:r>
            <a:r>
              <a:rPr lang="cs-CZ" dirty="0" err="1"/>
              <a:t>sinistri</a:t>
            </a:r>
            <a:r>
              <a:rPr lang="cs-CZ" dirty="0"/>
              <a:t> </a:t>
            </a:r>
            <a:r>
              <a:rPr lang="cs-CZ" dirty="0" err="1" smtClean="0"/>
              <a:t>pulmonis</a:t>
            </a:r>
            <a:r>
              <a:rPr lang="cs-CZ" dirty="0" smtClean="0"/>
              <a:t> </a:t>
            </a:r>
            <a:r>
              <a:rPr lang="cs-CZ" dirty="0" err="1"/>
              <a:t>propter</a:t>
            </a:r>
            <a:r>
              <a:rPr lang="cs-CZ" dirty="0"/>
              <a:t> </a:t>
            </a:r>
            <a:r>
              <a:rPr lang="cs-CZ" dirty="0" err="1"/>
              <a:t>metastases</a:t>
            </a:r>
            <a:endParaRPr lang="cs-CZ" dirty="0"/>
          </a:p>
          <a:p>
            <a:pPr marL="0" indent="0">
              <a:lnSpc>
                <a:spcPct val="110000"/>
              </a:lnSpc>
              <a:spcBef>
                <a:spcPts val="600"/>
              </a:spcBef>
              <a:buNone/>
            </a:pPr>
            <a:r>
              <a:rPr lang="cs-CZ" dirty="0" smtClean="0"/>
              <a:t>h) </a:t>
            </a:r>
            <a:r>
              <a:rPr lang="cs-CZ" dirty="0" err="1"/>
              <a:t>aegrotus</a:t>
            </a:r>
            <a:r>
              <a:rPr lang="cs-CZ" dirty="0"/>
              <a:t> </a:t>
            </a:r>
            <a:r>
              <a:rPr lang="cs-CZ" dirty="0" err="1"/>
              <a:t>cum</a:t>
            </a:r>
            <a:r>
              <a:rPr lang="cs-CZ" dirty="0"/>
              <a:t> _______</a:t>
            </a:r>
            <a:r>
              <a:rPr lang="cs-CZ" dirty="0" smtClean="0"/>
              <a:t> </a:t>
            </a:r>
            <a:r>
              <a:rPr lang="cs-CZ" dirty="0" err="1"/>
              <a:t>pallida</a:t>
            </a:r>
            <a:endParaRPr lang="cs-CZ" dirty="0"/>
          </a:p>
          <a:p>
            <a:pPr marL="0" indent="0">
              <a:buNone/>
            </a:pPr>
            <a:endParaRPr lang="cs-CZ" dirty="0"/>
          </a:p>
        </p:txBody>
      </p:sp>
      <p:sp>
        <p:nvSpPr>
          <p:cNvPr id="4" name="TextovéPole 3"/>
          <p:cNvSpPr txBox="1"/>
          <p:nvPr/>
        </p:nvSpPr>
        <p:spPr>
          <a:xfrm>
            <a:off x="3203848" y="2082779"/>
            <a:ext cx="1080120" cy="461665"/>
          </a:xfrm>
          <a:prstGeom prst="rect">
            <a:avLst/>
          </a:prstGeom>
          <a:noFill/>
        </p:spPr>
        <p:txBody>
          <a:bodyPr wrap="square" rtlCol="0">
            <a:spAutoFit/>
          </a:bodyPr>
          <a:lstStyle/>
          <a:p>
            <a:r>
              <a:rPr lang="cs-CZ" sz="2400" dirty="0" err="1" smtClean="0">
                <a:solidFill>
                  <a:schemeClr val="accent2"/>
                </a:solidFill>
              </a:rPr>
              <a:t>usum</a:t>
            </a:r>
            <a:endParaRPr lang="cs-CZ" sz="2400" dirty="0">
              <a:solidFill>
                <a:schemeClr val="accent2"/>
              </a:solidFill>
            </a:endParaRPr>
          </a:p>
        </p:txBody>
      </p:sp>
      <p:sp>
        <p:nvSpPr>
          <p:cNvPr id="5" name="TextovéPole 4"/>
          <p:cNvSpPr txBox="1"/>
          <p:nvPr/>
        </p:nvSpPr>
        <p:spPr>
          <a:xfrm>
            <a:off x="5562361" y="2420888"/>
            <a:ext cx="1224136" cy="461665"/>
          </a:xfrm>
          <a:prstGeom prst="rect">
            <a:avLst/>
          </a:prstGeom>
          <a:noFill/>
        </p:spPr>
        <p:txBody>
          <a:bodyPr wrap="square" rtlCol="0">
            <a:spAutoFit/>
          </a:bodyPr>
          <a:lstStyle/>
          <a:p>
            <a:r>
              <a:rPr lang="cs-CZ" sz="2400" dirty="0" err="1" smtClean="0">
                <a:solidFill>
                  <a:schemeClr val="accent2"/>
                </a:solidFill>
              </a:rPr>
              <a:t>manus</a:t>
            </a:r>
            <a:endParaRPr lang="cs-CZ" sz="2400" dirty="0">
              <a:solidFill>
                <a:schemeClr val="accent2"/>
              </a:solidFill>
            </a:endParaRPr>
          </a:p>
        </p:txBody>
      </p:sp>
      <p:sp>
        <p:nvSpPr>
          <p:cNvPr id="6" name="TextovéPole 5"/>
          <p:cNvSpPr txBox="1"/>
          <p:nvPr/>
        </p:nvSpPr>
        <p:spPr>
          <a:xfrm>
            <a:off x="1763688" y="3140968"/>
            <a:ext cx="1224136" cy="461665"/>
          </a:xfrm>
          <a:prstGeom prst="rect">
            <a:avLst/>
          </a:prstGeom>
          <a:noFill/>
        </p:spPr>
        <p:txBody>
          <a:bodyPr wrap="square" rtlCol="0">
            <a:spAutoFit/>
          </a:bodyPr>
          <a:lstStyle/>
          <a:p>
            <a:r>
              <a:rPr lang="cs-CZ" sz="2400" dirty="0" err="1" smtClean="0">
                <a:solidFill>
                  <a:schemeClr val="accent2"/>
                </a:solidFill>
              </a:rPr>
              <a:t>meatus</a:t>
            </a:r>
            <a:endParaRPr lang="cs-CZ" sz="2400" dirty="0">
              <a:solidFill>
                <a:schemeClr val="accent2"/>
              </a:solidFill>
            </a:endParaRPr>
          </a:p>
        </p:txBody>
      </p:sp>
      <p:sp>
        <p:nvSpPr>
          <p:cNvPr id="7" name="TextovéPole 6"/>
          <p:cNvSpPr txBox="1"/>
          <p:nvPr/>
        </p:nvSpPr>
        <p:spPr>
          <a:xfrm>
            <a:off x="179512" y="3941439"/>
            <a:ext cx="1584176" cy="461665"/>
          </a:xfrm>
          <a:prstGeom prst="rect">
            <a:avLst/>
          </a:prstGeom>
          <a:noFill/>
        </p:spPr>
        <p:txBody>
          <a:bodyPr wrap="square" rtlCol="0">
            <a:spAutoFit/>
          </a:bodyPr>
          <a:lstStyle/>
          <a:p>
            <a:r>
              <a:rPr lang="cs-CZ" sz="2400" dirty="0" err="1" smtClean="0">
                <a:solidFill>
                  <a:schemeClr val="accent2"/>
                </a:solidFill>
              </a:rPr>
              <a:t>apparatus</a:t>
            </a:r>
            <a:endParaRPr lang="cs-CZ" sz="2400" dirty="0">
              <a:solidFill>
                <a:schemeClr val="accent2"/>
              </a:solidFill>
            </a:endParaRPr>
          </a:p>
        </p:txBody>
      </p:sp>
      <p:sp>
        <p:nvSpPr>
          <p:cNvPr id="8" name="TextovéPole 7"/>
          <p:cNvSpPr txBox="1"/>
          <p:nvPr/>
        </p:nvSpPr>
        <p:spPr>
          <a:xfrm>
            <a:off x="539552" y="4326640"/>
            <a:ext cx="1296144" cy="461665"/>
          </a:xfrm>
          <a:prstGeom prst="rect">
            <a:avLst/>
          </a:prstGeom>
          <a:noFill/>
        </p:spPr>
        <p:txBody>
          <a:bodyPr wrap="square" rtlCol="0">
            <a:spAutoFit/>
          </a:bodyPr>
          <a:lstStyle/>
          <a:p>
            <a:r>
              <a:rPr lang="cs-CZ" sz="2400" dirty="0" smtClean="0">
                <a:solidFill>
                  <a:schemeClr val="accent2"/>
                </a:solidFill>
              </a:rPr>
              <a:t>species</a:t>
            </a:r>
            <a:endParaRPr lang="cs-CZ" sz="2400" dirty="0">
              <a:solidFill>
                <a:schemeClr val="accent2"/>
              </a:solidFill>
            </a:endParaRPr>
          </a:p>
        </p:txBody>
      </p:sp>
      <p:sp>
        <p:nvSpPr>
          <p:cNvPr id="9" name="TextovéPole 8"/>
          <p:cNvSpPr txBox="1"/>
          <p:nvPr/>
        </p:nvSpPr>
        <p:spPr>
          <a:xfrm>
            <a:off x="1583668" y="4653136"/>
            <a:ext cx="1584176" cy="461665"/>
          </a:xfrm>
          <a:prstGeom prst="rect">
            <a:avLst/>
          </a:prstGeom>
          <a:noFill/>
        </p:spPr>
        <p:txBody>
          <a:bodyPr wrap="square" rtlCol="0">
            <a:spAutoFit/>
          </a:bodyPr>
          <a:lstStyle/>
          <a:p>
            <a:r>
              <a:rPr lang="cs-CZ" sz="2400" dirty="0" err="1" smtClean="0">
                <a:solidFill>
                  <a:schemeClr val="accent2"/>
                </a:solidFill>
              </a:rPr>
              <a:t>processu</a:t>
            </a:r>
            <a:endParaRPr lang="cs-CZ" sz="2400" dirty="0">
              <a:solidFill>
                <a:schemeClr val="accent2"/>
              </a:solidFill>
            </a:endParaRPr>
          </a:p>
        </p:txBody>
      </p:sp>
      <p:sp>
        <p:nvSpPr>
          <p:cNvPr id="10" name="TextovéPole 9"/>
          <p:cNvSpPr txBox="1"/>
          <p:nvPr/>
        </p:nvSpPr>
        <p:spPr>
          <a:xfrm>
            <a:off x="539552" y="5114801"/>
            <a:ext cx="1296144" cy="461665"/>
          </a:xfrm>
          <a:prstGeom prst="rect">
            <a:avLst/>
          </a:prstGeom>
          <a:noFill/>
        </p:spPr>
        <p:txBody>
          <a:bodyPr wrap="square" rtlCol="0">
            <a:spAutoFit/>
          </a:bodyPr>
          <a:lstStyle/>
          <a:p>
            <a:r>
              <a:rPr lang="cs-CZ" sz="2400" dirty="0" smtClean="0">
                <a:solidFill>
                  <a:schemeClr val="accent2"/>
                </a:solidFill>
              </a:rPr>
              <a:t>status</a:t>
            </a:r>
            <a:endParaRPr lang="cs-CZ" sz="2400" dirty="0">
              <a:solidFill>
                <a:schemeClr val="accent2"/>
              </a:solidFill>
            </a:endParaRPr>
          </a:p>
        </p:txBody>
      </p:sp>
      <p:sp>
        <p:nvSpPr>
          <p:cNvPr id="11" name="TextovéPole 10"/>
          <p:cNvSpPr txBox="1"/>
          <p:nvPr/>
        </p:nvSpPr>
        <p:spPr>
          <a:xfrm>
            <a:off x="2403863" y="5871632"/>
            <a:ext cx="1296144" cy="461665"/>
          </a:xfrm>
          <a:prstGeom prst="rect">
            <a:avLst/>
          </a:prstGeom>
          <a:noFill/>
        </p:spPr>
        <p:txBody>
          <a:bodyPr wrap="square" rtlCol="0">
            <a:spAutoFit/>
          </a:bodyPr>
          <a:lstStyle/>
          <a:p>
            <a:r>
              <a:rPr lang="cs-CZ" sz="2400" dirty="0" smtClean="0">
                <a:solidFill>
                  <a:schemeClr val="accent2"/>
                </a:solidFill>
              </a:rPr>
              <a:t>facie</a:t>
            </a:r>
            <a:endParaRPr lang="cs-CZ" sz="2400" dirty="0">
              <a:solidFill>
                <a:schemeClr val="accent2"/>
              </a:solidFill>
            </a:endParaRPr>
          </a:p>
        </p:txBody>
      </p:sp>
    </p:spTree>
    <p:extLst>
      <p:ext uri="{BB962C8B-B14F-4D97-AF65-F5344CB8AC3E}">
        <p14:creationId xmlns:p14="http://schemas.microsoft.com/office/powerpoint/2010/main" val="105704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24136"/>
          </a:xfrm>
        </p:spPr>
        <p:txBody>
          <a:bodyPr>
            <a:normAutofit fontScale="90000"/>
          </a:bodyPr>
          <a:lstStyle/>
          <a:p>
            <a:r>
              <a:rPr lang="en-US" dirty="0" smtClean="0">
                <a:solidFill>
                  <a:srgbClr val="1782BF"/>
                </a:solidFill>
              </a:rPr>
              <a:t>Form phrases from words in boxes</a:t>
            </a:r>
            <a:r>
              <a:rPr lang="cs-CZ" dirty="0">
                <a:solidFill>
                  <a:srgbClr val="1782BF"/>
                </a:solidFill>
              </a:rPr>
              <a:t/>
            </a:r>
            <a:br>
              <a:rPr lang="cs-CZ" dirty="0">
                <a:solidFill>
                  <a:srgbClr val="1782BF"/>
                </a:solidFill>
              </a:rPr>
            </a:br>
            <a:r>
              <a:rPr lang="cs-CZ" dirty="0" smtClean="0">
                <a:solidFill>
                  <a:srgbClr val="1782BF"/>
                </a:solidFill>
              </a:rPr>
              <a:t>and </a:t>
            </a:r>
            <a:r>
              <a:rPr lang="cs-CZ" dirty="0" err="1" smtClean="0">
                <a:solidFill>
                  <a:srgbClr val="1782BF"/>
                </a:solidFill>
              </a:rPr>
              <a:t>translate</a:t>
            </a:r>
            <a:r>
              <a:rPr lang="cs-CZ" dirty="0" smtClean="0">
                <a:solidFill>
                  <a:srgbClr val="1782BF"/>
                </a:solidFill>
              </a:rPr>
              <a:t> </a:t>
            </a:r>
            <a:r>
              <a:rPr lang="cs-CZ" dirty="0" err="1" smtClean="0">
                <a:solidFill>
                  <a:srgbClr val="1782BF"/>
                </a:solidFill>
              </a:rPr>
              <a:t>them</a:t>
            </a:r>
            <a:r>
              <a:rPr lang="cs-CZ" dirty="0" smtClean="0">
                <a:solidFill>
                  <a:srgbClr val="1782BF"/>
                </a:solidFill>
              </a:rPr>
              <a:t> </a:t>
            </a:r>
            <a:r>
              <a:rPr lang="cs-CZ" dirty="0" err="1" smtClean="0">
                <a:solidFill>
                  <a:srgbClr val="1782BF"/>
                </a:solidFill>
              </a:rPr>
              <a:t>into</a:t>
            </a:r>
            <a:r>
              <a:rPr lang="cs-CZ" dirty="0" smtClean="0">
                <a:solidFill>
                  <a:srgbClr val="1782BF"/>
                </a:solidFill>
              </a:rPr>
              <a:t> </a:t>
            </a:r>
            <a:r>
              <a:rPr lang="cs-CZ" dirty="0" err="1" smtClean="0">
                <a:solidFill>
                  <a:srgbClr val="1782BF"/>
                </a:solidFill>
              </a:rPr>
              <a:t>English</a:t>
            </a:r>
            <a:endParaRPr lang="en-US" dirty="0">
              <a:solidFill>
                <a:srgbClr val="1782BF"/>
              </a:solidFill>
            </a:endParaRPr>
          </a:p>
        </p:txBody>
      </p:sp>
      <p:sp>
        <p:nvSpPr>
          <p:cNvPr id="4" name="Rectangle 3"/>
          <p:cNvSpPr/>
          <p:nvPr/>
        </p:nvSpPr>
        <p:spPr>
          <a:xfrm>
            <a:off x="179512"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smtClean="0">
                <a:solidFill>
                  <a:schemeClr val="tx1"/>
                </a:solidFill>
                <a:latin typeface="+mj-lt"/>
              </a:rPr>
              <a:t>cum</a:t>
            </a:r>
            <a:r>
              <a:rPr lang="cs-CZ" sz="2400" dirty="0" smtClean="0">
                <a:solidFill>
                  <a:schemeClr val="tx1"/>
                </a:solidFill>
                <a:latin typeface="+mj-lt"/>
              </a:rPr>
              <a:t>			partus</a:t>
            </a:r>
          </a:p>
          <a:p>
            <a:r>
              <a:rPr lang="cs-CZ" sz="2400" dirty="0" err="1" smtClean="0">
                <a:solidFill>
                  <a:schemeClr val="tx1"/>
                </a:solidFill>
                <a:latin typeface="+mj-lt"/>
              </a:rPr>
              <a:t>anaesthesia</a:t>
            </a:r>
            <a:endParaRPr lang="en-US" sz="2400" dirty="0" smtClean="0">
              <a:solidFill>
                <a:schemeClr val="tx1"/>
              </a:solidFill>
              <a:latin typeface="+mj-lt"/>
            </a:endParaRPr>
          </a:p>
          <a:p>
            <a:pPr algn="r"/>
            <a:r>
              <a:rPr lang="cs-CZ" sz="2400" dirty="0" err="1" smtClean="0">
                <a:solidFill>
                  <a:schemeClr val="tx1"/>
                </a:solidFill>
                <a:latin typeface="+mj-lt"/>
              </a:rPr>
              <a:t>praematurus</a:t>
            </a:r>
            <a:r>
              <a:rPr lang="cs-CZ" sz="2400" dirty="0" smtClean="0">
                <a:solidFill>
                  <a:schemeClr val="tx1"/>
                </a:solidFill>
                <a:latin typeface="+mj-lt"/>
              </a:rPr>
              <a:t>, a, um</a:t>
            </a:r>
          </a:p>
          <a:p>
            <a:endParaRPr lang="cs-CZ" sz="2400" dirty="0" smtClean="0">
              <a:latin typeface="+mj-lt"/>
            </a:endParaRPr>
          </a:p>
          <a:p>
            <a:r>
              <a:rPr lang="cs-CZ" sz="2000" dirty="0" smtClean="0">
                <a:latin typeface="+mj-lt"/>
              </a:rPr>
              <a:t>partus </a:t>
            </a:r>
            <a:r>
              <a:rPr lang="cs-CZ" sz="2000" dirty="0" err="1" smtClean="0">
                <a:latin typeface="+mj-lt"/>
              </a:rPr>
              <a:t>praematurus</a:t>
            </a:r>
            <a:r>
              <a:rPr lang="cs-CZ" sz="2000" dirty="0" smtClean="0">
                <a:latin typeface="+mj-lt"/>
              </a:rPr>
              <a:t> </a:t>
            </a:r>
            <a:r>
              <a:rPr lang="cs-CZ" sz="2000" dirty="0" err="1" smtClean="0">
                <a:latin typeface="+mj-lt"/>
              </a:rPr>
              <a:t>cum</a:t>
            </a:r>
            <a:r>
              <a:rPr lang="cs-CZ" sz="2000" dirty="0" smtClean="0">
                <a:latin typeface="+mj-lt"/>
              </a:rPr>
              <a:t> </a:t>
            </a:r>
            <a:r>
              <a:rPr lang="cs-CZ" sz="2000" dirty="0" err="1" smtClean="0">
                <a:latin typeface="+mj-lt"/>
              </a:rPr>
              <a:t>anaesthesia</a:t>
            </a:r>
            <a:endParaRPr lang="cs-CZ" sz="2000" dirty="0" smtClean="0">
              <a:latin typeface="+mj-lt"/>
            </a:endParaRPr>
          </a:p>
          <a:p>
            <a:r>
              <a:rPr lang="cs-CZ" sz="2000" dirty="0" err="1" smtClean="0">
                <a:latin typeface="+mj-lt"/>
              </a:rPr>
              <a:t>premature</a:t>
            </a:r>
            <a:r>
              <a:rPr lang="cs-CZ" sz="2000" dirty="0" smtClean="0">
                <a:latin typeface="+mj-lt"/>
              </a:rPr>
              <a:t> </a:t>
            </a:r>
            <a:r>
              <a:rPr lang="cs-CZ" sz="2000" dirty="0" err="1" smtClean="0">
                <a:latin typeface="+mj-lt"/>
              </a:rPr>
              <a:t>delivery</a:t>
            </a:r>
            <a:r>
              <a:rPr lang="cs-CZ" sz="2000" dirty="0" smtClean="0">
                <a:latin typeface="+mj-lt"/>
              </a:rPr>
              <a:t> </a:t>
            </a:r>
            <a:r>
              <a:rPr lang="cs-CZ" sz="2000" dirty="0" err="1" smtClean="0">
                <a:latin typeface="+mj-lt"/>
              </a:rPr>
              <a:t>with</a:t>
            </a:r>
            <a:r>
              <a:rPr lang="cs-CZ" sz="2000" dirty="0" smtClean="0">
                <a:latin typeface="+mj-lt"/>
              </a:rPr>
              <a:t> </a:t>
            </a:r>
            <a:r>
              <a:rPr lang="cs-CZ" sz="2000" dirty="0" err="1" smtClean="0">
                <a:latin typeface="+mj-lt"/>
              </a:rPr>
              <a:t>anesthesia</a:t>
            </a:r>
            <a:endParaRPr lang="en-US" sz="2000"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smtClean="0">
                <a:solidFill>
                  <a:schemeClr val="tx1"/>
                </a:solidFill>
                <a:latin typeface="+mj-lt"/>
              </a:rPr>
              <a:t>	</a:t>
            </a:r>
            <a:r>
              <a:rPr lang="cs-CZ" sz="2400" dirty="0" err="1" smtClean="0">
                <a:solidFill>
                  <a:schemeClr val="tx1"/>
                </a:solidFill>
                <a:latin typeface="+mj-lt"/>
              </a:rPr>
              <a:t>dens</a:t>
            </a:r>
            <a:endParaRPr lang="cs-CZ" sz="2400" dirty="0" smtClean="0">
              <a:solidFill>
                <a:schemeClr val="tx1"/>
              </a:solidFill>
              <a:latin typeface="+mj-lt"/>
            </a:endParaRPr>
          </a:p>
          <a:p>
            <a:pPr algn="ctr"/>
            <a:r>
              <a:rPr lang="cs-CZ" sz="2400" dirty="0" smtClean="0">
                <a:solidFill>
                  <a:schemeClr val="tx1"/>
                </a:solidFill>
                <a:latin typeface="+mj-lt"/>
              </a:rPr>
              <a:t>	</a:t>
            </a:r>
            <a:r>
              <a:rPr lang="cs-CZ" sz="2400" dirty="0" err="1" smtClean="0">
                <a:solidFill>
                  <a:schemeClr val="tx1"/>
                </a:solidFill>
                <a:latin typeface="+mj-lt"/>
              </a:rPr>
              <a:t>profundus</a:t>
            </a:r>
            <a:r>
              <a:rPr lang="cs-CZ" sz="2400" dirty="0" smtClean="0">
                <a:solidFill>
                  <a:schemeClr val="tx1"/>
                </a:solidFill>
                <a:latin typeface="+mj-lt"/>
              </a:rPr>
              <a:t>, a, um</a:t>
            </a:r>
          </a:p>
          <a:p>
            <a:r>
              <a:rPr lang="cs-CZ" sz="2400" dirty="0" err="1" smtClean="0">
                <a:solidFill>
                  <a:schemeClr val="tx1"/>
                </a:solidFill>
              </a:rPr>
              <a:t>caries</a:t>
            </a:r>
            <a:endParaRPr lang="cs-CZ" sz="2400" dirty="0" smtClean="0">
              <a:solidFill>
                <a:schemeClr val="tx1"/>
              </a:solidFill>
              <a:latin typeface="+mj-lt"/>
            </a:endParaRPr>
          </a:p>
          <a:p>
            <a:pPr algn="r"/>
            <a:r>
              <a:rPr lang="cs-CZ" sz="2400" dirty="0" err="1" smtClean="0">
                <a:solidFill>
                  <a:schemeClr val="tx1"/>
                </a:solidFill>
                <a:latin typeface="+mj-lt"/>
              </a:rPr>
              <a:t>caninus</a:t>
            </a:r>
            <a:r>
              <a:rPr lang="cs-CZ" sz="2400" dirty="0" smtClean="0">
                <a:solidFill>
                  <a:schemeClr val="tx1"/>
                </a:solidFill>
                <a:latin typeface="+mj-lt"/>
              </a:rPr>
              <a:t>, a, um</a:t>
            </a:r>
            <a:endParaRPr lang="cs-CZ" sz="2400" dirty="0">
              <a:solidFill>
                <a:schemeClr val="tx1"/>
              </a:solidFill>
              <a:latin typeface="+mj-lt"/>
            </a:endParaRPr>
          </a:p>
          <a:p>
            <a:r>
              <a:rPr lang="cs-CZ" sz="2100" dirty="0" err="1" smtClean="0">
                <a:solidFill>
                  <a:schemeClr val="bg1"/>
                </a:solidFill>
                <a:latin typeface="+mj-lt"/>
              </a:rPr>
              <a:t>caries</a:t>
            </a:r>
            <a:r>
              <a:rPr lang="cs-CZ" sz="2100" dirty="0" smtClean="0">
                <a:solidFill>
                  <a:schemeClr val="bg1"/>
                </a:solidFill>
                <a:latin typeface="+mj-lt"/>
              </a:rPr>
              <a:t> </a:t>
            </a:r>
            <a:r>
              <a:rPr lang="cs-CZ" sz="2100" dirty="0" err="1" smtClean="0">
                <a:solidFill>
                  <a:schemeClr val="bg1"/>
                </a:solidFill>
                <a:latin typeface="+mj-lt"/>
              </a:rPr>
              <a:t>profunda</a:t>
            </a:r>
            <a:r>
              <a:rPr lang="cs-CZ" sz="2100" dirty="0" smtClean="0">
                <a:solidFill>
                  <a:schemeClr val="bg1"/>
                </a:solidFill>
                <a:latin typeface="+mj-lt"/>
              </a:rPr>
              <a:t> </a:t>
            </a:r>
            <a:r>
              <a:rPr lang="cs-CZ" sz="2100" dirty="0" err="1" smtClean="0">
                <a:solidFill>
                  <a:schemeClr val="bg1"/>
                </a:solidFill>
                <a:latin typeface="+mj-lt"/>
              </a:rPr>
              <a:t>dentis</a:t>
            </a:r>
            <a:r>
              <a:rPr lang="cs-CZ" sz="2100" dirty="0" smtClean="0">
                <a:solidFill>
                  <a:schemeClr val="bg1"/>
                </a:solidFill>
                <a:latin typeface="+mj-lt"/>
              </a:rPr>
              <a:t> </a:t>
            </a:r>
            <a:r>
              <a:rPr lang="cs-CZ" sz="2100" dirty="0" err="1" smtClean="0">
                <a:solidFill>
                  <a:schemeClr val="bg1"/>
                </a:solidFill>
                <a:latin typeface="+mj-lt"/>
              </a:rPr>
              <a:t>canini</a:t>
            </a:r>
            <a:endParaRPr lang="cs-CZ" sz="2100" dirty="0" smtClean="0">
              <a:solidFill>
                <a:schemeClr val="bg1"/>
              </a:solidFill>
              <a:latin typeface="+mj-lt"/>
            </a:endParaRPr>
          </a:p>
          <a:p>
            <a:r>
              <a:rPr lang="cs-CZ" sz="2100" dirty="0" err="1" smtClean="0">
                <a:solidFill>
                  <a:schemeClr val="bg1"/>
                </a:solidFill>
                <a:latin typeface="+mj-lt"/>
              </a:rPr>
              <a:t>deep</a:t>
            </a:r>
            <a:r>
              <a:rPr lang="cs-CZ" sz="2100" dirty="0" smtClean="0">
                <a:solidFill>
                  <a:schemeClr val="bg1"/>
                </a:solidFill>
                <a:latin typeface="+mj-lt"/>
              </a:rPr>
              <a:t> </a:t>
            </a:r>
            <a:r>
              <a:rPr lang="cs-CZ" sz="2100" dirty="0" err="1" smtClean="0">
                <a:solidFill>
                  <a:schemeClr val="bg1"/>
                </a:solidFill>
                <a:latin typeface="+mj-lt"/>
              </a:rPr>
              <a:t>dental</a:t>
            </a:r>
            <a:r>
              <a:rPr lang="cs-CZ" sz="2100" dirty="0" smtClean="0">
                <a:solidFill>
                  <a:schemeClr val="bg1"/>
                </a:solidFill>
                <a:latin typeface="+mj-lt"/>
              </a:rPr>
              <a:t> </a:t>
            </a:r>
            <a:r>
              <a:rPr lang="cs-CZ" sz="2100" dirty="0" err="1" smtClean="0">
                <a:solidFill>
                  <a:schemeClr val="bg1"/>
                </a:solidFill>
                <a:latin typeface="+mj-lt"/>
              </a:rPr>
              <a:t>decay</a:t>
            </a:r>
            <a:r>
              <a:rPr lang="cs-CZ" sz="2100" dirty="0" smtClean="0">
                <a:solidFill>
                  <a:schemeClr val="bg1"/>
                </a:solidFill>
                <a:latin typeface="+mj-lt"/>
              </a:rPr>
              <a:t> </a:t>
            </a:r>
            <a:r>
              <a:rPr lang="cs-CZ" sz="2100" dirty="0" err="1" smtClean="0">
                <a:solidFill>
                  <a:schemeClr val="bg1"/>
                </a:solidFill>
                <a:latin typeface="+mj-lt"/>
              </a:rPr>
              <a:t>of</a:t>
            </a:r>
            <a:r>
              <a:rPr lang="cs-CZ" sz="2100" dirty="0" smtClean="0">
                <a:solidFill>
                  <a:schemeClr val="bg1"/>
                </a:solidFill>
                <a:latin typeface="+mj-lt"/>
              </a:rPr>
              <a:t> </a:t>
            </a:r>
            <a:r>
              <a:rPr lang="cs-CZ" sz="2100" dirty="0" err="1" smtClean="0">
                <a:solidFill>
                  <a:schemeClr val="bg1"/>
                </a:solidFill>
                <a:latin typeface="+mj-lt"/>
              </a:rPr>
              <a:t>canine</a:t>
            </a:r>
            <a:r>
              <a:rPr lang="cs-CZ" sz="2100" dirty="0" smtClean="0">
                <a:solidFill>
                  <a:schemeClr val="bg1"/>
                </a:solidFill>
                <a:latin typeface="+mj-lt"/>
              </a:rPr>
              <a:t> </a:t>
            </a:r>
            <a:r>
              <a:rPr lang="cs-CZ" sz="2100" dirty="0" err="1" smtClean="0">
                <a:solidFill>
                  <a:schemeClr val="bg1"/>
                </a:solidFill>
                <a:latin typeface="+mj-lt"/>
              </a:rPr>
              <a:t>tooth</a:t>
            </a:r>
            <a:endParaRPr lang="en-US" sz="21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smtClean="0">
                <a:solidFill>
                  <a:srgbClr val="000000"/>
                </a:solidFill>
                <a:latin typeface="+mj-lt"/>
              </a:rPr>
              <a:t>exisio</a:t>
            </a:r>
            <a:r>
              <a:rPr lang="en-US" sz="2400" dirty="0" smtClean="0">
                <a:solidFill>
                  <a:srgbClr val="000000"/>
                </a:solidFill>
                <a:latin typeface="+mj-lt"/>
              </a:rPr>
              <a:t>     </a:t>
            </a:r>
            <a:r>
              <a:rPr lang="cs-CZ" sz="2400" dirty="0" err="1" smtClean="0">
                <a:solidFill>
                  <a:srgbClr val="000000"/>
                </a:solidFill>
                <a:latin typeface="+mj-lt"/>
              </a:rPr>
              <a:t>lacteus</a:t>
            </a:r>
            <a:r>
              <a:rPr lang="cs-CZ" sz="2400" dirty="0" smtClean="0">
                <a:solidFill>
                  <a:srgbClr val="000000"/>
                </a:solidFill>
                <a:latin typeface="+mj-lt"/>
              </a:rPr>
              <a:t>, a, um</a:t>
            </a:r>
            <a:endParaRPr lang="en-US" sz="2400" dirty="0" smtClean="0">
              <a:solidFill>
                <a:srgbClr val="000000"/>
              </a:solidFill>
              <a:latin typeface="+mj-lt"/>
            </a:endParaRPr>
          </a:p>
          <a:p>
            <a:pPr algn="ctr"/>
            <a:r>
              <a:rPr lang="cs-CZ" sz="2400" dirty="0" err="1" smtClean="0">
                <a:solidFill>
                  <a:srgbClr val="000000"/>
                </a:solidFill>
                <a:latin typeface="+mj-lt"/>
              </a:rPr>
              <a:t>caries</a:t>
            </a:r>
            <a:endParaRPr lang="en-US" sz="2400" dirty="0" smtClean="0">
              <a:solidFill>
                <a:srgbClr val="000000"/>
              </a:solidFill>
              <a:latin typeface="+mj-lt"/>
            </a:endParaRPr>
          </a:p>
          <a:p>
            <a:pPr algn="ctr"/>
            <a:r>
              <a:rPr lang="cs-CZ" sz="2400" dirty="0" err="1" smtClean="0">
                <a:solidFill>
                  <a:srgbClr val="000000"/>
                </a:solidFill>
                <a:latin typeface="+mj-lt"/>
              </a:rPr>
              <a:t>dens</a:t>
            </a:r>
            <a:r>
              <a:rPr lang="cs-CZ" sz="2400" dirty="0" smtClean="0">
                <a:solidFill>
                  <a:srgbClr val="000000"/>
                </a:solidFill>
                <a:latin typeface="+mj-lt"/>
              </a:rPr>
              <a:t>		</a:t>
            </a:r>
            <a:r>
              <a:rPr lang="cs-CZ" sz="2400" dirty="0" err="1" smtClean="0">
                <a:solidFill>
                  <a:srgbClr val="000000"/>
                </a:solidFill>
                <a:latin typeface="+mj-lt"/>
              </a:rPr>
              <a:t>propter</a:t>
            </a:r>
            <a:endParaRPr lang="cs-CZ" sz="2400" dirty="0" smtClean="0">
              <a:solidFill>
                <a:srgbClr val="000000"/>
              </a:solidFill>
              <a:latin typeface="+mj-lt"/>
            </a:endParaRPr>
          </a:p>
          <a:p>
            <a:pPr>
              <a:spcBef>
                <a:spcPts val="2400"/>
              </a:spcBef>
            </a:pPr>
            <a:r>
              <a:rPr lang="cs-CZ" sz="2000" dirty="0" err="1" smtClean="0">
                <a:solidFill>
                  <a:schemeClr val="bg1"/>
                </a:solidFill>
                <a:latin typeface="+mj-lt"/>
              </a:rPr>
              <a:t>excisio</a:t>
            </a:r>
            <a:r>
              <a:rPr lang="cs-CZ" sz="2000" dirty="0" smtClean="0">
                <a:solidFill>
                  <a:schemeClr val="bg1"/>
                </a:solidFill>
                <a:latin typeface="+mj-lt"/>
              </a:rPr>
              <a:t> </a:t>
            </a:r>
            <a:r>
              <a:rPr lang="cs-CZ" sz="2000" dirty="0" err="1" smtClean="0">
                <a:solidFill>
                  <a:schemeClr val="bg1"/>
                </a:solidFill>
                <a:latin typeface="+mj-lt"/>
              </a:rPr>
              <a:t>dentis</a:t>
            </a:r>
            <a:r>
              <a:rPr lang="cs-CZ" sz="2000" dirty="0" smtClean="0">
                <a:solidFill>
                  <a:schemeClr val="bg1"/>
                </a:solidFill>
                <a:latin typeface="+mj-lt"/>
              </a:rPr>
              <a:t> </a:t>
            </a:r>
            <a:r>
              <a:rPr lang="cs-CZ" sz="2000" dirty="0" err="1" smtClean="0">
                <a:solidFill>
                  <a:schemeClr val="bg1"/>
                </a:solidFill>
                <a:latin typeface="+mj-lt"/>
              </a:rPr>
              <a:t>lactei</a:t>
            </a:r>
            <a:r>
              <a:rPr lang="cs-CZ" sz="2000" dirty="0" smtClean="0">
                <a:solidFill>
                  <a:schemeClr val="bg1"/>
                </a:solidFill>
                <a:latin typeface="+mj-lt"/>
              </a:rPr>
              <a:t> </a:t>
            </a:r>
            <a:r>
              <a:rPr lang="cs-CZ" sz="2000" dirty="0" err="1" smtClean="0">
                <a:solidFill>
                  <a:schemeClr val="bg1"/>
                </a:solidFill>
                <a:latin typeface="+mj-lt"/>
              </a:rPr>
              <a:t>propter</a:t>
            </a:r>
            <a:r>
              <a:rPr lang="cs-CZ" sz="2000" dirty="0" smtClean="0">
                <a:solidFill>
                  <a:schemeClr val="bg1"/>
                </a:solidFill>
                <a:latin typeface="+mj-lt"/>
              </a:rPr>
              <a:t> </a:t>
            </a:r>
            <a:r>
              <a:rPr lang="cs-CZ" sz="2000" dirty="0" err="1" smtClean="0">
                <a:solidFill>
                  <a:schemeClr val="bg1"/>
                </a:solidFill>
                <a:latin typeface="+mj-lt"/>
              </a:rPr>
              <a:t>cariem</a:t>
            </a:r>
            <a:endParaRPr lang="cs-CZ" sz="2000" dirty="0" smtClean="0">
              <a:solidFill>
                <a:schemeClr val="bg1"/>
              </a:solidFill>
              <a:latin typeface="+mj-lt"/>
            </a:endParaRPr>
          </a:p>
          <a:p>
            <a:r>
              <a:rPr lang="cs-CZ" sz="2000" dirty="0" err="1" smtClean="0">
                <a:solidFill>
                  <a:schemeClr val="bg1"/>
                </a:solidFill>
                <a:latin typeface="+mj-lt"/>
              </a:rPr>
              <a:t>excision</a:t>
            </a:r>
            <a:r>
              <a:rPr lang="cs-CZ" sz="2000" dirty="0" smtClean="0">
                <a:solidFill>
                  <a:schemeClr val="bg1"/>
                </a:solidFill>
                <a:latin typeface="+mj-lt"/>
              </a:rPr>
              <a:t> </a:t>
            </a:r>
            <a:r>
              <a:rPr lang="cs-CZ" sz="2000" dirty="0" err="1" smtClean="0">
                <a:solidFill>
                  <a:schemeClr val="bg1"/>
                </a:solidFill>
                <a:latin typeface="+mj-lt"/>
              </a:rPr>
              <a:t>of</a:t>
            </a:r>
            <a:r>
              <a:rPr lang="cs-CZ" sz="2000" dirty="0" smtClean="0">
                <a:solidFill>
                  <a:schemeClr val="bg1"/>
                </a:solidFill>
                <a:latin typeface="+mj-lt"/>
              </a:rPr>
              <a:t> a </a:t>
            </a:r>
            <a:r>
              <a:rPr lang="cs-CZ" sz="2000" dirty="0" err="1" smtClean="0">
                <a:solidFill>
                  <a:schemeClr val="bg1"/>
                </a:solidFill>
                <a:latin typeface="+mj-lt"/>
              </a:rPr>
              <a:t>milk</a:t>
            </a:r>
            <a:r>
              <a:rPr lang="cs-CZ" sz="2000" dirty="0" smtClean="0">
                <a:solidFill>
                  <a:schemeClr val="bg1"/>
                </a:solidFill>
                <a:latin typeface="+mj-lt"/>
              </a:rPr>
              <a:t> </a:t>
            </a:r>
            <a:r>
              <a:rPr lang="cs-CZ" sz="2000" dirty="0" err="1" smtClean="0">
                <a:solidFill>
                  <a:schemeClr val="bg1"/>
                </a:solidFill>
                <a:latin typeface="+mj-lt"/>
              </a:rPr>
              <a:t>tooth</a:t>
            </a:r>
            <a:r>
              <a:rPr lang="cs-CZ" sz="2000" dirty="0" smtClean="0">
                <a:solidFill>
                  <a:schemeClr val="bg1"/>
                </a:solidFill>
                <a:latin typeface="+mj-lt"/>
              </a:rPr>
              <a:t> </a:t>
            </a:r>
            <a:r>
              <a:rPr lang="cs-CZ" sz="2000" dirty="0" err="1" smtClean="0">
                <a:solidFill>
                  <a:schemeClr val="bg1"/>
                </a:solidFill>
                <a:latin typeface="+mj-lt"/>
              </a:rPr>
              <a:t>because</a:t>
            </a:r>
            <a:r>
              <a:rPr lang="cs-CZ" sz="2000" dirty="0" smtClean="0">
                <a:solidFill>
                  <a:schemeClr val="bg1"/>
                </a:solidFill>
                <a:latin typeface="+mj-lt"/>
              </a:rPr>
              <a:t> </a:t>
            </a:r>
            <a:r>
              <a:rPr lang="cs-CZ" sz="2000" dirty="0" err="1" smtClean="0">
                <a:solidFill>
                  <a:schemeClr val="bg1"/>
                </a:solidFill>
                <a:latin typeface="+mj-lt"/>
              </a:rPr>
              <a:t>of</a:t>
            </a:r>
            <a:r>
              <a:rPr lang="cs-CZ" sz="2000" dirty="0" smtClean="0">
                <a:solidFill>
                  <a:schemeClr val="bg1"/>
                </a:solidFill>
                <a:latin typeface="+mj-lt"/>
              </a:rPr>
              <a:t> </a:t>
            </a:r>
            <a:r>
              <a:rPr lang="cs-CZ" sz="2000" dirty="0" err="1" smtClean="0">
                <a:solidFill>
                  <a:schemeClr val="bg1"/>
                </a:solidFill>
                <a:latin typeface="+mj-lt"/>
              </a:rPr>
              <a:t>dental</a:t>
            </a:r>
            <a:r>
              <a:rPr lang="cs-CZ" sz="2000" dirty="0" smtClean="0">
                <a:solidFill>
                  <a:schemeClr val="bg1"/>
                </a:solidFill>
                <a:latin typeface="+mj-lt"/>
              </a:rPr>
              <a:t> </a:t>
            </a:r>
            <a:r>
              <a:rPr lang="cs-CZ" sz="2000" dirty="0" err="1" smtClean="0">
                <a:solidFill>
                  <a:schemeClr val="bg1"/>
                </a:solidFill>
                <a:latin typeface="+mj-lt"/>
              </a:rPr>
              <a:t>decay</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smtClean="0">
                <a:solidFill>
                  <a:schemeClr val="tx1"/>
                </a:solidFill>
                <a:latin typeface="+mj-lt"/>
              </a:rPr>
              <a:t>operatio</a:t>
            </a:r>
            <a:r>
              <a:rPr lang="en-US" sz="2400" dirty="0" smtClean="0">
                <a:solidFill>
                  <a:schemeClr val="tx1"/>
                </a:solidFill>
                <a:latin typeface="+mj-lt"/>
              </a:rPr>
              <a:t>    </a:t>
            </a:r>
            <a:r>
              <a:rPr lang="cs-CZ" sz="2400" dirty="0" smtClean="0">
                <a:solidFill>
                  <a:schemeClr val="tx1"/>
                </a:solidFill>
                <a:latin typeface="+mj-lt"/>
              </a:rPr>
              <a:t>  	status</a:t>
            </a:r>
            <a:endParaRPr lang="en-US" sz="2400" dirty="0" smtClean="0">
              <a:solidFill>
                <a:schemeClr val="tx1"/>
              </a:solidFill>
              <a:latin typeface="+mj-lt"/>
            </a:endParaRPr>
          </a:p>
          <a:p>
            <a:pPr algn="ctr"/>
            <a:r>
              <a:rPr lang="cs-CZ" sz="2400" dirty="0" smtClean="0">
                <a:solidFill>
                  <a:schemeClr val="tx1"/>
                </a:solidFill>
                <a:latin typeface="+mj-lt"/>
              </a:rPr>
              <a:t>	femur</a:t>
            </a:r>
            <a:endParaRPr lang="cs-CZ" sz="2400" dirty="0">
              <a:solidFill>
                <a:schemeClr val="tx1"/>
              </a:solidFill>
              <a:latin typeface="+mj-lt"/>
            </a:endParaRPr>
          </a:p>
          <a:p>
            <a:r>
              <a:rPr lang="cs-CZ" sz="2400" dirty="0" err="1" smtClean="0">
                <a:solidFill>
                  <a:schemeClr val="tx1"/>
                </a:solidFill>
                <a:latin typeface="+mj-lt"/>
              </a:rPr>
              <a:t>fractura</a:t>
            </a:r>
            <a:r>
              <a:rPr lang="cs-CZ" sz="2400" dirty="0" smtClean="0">
                <a:solidFill>
                  <a:schemeClr val="tx1"/>
                </a:solidFill>
                <a:latin typeface="+mj-lt"/>
              </a:rPr>
              <a:t>		post</a:t>
            </a:r>
            <a:endParaRPr lang="en-US" sz="2400" dirty="0" smtClean="0">
              <a:solidFill>
                <a:schemeClr val="tx1"/>
              </a:solidFill>
              <a:latin typeface="+mj-lt"/>
            </a:endParaRPr>
          </a:p>
          <a:p>
            <a:pPr algn="ctr"/>
            <a:r>
              <a:rPr lang="cs-CZ" sz="2400" dirty="0" smtClean="0">
                <a:solidFill>
                  <a:schemeClr val="tx1"/>
                </a:solidFill>
                <a:latin typeface="+mj-lt"/>
              </a:rPr>
              <a:t> </a:t>
            </a:r>
            <a:r>
              <a:rPr lang="cs-CZ" sz="2400" dirty="0" err="1" smtClean="0">
                <a:solidFill>
                  <a:schemeClr val="tx1"/>
                </a:solidFill>
                <a:latin typeface="+mj-lt"/>
              </a:rPr>
              <a:t>dexter</a:t>
            </a:r>
            <a:r>
              <a:rPr lang="cs-CZ" sz="2400" dirty="0" smtClean="0">
                <a:solidFill>
                  <a:schemeClr val="tx1"/>
                </a:solidFill>
                <a:latin typeface="+mj-lt"/>
              </a:rPr>
              <a:t>, tra, </a:t>
            </a:r>
            <a:r>
              <a:rPr lang="cs-CZ" sz="2400" dirty="0" err="1" smtClean="0">
                <a:solidFill>
                  <a:schemeClr val="tx1"/>
                </a:solidFill>
                <a:latin typeface="+mj-lt"/>
              </a:rPr>
              <a:t>trum</a:t>
            </a:r>
            <a:r>
              <a:rPr lang="cs-CZ" sz="2400" dirty="0" smtClean="0">
                <a:solidFill>
                  <a:schemeClr val="tx1"/>
                </a:solidFill>
                <a:latin typeface="+mj-lt"/>
              </a:rPr>
              <a:t>	</a:t>
            </a:r>
          </a:p>
          <a:p>
            <a:pPr algn="ctr"/>
            <a:r>
              <a:rPr lang="cs-CZ" sz="2000" dirty="0" smtClean="0">
                <a:solidFill>
                  <a:schemeClr val="bg1"/>
                </a:solidFill>
                <a:latin typeface="+mj-lt"/>
              </a:rPr>
              <a:t>status post </a:t>
            </a:r>
            <a:r>
              <a:rPr lang="cs-CZ" sz="2000" dirty="0" err="1" smtClean="0">
                <a:solidFill>
                  <a:schemeClr val="bg1"/>
                </a:solidFill>
                <a:latin typeface="+mj-lt"/>
              </a:rPr>
              <a:t>operationem</a:t>
            </a:r>
            <a:r>
              <a:rPr lang="cs-CZ" sz="2000" dirty="0" smtClean="0">
                <a:solidFill>
                  <a:schemeClr val="bg1"/>
                </a:solidFill>
                <a:latin typeface="+mj-lt"/>
              </a:rPr>
              <a:t> </a:t>
            </a:r>
            <a:r>
              <a:rPr lang="cs-CZ" sz="2000" dirty="0" err="1" smtClean="0">
                <a:solidFill>
                  <a:schemeClr val="bg1"/>
                </a:solidFill>
                <a:latin typeface="+mj-lt"/>
              </a:rPr>
              <a:t>fracturae</a:t>
            </a:r>
            <a:r>
              <a:rPr lang="cs-CZ" sz="2000" dirty="0" smtClean="0">
                <a:solidFill>
                  <a:schemeClr val="bg1"/>
                </a:solidFill>
                <a:latin typeface="+mj-lt"/>
              </a:rPr>
              <a:t> </a:t>
            </a:r>
            <a:r>
              <a:rPr lang="cs-CZ" sz="2000" dirty="0" err="1" smtClean="0">
                <a:solidFill>
                  <a:schemeClr val="bg1"/>
                </a:solidFill>
                <a:latin typeface="+mj-lt"/>
              </a:rPr>
              <a:t>femoris</a:t>
            </a:r>
            <a:r>
              <a:rPr lang="cs-CZ" sz="2000" dirty="0" smtClean="0">
                <a:solidFill>
                  <a:schemeClr val="bg1"/>
                </a:solidFill>
                <a:latin typeface="+mj-lt"/>
              </a:rPr>
              <a:t> </a:t>
            </a:r>
            <a:r>
              <a:rPr lang="cs-CZ" sz="2000" dirty="0" err="1" smtClean="0">
                <a:solidFill>
                  <a:schemeClr val="bg1"/>
                </a:solidFill>
                <a:latin typeface="+mj-lt"/>
              </a:rPr>
              <a:t>dextri</a:t>
            </a:r>
            <a:endParaRPr lang="cs-CZ" sz="2000" dirty="0" smtClean="0">
              <a:solidFill>
                <a:schemeClr val="bg1"/>
              </a:solidFill>
              <a:latin typeface="+mj-lt"/>
            </a:endParaRPr>
          </a:p>
          <a:p>
            <a:r>
              <a:rPr lang="cs-CZ" sz="2000" dirty="0" err="1" smtClean="0">
                <a:solidFill>
                  <a:schemeClr val="bg1"/>
                </a:solidFill>
                <a:latin typeface="+mj-lt"/>
              </a:rPr>
              <a:t>state</a:t>
            </a:r>
            <a:r>
              <a:rPr lang="cs-CZ" sz="2000" dirty="0" smtClean="0">
                <a:solidFill>
                  <a:schemeClr val="bg1"/>
                </a:solidFill>
                <a:latin typeface="+mj-lt"/>
              </a:rPr>
              <a:t> </a:t>
            </a:r>
            <a:r>
              <a:rPr lang="cs-CZ" sz="2000" dirty="0" err="1" smtClean="0">
                <a:solidFill>
                  <a:schemeClr val="bg1"/>
                </a:solidFill>
                <a:latin typeface="+mj-lt"/>
              </a:rPr>
              <a:t>after</a:t>
            </a:r>
            <a:r>
              <a:rPr lang="cs-CZ" sz="2000" dirty="0" smtClean="0">
                <a:solidFill>
                  <a:schemeClr val="bg1"/>
                </a:solidFill>
                <a:latin typeface="+mj-lt"/>
              </a:rPr>
              <a:t> </a:t>
            </a:r>
            <a:r>
              <a:rPr lang="cs-CZ" sz="2000" dirty="0" err="1" smtClean="0">
                <a:solidFill>
                  <a:schemeClr val="bg1"/>
                </a:solidFill>
                <a:latin typeface="+mj-lt"/>
              </a:rPr>
              <a:t>operation</a:t>
            </a:r>
            <a:r>
              <a:rPr lang="cs-CZ" sz="2000" dirty="0" smtClean="0">
                <a:solidFill>
                  <a:schemeClr val="bg1"/>
                </a:solidFill>
                <a:latin typeface="+mj-lt"/>
              </a:rPr>
              <a:t> </a:t>
            </a:r>
            <a:r>
              <a:rPr lang="cs-CZ" sz="2000" dirty="0" err="1" smtClean="0">
                <a:solidFill>
                  <a:schemeClr val="bg1"/>
                </a:solidFill>
                <a:latin typeface="+mj-lt"/>
              </a:rPr>
              <a:t>of</a:t>
            </a:r>
            <a:r>
              <a:rPr lang="cs-CZ" sz="2000" dirty="0" smtClean="0">
                <a:solidFill>
                  <a:schemeClr val="bg1"/>
                </a:solidFill>
                <a:latin typeface="+mj-lt"/>
              </a:rPr>
              <a:t> </a:t>
            </a:r>
            <a:r>
              <a:rPr lang="cs-CZ" sz="2000" dirty="0" err="1" smtClean="0">
                <a:solidFill>
                  <a:schemeClr val="bg1"/>
                </a:solidFill>
                <a:latin typeface="+mj-lt"/>
              </a:rPr>
              <a:t>right</a:t>
            </a:r>
            <a:r>
              <a:rPr lang="cs-CZ" sz="2000" dirty="0" smtClean="0">
                <a:solidFill>
                  <a:schemeClr val="bg1"/>
                </a:solidFill>
                <a:latin typeface="+mj-lt"/>
              </a:rPr>
              <a:t> femur</a:t>
            </a:r>
            <a:endParaRPr lang="en-US" sz="2000" dirty="0">
              <a:solidFill>
                <a:schemeClr val="bg1"/>
              </a:solidFill>
              <a:latin typeface="+mj-lt"/>
            </a:endParaRPr>
          </a:p>
        </p:txBody>
      </p:sp>
      <p:sp>
        <p:nvSpPr>
          <p:cNvPr id="3" name="TextovéPole 2"/>
          <p:cNvSpPr txBox="1"/>
          <p:nvPr/>
        </p:nvSpPr>
        <p:spPr>
          <a:xfrm>
            <a:off x="395536" y="6413929"/>
            <a:ext cx="2736304" cy="369332"/>
          </a:xfrm>
          <a:prstGeom prst="rect">
            <a:avLst/>
          </a:prstGeom>
          <a:noFill/>
        </p:spPr>
        <p:txBody>
          <a:bodyPr wrap="square" rtlCol="0" anchor="ctr">
            <a:spAutoFit/>
          </a:bodyPr>
          <a:lstStyle/>
          <a:p>
            <a:r>
              <a:rPr lang="cs-CZ" dirty="0" err="1" smtClean="0"/>
              <a:t>excisio</a:t>
            </a:r>
            <a:r>
              <a:rPr lang="cs-CZ" dirty="0" smtClean="0"/>
              <a:t>, </a:t>
            </a:r>
            <a:r>
              <a:rPr lang="cs-CZ" dirty="0" err="1" smtClean="0"/>
              <a:t>onis</a:t>
            </a:r>
            <a:r>
              <a:rPr lang="cs-CZ" dirty="0" smtClean="0"/>
              <a:t>, f. - </a:t>
            </a:r>
            <a:r>
              <a:rPr lang="cs-CZ" dirty="0" err="1" smtClean="0"/>
              <a:t>excision</a:t>
            </a:r>
            <a:endParaRPr lang="cs-CZ" dirty="0"/>
          </a:p>
        </p:txBody>
      </p:sp>
    </p:spTree>
    <p:extLst>
      <p:ext uri="{BB962C8B-B14F-4D97-AF65-F5344CB8AC3E}">
        <p14:creationId xmlns:p14="http://schemas.microsoft.com/office/powerpoint/2010/main" val="35992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ka.rs/v3/wp-content/uploads/2013/11/kako_se_lece_x_i_o_no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2973"/>
            <a:ext cx="7717100" cy="5604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331640" y="6319853"/>
            <a:ext cx="7029162" cy="430887"/>
          </a:xfrm>
          <a:prstGeom prst="rect">
            <a:avLst/>
          </a:prstGeom>
          <a:noFill/>
        </p:spPr>
        <p:txBody>
          <a:bodyPr wrap="square" rtlCol="0">
            <a:spAutoFit/>
          </a:bodyPr>
          <a:lstStyle/>
          <a:p>
            <a:r>
              <a:rPr lang="cs-CZ" sz="2200" dirty="0" err="1" smtClean="0"/>
              <a:t>genua</a:t>
            </a:r>
            <a:r>
              <a:rPr lang="cs-CZ" sz="2200" dirty="0" smtClean="0"/>
              <a:t> </a:t>
            </a:r>
            <a:r>
              <a:rPr lang="cs-CZ" sz="2200" dirty="0" err="1" smtClean="0"/>
              <a:t>valga</a:t>
            </a:r>
            <a:r>
              <a:rPr lang="cs-CZ" sz="2200" dirty="0" smtClean="0"/>
              <a:t>				</a:t>
            </a:r>
            <a:r>
              <a:rPr lang="cs-CZ" sz="2200" dirty="0" err="1" smtClean="0"/>
              <a:t>genua</a:t>
            </a:r>
            <a:r>
              <a:rPr lang="cs-CZ" sz="2200" dirty="0" smtClean="0"/>
              <a:t> </a:t>
            </a:r>
            <a:r>
              <a:rPr lang="cs-CZ" sz="2200" dirty="0" err="1" smtClean="0"/>
              <a:t>vara</a:t>
            </a:r>
            <a:endParaRPr lang="cs-CZ" sz="2200" dirty="0"/>
          </a:p>
        </p:txBody>
      </p:sp>
    </p:spTree>
    <p:extLst>
      <p:ext uri="{BB962C8B-B14F-4D97-AF65-F5344CB8AC3E}">
        <p14:creationId xmlns:p14="http://schemas.microsoft.com/office/powerpoint/2010/main" val="28989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9991533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90152" cy="4493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75856" y="6381328"/>
            <a:ext cx="2736304" cy="430887"/>
          </a:xfrm>
          <a:prstGeom prst="rect">
            <a:avLst/>
          </a:prstGeom>
          <a:noFill/>
        </p:spPr>
        <p:txBody>
          <a:bodyPr wrap="square" rtlCol="0">
            <a:spAutoFit/>
          </a:bodyPr>
          <a:lstStyle/>
          <a:p>
            <a:r>
              <a:rPr lang="cs-CZ" sz="2200" dirty="0" err="1" smtClean="0"/>
              <a:t>decubitus</a:t>
            </a:r>
            <a:r>
              <a:rPr lang="cs-CZ" sz="2200" dirty="0" smtClean="0"/>
              <a:t> </a:t>
            </a:r>
            <a:r>
              <a:rPr lang="cs-CZ" sz="2200" dirty="0" err="1" smtClean="0"/>
              <a:t>profundus</a:t>
            </a:r>
            <a:endParaRPr lang="cs-CZ" sz="2200" dirty="0"/>
          </a:p>
        </p:txBody>
      </p:sp>
    </p:spTree>
    <p:extLst>
      <p:ext uri="{BB962C8B-B14F-4D97-AF65-F5344CB8AC3E}">
        <p14:creationId xmlns:p14="http://schemas.microsoft.com/office/powerpoint/2010/main" val="45208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idesign.de/Media/Geburt-Kind-Kaiserschni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448175"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331591" y="6375086"/>
            <a:ext cx="4736207" cy="430887"/>
          </a:xfrm>
          <a:prstGeom prst="rect">
            <a:avLst/>
          </a:prstGeom>
          <a:noFill/>
        </p:spPr>
        <p:txBody>
          <a:bodyPr wrap="square" rtlCol="0">
            <a:spAutoFit/>
          </a:bodyPr>
          <a:lstStyle/>
          <a:p>
            <a:r>
              <a:rPr lang="cs-CZ" sz="2200" dirty="0" smtClean="0"/>
              <a:t>partus </a:t>
            </a:r>
            <a:r>
              <a:rPr lang="cs-CZ" sz="2200" dirty="0" err="1" smtClean="0"/>
              <a:t>caesareus</a:t>
            </a:r>
            <a:r>
              <a:rPr lang="cs-CZ" sz="2200" dirty="0" smtClean="0"/>
              <a:t> / </a:t>
            </a:r>
            <a:r>
              <a:rPr lang="cs-CZ" sz="2200" dirty="0" err="1" smtClean="0"/>
              <a:t>sectio</a:t>
            </a:r>
            <a:r>
              <a:rPr lang="cs-CZ" sz="2200" dirty="0" smtClean="0"/>
              <a:t> </a:t>
            </a:r>
            <a:r>
              <a:rPr lang="cs-CZ" sz="2200" dirty="0" err="1" smtClean="0"/>
              <a:t>caesarea</a:t>
            </a:r>
            <a:endParaRPr lang="cs-CZ" sz="2200" dirty="0"/>
          </a:p>
        </p:txBody>
      </p:sp>
      <p:pic>
        <p:nvPicPr>
          <p:cNvPr id="3076" name="Picture 4" descr="http://3.bp.blogspot.com/-Dp-0GG7fDFY/TxPSfU0w-gI/AAAAAAAAAJY/YvcNck_5kK4/s1600/operasis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422335"/>
            <a:ext cx="44577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oheilaarefi.com/wp-content/themes/sisarvArefi/images/services/ceasarean-3.jpg"/>
          <p:cNvPicPr>
            <a:picLocks noChangeAspect="1" noChangeArrowheads="1"/>
          </p:cNvPicPr>
          <p:nvPr/>
        </p:nvPicPr>
        <p:blipFill rotWithShape="1">
          <a:blip r:embed="rId4">
            <a:extLst>
              <a:ext uri="{28A0092B-C50C-407E-A947-70E740481C1C}">
                <a14:useLocalDpi xmlns:a14="http://schemas.microsoft.com/office/drawing/2010/main" val="0"/>
              </a:ext>
            </a:extLst>
          </a:blip>
          <a:srcRect l="21722" r="22822"/>
          <a:stretch/>
        </p:blipFill>
        <p:spPr bwMode="auto">
          <a:xfrm>
            <a:off x="4547346" y="283890"/>
            <a:ext cx="2112886"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22517" y="1844824"/>
            <a:ext cx="2520279" cy="1477328"/>
          </a:xfrm>
          <a:prstGeom prst="rect">
            <a:avLst/>
          </a:prstGeom>
          <a:noFill/>
        </p:spPr>
        <p:txBody>
          <a:bodyPr wrap="square" rtlCol="0">
            <a:spAutoFit/>
          </a:bodyPr>
          <a:lstStyle/>
          <a:p>
            <a:r>
              <a:rPr lang="cs-CZ" dirty="0" smtClean="0"/>
              <a:t>LSCS - </a:t>
            </a:r>
            <a:r>
              <a:rPr lang="cs-CZ" dirty="0" err="1"/>
              <a:t>L</a:t>
            </a:r>
            <a:r>
              <a:rPr lang="cs-CZ" dirty="0" err="1" smtClean="0"/>
              <a:t>ower</a:t>
            </a:r>
            <a:r>
              <a:rPr lang="cs-CZ" dirty="0" smtClean="0"/>
              <a:t> Segment </a:t>
            </a:r>
            <a:r>
              <a:rPr lang="cs-CZ" dirty="0" err="1"/>
              <a:t>C</a:t>
            </a:r>
            <a:r>
              <a:rPr lang="cs-CZ" dirty="0" err="1" smtClean="0"/>
              <a:t>aesarean</a:t>
            </a:r>
            <a:r>
              <a:rPr lang="cs-CZ" dirty="0" smtClean="0"/>
              <a:t> </a:t>
            </a:r>
            <a:r>
              <a:rPr lang="cs-CZ" dirty="0" err="1" smtClean="0"/>
              <a:t>Section</a:t>
            </a:r>
            <a:endParaRPr lang="cs-CZ" dirty="0" smtClean="0"/>
          </a:p>
          <a:p>
            <a:r>
              <a:rPr lang="cs-CZ" dirty="0" smtClean="0"/>
              <a:t>– </a:t>
            </a:r>
            <a:r>
              <a:rPr lang="cs-CZ" dirty="0" err="1" smtClean="0"/>
              <a:t>today</a:t>
            </a:r>
            <a:r>
              <a:rPr lang="cs-CZ" dirty="0" smtClean="0"/>
              <a:t> </a:t>
            </a:r>
            <a:r>
              <a:rPr lang="en-US" dirty="0" smtClean="0"/>
              <a:t>the most commonly used type of Caesarean section</a:t>
            </a:r>
            <a:endParaRPr lang="cs-CZ" dirty="0"/>
          </a:p>
        </p:txBody>
      </p:sp>
      <p:sp>
        <p:nvSpPr>
          <p:cNvPr id="4" name="TextovéPole 3"/>
          <p:cNvSpPr txBox="1"/>
          <p:nvPr/>
        </p:nvSpPr>
        <p:spPr>
          <a:xfrm>
            <a:off x="107504" y="3422334"/>
            <a:ext cx="2880320" cy="2862322"/>
          </a:xfrm>
          <a:prstGeom prst="rect">
            <a:avLst/>
          </a:prstGeom>
          <a:noFill/>
        </p:spPr>
        <p:txBody>
          <a:bodyPr wrap="square" rtlCol="0">
            <a:spAutoFit/>
          </a:bodyPr>
          <a:lstStyle/>
          <a:p>
            <a:r>
              <a:rPr lang="cs-CZ" dirty="0" err="1" smtClean="0"/>
              <a:t>The</a:t>
            </a:r>
            <a:r>
              <a:rPr lang="cs-CZ" dirty="0" smtClean="0"/>
              <a:t> term </a:t>
            </a:r>
            <a:r>
              <a:rPr lang="cs-CZ" dirty="0" err="1" smtClean="0"/>
              <a:t>is</a:t>
            </a:r>
            <a:r>
              <a:rPr lang="cs-CZ" dirty="0" smtClean="0"/>
              <a:t> </a:t>
            </a:r>
            <a:r>
              <a:rPr lang="cs-CZ" dirty="0" err="1" smtClean="0"/>
              <a:t>derived</a:t>
            </a:r>
            <a:r>
              <a:rPr lang="cs-CZ" dirty="0" smtClean="0"/>
              <a:t> </a:t>
            </a:r>
            <a:r>
              <a:rPr lang="cs-CZ" dirty="0" err="1" smtClean="0"/>
              <a:t>from</a:t>
            </a:r>
            <a:r>
              <a:rPr lang="cs-CZ" dirty="0" smtClean="0"/>
              <a:t> Latin verb </a:t>
            </a:r>
            <a:r>
              <a:rPr lang="cs-CZ" i="1" dirty="0" err="1" smtClean="0"/>
              <a:t>caedo</a:t>
            </a:r>
            <a:r>
              <a:rPr lang="cs-CZ" i="1" dirty="0" smtClean="0"/>
              <a:t>, ... </a:t>
            </a:r>
            <a:r>
              <a:rPr lang="cs-CZ" i="1" dirty="0" err="1" smtClean="0"/>
              <a:t>caesum</a:t>
            </a:r>
            <a:r>
              <a:rPr lang="cs-CZ" i="1" dirty="0" smtClean="0"/>
              <a:t> </a:t>
            </a:r>
            <a:r>
              <a:rPr lang="cs-CZ" dirty="0" err="1" smtClean="0"/>
              <a:t>meaning</a:t>
            </a:r>
            <a:r>
              <a:rPr lang="cs-CZ" dirty="0" smtClean="0"/>
              <a:t> „to </a:t>
            </a:r>
            <a:r>
              <a:rPr lang="cs-CZ" dirty="0" err="1" smtClean="0"/>
              <a:t>cut</a:t>
            </a:r>
            <a:r>
              <a:rPr lang="cs-CZ" dirty="0" smtClean="0"/>
              <a:t>“, „to free by </a:t>
            </a:r>
            <a:r>
              <a:rPr lang="cs-CZ" dirty="0" err="1" smtClean="0"/>
              <a:t>cutting</a:t>
            </a:r>
            <a:r>
              <a:rPr lang="cs-CZ" dirty="0" smtClean="0"/>
              <a:t>“</a:t>
            </a:r>
          </a:p>
          <a:p>
            <a:endParaRPr lang="cs-CZ" dirty="0"/>
          </a:p>
          <a:p>
            <a:r>
              <a:rPr lang="cs-CZ" dirty="0" err="1"/>
              <a:t>F</a:t>
            </a:r>
            <a:r>
              <a:rPr lang="cs-CZ" dirty="0" err="1" smtClean="0"/>
              <a:t>rom</a:t>
            </a:r>
            <a:r>
              <a:rPr lang="cs-CZ" dirty="0" smtClean="0"/>
              <a:t> </a:t>
            </a:r>
            <a:r>
              <a:rPr lang="cs-CZ" dirty="0" err="1" smtClean="0"/>
              <a:t>this</a:t>
            </a:r>
            <a:r>
              <a:rPr lang="cs-CZ" dirty="0" smtClean="0"/>
              <a:t> verb Latin </a:t>
            </a:r>
            <a:r>
              <a:rPr lang="cs-CZ" dirty="0" err="1" smtClean="0"/>
              <a:t>nouns</a:t>
            </a:r>
            <a:r>
              <a:rPr lang="cs-CZ" dirty="0" smtClean="0"/>
              <a:t> </a:t>
            </a:r>
            <a:r>
              <a:rPr lang="cs-CZ" dirty="0" err="1" smtClean="0"/>
              <a:t>with</a:t>
            </a:r>
            <a:r>
              <a:rPr lang="cs-CZ" dirty="0" smtClean="0"/>
              <a:t> stem: </a:t>
            </a:r>
            <a:r>
              <a:rPr lang="cs-CZ" i="1" dirty="0" smtClean="0"/>
              <a:t>-</a:t>
            </a:r>
            <a:r>
              <a:rPr lang="cs-CZ" i="1" dirty="0" err="1" smtClean="0"/>
              <a:t>cisio</a:t>
            </a:r>
            <a:r>
              <a:rPr lang="cs-CZ" i="1" dirty="0" smtClean="0"/>
              <a:t> </a:t>
            </a:r>
            <a:r>
              <a:rPr lang="cs-CZ" dirty="0" smtClean="0"/>
              <a:t>(</a:t>
            </a:r>
            <a:r>
              <a:rPr lang="cs-CZ" dirty="0" err="1" smtClean="0"/>
              <a:t>English</a:t>
            </a:r>
            <a:r>
              <a:rPr lang="cs-CZ" dirty="0" smtClean="0"/>
              <a:t> - </a:t>
            </a:r>
            <a:r>
              <a:rPr lang="cs-CZ" dirty="0" err="1" smtClean="0"/>
              <a:t>cision</a:t>
            </a:r>
            <a:r>
              <a:rPr lang="cs-CZ" dirty="0" smtClean="0"/>
              <a:t>) are </a:t>
            </a:r>
            <a:r>
              <a:rPr lang="cs-CZ" dirty="0" err="1" smtClean="0"/>
              <a:t>derived</a:t>
            </a:r>
            <a:r>
              <a:rPr lang="cs-CZ" dirty="0" smtClean="0"/>
              <a:t>:</a:t>
            </a:r>
          </a:p>
          <a:p>
            <a:r>
              <a:rPr lang="cs-CZ" dirty="0" err="1" smtClean="0"/>
              <a:t>excisio</a:t>
            </a:r>
            <a:r>
              <a:rPr lang="cs-CZ" dirty="0" smtClean="0"/>
              <a:t>, </a:t>
            </a:r>
            <a:r>
              <a:rPr lang="cs-CZ" dirty="0" err="1" smtClean="0"/>
              <a:t>incisio</a:t>
            </a:r>
            <a:r>
              <a:rPr lang="cs-CZ" dirty="0" smtClean="0"/>
              <a:t>, </a:t>
            </a:r>
            <a:r>
              <a:rPr lang="cs-CZ" dirty="0" err="1" smtClean="0"/>
              <a:t>discisio</a:t>
            </a:r>
            <a:r>
              <a:rPr lang="cs-CZ" dirty="0" smtClean="0"/>
              <a:t>...</a:t>
            </a:r>
            <a:endParaRPr lang="cs-CZ" dirty="0"/>
          </a:p>
        </p:txBody>
      </p:sp>
    </p:spTree>
    <p:extLst>
      <p:ext uri="{BB962C8B-B14F-4D97-AF65-F5344CB8AC3E}">
        <p14:creationId xmlns:p14="http://schemas.microsoft.com/office/powerpoint/2010/main" val="321922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27"/>
            <a:ext cx="3024336" cy="4415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5157192"/>
            <a:ext cx="2880320" cy="769441"/>
          </a:xfrm>
          <a:prstGeom prst="rect">
            <a:avLst/>
          </a:prstGeom>
          <a:noFill/>
        </p:spPr>
        <p:txBody>
          <a:bodyPr wrap="square" rtlCol="0">
            <a:spAutoFit/>
          </a:bodyPr>
          <a:lstStyle/>
          <a:p>
            <a:r>
              <a:rPr lang="cs-CZ" sz="2200" dirty="0" smtClean="0">
                <a:solidFill>
                  <a:schemeClr val="accent3">
                    <a:lumMod val="75000"/>
                  </a:schemeClr>
                </a:solidFill>
              </a:rPr>
              <a:t>facies </a:t>
            </a:r>
            <a:r>
              <a:rPr lang="cs-CZ" sz="2200" dirty="0" err="1" smtClean="0">
                <a:solidFill>
                  <a:schemeClr val="accent3">
                    <a:lumMod val="75000"/>
                  </a:schemeClr>
                </a:solidFill>
              </a:rPr>
              <a:t>Hippocratica</a:t>
            </a:r>
            <a:r>
              <a:rPr lang="cs-CZ" sz="2200" dirty="0" smtClean="0">
                <a:solidFill>
                  <a:schemeClr val="accent3">
                    <a:lumMod val="75000"/>
                  </a:schemeClr>
                </a:solidFill>
              </a:rPr>
              <a:t> / facies </a:t>
            </a:r>
            <a:r>
              <a:rPr lang="cs-CZ" sz="2200" dirty="0" err="1" smtClean="0">
                <a:solidFill>
                  <a:schemeClr val="accent3">
                    <a:lumMod val="75000"/>
                  </a:schemeClr>
                </a:solidFill>
              </a:rPr>
              <a:t>abdominalis</a:t>
            </a:r>
            <a:endParaRPr lang="cs-CZ" sz="2200" dirty="0">
              <a:solidFill>
                <a:schemeClr val="accent3">
                  <a:lumMod val="75000"/>
                </a:schemeClr>
              </a:solidFill>
            </a:endParaRPr>
          </a:p>
        </p:txBody>
      </p:sp>
      <p:sp>
        <p:nvSpPr>
          <p:cNvPr id="3" name="TextovéPole 2"/>
          <p:cNvSpPr txBox="1"/>
          <p:nvPr/>
        </p:nvSpPr>
        <p:spPr>
          <a:xfrm>
            <a:off x="3275856" y="201038"/>
            <a:ext cx="5328592" cy="3139321"/>
          </a:xfrm>
          <a:prstGeom prst="rect">
            <a:avLst/>
          </a:prstGeom>
          <a:noFill/>
        </p:spPr>
        <p:txBody>
          <a:bodyPr wrap="square" rtlCol="0">
            <a:spAutoFit/>
          </a:bodyPr>
          <a:lstStyle/>
          <a:p>
            <a:r>
              <a:rPr lang="en-US" dirty="0" smtClean="0"/>
              <a:t>The facial expression produced in the by impending death or long illness (accompanied by pain), excessive evacuations, excessive hunger, and the like, e.g.by peritonitis (inflammation of peritoneum) or cholera. Its synonym is </a:t>
            </a:r>
            <a:r>
              <a:rPr lang="en-US" dirty="0" smtClean="0">
                <a:solidFill>
                  <a:schemeClr val="accent2"/>
                </a:solidFill>
              </a:rPr>
              <a:t>facies </a:t>
            </a:r>
            <a:r>
              <a:rPr lang="en-US" dirty="0" err="1" smtClean="0">
                <a:solidFill>
                  <a:schemeClr val="accent2"/>
                </a:solidFill>
              </a:rPr>
              <a:t>abdominalis</a:t>
            </a:r>
            <a:r>
              <a:rPr lang="en-US" dirty="0" smtClean="0"/>
              <a:t>.</a:t>
            </a:r>
          </a:p>
          <a:p>
            <a:endParaRPr lang="en-US" dirty="0" smtClean="0"/>
          </a:p>
          <a:p>
            <a:r>
              <a:rPr lang="en-US" dirty="0" smtClean="0"/>
              <a:t>The nose is sharp, the eyes sunken, the temples fallen in, the ears cold and drawn in and their lobes distorted, the skin of the face hard, stretched and dry, and the </a:t>
            </a:r>
            <a:r>
              <a:rPr lang="en-US" dirty="0" err="1" smtClean="0"/>
              <a:t>colour</a:t>
            </a:r>
            <a:r>
              <a:rPr lang="en-US" dirty="0" smtClean="0"/>
              <a:t> of the face pale or dusky.</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303484"/>
            <a:ext cx="5318185" cy="3415655"/>
          </a:xfrm>
          <a:prstGeom prst="rect">
            <a:avLst/>
          </a:prstGeom>
        </p:spPr>
      </p:pic>
    </p:spTree>
    <p:extLst>
      <p:ext uri="{BB962C8B-B14F-4D97-AF65-F5344CB8AC3E}">
        <p14:creationId xmlns:p14="http://schemas.microsoft.com/office/powerpoint/2010/main" val="33853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199619" cy="3999523"/>
          </a:xfrm>
          <a:prstGeom prst="rect">
            <a:avLst/>
          </a:prstGeom>
        </p:spPr>
      </p:pic>
      <p:sp>
        <p:nvSpPr>
          <p:cNvPr id="3" name="TextovéPole 2"/>
          <p:cNvSpPr txBox="1"/>
          <p:nvPr/>
        </p:nvSpPr>
        <p:spPr>
          <a:xfrm>
            <a:off x="5868144" y="4365104"/>
            <a:ext cx="2736304" cy="923330"/>
          </a:xfrm>
          <a:prstGeom prst="rect">
            <a:avLst/>
          </a:prstGeom>
          <a:noFill/>
        </p:spPr>
        <p:txBody>
          <a:bodyPr wrap="square" rtlCol="0">
            <a:spAutoFit/>
          </a:bodyPr>
          <a:lstStyle/>
          <a:p>
            <a:r>
              <a:rPr lang="cs-CZ" dirty="0" smtClean="0">
                <a:solidFill>
                  <a:schemeClr val="accent3">
                    <a:lumMod val="75000"/>
                  </a:schemeClr>
                </a:solidFill>
              </a:rPr>
              <a:t>facies </a:t>
            </a:r>
            <a:r>
              <a:rPr lang="cs-CZ" dirty="0" err="1" smtClean="0">
                <a:solidFill>
                  <a:schemeClr val="accent3">
                    <a:lumMod val="75000"/>
                  </a:schemeClr>
                </a:solidFill>
              </a:rPr>
              <a:t>dolorosa</a:t>
            </a:r>
            <a:r>
              <a:rPr lang="cs-CZ" dirty="0" smtClean="0">
                <a:solidFill>
                  <a:schemeClr val="accent3">
                    <a:lumMod val="75000"/>
                  </a:schemeClr>
                </a:solidFill>
              </a:rPr>
              <a:t> </a:t>
            </a:r>
            <a:r>
              <a:rPr lang="cs-CZ" dirty="0" smtClean="0"/>
              <a:t>– </a:t>
            </a:r>
            <a:r>
              <a:rPr lang="cs-CZ" dirty="0" err="1" smtClean="0"/>
              <a:t>facial</a:t>
            </a:r>
            <a:r>
              <a:rPr lang="cs-CZ" dirty="0" smtClean="0"/>
              <a:t> </a:t>
            </a:r>
            <a:r>
              <a:rPr lang="cs-CZ" dirty="0" err="1" smtClean="0"/>
              <a:t>expression</a:t>
            </a:r>
            <a:r>
              <a:rPr lang="cs-CZ" dirty="0" smtClean="0"/>
              <a:t> </a:t>
            </a:r>
            <a:r>
              <a:rPr lang="cs-CZ" dirty="0" err="1" smtClean="0"/>
              <a:t>showing</a:t>
            </a:r>
            <a:r>
              <a:rPr lang="cs-CZ" dirty="0" smtClean="0"/>
              <a:t> </a:t>
            </a:r>
            <a:r>
              <a:rPr lang="cs-CZ" dirty="0" err="1" smtClean="0"/>
              <a:t>signs</a:t>
            </a:r>
            <a:r>
              <a:rPr lang="cs-CZ" dirty="0" smtClean="0"/>
              <a:t> </a:t>
            </a:r>
            <a:r>
              <a:rPr lang="cs-CZ" dirty="0" err="1" smtClean="0"/>
              <a:t>of</a:t>
            </a:r>
            <a:r>
              <a:rPr lang="cs-CZ" dirty="0" smtClean="0"/>
              <a:t> </a:t>
            </a:r>
            <a:r>
              <a:rPr lang="cs-CZ" dirty="0" err="1" smtClean="0"/>
              <a:t>pain</a:t>
            </a:r>
            <a:endParaRPr lang="cs-CZ" dirty="0"/>
          </a:p>
        </p:txBody>
      </p:sp>
      <p:pic>
        <p:nvPicPr>
          <p:cNvPr id="4" name="Picture 2" descr="http://www.uni-regensburg.de/Fakultaeten/phil_Fak_II/Psychologie/Psy_II/beautycheck/english/durchschnittsgesichter/m(01-32)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07" y="294482"/>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94673" y="4333270"/>
            <a:ext cx="3042533" cy="923330"/>
          </a:xfrm>
          <a:prstGeom prst="rect">
            <a:avLst/>
          </a:prstGeom>
          <a:noFill/>
        </p:spPr>
        <p:txBody>
          <a:bodyPr wrap="square" rtlCol="0">
            <a:spAutoFit/>
          </a:bodyPr>
          <a:lstStyle/>
          <a:p>
            <a:r>
              <a:rPr lang="cs-CZ" dirty="0" smtClean="0">
                <a:solidFill>
                  <a:schemeClr val="accent3">
                    <a:lumMod val="75000"/>
                  </a:schemeClr>
                </a:solidFill>
              </a:rPr>
              <a:t>facies </a:t>
            </a:r>
            <a:r>
              <a:rPr lang="cs-CZ" dirty="0" err="1" smtClean="0">
                <a:solidFill>
                  <a:schemeClr val="accent3">
                    <a:lumMod val="75000"/>
                  </a:schemeClr>
                </a:solidFill>
              </a:rPr>
              <a:t>composit</a:t>
            </a:r>
            <a:r>
              <a:rPr lang="cs-CZ" dirty="0" err="1" smtClean="0">
                <a:solidFill>
                  <a:schemeClr val="accent3">
                    <a:lumMod val="75000"/>
                  </a:schemeClr>
                </a:solidFill>
              </a:rPr>
              <a:t>a</a:t>
            </a:r>
            <a:r>
              <a:rPr lang="cs-CZ" dirty="0" smtClean="0">
                <a:solidFill>
                  <a:schemeClr val="accent3">
                    <a:lumMod val="75000"/>
                  </a:schemeClr>
                </a:solidFill>
              </a:rPr>
              <a:t> </a:t>
            </a:r>
            <a:r>
              <a:rPr lang="cs-CZ" dirty="0" smtClean="0"/>
              <a:t>– </a:t>
            </a:r>
            <a:r>
              <a:rPr lang="cs-CZ" dirty="0" err="1" smtClean="0"/>
              <a:t>normal</a:t>
            </a:r>
            <a:r>
              <a:rPr lang="cs-CZ" dirty="0" smtClean="0"/>
              <a:t>, </a:t>
            </a:r>
            <a:r>
              <a:rPr lang="cs-CZ" dirty="0" err="1" smtClean="0"/>
              <a:t>calm</a:t>
            </a:r>
            <a:r>
              <a:rPr lang="cs-CZ" dirty="0" smtClean="0"/>
              <a:t> </a:t>
            </a:r>
            <a:r>
              <a:rPr lang="cs-CZ" dirty="0" err="1" smtClean="0"/>
              <a:t>facial</a:t>
            </a:r>
            <a:r>
              <a:rPr lang="cs-CZ" dirty="0" smtClean="0"/>
              <a:t> </a:t>
            </a:r>
            <a:r>
              <a:rPr lang="cs-CZ" dirty="0" err="1" smtClean="0"/>
              <a:t>expression</a:t>
            </a:r>
            <a:r>
              <a:rPr lang="cs-CZ" dirty="0" smtClean="0"/>
              <a:t> </a:t>
            </a:r>
            <a:r>
              <a:rPr lang="cs-CZ" dirty="0" err="1" smtClean="0"/>
              <a:t>of</a:t>
            </a:r>
            <a:r>
              <a:rPr lang="cs-CZ" dirty="0" smtClean="0"/>
              <a:t> </a:t>
            </a:r>
            <a:r>
              <a:rPr lang="cs-CZ" dirty="0" err="1" smtClean="0"/>
              <a:t>healthy</a:t>
            </a:r>
            <a:r>
              <a:rPr lang="cs-CZ" dirty="0" smtClean="0"/>
              <a:t> person</a:t>
            </a:r>
            <a:endParaRPr lang="cs-CZ" dirty="0"/>
          </a:p>
        </p:txBody>
      </p:sp>
    </p:spTree>
    <p:extLst>
      <p:ext uri="{BB962C8B-B14F-4D97-AF65-F5344CB8AC3E}">
        <p14:creationId xmlns:p14="http://schemas.microsoft.com/office/powerpoint/2010/main" val="239662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edicine.academic.ru/pictures/medicine/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700808"/>
            <a:ext cx="6049439" cy="3207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491880" y="1677751"/>
            <a:ext cx="1296144" cy="553998"/>
          </a:xfrm>
          <a:prstGeom prst="rect">
            <a:avLst/>
          </a:prstGeom>
          <a:solidFill>
            <a:schemeClr val="bg1"/>
          </a:solidFill>
        </p:spPr>
        <p:txBody>
          <a:bodyPr wrap="square" rtlCol="0">
            <a:spAutoFit/>
          </a:bodyPr>
          <a:lstStyle/>
          <a:p>
            <a:r>
              <a:rPr lang="cs-CZ" sz="1500" dirty="0" err="1" smtClean="0"/>
              <a:t>membrana</a:t>
            </a:r>
            <a:r>
              <a:rPr lang="cs-CZ" sz="1500" dirty="0" smtClean="0"/>
              <a:t> </a:t>
            </a:r>
            <a:r>
              <a:rPr lang="cs-CZ" sz="1500" dirty="0" err="1" smtClean="0"/>
              <a:t>tympani</a:t>
            </a:r>
            <a:endParaRPr lang="cs-CZ" sz="1500" dirty="0"/>
          </a:p>
        </p:txBody>
      </p:sp>
      <p:sp>
        <p:nvSpPr>
          <p:cNvPr id="5" name="TextovéPole 4"/>
          <p:cNvSpPr txBox="1"/>
          <p:nvPr/>
        </p:nvSpPr>
        <p:spPr>
          <a:xfrm>
            <a:off x="2051720" y="6309320"/>
            <a:ext cx="4968552" cy="430887"/>
          </a:xfrm>
          <a:prstGeom prst="rect">
            <a:avLst/>
          </a:prstGeom>
          <a:noFill/>
        </p:spPr>
        <p:txBody>
          <a:bodyPr wrap="square" rtlCol="0">
            <a:spAutoFit/>
          </a:bodyPr>
          <a:lstStyle/>
          <a:p>
            <a:r>
              <a:rPr lang="cs-CZ" sz="2200" dirty="0" err="1" smtClean="0"/>
              <a:t>meatus</a:t>
            </a:r>
            <a:r>
              <a:rPr lang="cs-CZ" sz="2200" dirty="0" smtClean="0"/>
              <a:t> </a:t>
            </a:r>
            <a:r>
              <a:rPr lang="cs-CZ" sz="2200" dirty="0" err="1" smtClean="0"/>
              <a:t>acusticus</a:t>
            </a:r>
            <a:r>
              <a:rPr lang="cs-CZ" sz="2200" dirty="0" smtClean="0"/>
              <a:t> </a:t>
            </a:r>
            <a:r>
              <a:rPr lang="cs-CZ" sz="2200" dirty="0" err="1" smtClean="0"/>
              <a:t>externus</a:t>
            </a:r>
            <a:r>
              <a:rPr lang="cs-CZ" sz="2200" dirty="0" smtClean="0"/>
              <a:t> et </a:t>
            </a:r>
            <a:r>
              <a:rPr lang="cs-CZ" sz="2200" dirty="0" err="1" smtClean="0"/>
              <a:t>internus</a:t>
            </a:r>
            <a:endParaRPr lang="cs-CZ" sz="2200" dirty="0"/>
          </a:p>
        </p:txBody>
      </p:sp>
    </p:spTree>
    <p:extLst>
      <p:ext uri="{BB962C8B-B14F-4D97-AF65-F5344CB8AC3E}">
        <p14:creationId xmlns:p14="http://schemas.microsoft.com/office/powerpoint/2010/main" val="68317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photodeck.com/aee2de24-e2db-4fff-acee-2992ba974ab2/neck-intervertebral-disc-discus-intervertebralis-spinous-process-processus-spinosus-cervical-spine-side-skin-names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47" y="228335"/>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092055" y="1770098"/>
            <a:ext cx="1208137" cy="646331"/>
          </a:xfrm>
          <a:prstGeom prst="rect">
            <a:avLst/>
          </a:prstGeom>
          <a:solidFill>
            <a:schemeClr val="bg1"/>
          </a:solidFill>
          <a:ln w="28575">
            <a:solidFill>
              <a:schemeClr val="accent3"/>
            </a:solidFill>
            <a:prstDash val="sysDash"/>
          </a:ln>
        </p:spPr>
        <p:txBody>
          <a:bodyPr wrap="square" rtlCol="0">
            <a:spAutoFit/>
          </a:bodyPr>
          <a:lstStyle/>
          <a:p>
            <a:r>
              <a:rPr lang="cs-CZ" dirty="0" err="1" smtClean="0"/>
              <a:t>processus</a:t>
            </a:r>
            <a:r>
              <a:rPr lang="cs-CZ" dirty="0" smtClean="0"/>
              <a:t> </a:t>
            </a:r>
            <a:r>
              <a:rPr lang="cs-CZ" dirty="0" err="1" smtClean="0"/>
              <a:t>spinosus</a:t>
            </a:r>
            <a:endParaRPr lang="cs-CZ" dirty="0"/>
          </a:p>
        </p:txBody>
      </p:sp>
      <p:sp>
        <p:nvSpPr>
          <p:cNvPr id="4" name="TextovéPole 3"/>
          <p:cNvSpPr txBox="1"/>
          <p:nvPr/>
        </p:nvSpPr>
        <p:spPr>
          <a:xfrm>
            <a:off x="755576" y="3933056"/>
            <a:ext cx="1424161" cy="646331"/>
          </a:xfrm>
          <a:prstGeom prst="rect">
            <a:avLst/>
          </a:prstGeom>
          <a:solidFill>
            <a:schemeClr val="bg1"/>
          </a:solidFill>
        </p:spPr>
        <p:txBody>
          <a:bodyPr wrap="square" rtlCol="0">
            <a:spAutoFit/>
          </a:bodyPr>
          <a:lstStyle/>
          <a:p>
            <a:r>
              <a:rPr lang="cs-CZ" dirty="0" err="1" smtClean="0"/>
              <a:t>discus</a:t>
            </a:r>
            <a:r>
              <a:rPr lang="cs-CZ" dirty="0" smtClean="0"/>
              <a:t> </a:t>
            </a:r>
            <a:r>
              <a:rPr lang="cs-CZ" dirty="0" err="1" smtClean="0"/>
              <a:t>vertebralis</a:t>
            </a:r>
            <a:endParaRPr lang="cs-CZ" dirty="0"/>
          </a:p>
        </p:txBody>
      </p:sp>
    </p:spTree>
    <p:extLst>
      <p:ext uri="{BB962C8B-B14F-4D97-AF65-F5344CB8AC3E}">
        <p14:creationId xmlns:p14="http://schemas.microsoft.com/office/powerpoint/2010/main" val="703675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are </a:t>
            </a:r>
            <a:r>
              <a:rPr lang="cs-CZ" dirty="0" err="1" smtClean="0"/>
              <a:t>the</a:t>
            </a:r>
            <a:r>
              <a:rPr lang="cs-CZ" dirty="0" smtClean="0"/>
              <a:t> </a:t>
            </a:r>
            <a:r>
              <a:rPr lang="cs-CZ" dirty="0" err="1" smtClean="0"/>
              <a:t>Greek</a:t>
            </a:r>
            <a:r>
              <a:rPr lang="cs-CZ" dirty="0" smtClean="0"/>
              <a:t> and Latin </a:t>
            </a:r>
            <a:r>
              <a:rPr lang="cs-CZ" dirty="0" err="1" smtClean="0"/>
              <a:t>synonyms</a:t>
            </a:r>
            <a:r>
              <a:rPr lang="cs-CZ" dirty="0" smtClean="0"/>
              <a:t>?</a:t>
            </a:r>
            <a:endParaRPr lang="cs-CZ" dirty="0"/>
          </a:p>
        </p:txBody>
      </p:sp>
      <p:sp>
        <p:nvSpPr>
          <p:cNvPr id="3" name="Zástupný symbol pro obsah 2"/>
          <p:cNvSpPr>
            <a:spLocks noGrp="1"/>
          </p:cNvSpPr>
          <p:nvPr>
            <p:ph sz="quarter" idx="1"/>
          </p:nvPr>
        </p:nvSpPr>
        <p:spPr/>
        <p:txBody>
          <a:bodyPr/>
          <a:lstStyle/>
          <a:p>
            <a:pPr>
              <a:buNone/>
              <a:tabLst>
                <a:tab pos="2852738" algn="l"/>
                <a:tab pos="6005513" algn="l"/>
              </a:tabLst>
            </a:pPr>
            <a:r>
              <a:rPr lang="sk-SK" sz="2400" b="1" cap="small" dirty="0" err="1">
                <a:solidFill>
                  <a:srgbClr val="CB0202"/>
                </a:solidFill>
                <a:latin typeface="Times New Roman" pitchFamily="18" charset="0"/>
                <a:cs typeface="Times New Roman" pitchFamily="18" charset="0"/>
              </a:rPr>
              <a:t>English</a:t>
            </a:r>
            <a:r>
              <a:rPr lang="sk-SK" sz="2400" b="1" cap="small" dirty="0">
                <a:solidFill>
                  <a:srgbClr val="CB0202"/>
                </a:solidFill>
                <a:latin typeface="Times New Roman" pitchFamily="18" charset="0"/>
                <a:cs typeface="Times New Roman" pitchFamily="18" charset="0"/>
              </a:rPr>
              <a:t>	</a:t>
            </a:r>
            <a:r>
              <a:rPr lang="sk-SK" sz="2400" b="1" cap="small" dirty="0" err="1">
                <a:solidFill>
                  <a:srgbClr val="CB0202"/>
                </a:solidFill>
                <a:latin typeface="Times New Roman" pitchFamily="18" charset="0"/>
                <a:cs typeface="Times New Roman" pitchFamily="18" charset="0"/>
              </a:rPr>
              <a:t>Latin</a:t>
            </a:r>
            <a:r>
              <a:rPr lang="sk-SK" sz="2400" b="1" cap="small" dirty="0">
                <a:solidFill>
                  <a:srgbClr val="CB0202"/>
                </a:solidFill>
                <a:latin typeface="Times New Roman" pitchFamily="18" charset="0"/>
                <a:cs typeface="Times New Roman" pitchFamily="18" charset="0"/>
              </a:rPr>
              <a:t>	</a:t>
            </a:r>
            <a:r>
              <a:rPr lang="sk-SK" sz="2400" b="1" cap="small" dirty="0" err="1">
                <a:solidFill>
                  <a:srgbClr val="CB0202"/>
                </a:solidFill>
                <a:latin typeface="Times New Roman" pitchFamily="18" charset="0"/>
                <a:cs typeface="Times New Roman" pitchFamily="18" charset="0"/>
              </a:rPr>
              <a:t>Greek</a:t>
            </a:r>
            <a:endParaRPr lang="sk-SK" sz="2400" b="1" cap="small" dirty="0">
              <a:solidFill>
                <a:srgbClr val="CB0202"/>
              </a:solidFill>
              <a:latin typeface="Times New Roman" pitchFamily="18" charset="0"/>
              <a:cs typeface="Times New Roman" pitchFamily="18" charset="0"/>
            </a:endParaRPr>
          </a:p>
          <a:p>
            <a:pPr>
              <a:buNone/>
              <a:tabLst>
                <a:tab pos="2852738" algn="l"/>
                <a:tab pos="6005513" algn="l"/>
              </a:tabLst>
            </a:pPr>
            <a:endParaRPr lang="sk-SK" sz="2400" b="1" cap="small" dirty="0" smtClean="0">
              <a:solidFill>
                <a:srgbClr val="00B050"/>
              </a:solidFill>
              <a:latin typeface="Times New Roman" pitchFamily="18" charset="0"/>
              <a:cs typeface="Times New Roman" pitchFamily="18" charset="0"/>
            </a:endParaRPr>
          </a:p>
          <a:p>
            <a:pPr>
              <a:buNone/>
              <a:tabLst>
                <a:tab pos="2852738" algn="l"/>
                <a:tab pos="6005513" algn="l"/>
              </a:tabLst>
            </a:pPr>
            <a:r>
              <a:rPr lang="sk-SK" sz="2400" b="1" dirty="0" smtClean="0">
                <a:latin typeface="Times New Roman" pitchFamily="18" charset="0"/>
                <a:cs typeface="Times New Roman" pitchFamily="18" charset="0"/>
              </a:rPr>
              <a:t>__________</a:t>
            </a:r>
            <a:r>
              <a:rPr lang="sk-SK" sz="2400" dirty="0">
                <a:latin typeface="Times New Roman" pitchFamily="18" charset="0"/>
                <a:cs typeface="Times New Roman" pitchFamily="18" charset="0"/>
              </a:rPr>
              <a:t>	</a:t>
            </a:r>
            <a:r>
              <a:rPr lang="sk-SK" sz="2400" dirty="0" smtClean="0">
                <a:latin typeface="Cambria"/>
                <a:cs typeface="Cambria"/>
              </a:rPr>
              <a:t>_____________	</a:t>
            </a:r>
            <a:r>
              <a:rPr lang="sk-SK" sz="2400" dirty="0" err="1" smtClean="0">
                <a:latin typeface="Cambria"/>
                <a:cs typeface="Cambria"/>
              </a:rPr>
              <a:t>chole</a:t>
            </a:r>
            <a:endParaRPr lang="sk-SK" sz="2400" dirty="0">
              <a:latin typeface="Cambria"/>
              <a:cs typeface="Cambria"/>
            </a:endParaRPr>
          </a:p>
          <a:p>
            <a:pPr>
              <a:buNone/>
              <a:tabLst>
                <a:tab pos="2852738" algn="l"/>
                <a:tab pos="6005513" algn="l"/>
              </a:tabLst>
            </a:pPr>
            <a:r>
              <a:rPr lang="sk-SK" sz="2400" dirty="0" err="1" smtClean="0">
                <a:latin typeface="Cambria"/>
                <a:cs typeface="Cambria"/>
              </a:rPr>
              <a:t>wound</a:t>
            </a:r>
            <a:r>
              <a:rPr lang="sk-SK" sz="2400" dirty="0">
                <a:latin typeface="Cambria"/>
                <a:cs typeface="Cambria"/>
              </a:rPr>
              <a:t>	_____________	_____________</a:t>
            </a:r>
          </a:p>
          <a:p>
            <a:pPr>
              <a:buNone/>
              <a:tabLst>
                <a:tab pos="2852738" algn="l"/>
                <a:tab pos="6005513" algn="l"/>
              </a:tabLst>
            </a:pPr>
            <a:r>
              <a:rPr lang="sk-SK" sz="2400" dirty="0">
                <a:latin typeface="Cambria"/>
                <a:cs typeface="Cambria"/>
              </a:rPr>
              <a:t>_____________ 	_____________ 	</a:t>
            </a:r>
            <a:r>
              <a:rPr lang="sk-SK" sz="2400" dirty="0" err="1" smtClean="0">
                <a:latin typeface="Cambria"/>
                <a:cs typeface="Cambria"/>
              </a:rPr>
              <a:t>nephros</a:t>
            </a:r>
            <a:endParaRPr lang="sk-SK" sz="2400" dirty="0">
              <a:latin typeface="Cambria"/>
              <a:cs typeface="Cambria"/>
            </a:endParaRPr>
          </a:p>
          <a:p>
            <a:pPr>
              <a:buNone/>
              <a:tabLst>
                <a:tab pos="2852738" algn="l"/>
                <a:tab pos="6005513" algn="l"/>
              </a:tabLst>
            </a:pPr>
            <a:r>
              <a:rPr lang="sk-SK" sz="2400" dirty="0">
                <a:latin typeface="Cambria"/>
                <a:cs typeface="Cambria"/>
              </a:rPr>
              <a:t>_____________ 	</a:t>
            </a:r>
            <a:r>
              <a:rPr lang="sk-SK" sz="2400" dirty="0" err="1" smtClean="0">
                <a:latin typeface="Cambria"/>
                <a:cs typeface="Cambria"/>
              </a:rPr>
              <a:t>cerebrum</a:t>
            </a:r>
            <a:r>
              <a:rPr lang="sk-SK" sz="2400" dirty="0" smtClean="0">
                <a:latin typeface="Cambria"/>
                <a:cs typeface="Cambria"/>
              </a:rPr>
              <a:t> </a:t>
            </a:r>
            <a:r>
              <a:rPr lang="sk-SK" sz="2400" dirty="0">
                <a:latin typeface="Cambria"/>
                <a:cs typeface="Cambria"/>
              </a:rPr>
              <a:t>	_____________</a:t>
            </a:r>
          </a:p>
          <a:p>
            <a:pPr>
              <a:buNone/>
              <a:tabLst>
                <a:tab pos="2852738" algn="l"/>
                <a:tab pos="6005513" algn="l"/>
              </a:tabLst>
            </a:pPr>
            <a:r>
              <a:rPr lang="sk-SK" sz="2400" dirty="0" err="1" smtClean="0">
                <a:latin typeface="Cambria"/>
                <a:cs typeface="Cambria"/>
              </a:rPr>
              <a:t>stomach</a:t>
            </a:r>
            <a:r>
              <a:rPr lang="sk-SK" sz="2400" dirty="0" smtClean="0">
                <a:latin typeface="Cambria"/>
                <a:cs typeface="Cambria"/>
              </a:rPr>
              <a:t>	_____________</a:t>
            </a:r>
            <a:r>
              <a:rPr lang="sk-SK" sz="2400" dirty="0">
                <a:latin typeface="Cambria"/>
                <a:cs typeface="Cambria"/>
              </a:rPr>
              <a:t>	</a:t>
            </a:r>
            <a:r>
              <a:rPr lang="sk-SK" sz="2400" dirty="0" smtClean="0">
                <a:latin typeface="Cambria"/>
                <a:cs typeface="Cambria"/>
              </a:rPr>
              <a:t>_____________</a:t>
            </a:r>
            <a:endParaRPr lang="sk-SK" sz="2400" dirty="0">
              <a:latin typeface="Cambria"/>
              <a:cs typeface="Cambria"/>
            </a:endParaRPr>
          </a:p>
          <a:p>
            <a:pPr>
              <a:buNone/>
              <a:tabLst>
                <a:tab pos="2852738" algn="l"/>
                <a:tab pos="6005513" algn="l"/>
              </a:tabLst>
            </a:pPr>
            <a:r>
              <a:rPr lang="sk-SK" sz="2400" dirty="0">
                <a:latin typeface="Cambria"/>
                <a:cs typeface="Cambria"/>
              </a:rPr>
              <a:t>_____________	_____________	</a:t>
            </a:r>
            <a:r>
              <a:rPr lang="sk-SK" sz="2400" dirty="0" err="1" smtClean="0">
                <a:latin typeface="Cambria"/>
                <a:cs typeface="Cambria"/>
              </a:rPr>
              <a:t>thorax</a:t>
            </a:r>
            <a:endParaRPr lang="sk-SK" sz="2400" dirty="0" smtClean="0">
              <a:latin typeface="Cambria"/>
              <a:cs typeface="Cambria"/>
            </a:endParaRPr>
          </a:p>
          <a:p>
            <a:pPr>
              <a:buNone/>
              <a:tabLst>
                <a:tab pos="2852738" algn="l"/>
                <a:tab pos="6005513" algn="l"/>
              </a:tabLst>
            </a:pPr>
            <a:r>
              <a:rPr lang="sk-SK" sz="2400" dirty="0" smtClean="0">
                <a:latin typeface="Cambria"/>
                <a:cs typeface="Cambria"/>
              </a:rPr>
              <a:t>_____________</a:t>
            </a:r>
            <a:r>
              <a:rPr lang="sk-SK" sz="2400" dirty="0">
                <a:latin typeface="Cambria"/>
                <a:cs typeface="Cambria"/>
              </a:rPr>
              <a:t>	</a:t>
            </a:r>
            <a:r>
              <a:rPr lang="sk-SK" sz="2400" dirty="0" err="1" smtClean="0">
                <a:latin typeface="Cambria"/>
                <a:cs typeface="Cambria"/>
              </a:rPr>
              <a:t>oculus</a:t>
            </a:r>
            <a:r>
              <a:rPr lang="sk-SK" sz="2400" dirty="0" smtClean="0">
                <a:latin typeface="Cambria"/>
                <a:cs typeface="Cambria"/>
              </a:rPr>
              <a:t>	_____________</a:t>
            </a:r>
            <a:endParaRPr lang="sk-SK" sz="2400" dirty="0">
              <a:latin typeface="Cambria"/>
              <a:cs typeface="Cambria"/>
            </a:endParaRPr>
          </a:p>
          <a:p>
            <a:pPr>
              <a:buNone/>
              <a:tabLst>
                <a:tab pos="2852738" algn="l"/>
                <a:tab pos="6005513" algn="l"/>
              </a:tabLst>
            </a:pPr>
            <a:r>
              <a:rPr lang="sk-SK" sz="2400" dirty="0" err="1" smtClean="0">
                <a:latin typeface="Cambria"/>
                <a:cs typeface="Cambria"/>
              </a:rPr>
              <a:t>liver</a:t>
            </a:r>
            <a:r>
              <a:rPr lang="sk-SK" sz="2400" dirty="0" smtClean="0">
                <a:latin typeface="Cambria"/>
                <a:cs typeface="Cambria"/>
              </a:rPr>
              <a:t>	_____________</a:t>
            </a:r>
            <a:r>
              <a:rPr lang="sk-SK" sz="2400" dirty="0">
                <a:latin typeface="Cambria"/>
                <a:cs typeface="Cambria"/>
              </a:rPr>
              <a:t>	</a:t>
            </a:r>
            <a:r>
              <a:rPr lang="sk-SK" sz="2400" b="1" dirty="0" smtClean="0">
                <a:latin typeface="Times New Roman" pitchFamily="18" charset="0"/>
                <a:cs typeface="Times New Roman" pitchFamily="18" charset="0"/>
              </a:rPr>
              <a:t>__________</a:t>
            </a:r>
            <a:endParaRPr lang="sk-SK" sz="2400" b="1" dirty="0">
              <a:latin typeface="Times New Roman" pitchFamily="18" charset="0"/>
              <a:cs typeface="Times New Roman" pitchFamily="18" charset="0"/>
            </a:endParaRPr>
          </a:p>
          <a:p>
            <a:endParaRPr lang="cs-CZ" dirty="0"/>
          </a:p>
        </p:txBody>
      </p:sp>
      <p:sp>
        <p:nvSpPr>
          <p:cNvPr id="6" name="TextovéPole 5"/>
          <p:cNvSpPr txBox="1"/>
          <p:nvPr/>
        </p:nvSpPr>
        <p:spPr>
          <a:xfrm>
            <a:off x="3203848" y="2780928"/>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vulnus</a:t>
            </a:r>
            <a:endParaRPr lang="cs-CZ" sz="2400" dirty="0">
              <a:solidFill>
                <a:schemeClr val="accent3">
                  <a:lumMod val="75000"/>
                </a:schemeClr>
              </a:solidFill>
            </a:endParaRPr>
          </a:p>
        </p:txBody>
      </p:sp>
      <p:sp>
        <p:nvSpPr>
          <p:cNvPr id="7" name="TextovéPole 6"/>
          <p:cNvSpPr txBox="1"/>
          <p:nvPr/>
        </p:nvSpPr>
        <p:spPr>
          <a:xfrm>
            <a:off x="6352463" y="2800405"/>
            <a:ext cx="1584176" cy="461665"/>
          </a:xfrm>
          <a:prstGeom prst="rect">
            <a:avLst/>
          </a:prstGeom>
          <a:noFill/>
        </p:spPr>
        <p:txBody>
          <a:bodyPr wrap="square" rtlCol="0">
            <a:spAutoFit/>
          </a:bodyPr>
          <a:lstStyle/>
          <a:p>
            <a:pPr algn="ctr"/>
            <a:r>
              <a:rPr lang="cs-CZ" sz="2400" dirty="0" smtClean="0">
                <a:solidFill>
                  <a:schemeClr val="accent3">
                    <a:lumMod val="75000"/>
                  </a:schemeClr>
                </a:solidFill>
              </a:rPr>
              <a:t>trauma</a:t>
            </a:r>
            <a:endParaRPr lang="cs-CZ" sz="2400" dirty="0">
              <a:solidFill>
                <a:schemeClr val="accent3">
                  <a:lumMod val="75000"/>
                </a:schemeClr>
              </a:solidFill>
            </a:endParaRPr>
          </a:p>
        </p:txBody>
      </p:sp>
      <p:sp>
        <p:nvSpPr>
          <p:cNvPr id="8" name="TextovéPole 7"/>
          <p:cNvSpPr txBox="1"/>
          <p:nvPr/>
        </p:nvSpPr>
        <p:spPr>
          <a:xfrm>
            <a:off x="352113" y="4509120"/>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thorax</a:t>
            </a:r>
            <a:endParaRPr lang="cs-CZ" sz="2400" dirty="0">
              <a:solidFill>
                <a:schemeClr val="accent3">
                  <a:lumMod val="75000"/>
                </a:schemeClr>
              </a:solidFill>
            </a:endParaRPr>
          </a:p>
        </p:txBody>
      </p:sp>
      <p:sp>
        <p:nvSpPr>
          <p:cNvPr id="10" name="TextovéPole 9"/>
          <p:cNvSpPr txBox="1"/>
          <p:nvPr/>
        </p:nvSpPr>
        <p:spPr>
          <a:xfrm>
            <a:off x="3203848" y="3242592"/>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ren</a:t>
            </a:r>
            <a:endParaRPr lang="cs-CZ" sz="2400" dirty="0">
              <a:solidFill>
                <a:schemeClr val="accent3">
                  <a:lumMod val="75000"/>
                </a:schemeClr>
              </a:solidFill>
            </a:endParaRPr>
          </a:p>
        </p:txBody>
      </p:sp>
      <p:sp>
        <p:nvSpPr>
          <p:cNvPr id="11" name="TextovéPole 10"/>
          <p:cNvSpPr txBox="1"/>
          <p:nvPr/>
        </p:nvSpPr>
        <p:spPr>
          <a:xfrm>
            <a:off x="6228184" y="3629548"/>
            <a:ext cx="1872208" cy="461665"/>
          </a:xfrm>
          <a:prstGeom prst="rect">
            <a:avLst/>
          </a:prstGeom>
          <a:noFill/>
        </p:spPr>
        <p:txBody>
          <a:bodyPr wrap="square" rtlCol="0">
            <a:spAutoFit/>
          </a:bodyPr>
          <a:lstStyle/>
          <a:p>
            <a:pPr algn="ctr"/>
            <a:r>
              <a:rPr lang="cs-CZ" sz="2400" dirty="0" err="1" smtClean="0">
                <a:solidFill>
                  <a:schemeClr val="accent3">
                    <a:lumMod val="75000"/>
                  </a:schemeClr>
                </a:solidFill>
              </a:rPr>
              <a:t>encephalon</a:t>
            </a:r>
            <a:endParaRPr lang="cs-CZ" sz="2400" dirty="0">
              <a:solidFill>
                <a:schemeClr val="accent3">
                  <a:lumMod val="75000"/>
                </a:schemeClr>
              </a:solidFill>
            </a:endParaRPr>
          </a:p>
        </p:txBody>
      </p:sp>
      <p:sp>
        <p:nvSpPr>
          <p:cNvPr id="12" name="TextovéPole 11"/>
          <p:cNvSpPr txBox="1"/>
          <p:nvPr/>
        </p:nvSpPr>
        <p:spPr>
          <a:xfrm>
            <a:off x="352113" y="3704257"/>
            <a:ext cx="1584176" cy="461665"/>
          </a:xfrm>
          <a:prstGeom prst="rect">
            <a:avLst/>
          </a:prstGeom>
          <a:noFill/>
        </p:spPr>
        <p:txBody>
          <a:bodyPr wrap="square" rtlCol="0">
            <a:spAutoFit/>
          </a:bodyPr>
          <a:lstStyle/>
          <a:p>
            <a:pPr algn="ctr"/>
            <a:r>
              <a:rPr lang="cs-CZ" sz="2400" dirty="0" smtClean="0">
                <a:solidFill>
                  <a:schemeClr val="accent3">
                    <a:lumMod val="75000"/>
                  </a:schemeClr>
                </a:solidFill>
              </a:rPr>
              <a:t>brain</a:t>
            </a:r>
            <a:endParaRPr lang="cs-CZ" sz="2400" dirty="0">
              <a:solidFill>
                <a:schemeClr val="accent3">
                  <a:lumMod val="75000"/>
                </a:schemeClr>
              </a:solidFill>
            </a:endParaRPr>
          </a:p>
        </p:txBody>
      </p:sp>
      <p:sp>
        <p:nvSpPr>
          <p:cNvPr id="13" name="TextovéPole 12"/>
          <p:cNvSpPr txBox="1"/>
          <p:nvPr/>
        </p:nvSpPr>
        <p:spPr>
          <a:xfrm>
            <a:off x="3131840" y="4160767"/>
            <a:ext cx="1728192" cy="461665"/>
          </a:xfrm>
          <a:prstGeom prst="rect">
            <a:avLst/>
          </a:prstGeom>
          <a:noFill/>
        </p:spPr>
        <p:txBody>
          <a:bodyPr wrap="square" rtlCol="0">
            <a:spAutoFit/>
          </a:bodyPr>
          <a:lstStyle/>
          <a:p>
            <a:pPr algn="ctr"/>
            <a:r>
              <a:rPr lang="cs-CZ" sz="2400" dirty="0" err="1" smtClean="0">
                <a:solidFill>
                  <a:schemeClr val="accent3">
                    <a:lumMod val="75000"/>
                  </a:schemeClr>
                </a:solidFill>
              </a:rPr>
              <a:t>ventriculus</a:t>
            </a:r>
            <a:endParaRPr lang="cs-CZ" sz="2400" dirty="0">
              <a:solidFill>
                <a:schemeClr val="accent3">
                  <a:lumMod val="75000"/>
                </a:schemeClr>
              </a:solidFill>
            </a:endParaRPr>
          </a:p>
        </p:txBody>
      </p:sp>
      <p:sp>
        <p:nvSpPr>
          <p:cNvPr id="14" name="TextovéPole 13"/>
          <p:cNvSpPr txBox="1"/>
          <p:nvPr/>
        </p:nvSpPr>
        <p:spPr>
          <a:xfrm>
            <a:off x="6270586" y="4160766"/>
            <a:ext cx="1747929" cy="461665"/>
          </a:xfrm>
          <a:prstGeom prst="rect">
            <a:avLst/>
          </a:prstGeom>
          <a:noFill/>
        </p:spPr>
        <p:txBody>
          <a:bodyPr wrap="square" rtlCol="0">
            <a:spAutoFit/>
          </a:bodyPr>
          <a:lstStyle/>
          <a:p>
            <a:pPr algn="ctr"/>
            <a:r>
              <a:rPr lang="cs-CZ" sz="2400" dirty="0" err="1" smtClean="0">
                <a:solidFill>
                  <a:schemeClr val="accent3">
                    <a:lumMod val="75000"/>
                  </a:schemeClr>
                </a:solidFill>
              </a:rPr>
              <a:t>stomachos</a:t>
            </a:r>
            <a:endParaRPr lang="cs-CZ" sz="2400" dirty="0">
              <a:solidFill>
                <a:schemeClr val="accent3">
                  <a:lumMod val="75000"/>
                </a:schemeClr>
              </a:solidFill>
            </a:endParaRPr>
          </a:p>
        </p:txBody>
      </p:sp>
      <p:sp>
        <p:nvSpPr>
          <p:cNvPr id="15" name="TextovéPole 14"/>
          <p:cNvSpPr txBox="1"/>
          <p:nvPr/>
        </p:nvSpPr>
        <p:spPr>
          <a:xfrm>
            <a:off x="397465" y="3262070"/>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kidney</a:t>
            </a:r>
            <a:endParaRPr lang="cs-CZ" sz="2400" dirty="0">
              <a:solidFill>
                <a:schemeClr val="accent3">
                  <a:lumMod val="75000"/>
                </a:schemeClr>
              </a:solidFill>
            </a:endParaRPr>
          </a:p>
        </p:txBody>
      </p:sp>
      <p:sp>
        <p:nvSpPr>
          <p:cNvPr id="16" name="TextovéPole 15"/>
          <p:cNvSpPr txBox="1"/>
          <p:nvPr/>
        </p:nvSpPr>
        <p:spPr>
          <a:xfrm>
            <a:off x="3203848" y="4520240"/>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pectus</a:t>
            </a:r>
            <a:endParaRPr lang="cs-CZ" sz="2400" dirty="0">
              <a:solidFill>
                <a:schemeClr val="accent3">
                  <a:lumMod val="75000"/>
                </a:schemeClr>
              </a:solidFill>
            </a:endParaRPr>
          </a:p>
        </p:txBody>
      </p:sp>
      <p:sp>
        <p:nvSpPr>
          <p:cNvPr id="17" name="TextovéPole 16"/>
          <p:cNvSpPr txBox="1"/>
          <p:nvPr/>
        </p:nvSpPr>
        <p:spPr>
          <a:xfrm>
            <a:off x="352113" y="4964151"/>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eye</a:t>
            </a:r>
            <a:endParaRPr lang="cs-CZ" sz="2400" dirty="0">
              <a:solidFill>
                <a:schemeClr val="accent3">
                  <a:lumMod val="75000"/>
                </a:schemeClr>
              </a:solidFill>
            </a:endParaRPr>
          </a:p>
        </p:txBody>
      </p:sp>
      <p:sp>
        <p:nvSpPr>
          <p:cNvPr id="18" name="TextovéPole 17"/>
          <p:cNvSpPr txBox="1"/>
          <p:nvPr/>
        </p:nvSpPr>
        <p:spPr>
          <a:xfrm>
            <a:off x="6303633" y="4958285"/>
            <a:ext cx="1681835" cy="461665"/>
          </a:xfrm>
          <a:prstGeom prst="rect">
            <a:avLst/>
          </a:prstGeom>
          <a:noFill/>
        </p:spPr>
        <p:txBody>
          <a:bodyPr wrap="square" rtlCol="0">
            <a:spAutoFit/>
          </a:bodyPr>
          <a:lstStyle/>
          <a:p>
            <a:pPr algn="ctr"/>
            <a:r>
              <a:rPr lang="cs-CZ" sz="2400" dirty="0" err="1" smtClean="0">
                <a:solidFill>
                  <a:schemeClr val="accent3">
                    <a:lumMod val="75000"/>
                  </a:schemeClr>
                </a:solidFill>
              </a:rPr>
              <a:t>opthalmos</a:t>
            </a:r>
            <a:endParaRPr lang="cs-CZ" sz="2400" dirty="0">
              <a:solidFill>
                <a:schemeClr val="accent3">
                  <a:lumMod val="75000"/>
                </a:schemeClr>
              </a:solidFill>
            </a:endParaRPr>
          </a:p>
        </p:txBody>
      </p:sp>
      <p:sp>
        <p:nvSpPr>
          <p:cNvPr id="19" name="TextovéPole 18"/>
          <p:cNvSpPr txBox="1"/>
          <p:nvPr/>
        </p:nvSpPr>
        <p:spPr>
          <a:xfrm>
            <a:off x="3203848" y="5428829"/>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jecur</a:t>
            </a:r>
            <a:endParaRPr lang="cs-CZ" sz="2400" dirty="0">
              <a:solidFill>
                <a:schemeClr val="accent3">
                  <a:lumMod val="75000"/>
                </a:schemeClr>
              </a:solidFill>
            </a:endParaRPr>
          </a:p>
        </p:txBody>
      </p:sp>
      <p:sp>
        <p:nvSpPr>
          <p:cNvPr id="20" name="TextovéPole 19"/>
          <p:cNvSpPr txBox="1"/>
          <p:nvPr/>
        </p:nvSpPr>
        <p:spPr>
          <a:xfrm>
            <a:off x="6372200" y="5419950"/>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hepar</a:t>
            </a:r>
            <a:endParaRPr lang="cs-CZ" sz="2400" dirty="0">
              <a:solidFill>
                <a:schemeClr val="accent3">
                  <a:lumMod val="75000"/>
                </a:schemeClr>
              </a:solidFill>
            </a:endParaRPr>
          </a:p>
        </p:txBody>
      </p:sp>
      <p:sp>
        <p:nvSpPr>
          <p:cNvPr id="21" name="TextovéPole 20"/>
          <p:cNvSpPr txBox="1"/>
          <p:nvPr/>
        </p:nvSpPr>
        <p:spPr>
          <a:xfrm>
            <a:off x="3203848" y="2341753"/>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bilis</a:t>
            </a:r>
            <a:endParaRPr lang="cs-CZ" sz="2400" dirty="0">
              <a:solidFill>
                <a:schemeClr val="accent3">
                  <a:lumMod val="75000"/>
                </a:schemeClr>
              </a:solidFill>
            </a:endParaRPr>
          </a:p>
        </p:txBody>
      </p:sp>
      <p:sp>
        <p:nvSpPr>
          <p:cNvPr id="22" name="TextovéPole 21"/>
          <p:cNvSpPr txBox="1"/>
          <p:nvPr/>
        </p:nvSpPr>
        <p:spPr>
          <a:xfrm>
            <a:off x="380728" y="2341753"/>
            <a:ext cx="1584176" cy="461665"/>
          </a:xfrm>
          <a:prstGeom prst="rect">
            <a:avLst/>
          </a:prstGeom>
          <a:noFill/>
        </p:spPr>
        <p:txBody>
          <a:bodyPr wrap="square" rtlCol="0">
            <a:spAutoFit/>
          </a:bodyPr>
          <a:lstStyle/>
          <a:p>
            <a:pPr algn="ctr"/>
            <a:r>
              <a:rPr lang="cs-CZ" sz="2400" dirty="0" err="1" smtClean="0">
                <a:solidFill>
                  <a:schemeClr val="accent3">
                    <a:lumMod val="75000"/>
                  </a:schemeClr>
                </a:solidFill>
              </a:rPr>
              <a:t>bile</a:t>
            </a:r>
            <a:endParaRPr lang="cs-CZ" sz="2400" dirty="0">
              <a:solidFill>
                <a:schemeClr val="accent3">
                  <a:lumMod val="75000"/>
                </a:schemeClr>
              </a:solidFill>
            </a:endParaRPr>
          </a:p>
        </p:txBody>
      </p:sp>
    </p:spTree>
    <p:extLst>
      <p:ext uri="{BB962C8B-B14F-4D97-AF65-F5344CB8AC3E}">
        <p14:creationId xmlns:p14="http://schemas.microsoft.com/office/powerpoint/2010/main" val="10479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597</TotalTime>
  <Words>520</Words>
  <Application>Microsoft Office PowerPoint</Application>
  <PresentationFormat>Předvádění na obrazovce (4:3)</PresentationFormat>
  <Paragraphs>134</Paragraphs>
  <Slides>16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Cambria</vt:lpstr>
      <vt:lpstr>Georgia</vt:lpstr>
      <vt:lpstr>Times New Roman</vt:lpstr>
      <vt:lpstr>Wingdings</vt:lpstr>
      <vt:lpstr>Wingdings 2</vt:lpstr>
      <vt:lpstr>Administrativní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What are the Greek and Latin synonyms?</vt:lpstr>
      <vt:lpstr>Form corresponding loose atributes</vt:lpstr>
      <vt:lpstr>Connect the nouns with adjectives</vt:lpstr>
      <vt:lpstr>Connect the phrases with the preposition</vt:lpstr>
      <vt:lpstr>Sensus humani:</vt:lpstr>
      <vt:lpstr>HABITUS</vt:lpstr>
      <vt:lpstr>Fill in the given nouns to complete the phrases</vt:lpstr>
      <vt:lpstr>Form phrases from words in boxes and translate them into English</vt:lpstr>
    </vt:vector>
  </TitlesOfParts>
  <Company>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Ševčíková Tereza</dc:creator>
  <cp:lastModifiedBy>test</cp:lastModifiedBy>
  <cp:revision>21</cp:revision>
  <dcterms:created xsi:type="dcterms:W3CDTF">2015-11-19T11:31:46Z</dcterms:created>
  <dcterms:modified xsi:type="dcterms:W3CDTF">2015-11-25T20:10:35Z</dcterms:modified>
</cp:coreProperties>
</file>