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88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1F94914-43C3-4C22-8443-920F7C2A605D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6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79558" y="6301478"/>
            <a:ext cx="8856662" cy="647700"/>
          </a:xfrm>
        </p:spPr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dirty="0" err="1" smtClean="0">
                <a:latin typeface="+mj-lt"/>
              </a:rPr>
              <a:t>valgus</a:t>
            </a:r>
            <a:r>
              <a:rPr lang="cs-CZ" dirty="0" smtClean="0">
                <a:latin typeface="+mj-lt"/>
              </a:rPr>
              <a:t>, a, um</a:t>
            </a: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      </a:t>
            </a:r>
            <a:r>
              <a:rPr lang="cs-CZ" dirty="0" err="1" smtClean="0">
                <a:latin typeface="+mj-lt"/>
              </a:rPr>
              <a:t>dolorosus</a:t>
            </a:r>
            <a:r>
              <a:rPr lang="cs-CZ" dirty="0" smtClean="0">
                <a:latin typeface="+mj-lt"/>
              </a:rPr>
              <a:t>, a, um    </a:t>
            </a:r>
            <a:r>
              <a:rPr lang="cs-CZ" dirty="0" err="1" smtClean="0">
                <a:latin typeface="+mj-lt"/>
              </a:rPr>
              <a:t>profundus</a:t>
            </a:r>
            <a:r>
              <a:rPr lang="cs-CZ" dirty="0" smtClean="0">
                <a:latin typeface="+mj-lt"/>
              </a:rPr>
              <a:t>, a, um</a:t>
            </a:r>
            <a:endParaRPr lang="cs-CZ" dirty="0"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9484" y="1401458"/>
            <a:ext cx="2592387" cy="48965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genibus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dolor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>
                <a:solidFill>
                  <a:schemeClr val="tx1"/>
                </a:solidFill>
                <a:latin typeface="Cambria"/>
                <a:cs typeface="Cambria"/>
              </a:rPr>
              <a:t>genus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	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genua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dolor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genuum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smtClean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cs-CZ" sz="2600" u="sng" dirty="0" smtClean="0">
                <a:solidFill>
                  <a:schemeClr val="tx1"/>
                </a:solidFill>
                <a:latin typeface="Cambria"/>
                <a:cs typeface="Cambria"/>
              </a:rPr>
              <a:t>genu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u="sng" dirty="0" err="1" smtClean="0">
                <a:solidFill>
                  <a:schemeClr val="tx1"/>
                </a:solidFill>
                <a:latin typeface="Cambria"/>
                <a:cs typeface="Cambria"/>
              </a:rPr>
              <a:t>genua</a:t>
            </a:r>
            <a:r>
              <a:rPr lang="cs-CZ" sz="2600" dirty="0">
                <a:latin typeface="Cambria"/>
                <a:cs typeface="Cambria"/>
              </a:rPr>
              <a:t>	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latin typeface="Cambria"/>
                <a:cs typeface="Cambria"/>
              </a:rPr>
              <a:t>			</a:t>
            </a:r>
          </a:p>
        </p:txBody>
      </p:sp>
      <p:sp>
        <p:nvSpPr>
          <p:cNvPr id="6" name="Obdélník 5"/>
          <p:cNvSpPr/>
          <p:nvPr/>
        </p:nvSpPr>
        <p:spPr>
          <a:xfrm>
            <a:off x="2785845" y="1403063"/>
            <a:ext cx="3157697" cy="48965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sanatio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prope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sanatio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decubituum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decubitibus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prope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decubitum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935377" y="1405431"/>
            <a:ext cx="2990272" cy="48965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propter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cariem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therapia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carierum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therapia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cariei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cariebus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propter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caries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3" name="Šipka nahoru 12"/>
          <p:cNvSpPr/>
          <p:nvPr/>
        </p:nvSpPr>
        <p:spPr>
          <a:xfrm>
            <a:off x="1289778" y="6119395"/>
            <a:ext cx="215900" cy="360362"/>
          </a:xfrm>
          <a:prstGeom prst="upArrow">
            <a:avLst/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nahoru 13"/>
          <p:cNvSpPr/>
          <p:nvPr/>
        </p:nvSpPr>
        <p:spPr>
          <a:xfrm>
            <a:off x="7430513" y="6119395"/>
            <a:ext cx="215900" cy="360362"/>
          </a:xfrm>
          <a:prstGeom prst="upArrow">
            <a:avLst/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Šipka nahoru 14"/>
          <p:cNvSpPr/>
          <p:nvPr/>
        </p:nvSpPr>
        <p:spPr>
          <a:xfrm>
            <a:off x="4255950" y="6119395"/>
            <a:ext cx="217488" cy="360362"/>
          </a:xfrm>
          <a:prstGeom prst="upArrow">
            <a:avLst/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9605" y="256442"/>
            <a:ext cx="8898940" cy="796293"/>
          </a:xfrm>
        </p:spPr>
        <p:txBody>
          <a:bodyPr anchor="ctr">
            <a:noAutofit/>
          </a:bodyPr>
          <a:lstStyle/>
          <a:p>
            <a:r>
              <a:rPr lang="en-US" sz="2900" dirty="0" smtClean="0">
                <a:solidFill>
                  <a:srgbClr val="CB0202"/>
                </a:solidFill>
                <a:latin typeface="Century Schoolbook" panose="02040604050505020304" pitchFamily="18" charset="0"/>
                <a:cs typeface="Cambria"/>
              </a:rPr>
              <a:t>Identify the case; add the correct form of adjective</a:t>
            </a:r>
            <a:endParaRPr lang="en-US" sz="2900" dirty="0">
              <a:solidFill>
                <a:srgbClr val="CB0202"/>
              </a:solidFill>
              <a:latin typeface="Century Schoolbook" panose="02040604050505020304" pitchFamily="18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196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pl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.)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infectiosus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infectiosum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infectious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dextrer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tra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trum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92488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 (</a:t>
            </a:r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pl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.)</a:t>
            </a:r>
          </a:p>
          <a:p>
            <a:pPr algn="r"/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hepatitis</a:t>
            </a: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16016" y="3933056"/>
            <a:ext cx="4248472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vulnus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pus				in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lacer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</a:p>
          <a:p>
            <a:r>
              <a:rPr lang="cs-CZ" sz="2200" dirty="0" smtClean="0">
                <a:solidFill>
                  <a:schemeClr val="bg1"/>
                </a:solidFill>
                <a:latin typeface="+mj-lt"/>
              </a:rPr>
              <a:t>pus in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vulnere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lacero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smtClean="0">
                <a:solidFill>
                  <a:schemeClr val="bg1"/>
                </a:solidFill>
                <a:latin typeface="+mj-lt"/>
              </a:rPr>
              <a:t>pus in a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torn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wound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3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decubitus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dexter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tra,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trum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regio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in</a:t>
            </a: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scapula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dolorosus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>
              <a:spcBef>
                <a:spcPts val="1800"/>
              </a:spcBef>
            </a:pPr>
            <a:r>
              <a:rPr lang="cs-CZ" dirty="0" err="1" smtClean="0">
                <a:latin typeface="+mj-lt"/>
              </a:rPr>
              <a:t>decubitus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dolorusus</a:t>
            </a:r>
            <a:r>
              <a:rPr lang="cs-CZ" dirty="0" smtClean="0">
                <a:latin typeface="+mj-lt"/>
              </a:rPr>
              <a:t> in regione </a:t>
            </a:r>
            <a:r>
              <a:rPr lang="cs-CZ" dirty="0" err="1" smtClean="0">
                <a:latin typeface="+mj-lt"/>
              </a:rPr>
              <a:t>scapulae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dextrae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painful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bedsore</a:t>
            </a:r>
            <a:r>
              <a:rPr lang="cs-CZ" dirty="0" smtClean="0">
                <a:latin typeface="+mj-lt"/>
              </a:rPr>
              <a:t> in region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right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shoulder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blade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dens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profundus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r>
              <a:rPr lang="cs-CZ" sz="2400" dirty="0" err="1" smtClean="0">
                <a:solidFill>
                  <a:schemeClr val="tx1"/>
                </a:solidFill>
              </a:rPr>
              <a:t>caries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caninus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caries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profunda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dentis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canini</a:t>
            </a:r>
            <a:endParaRPr lang="cs-CZ" sz="21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deep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dental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decay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canine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tooth</a:t>
            </a:r>
            <a:endParaRPr lang="en-US" sz="2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92488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exisio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 </a:t>
            </a:r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lacteus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, a, um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caries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dens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propter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excisio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dentis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lactei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propter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cariem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excision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milk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tooth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because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dental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decay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16016" y="3933056"/>
            <a:ext cx="4248472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operatio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  	status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femur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fractura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post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sinister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tra,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trum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</a:p>
          <a:p>
            <a:pPr algn="ctr"/>
            <a:r>
              <a:rPr lang="cs-CZ" sz="2000" dirty="0" smtClean="0">
                <a:solidFill>
                  <a:schemeClr val="bg1"/>
                </a:solidFill>
                <a:latin typeface="+mj-lt"/>
              </a:rPr>
              <a:t>status post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operationem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fracturae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femoris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sinistri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state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after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operation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smtClean="0">
                <a:solidFill>
                  <a:schemeClr val="bg1"/>
                </a:solidFill>
                <a:latin typeface="+mj-lt"/>
              </a:rPr>
              <a:t>left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femur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6413929"/>
            <a:ext cx="273630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dirty="0" err="1" smtClean="0"/>
              <a:t>excisio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f. - </a:t>
            </a:r>
            <a:r>
              <a:rPr lang="cs-CZ" dirty="0" err="1" smtClean="0"/>
              <a:t>excision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20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Fill in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unguentum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decubit</a:t>
            </a:r>
            <a:r>
              <a:rPr lang="cs-CZ" dirty="0" smtClean="0"/>
              <a:t>...</a:t>
            </a:r>
          </a:p>
          <a:p>
            <a:r>
              <a:rPr lang="cs-CZ" dirty="0" smtClean="0"/>
              <a:t>dosis </a:t>
            </a:r>
            <a:r>
              <a:rPr lang="cs-CZ" dirty="0" err="1" smtClean="0"/>
              <a:t>medicament</a:t>
            </a:r>
            <a:r>
              <a:rPr lang="cs-CZ" dirty="0" smtClean="0"/>
              <a:t>... pro di...</a:t>
            </a:r>
          </a:p>
          <a:p>
            <a:r>
              <a:rPr lang="cs-CZ" dirty="0" smtClean="0"/>
              <a:t>exitus post </a:t>
            </a:r>
            <a:r>
              <a:rPr lang="cs-CZ" dirty="0" err="1" smtClean="0"/>
              <a:t>infarct</a:t>
            </a:r>
            <a:r>
              <a:rPr lang="cs-CZ" dirty="0" smtClean="0"/>
              <a:t>... </a:t>
            </a:r>
            <a:r>
              <a:rPr lang="cs-CZ" dirty="0" err="1" smtClean="0"/>
              <a:t>myocardi</a:t>
            </a:r>
            <a:r>
              <a:rPr lang="cs-CZ" dirty="0" smtClean="0"/>
              <a:t>... </a:t>
            </a:r>
            <a:r>
              <a:rPr lang="cs-CZ" dirty="0" err="1" smtClean="0"/>
              <a:t>acut</a:t>
            </a:r>
            <a:r>
              <a:rPr lang="cs-CZ" dirty="0" smtClean="0"/>
              <a:t>...</a:t>
            </a:r>
          </a:p>
          <a:p>
            <a:r>
              <a:rPr lang="cs-CZ" dirty="0" err="1"/>
              <a:t>d</a:t>
            </a:r>
            <a:r>
              <a:rPr lang="cs-CZ" dirty="0" err="1" smtClean="0"/>
              <a:t>olores</a:t>
            </a:r>
            <a:r>
              <a:rPr lang="cs-CZ" dirty="0" smtClean="0"/>
              <a:t> </a:t>
            </a:r>
            <a:r>
              <a:rPr lang="cs-CZ" dirty="0" err="1" smtClean="0"/>
              <a:t>chronic</a:t>
            </a:r>
            <a:r>
              <a:rPr lang="cs-CZ" dirty="0" smtClean="0"/>
              <a:t>... </a:t>
            </a:r>
            <a:r>
              <a:rPr lang="cs-CZ" dirty="0" err="1" smtClean="0"/>
              <a:t>dent</a:t>
            </a:r>
            <a:r>
              <a:rPr lang="cs-CZ" dirty="0" smtClean="0"/>
              <a:t>... </a:t>
            </a:r>
            <a:r>
              <a:rPr lang="cs-CZ" dirty="0" err="1" smtClean="0"/>
              <a:t>incisiv</a:t>
            </a:r>
            <a:r>
              <a:rPr lang="cs-CZ" dirty="0" smtClean="0"/>
              <a:t>...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cari</a:t>
            </a:r>
            <a:r>
              <a:rPr lang="cs-CZ" dirty="0" smtClean="0"/>
              <a:t>... </a:t>
            </a:r>
            <a:r>
              <a:rPr lang="cs-CZ" dirty="0" err="1" smtClean="0"/>
              <a:t>profund</a:t>
            </a:r>
            <a:r>
              <a:rPr lang="cs-CZ" dirty="0" smtClean="0"/>
              <a:t>...</a:t>
            </a:r>
          </a:p>
          <a:p>
            <a:r>
              <a:rPr lang="cs-CZ" dirty="0" err="1" smtClean="0"/>
              <a:t>mors</a:t>
            </a:r>
            <a:r>
              <a:rPr lang="cs-CZ" dirty="0" smtClean="0"/>
              <a:t> post part... </a:t>
            </a:r>
            <a:r>
              <a:rPr lang="cs-CZ" dirty="0" err="1" smtClean="0"/>
              <a:t>praematur</a:t>
            </a:r>
            <a:r>
              <a:rPr lang="cs-CZ" dirty="0" smtClean="0"/>
              <a:t>...</a:t>
            </a:r>
          </a:p>
          <a:p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apert</a:t>
            </a:r>
            <a:r>
              <a:rPr lang="cs-CZ" dirty="0" smtClean="0"/>
              <a:t>... genus... </a:t>
            </a:r>
            <a:r>
              <a:rPr lang="cs-CZ" dirty="0" err="1" smtClean="0"/>
              <a:t>sinistr</a:t>
            </a:r>
            <a:r>
              <a:rPr lang="cs-CZ" dirty="0" smtClean="0"/>
              <a:t>...</a:t>
            </a:r>
          </a:p>
          <a:p>
            <a:r>
              <a:rPr lang="cs-CZ" dirty="0" err="1" smtClean="0"/>
              <a:t>vulner</a:t>
            </a:r>
            <a:r>
              <a:rPr lang="cs-CZ" dirty="0" smtClean="0"/>
              <a:t>... </a:t>
            </a:r>
            <a:r>
              <a:rPr lang="cs-CZ" dirty="0" err="1" smtClean="0"/>
              <a:t>punct</a:t>
            </a:r>
            <a:r>
              <a:rPr lang="cs-CZ" dirty="0" smtClean="0"/>
              <a:t>... </a:t>
            </a:r>
            <a:r>
              <a:rPr lang="cs-CZ" dirty="0" err="1" smtClean="0"/>
              <a:t>thorac</a:t>
            </a:r>
            <a:r>
              <a:rPr lang="cs-CZ" dirty="0" smtClean="0"/>
              <a:t>...</a:t>
            </a:r>
          </a:p>
          <a:p>
            <a:r>
              <a:rPr lang="cs-CZ" dirty="0" err="1" smtClean="0"/>
              <a:t>abscessus</a:t>
            </a:r>
            <a:r>
              <a:rPr lang="cs-CZ" dirty="0"/>
              <a:t> </a:t>
            </a:r>
            <a:r>
              <a:rPr lang="cs-CZ" dirty="0" err="1" smtClean="0"/>
              <a:t>meat</a:t>
            </a:r>
            <a:r>
              <a:rPr lang="cs-CZ" dirty="0" smtClean="0"/>
              <a:t>... </a:t>
            </a:r>
            <a:r>
              <a:rPr lang="cs-CZ" dirty="0" err="1" smtClean="0"/>
              <a:t>acustic</a:t>
            </a:r>
            <a:r>
              <a:rPr lang="cs-CZ" dirty="0" smtClean="0"/>
              <a:t>... </a:t>
            </a:r>
            <a:r>
              <a:rPr lang="cs-CZ" dirty="0" err="1" smtClean="0"/>
              <a:t>extern</a:t>
            </a:r>
            <a:r>
              <a:rPr lang="cs-CZ" dirty="0" smtClean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39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Schoolbook" panose="02040604050505020304" pitchFamily="18" charset="0"/>
              </a:rPr>
              <a:t>3</a:t>
            </a:r>
            <a:r>
              <a:rPr lang="cs-CZ" baseline="30000" dirty="0" smtClean="0">
                <a:latin typeface="Century Schoolbook" panose="02040604050505020304" pitchFamily="18" charset="0"/>
              </a:rPr>
              <a:t>rd</a:t>
            </a:r>
            <a:r>
              <a:rPr lang="cs-CZ" dirty="0" smtClean="0">
                <a:latin typeface="Century Schoolbook" panose="02040604050505020304" pitchFamily="18" charset="0"/>
              </a:rPr>
              <a:t> </a:t>
            </a:r>
            <a:r>
              <a:rPr lang="cs-CZ" dirty="0" err="1" smtClean="0">
                <a:latin typeface="Century Schoolbook" panose="02040604050505020304" pitchFamily="18" charset="0"/>
              </a:rPr>
              <a:t>declension</a:t>
            </a:r>
            <a:r>
              <a:rPr lang="cs-CZ" dirty="0" smtClean="0">
                <a:latin typeface="Century Schoolbook" panose="02040604050505020304" pitchFamily="18" charset="0"/>
              </a:rPr>
              <a:t> </a:t>
            </a:r>
            <a:r>
              <a:rPr lang="cs-CZ" dirty="0" err="1" smtClean="0">
                <a:latin typeface="Century Schoolbook" panose="02040604050505020304" pitchFamily="18" charset="0"/>
              </a:rPr>
              <a:t>adjectives</a:t>
            </a:r>
            <a:endParaRPr lang="cs-CZ" dirty="0">
              <a:latin typeface="Century Schoolbook" panose="020406040505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256584"/>
          </a:xfrm>
        </p:spPr>
        <p:txBody>
          <a:bodyPr>
            <a:normAutofit/>
          </a:bodyPr>
          <a:lstStyle/>
          <a:p>
            <a:r>
              <a:rPr lang="cs-CZ" sz="2500" dirty="0" err="1" smtClean="0">
                <a:latin typeface="Century Schoolbook" panose="02040604050505020304" pitchFamily="18" charset="0"/>
              </a:rPr>
              <a:t>endings</a:t>
            </a:r>
            <a:r>
              <a:rPr lang="cs-CZ" sz="2500" dirty="0" smtClean="0">
                <a:latin typeface="Century Schoolbook" panose="02040604050505020304" pitchFamily="18" charset="0"/>
              </a:rPr>
              <a:t> </a:t>
            </a:r>
            <a:r>
              <a:rPr lang="cs-CZ" sz="2500" dirty="0" err="1" smtClean="0">
                <a:latin typeface="Century Schoolbook" panose="02040604050505020304" pitchFamily="18" charset="0"/>
              </a:rPr>
              <a:t>of</a:t>
            </a:r>
            <a:r>
              <a:rPr lang="cs-CZ" sz="2500" dirty="0" smtClean="0">
                <a:latin typeface="Century Schoolbook" panose="02040604050505020304" pitchFamily="18" charset="0"/>
              </a:rPr>
              <a:t> </a:t>
            </a:r>
            <a:r>
              <a:rPr lang="cs-CZ" sz="2500" dirty="0" err="1" smtClean="0">
                <a:latin typeface="Century Schoolbook" panose="02040604050505020304" pitchFamily="18" charset="0"/>
              </a:rPr>
              <a:t>adjectives</a:t>
            </a:r>
            <a:r>
              <a:rPr lang="cs-CZ" sz="2500" dirty="0" smtClean="0">
                <a:latin typeface="Century Schoolbook" panose="02040604050505020304" pitchFamily="18" charset="0"/>
              </a:rPr>
              <a:t> </a:t>
            </a:r>
            <a:r>
              <a:rPr lang="cs-CZ" sz="2500" dirty="0" err="1" smtClean="0">
                <a:latin typeface="Century Schoolbook" panose="02040604050505020304" pitchFamily="18" charset="0"/>
              </a:rPr>
              <a:t>derived</a:t>
            </a:r>
            <a:r>
              <a:rPr lang="cs-CZ" sz="2500" dirty="0" smtClean="0">
                <a:latin typeface="Century Schoolbook" panose="02040604050505020304" pitchFamily="18" charset="0"/>
              </a:rPr>
              <a:t> </a:t>
            </a:r>
            <a:r>
              <a:rPr lang="cs-CZ" sz="2500" dirty="0" err="1" smtClean="0">
                <a:latin typeface="Century Schoolbook" panose="02040604050505020304" pitchFamily="18" charset="0"/>
              </a:rPr>
              <a:t>from</a:t>
            </a:r>
            <a:r>
              <a:rPr lang="cs-CZ" sz="2500" dirty="0" smtClean="0">
                <a:latin typeface="Century Schoolbook" panose="02040604050505020304" pitchFamily="18" charset="0"/>
              </a:rPr>
              <a:t> </a:t>
            </a:r>
            <a:r>
              <a:rPr lang="cs-CZ" sz="2500" dirty="0" err="1" smtClean="0">
                <a:latin typeface="Century Schoolbook" panose="02040604050505020304" pitchFamily="18" charset="0"/>
              </a:rPr>
              <a:t>nouns</a:t>
            </a:r>
            <a:r>
              <a:rPr lang="cs-CZ" sz="2500" dirty="0" smtClean="0">
                <a:latin typeface="Century Schoolbook" panose="02040604050505020304" pitchFamily="18" charset="0"/>
              </a:rPr>
              <a:t>:</a:t>
            </a:r>
          </a:p>
          <a:p>
            <a:pPr lvl="1"/>
            <a:r>
              <a:rPr lang="cs-CZ" sz="2500" dirty="0" smtClean="0">
                <a:latin typeface="Century Schoolbook" panose="02040604050505020304" pitchFamily="18" charset="0"/>
              </a:rPr>
              <a:t>- </a:t>
            </a:r>
            <a:r>
              <a:rPr lang="cs-CZ" sz="2500" dirty="0" err="1" smtClean="0">
                <a:latin typeface="Century Schoolbook" panose="02040604050505020304" pitchFamily="18" charset="0"/>
              </a:rPr>
              <a:t>alis</a:t>
            </a:r>
            <a:r>
              <a:rPr lang="cs-CZ" sz="2500" dirty="0" smtClean="0">
                <a:latin typeface="Century Schoolbook" panose="02040604050505020304" pitchFamily="18" charset="0"/>
              </a:rPr>
              <a:t>, e	/ -</a:t>
            </a:r>
            <a:r>
              <a:rPr lang="cs-CZ" sz="2500" dirty="0" err="1" smtClean="0">
                <a:latin typeface="Century Schoolbook" panose="02040604050505020304" pitchFamily="18" charset="0"/>
              </a:rPr>
              <a:t>aris</a:t>
            </a:r>
            <a:r>
              <a:rPr lang="cs-CZ" sz="2500" dirty="0" smtClean="0">
                <a:latin typeface="Century Schoolbook" panose="02040604050505020304" pitchFamily="18" charset="0"/>
              </a:rPr>
              <a:t>, e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sz="2500" dirty="0" err="1" smtClean="0">
                <a:latin typeface="Century Schoolbook" panose="02040604050505020304" pitchFamily="18" charset="0"/>
              </a:rPr>
              <a:t>e.g</a:t>
            </a:r>
            <a:r>
              <a:rPr lang="cs-CZ" sz="2500" dirty="0" smtClean="0">
                <a:latin typeface="Century Schoolbook" panose="02040604050505020304" pitchFamily="18" charset="0"/>
              </a:rPr>
              <a:t>. dorsalis, e		</a:t>
            </a:r>
            <a:r>
              <a:rPr lang="cs-CZ" sz="2500" dirty="0" err="1" smtClean="0">
                <a:latin typeface="Century Schoolbook" panose="02040604050505020304" pitchFamily="18" charset="0"/>
              </a:rPr>
              <a:t>cranialis</a:t>
            </a:r>
            <a:r>
              <a:rPr lang="cs-CZ" sz="2500" dirty="0" smtClean="0">
                <a:latin typeface="Century Schoolbook" panose="02040604050505020304" pitchFamily="18" charset="0"/>
              </a:rPr>
              <a:t>, e		</a:t>
            </a:r>
            <a:r>
              <a:rPr lang="cs-CZ" sz="2500" dirty="0" err="1" smtClean="0">
                <a:latin typeface="Century Schoolbook" panose="02040604050505020304" pitchFamily="18" charset="0"/>
              </a:rPr>
              <a:t>ulnaris</a:t>
            </a:r>
            <a:r>
              <a:rPr lang="cs-CZ" sz="2500" dirty="0" smtClean="0">
                <a:latin typeface="Century Schoolbook" panose="02040604050505020304" pitchFamily="18" charset="0"/>
              </a:rPr>
              <a:t>, e	</a:t>
            </a:r>
            <a:r>
              <a:rPr lang="cs-CZ" sz="2500" dirty="0" err="1" smtClean="0">
                <a:latin typeface="Century Schoolbook" panose="02040604050505020304" pitchFamily="18" charset="0"/>
              </a:rPr>
              <a:t>abdominalis</a:t>
            </a:r>
            <a:r>
              <a:rPr lang="cs-CZ" sz="2500" dirty="0">
                <a:latin typeface="Century Schoolbook" panose="02040604050505020304" pitchFamily="18" charset="0"/>
              </a:rPr>
              <a:t>, </a:t>
            </a:r>
            <a:r>
              <a:rPr lang="cs-CZ" sz="2500" dirty="0" smtClean="0">
                <a:latin typeface="Century Schoolbook" panose="02040604050505020304" pitchFamily="18" charset="0"/>
              </a:rPr>
              <a:t>e	</a:t>
            </a:r>
            <a:r>
              <a:rPr lang="cs-CZ" sz="2500" dirty="0" err="1" smtClean="0">
                <a:latin typeface="Century Schoolbook" panose="02040604050505020304" pitchFamily="18" charset="0"/>
              </a:rPr>
              <a:t>brochialis</a:t>
            </a:r>
            <a:r>
              <a:rPr lang="cs-CZ" sz="2500" dirty="0">
                <a:latin typeface="Century Schoolbook" panose="02040604050505020304" pitchFamily="18" charset="0"/>
              </a:rPr>
              <a:t>, </a:t>
            </a:r>
            <a:r>
              <a:rPr lang="cs-CZ" sz="2500" dirty="0" smtClean="0">
                <a:latin typeface="Century Schoolbook" panose="02040604050505020304" pitchFamily="18" charset="0"/>
              </a:rPr>
              <a:t>e		</a:t>
            </a:r>
            <a:r>
              <a:rPr lang="cs-CZ" sz="2500" dirty="0" err="1" smtClean="0">
                <a:latin typeface="Century Schoolbook" panose="02040604050505020304" pitchFamily="18" charset="0"/>
              </a:rPr>
              <a:t>nasalis</a:t>
            </a:r>
            <a:r>
              <a:rPr lang="cs-CZ" sz="2500" dirty="0">
                <a:latin typeface="Century Schoolbook" panose="02040604050505020304" pitchFamily="18" charset="0"/>
              </a:rPr>
              <a:t>, </a:t>
            </a:r>
            <a:r>
              <a:rPr lang="cs-CZ" sz="2500" dirty="0" smtClean="0">
                <a:latin typeface="Century Schoolbook" panose="02040604050505020304" pitchFamily="18" charset="0"/>
              </a:rPr>
              <a:t>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500" dirty="0" smtClean="0">
                <a:latin typeface="Century Schoolbook" panose="02040604050505020304" pitchFamily="18" charset="0"/>
              </a:rPr>
              <a:t>  	</a:t>
            </a:r>
            <a:r>
              <a:rPr lang="cs-CZ" sz="2500" dirty="0" err="1" smtClean="0">
                <a:latin typeface="Century Schoolbook" panose="02040604050505020304" pitchFamily="18" charset="0"/>
              </a:rPr>
              <a:t>frontalis</a:t>
            </a:r>
            <a:r>
              <a:rPr lang="cs-CZ" sz="2500" dirty="0">
                <a:latin typeface="Century Schoolbook" panose="02040604050505020304" pitchFamily="18" charset="0"/>
              </a:rPr>
              <a:t>, </a:t>
            </a:r>
            <a:r>
              <a:rPr lang="cs-CZ" sz="2500" dirty="0" smtClean="0">
                <a:latin typeface="Century Schoolbook" panose="02040604050505020304" pitchFamily="18" charset="0"/>
              </a:rPr>
              <a:t>e		</a:t>
            </a:r>
            <a:r>
              <a:rPr lang="cs-CZ" sz="2500" dirty="0" err="1" smtClean="0">
                <a:latin typeface="Century Schoolbook" panose="02040604050505020304" pitchFamily="18" charset="0"/>
              </a:rPr>
              <a:t>dentalis</a:t>
            </a:r>
            <a:r>
              <a:rPr lang="cs-CZ" sz="2500" dirty="0" smtClean="0">
                <a:latin typeface="Century Schoolbook" panose="02040604050505020304" pitchFamily="18" charset="0"/>
              </a:rPr>
              <a:t>, e		</a:t>
            </a:r>
            <a:r>
              <a:rPr lang="cs-CZ" sz="2500" dirty="0" err="1" smtClean="0">
                <a:latin typeface="Century Schoolbook" panose="02040604050505020304" pitchFamily="18" charset="0"/>
              </a:rPr>
              <a:t>cervicalis</a:t>
            </a:r>
            <a:r>
              <a:rPr lang="cs-CZ" sz="2500" dirty="0" smtClean="0">
                <a:latin typeface="Century Schoolbook" panose="02040604050505020304" pitchFamily="18" charset="0"/>
              </a:rPr>
              <a:t>, e</a:t>
            </a:r>
            <a:endParaRPr lang="cs-CZ" sz="2500" dirty="0">
              <a:latin typeface="Century Schoolbook" panose="02040604050505020304" pitchFamily="18" charset="0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intestinum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labium </a:t>
            </a:r>
            <a:r>
              <a:rPr lang="cs-CZ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facies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pulmo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      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viscera</a:t>
            </a:r>
            <a:r>
              <a:rPr lang="cs-CZ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digitus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margo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medulla</a:t>
            </a:r>
            <a:endParaRPr lang="en-US" sz="2500" dirty="0">
              <a:solidFill>
                <a:srgbClr val="000000"/>
              </a:solidFill>
              <a:latin typeface="Century Schoolbook" panose="02040604050505020304" pitchFamily="18" charset="0"/>
              <a:ea typeface="Wingdings"/>
              <a:cs typeface="Cambria"/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rectum	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orbita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maxilla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pectus</a:t>
            </a:r>
            <a:endParaRPr lang="en-US" sz="2500" dirty="0">
              <a:solidFill>
                <a:srgbClr val="000000"/>
              </a:solidFill>
              <a:latin typeface="Century Schoolbook" panose="02040604050505020304" pitchFamily="18" charset="0"/>
              <a:ea typeface="Wingdings"/>
              <a:cs typeface="Cambria"/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err="1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ren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patella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vagina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tonsilla</a:t>
            </a:r>
            <a:endParaRPr lang="en-US" sz="2500" dirty="0">
              <a:solidFill>
                <a:srgbClr val="000000"/>
              </a:solidFill>
              <a:latin typeface="Century Schoolbook" panose="02040604050505020304" pitchFamily="18" charset="0"/>
              <a:ea typeface="Wingdings"/>
              <a:cs typeface="Cambria"/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sternum	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paries</a:t>
            </a:r>
            <a:r>
              <a:rPr lang="cs-CZ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cs-CZ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pars</a:t>
            </a:r>
            <a:r>
              <a:rPr lang="cs-CZ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en-US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superficies</a:t>
            </a:r>
            <a:endParaRPr lang="cs-CZ" sz="2500" dirty="0" smtClean="0">
              <a:solidFill>
                <a:srgbClr val="000000"/>
              </a:solidFill>
              <a:latin typeface="Century Schoolbook" panose="02040604050505020304" pitchFamily="18" charset="0"/>
              <a:ea typeface="Wingdings"/>
              <a:cs typeface="Cambria"/>
              <a:sym typeface="Wingding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vestibulum</a:t>
            </a:r>
            <a:r>
              <a:rPr lang="en-US" sz="2500" dirty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		spina		</a:t>
            </a:r>
            <a:r>
              <a:rPr lang="en-US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bronchu</a:t>
            </a:r>
            <a:r>
              <a:rPr lang="cs-CZ" sz="250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s	os, </a:t>
            </a:r>
            <a:r>
              <a:rPr lang="cs-CZ" sz="2500" dirty="0" err="1" smtClean="0">
                <a:solidFill>
                  <a:srgbClr val="000000"/>
                </a:solidFill>
                <a:latin typeface="Century Schoolbook" panose="02040604050505020304" pitchFamily="18" charset="0"/>
                <a:ea typeface="Wingdings"/>
                <a:cs typeface="Cambria"/>
                <a:sym typeface="Wingdings"/>
              </a:rPr>
              <a:t>oris</a:t>
            </a:r>
            <a:endParaRPr lang="cs-CZ" sz="25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9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169</TotalTime>
  <Words>204</Words>
  <Application>Microsoft Office PowerPoint</Application>
  <PresentationFormat>Předvádění na obrazovce 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Revision</vt:lpstr>
      <vt:lpstr>Identify the case; add the correct form of adjective</vt:lpstr>
      <vt:lpstr>Form phrases from words in boxes and translate them into English</vt:lpstr>
      <vt:lpstr>Form phrases from words in boxes and translate them into English</vt:lpstr>
      <vt:lpstr>Fill in correct endings</vt:lpstr>
      <vt:lpstr>3rd declension adjectives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Ševčíková Tereza</cp:lastModifiedBy>
  <cp:revision>10</cp:revision>
  <dcterms:created xsi:type="dcterms:W3CDTF">2015-12-02T15:46:11Z</dcterms:created>
  <dcterms:modified xsi:type="dcterms:W3CDTF">2015-12-03T06:22:50Z</dcterms:modified>
</cp:coreProperties>
</file>