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8" r:id="rId4"/>
    <p:sldId id="267" r:id="rId5"/>
    <p:sldId id="258" r:id="rId6"/>
    <p:sldId id="259" r:id="rId7"/>
    <p:sldId id="265" r:id="rId8"/>
    <p:sldId id="266" r:id="rId9"/>
    <p:sldId id="261" r:id="rId10"/>
    <p:sldId id="260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EBEE5-9EC3-EF45-999D-9B78DAFB249D}" type="datetimeFigureOut">
              <a:rPr lang="en-US" smtClean="0"/>
              <a:t>15.9.15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BC825-6B81-C342-B02B-6A15A8374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Preč’tať</a:t>
            </a:r>
            <a:r>
              <a:rPr lang="en-US" dirty="0" smtClean="0"/>
              <a:t>, </a:t>
            </a:r>
            <a:r>
              <a:rPr lang="en-US" dirty="0" err="1" smtClean="0"/>
              <a:t>pokúsiť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preložiť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zaujímavosť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uviesť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dirty="0" smtClean="0"/>
              <a:t>r. </a:t>
            </a:r>
            <a:r>
              <a:rPr lang="en-US" dirty="0" err="1" smtClean="0"/>
              <a:t>snímke</a:t>
            </a:r>
            <a:r>
              <a:rPr lang="en-US" dirty="0" smtClean="0"/>
              <a:t> je </a:t>
            </a:r>
            <a:r>
              <a:rPr lang="en-US" dirty="0" err="1" smtClean="0"/>
              <a:t>dieťa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prehltlo</a:t>
            </a:r>
            <a:r>
              <a:rPr lang="en-US" dirty="0" smtClean="0"/>
              <a:t> 2 </a:t>
            </a:r>
            <a:r>
              <a:rPr lang="en-US" dirty="0" err="1" smtClean="0"/>
              <a:t>kovové</a:t>
            </a:r>
            <a:r>
              <a:rPr lang="en-US" dirty="0" smtClean="0"/>
              <a:t> </a:t>
            </a:r>
            <a:r>
              <a:rPr lang="en-US" dirty="0" err="1" smtClean="0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Prečítať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pokúsiť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preložiť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demonštrovať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skratky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záznam</a:t>
            </a:r>
            <a:r>
              <a:rPr lang="en-US" baseline="0" dirty="0" smtClean="0"/>
              <a:t> je z </a:t>
            </a:r>
            <a:r>
              <a:rPr lang="en-US" baseline="0" dirty="0" err="1" smtClean="0"/>
              <a:t>väzenského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zariadenia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poukazuje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pravdepodobne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úder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tváre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neprimeraný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väzenskej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polície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táto</a:t>
            </a:r>
            <a:r>
              <a:rPr lang="en-US" baseline="0" dirty="0" smtClean="0"/>
              <a:t> inf. Je pre </a:t>
            </a:r>
            <a:r>
              <a:rPr lang="en-US" baseline="0" dirty="0" err="1" smtClean="0"/>
              <a:t>zaujímavoať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nemusí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uvedené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obrázkoch</a:t>
            </a:r>
            <a:r>
              <a:rPr lang="en-US" dirty="0" smtClean="0"/>
              <a:t> je </a:t>
            </a:r>
            <a:r>
              <a:rPr lang="en-US" dirty="0" err="1" smtClean="0"/>
              <a:t>hlavica</a:t>
            </a:r>
            <a:r>
              <a:rPr lang="en-US" dirty="0" smtClean="0"/>
              <a:t>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: </a:t>
            </a:r>
            <a:r>
              <a:rPr lang="en-US" dirty="0" err="1" smtClean="0"/>
              <a:t>úlohou</a:t>
            </a:r>
            <a:r>
              <a:rPr lang="en-US" dirty="0" smtClean="0"/>
              <a:t> </a:t>
            </a:r>
            <a:r>
              <a:rPr lang="en-US" dirty="0" err="1" smtClean="0"/>
              <a:t>študentov</a:t>
            </a:r>
            <a:r>
              <a:rPr lang="en-US" dirty="0" smtClean="0"/>
              <a:t> je </a:t>
            </a:r>
            <a:r>
              <a:rPr lang="en-US" dirty="0" err="1" smtClean="0"/>
              <a:t>preložiť</a:t>
            </a:r>
            <a:r>
              <a:rPr lang="en-US" dirty="0" smtClean="0"/>
              <a:t> anat. </a:t>
            </a:r>
            <a:r>
              <a:rPr lang="en-US" dirty="0" err="1" smtClean="0"/>
              <a:t>termíny</a:t>
            </a:r>
            <a:r>
              <a:rPr lang="en-US" dirty="0" smtClean="0"/>
              <a:t> do </a:t>
            </a:r>
            <a:r>
              <a:rPr lang="en-US" dirty="0" err="1" smtClean="0"/>
              <a:t>latinčiny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A. Caput costae, B. Caput humeri, C. caput fibulae, D. caput radii, E. caput </a:t>
            </a:r>
            <a:r>
              <a:rPr lang="en-US" dirty="0" err="1" smtClean="0"/>
              <a:t>femoris</a:t>
            </a:r>
            <a:r>
              <a:rPr lang="en-US" dirty="0" smtClean="0"/>
              <a:t>, F. caput </a:t>
            </a:r>
            <a:r>
              <a:rPr lang="en-US" dirty="0" err="1" smtClean="0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Čítať</a:t>
            </a:r>
            <a:r>
              <a:rPr lang="en-US" dirty="0" smtClean="0"/>
              <a:t>, </a:t>
            </a:r>
            <a:r>
              <a:rPr lang="en-US" dirty="0" err="1" smtClean="0"/>
              <a:t>úlohou</a:t>
            </a:r>
            <a:r>
              <a:rPr lang="en-US" dirty="0" smtClean="0"/>
              <a:t> </a:t>
            </a:r>
            <a:r>
              <a:rPr lang="en-US" dirty="0" err="1" smtClean="0"/>
              <a:t>študentov</a:t>
            </a:r>
            <a:r>
              <a:rPr lang="en-US" dirty="0" smtClean="0"/>
              <a:t> je </a:t>
            </a:r>
            <a:r>
              <a:rPr lang="en-US" dirty="0" err="1" smtClean="0"/>
              <a:t>identifikovať</a:t>
            </a:r>
            <a:r>
              <a:rPr lang="en-US" dirty="0" smtClean="0"/>
              <a:t> </a:t>
            </a:r>
            <a:r>
              <a:rPr lang="en-US" dirty="0" err="1" smtClean="0"/>
              <a:t>tučne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zvýraznené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slová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uviesť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slovníkovú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podobu</a:t>
            </a:r>
            <a:r>
              <a:rPr lang="en-US" baseline="0" dirty="0" smtClean="0"/>
              <a:t>. </a:t>
            </a:r>
            <a:r>
              <a:rPr lang="en-US" dirty="0" err="1" smtClean="0"/>
              <a:t>Cvičenie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dirty="0" smtClean="0"/>
              <a:t> </a:t>
            </a:r>
            <a:r>
              <a:rPr lang="en-US" dirty="0" err="1" smtClean="0"/>
              <a:t>použiť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malú</a:t>
            </a:r>
            <a:r>
              <a:rPr lang="en-US" dirty="0" smtClean="0"/>
              <a:t> </a:t>
            </a:r>
            <a:r>
              <a:rPr lang="en-US" dirty="0" err="1" smtClean="0"/>
              <a:t>písomku</a:t>
            </a:r>
            <a:r>
              <a:rPr lang="en-US" dirty="0" smtClean="0"/>
              <a:t>, </a:t>
            </a:r>
            <a:r>
              <a:rPr lang="en-US" dirty="0" err="1" smtClean="0"/>
              <a:t>preto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neuviedla</a:t>
            </a:r>
            <a:r>
              <a:rPr lang="en-US" dirty="0" smtClean="0"/>
              <a:t> do </a:t>
            </a:r>
            <a:r>
              <a:rPr lang="en-US" dirty="0" err="1" smtClean="0"/>
              <a:t>zadania</a:t>
            </a:r>
            <a:r>
              <a:rPr lang="en-US" dirty="0" smtClean="0"/>
              <a:t> </a:t>
            </a:r>
            <a:r>
              <a:rPr lang="en-US" dirty="0" err="1" smtClean="0"/>
              <a:t>uveďte</a:t>
            </a:r>
            <a:r>
              <a:rPr lang="en-US" dirty="0" smtClean="0"/>
              <a:t> </a:t>
            </a:r>
            <a:r>
              <a:rPr lang="en-US" dirty="0" err="1" smtClean="0"/>
              <a:t>slovníkuvú</a:t>
            </a:r>
            <a:r>
              <a:rPr lang="en-US" dirty="0" smtClean="0"/>
              <a:t> </a:t>
            </a:r>
            <a:r>
              <a:rPr lang="en-US" dirty="0" err="1" smtClean="0"/>
              <a:t>podobu</a:t>
            </a:r>
            <a:r>
              <a:rPr lang="en-US" dirty="0" smtClean="0"/>
              <a:t> </a:t>
            </a:r>
            <a:r>
              <a:rPr lang="en-US" dirty="0" err="1" smtClean="0"/>
              <a:t>slov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A413-D315-3A4E-9895-3F6D5B07CE70}" type="datetimeFigureOut">
              <a:rPr lang="en-US" smtClean="0"/>
              <a:t>15.9.15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16EE0-05FB-D74E-97F8-FD625C26E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049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782BF"/>
                </a:solidFill>
              </a:rPr>
              <a:t>Basic medical terminology 3</a:t>
            </a:r>
            <a:endParaRPr lang="en-US" dirty="0">
              <a:solidFill>
                <a:srgbClr val="178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9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Read, guess the meaning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7" y="1121938"/>
            <a:ext cx="8926689" cy="58593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smtClean="0">
                <a:latin typeface="+mj-lt"/>
              </a:rPr>
              <a:t>Corpus </a:t>
            </a:r>
            <a:r>
              <a:rPr lang="en-US" dirty="0" err="1" smtClean="0">
                <a:latin typeface="+mj-lt"/>
              </a:rPr>
              <a:t>humanum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e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capite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collo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membris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Corpus </a:t>
            </a:r>
            <a:r>
              <a:rPr lang="en-US" dirty="0" err="1" smtClean="0">
                <a:latin typeface="+mj-lt"/>
              </a:rPr>
              <a:t>hominis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quattuor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habet</a:t>
            </a:r>
            <a:r>
              <a:rPr lang="en-US" dirty="0" smtClean="0">
                <a:latin typeface="+mj-lt"/>
              </a:rPr>
              <a:t>: duo </a:t>
            </a:r>
            <a:r>
              <a:rPr lang="en-US" dirty="0" err="1" smtClean="0">
                <a:latin typeface="+mj-lt"/>
              </a:rPr>
              <a:t>membra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superiora</a:t>
            </a:r>
            <a:r>
              <a:rPr lang="en-US" dirty="0" smtClean="0">
                <a:latin typeface="+mj-lt"/>
              </a:rPr>
              <a:t> et duo </a:t>
            </a:r>
            <a:r>
              <a:rPr lang="en-US" dirty="0" err="1" smtClean="0">
                <a:latin typeface="+mj-lt"/>
              </a:rPr>
              <a:t>membra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inferiora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Membrum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superius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brachio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cubito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antebrachio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manu</a:t>
            </a:r>
            <a:r>
              <a:rPr lang="en-US" dirty="0" smtClean="0">
                <a:latin typeface="+mj-lt"/>
              </a:rPr>
              <a:t> et </a:t>
            </a:r>
            <a:r>
              <a:rPr lang="en-US" b="1" dirty="0" err="1" smtClean="0">
                <a:latin typeface="+mj-lt"/>
              </a:rPr>
              <a:t>digitis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Membrum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inferius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femore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+mj-lt"/>
              </a:rPr>
              <a:t>genu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crure</a:t>
            </a:r>
            <a:r>
              <a:rPr lang="en-US" dirty="0" smtClean="0">
                <a:latin typeface="+mj-lt"/>
              </a:rPr>
              <a:t> et </a:t>
            </a:r>
            <a:r>
              <a:rPr lang="en-US" b="1" dirty="0" err="1" smtClean="0">
                <a:latin typeface="+mj-lt"/>
              </a:rPr>
              <a:t>pede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Collum</a:t>
            </a:r>
            <a:r>
              <a:rPr lang="en-US" dirty="0" smtClean="0">
                <a:latin typeface="+mj-lt"/>
              </a:rPr>
              <a:t> caput </a:t>
            </a:r>
            <a:r>
              <a:rPr lang="en-US" b="1" dirty="0" smtClean="0">
                <a:solidFill>
                  <a:srgbClr val="1782BF"/>
                </a:solidFill>
                <a:latin typeface="+mj-lt"/>
              </a:rPr>
              <a:t>cum</a:t>
            </a:r>
            <a:r>
              <a:rPr lang="en-US" dirty="0" smtClean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trunco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corporis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iungit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ubi</a:t>
            </a:r>
            <a:r>
              <a:rPr lang="en-US" dirty="0" smtClean="0">
                <a:latin typeface="+mj-lt"/>
              </a:rPr>
              <a:t> viscera </a:t>
            </a:r>
            <a:r>
              <a:rPr lang="en-US" dirty="0" err="1" smtClean="0">
                <a:latin typeface="+mj-lt"/>
              </a:rPr>
              <a:t>locata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sunt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Truncus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solidFill>
                  <a:srgbClr val="1782BF"/>
                </a:solidFill>
                <a:latin typeface="+mj-lt"/>
              </a:rPr>
              <a:t>ex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thorace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err="1" smtClean="0">
                <a:latin typeface="+mj-lt"/>
              </a:rPr>
              <a:t>abdomine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et </a:t>
            </a:r>
            <a:r>
              <a:rPr lang="en-US" b="1" dirty="0" err="1" smtClean="0">
                <a:latin typeface="+mj-lt"/>
              </a:rPr>
              <a:t>pelve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constat</a:t>
            </a:r>
            <a:r>
              <a:rPr lang="en-US" dirty="0" smtClean="0">
                <a:latin typeface="+mj-lt"/>
              </a:rPr>
              <a:t>. In </a:t>
            </a:r>
            <a:r>
              <a:rPr lang="en-US" dirty="0" err="1" smtClean="0">
                <a:latin typeface="+mj-lt"/>
              </a:rPr>
              <a:t>cavitate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thoracis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cor</a:t>
            </a:r>
            <a:r>
              <a:rPr lang="en-US" dirty="0" smtClean="0">
                <a:latin typeface="+mj-lt"/>
              </a:rPr>
              <a:t> et </a:t>
            </a:r>
            <a:r>
              <a:rPr lang="en-US" dirty="0" err="1" smtClean="0">
                <a:latin typeface="+mj-lt"/>
              </a:rPr>
              <a:t>pulmones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sunt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dirty="0" err="1">
                <a:latin typeface="+mj-lt"/>
              </a:rPr>
              <a:t>Medicamenta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organismum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humanum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introducuntur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per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, per rectum, </a:t>
            </a:r>
            <a:r>
              <a:rPr lang="en-US" b="1" dirty="0" smtClean="0">
                <a:solidFill>
                  <a:srgbClr val="1782BF"/>
                </a:solidFill>
                <a:latin typeface="+mj-lt"/>
              </a:rPr>
              <a:t>sub</a:t>
            </a:r>
            <a:r>
              <a:rPr lang="en-US" dirty="0" smtClean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linguam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sub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cutem</a:t>
            </a:r>
            <a:r>
              <a:rPr lang="en-US" dirty="0">
                <a:latin typeface="+mj-lt"/>
              </a:rPr>
              <a:t>, </a:t>
            </a:r>
            <a:r>
              <a:rPr lang="en-US" b="1" dirty="0">
                <a:solidFill>
                  <a:srgbClr val="1782BF"/>
                </a:solidFill>
                <a:latin typeface="+mj-lt"/>
              </a:rPr>
              <a:t>intra</a:t>
            </a:r>
            <a:r>
              <a:rPr lang="en-US" dirty="0">
                <a:solidFill>
                  <a:srgbClr val="1782BF"/>
                </a:solidFill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musculos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86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Function : to qualify a noun</a:t>
            </a:r>
          </a:p>
          <a:p>
            <a:r>
              <a:rPr lang="en-US" dirty="0" smtClean="0">
                <a:latin typeface="+mj-lt"/>
              </a:rPr>
              <a:t>Forms : Alternate to reflect the gender, number and case of the noun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Gender &gt; 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Male (m.)</a:t>
            </a:r>
            <a:r>
              <a:rPr lang="en-US" dirty="0" smtClean="0">
                <a:latin typeface="+mj-lt"/>
              </a:rPr>
              <a:t> &gt;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Female (f.)</a:t>
            </a:r>
            <a:r>
              <a:rPr lang="en-US" dirty="0" smtClean="0">
                <a:latin typeface="+mj-lt"/>
              </a:rPr>
              <a:t> &gt;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Neuter (n.)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83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sz="36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sz="3600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declension, dictionary entry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dirty="0" smtClean="0">
                <a:solidFill>
                  <a:srgbClr val="267CF2"/>
                </a:solidFill>
                <a:latin typeface="+mj-lt"/>
              </a:rPr>
              <a:t> m.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     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n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latin typeface="+mj-lt"/>
              </a:rPr>
              <a:t>coxa</a:t>
            </a:r>
            <a:r>
              <a:rPr lang="en-US" dirty="0" smtClean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rus			</a:t>
            </a:r>
            <a:r>
              <a:rPr lang="en-US" dirty="0" err="1" smtClean="0">
                <a:latin typeface="+mj-lt"/>
              </a:rPr>
              <a:t>arcus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</a:t>
            </a:r>
            <a:r>
              <a:rPr lang="en-US" dirty="0" err="1" smtClean="0">
                <a:latin typeface="+mj-lt"/>
              </a:rPr>
              <a:t>ucca</a:t>
            </a:r>
            <a:r>
              <a:rPr lang="en-US" dirty="0" smtClean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fibula			hallux		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dextra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+mj-lt"/>
              </a:rPr>
              <a:t>dextrum</a:t>
            </a: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f.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coxa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oculus		sulcus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crus			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arcus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bucca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val="37435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67CF2"/>
                </a:solidFill>
              </a:rPr>
              <a:t/>
            </a:r>
            <a:br>
              <a:rPr lang="en-US" sz="3600" dirty="0" smtClean="0">
                <a:solidFill>
                  <a:srgbClr val="267CF2"/>
                </a:solidFill>
              </a:rPr>
            </a:br>
            <a:r>
              <a:rPr lang="en-US" sz="3600" dirty="0">
                <a:solidFill>
                  <a:srgbClr val="267CF2"/>
                </a:solidFill>
              </a:rPr>
              <a:t/>
            </a:r>
            <a:br>
              <a:rPr lang="en-US" sz="3600" dirty="0">
                <a:solidFill>
                  <a:srgbClr val="267CF2"/>
                </a:solidFill>
              </a:rPr>
            </a:br>
            <a:r>
              <a:rPr lang="en-US" dirty="0" smtClean="0">
                <a:solidFill>
                  <a:srgbClr val="267CF2"/>
                </a:solidFill>
              </a:rPr>
              <a:t>Agreed</a:t>
            </a:r>
            <a:r>
              <a:rPr lang="en-US" dirty="0">
                <a:solidFill>
                  <a:srgbClr val="267CF2"/>
                </a:solidFill>
              </a:rPr>
              <a:t>-</a:t>
            </a:r>
            <a:r>
              <a:rPr lang="en-US" dirty="0" smtClean="0">
                <a:solidFill>
                  <a:srgbClr val="267CF2"/>
                </a:solidFill>
              </a:rPr>
              <a:t>attribute</a:t>
            </a:r>
            <a:br>
              <a:rPr lang="en-US" dirty="0" smtClean="0">
                <a:solidFill>
                  <a:srgbClr val="267CF2"/>
                </a:solidFill>
              </a:rPr>
            </a:br>
            <a:r>
              <a:rPr lang="en-US" sz="3600" dirty="0" smtClean="0">
                <a:solidFill>
                  <a:srgbClr val="267CF2"/>
                </a:solidFill>
              </a:rPr>
              <a:t>What is the correct adjective for the noun in the triangle? </a:t>
            </a:r>
            <a:endParaRPr lang="en-US" sz="3600" dirty="0">
              <a:solidFill>
                <a:srgbClr val="267CF2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0831" y="3785916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</a:t>
            </a:r>
            <a:r>
              <a:rPr lang="en-US" sz="2400" dirty="0" err="1" smtClean="0">
                <a:latin typeface="+mj-lt"/>
              </a:rPr>
              <a:t>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121471" y="3843243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3325086" y="334702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6521" y="3312555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91" y="586369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66" y="5852152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429" y="289690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993" y="2908451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2466" y="5252177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1967" y="334695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359" y="5852153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49" y="5852152"/>
            <a:ext cx="103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7644" y="3566696"/>
            <a:ext cx="82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genu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2891" y="579800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62406" y="2831210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68829" y="5790984"/>
            <a:ext cx="1707829" cy="62961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67CF2"/>
                </a:solidFill>
              </a:rPr>
              <a:t>Read and explain your pronunciation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+mj-lt"/>
              </a:rPr>
              <a:t>Musculus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latissimus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dorsi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Pars </a:t>
            </a:r>
            <a:r>
              <a:rPr lang="en-US" dirty="0" err="1" smtClean="0">
                <a:latin typeface="+mj-lt"/>
              </a:rPr>
              <a:t>respiratoria</a:t>
            </a:r>
            <a:r>
              <a:rPr lang="en-US" dirty="0" smtClean="0">
                <a:latin typeface="+mj-lt"/>
              </a:rPr>
              <a:t> tunicae mucosae </a:t>
            </a:r>
            <a:r>
              <a:rPr lang="en-US" dirty="0" err="1" smtClean="0">
                <a:latin typeface="+mj-lt"/>
              </a:rPr>
              <a:t>nasi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Vena </a:t>
            </a:r>
            <a:r>
              <a:rPr lang="en-US" dirty="0" err="1" smtClean="0">
                <a:latin typeface="+mj-lt"/>
              </a:rPr>
              <a:t>aquaeductus</a:t>
            </a:r>
            <a:r>
              <a:rPr lang="en-US" dirty="0" smtClean="0">
                <a:latin typeface="+mj-lt"/>
              </a:rPr>
              <a:t> cochleae</a:t>
            </a:r>
          </a:p>
          <a:p>
            <a:r>
              <a:rPr lang="en-US" dirty="0" smtClean="0">
                <a:latin typeface="+mj-lt"/>
              </a:rPr>
              <a:t>Hiatus </a:t>
            </a:r>
            <a:r>
              <a:rPr lang="en-US" dirty="0" err="1" smtClean="0">
                <a:latin typeface="+mj-lt"/>
              </a:rPr>
              <a:t>oesophageus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Protuberantia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occipitalis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externa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Myometrium</a:t>
            </a:r>
          </a:p>
          <a:p>
            <a:r>
              <a:rPr lang="en-US" dirty="0" smtClean="0">
                <a:latin typeface="+mj-lt"/>
              </a:rPr>
              <a:t>Nucleus </a:t>
            </a:r>
            <a:r>
              <a:rPr lang="en-US" dirty="0" err="1" smtClean="0">
                <a:latin typeface="+mj-lt"/>
              </a:rPr>
              <a:t>rhapes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medianus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55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91" y="0"/>
            <a:ext cx="56123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913" y="2183575"/>
            <a:ext cx="3008442" cy="452431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Corpus </a:t>
            </a:r>
            <a:r>
              <a:rPr lang="en-US" sz="2400" i="1" dirty="0" err="1" smtClean="0">
                <a:solidFill>
                  <a:schemeClr val="bg1"/>
                </a:solidFill>
              </a:rPr>
              <a:t>alienum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trac</a:t>
            </a:r>
            <a:r>
              <a:rPr lang="en-US" sz="2400" i="1" dirty="0" smtClean="0">
                <a:solidFill>
                  <a:schemeClr val="bg1"/>
                </a:solidFill>
              </a:rPr>
              <a:t>. GI </a:t>
            </a:r>
            <a:r>
              <a:rPr lang="en-US" sz="2400" i="1" dirty="0" err="1" smtClean="0">
                <a:solidFill>
                  <a:schemeClr val="bg1"/>
                </a:solidFill>
              </a:rPr>
              <a:t>l.dx</a:t>
            </a:r>
            <a:r>
              <a:rPr lang="en-US" sz="2400" i="1" dirty="0" smtClean="0">
                <a:solidFill>
                  <a:schemeClr val="bg1"/>
                </a:solidFill>
              </a:rPr>
              <a:t>. sine </a:t>
            </a:r>
            <a:r>
              <a:rPr lang="en-US" sz="2400" i="1" dirty="0" err="1" smtClean="0">
                <a:solidFill>
                  <a:schemeClr val="bg1"/>
                </a:solidFill>
              </a:rPr>
              <a:t>compl</a:t>
            </a:r>
            <a:r>
              <a:rPr lang="en-US" sz="2400" i="1" dirty="0" smtClean="0">
                <a:solidFill>
                  <a:schemeClr val="bg1"/>
                </a:solidFill>
              </a:rPr>
              <a:t>, sine </a:t>
            </a:r>
            <a:r>
              <a:rPr lang="en-US" sz="2400" i="1" dirty="0" err="1" smtClean="0">
                <a:solidFill>
                  <a:schemeClr val="bg1"/>
                </a:solidFill>
              </a:rPr>
              <a:t>inflam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/>
              <a:t>Corpus </a:t>
            </a:r>
            <a:r>
              <a:rPr lang="en-US" sz="2400" b="1" dirty="0" err="1" smtClean="0"/>
              <a:t>alienum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tractus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gastrointestinalis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lateris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dextri</a:t>
            </a:r>
            <a:r>
              <a:rPr lang="en-US" sz="2400" b="1" dirty="0" smtClean="0"/>
              <a:t> sine </a:t>
            </a:r>
            <a:r>
              <a:rPr lang="en-US" sz="2400" b="1" dirty="0" err="1" smtClean="0"/>
              <a:t>complicationibus</a:t>
            </a:r>
            <a:r>
              <a:rPr lang="en-US" sz="2400" b="1" dirty="0" smtClean="0"/>
              <a:t>, sine </a:t>
            </a:r>
            <a:r>
              <a:rPr lang="en-US" sz="2400" b="1" dirty="0" err="1" smtClean="0"/>
              <a:t>inflammatione</a:t>
            </a: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4946" y="521218"/>
            <a:ext cx="31810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67CF2"/>
                </a:solidFill>
              </a:rPr>
              <a:t>Read and guess </a:t>
            </a:r>
            <a:br>
              <a:rPr lang="en-US" dirty="0" smtClean="0">
                <a:solidFill>
                  <a:srgbClr val="267CF2"/>
                </a:solidFill>
              </a:rPr>
            </a:br>
            <a:r>
              <a:rPr lang="en-US" dirty="0" smtClean="0">
                <a:solidFill>
                  <a:srgbClr val="267CF2"/>
                </a:solidFill>
              </a:rPr>
              <a:t>the meaning:</a:t>
            </a:r>
            <a:endParaRPr lang="en-US" dirty="0">
              <a:solidFill>
                <a:srgbClr val="267C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2" t="9834" r="3456"/>
          <a:stretch/>
        </p:blipFill>
        <p:spPr>
          <a:xfrm>
            <a:off x="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Contusio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faciei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l.dx</a:t>
            </a:r>
            <a:r>
              <a:rPr lang="en-US" sz="2400" i="1" dirty="0" smtClean="0">
                <a:solidFill>
                  <a:schemeClr val="bg1"/>
                </a:solidFill>
              </a:rPr>
              <a:t>. reg. </a:t>
            </a:r>
            <a:r>
              <a:rPr lang="en-US" sz="2400" i="1" dirty="0" err="1" smtClean="0">
                <a:solidFill>
                  <a:schemeClr val="bg1"/>
                </a:solidFill>
              </a:rPr>
              <a:t>ossis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zygomat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Contusio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faciei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lateris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dextri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regionis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ossis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zygomatici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 smtClean="0">
                <a:solidFill>
                  <a:schemeClr val="bg1"/>
                </a:solidFill>
              </a:rPr>
              <a:t>Haematoma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faciei</a:t>
            </a:r>
            <a:r>
              <a:rPr lang="en-US" sz="2400" i="1" dirty="0" smtClean="0">
                <a:solidFill>
                  <a:schemeClr val="bg1"/>
                </a:solidFill>
              </a:rPr>
              <a:t> l. dx. reg. </a:t>
            </a:r>
            <a:r>
              <a:rPr lang="en-US" sz="2400" i="1" dirty="0" err="1" smtClean="0">
                <a:solidFill>
                  <a:schemeClr val="bg1"/>
                </a:solidFill>
              </a:rPr>
              <a:t>ossis</a:t>
            </a:r>
            <a:r>
              <a:rPr lang="en-US" sz="2400" i="1" dirty="0" smtClean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</a:t>
            </a:r>
            <a:r>
              <a:rPr lang="en-US" sz="2400" i="1" dirty="0" err="1" smtClean="0">
                <a:solidFill>
                  <a:schemeClr val="bg1"/>
                </a:solidFill>
              </a:rPr>
              <a:t>ygomat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Haematoma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faciei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lateris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dextri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regionis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ossis</a:t>
            </a:r>
            <a:r>
              <a:rPr lang="en-US" sz="2400" b="1" dirty="0" smtClean="0">
                <a:solidFill>
                  <a:srgbClr val="000000"/>
                </a:solidFill>
              </a:rPr>
              <a:t> et </a:t>
            </a:r>
            <a:r>
              <a:rPr lang="en-US" sz="2400" b="1" dirty="0" err="1" smtClean="0">
                <a:solidFill>
                  <a:srgbClr val="000000"/>
                </a:solidFill>
              </a:rPr>
              <a:t>arcus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zygomatici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514" y="59652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What case expresses the state of dependency?</a:t>
            </a:r>
          </a:p>
          <a:p>
            <a:r>
              <a:rPr lang="en-US" dirty="0">
                <a:latin typeface="+mj-lt"/>
              </a:rPr>
              <a:t>How is it usually translated into English?</a:t>
            </a:r>
          </a:p>
          <a:p>
            <a:r>
              <a:rPr lang="en-US" dirty="0" smtClean="0">
                <a:latin typeface="+mj-lt"/>
              </a:rPr>
              <a:t>What cases are used with prepositions in medical terminology?</a:t>
            </a:r>
          </a:p>
          <a:p>
            <a:r>
              <a:rPr lang="en-US" dirty="0" smtClean="0">
                <a:latin typeface="+mj-lt"/>
              </a:rPr>
              <a:t>Are there any prepositions connected with two cases?</a:t>
            </a:r>
          </a:p>
          <a:p>
            <a:r>
              <a:rPr lang="en-US" dirty="0" smtClean="0">
                <a:latin typeface="+mj-lt"/>
              </a:rPr>
              <a:t>Which prepositions are connected with the ablative case?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3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370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Non-Agreed Attribute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622" y="3145451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1622" y="4723758"/>
            <a:ext cx="8432378" cy="412176"/>
          </a:xfrm>
          <a:prstGeom prst="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0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00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4035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26" y="3537308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82" y="415461"/>
            <a:ext cx="40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A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90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B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597" y="6000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02426" y="62494"/>
            <a:ext cx="42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D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1763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E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19853" y="357006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j-lt"/>
              </a:rPr>
              <a:t>F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5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0" y="495299"/>
            <a:ext cx="9143999" cy="6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covky do prezentácií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5"/>
            <a:ext cx="9144000" cy="505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267CF2"/>
                </a:solidFill>
              </a:rPr>
              <a:t>Prepositions/prepositional phrases</a:t>
            </a:r>
            <a:endParaRPr lang="en-US" dirty="0">
              <a:solidFill>
                <a:srgbClr val="267C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277" y="3360351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277" y="4949798"/>
            <a:ext cx="8418723" cy="412176"/>
          </a:xfrm>
          <a:prstGeom prst="rect">
            <a:avLst/>
          </a:prstGeom>
          <a:noFill/>
          <a:ln w="28575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703" y="3768971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703" y="5358418"/>
            <a:ext cx="8418723" cy="412176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ŽLTA2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ŽLTA2.thmx</Template>
  <TotalTime>4317</TotalTime>
  <Words>493</Words>
  <Application>Microsoft Macintosh PowerPoint</Application>
  <PresentationFormat>On-screen Show (4:3)</PresentationFormat>
  <Paragraphs>83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ŽLTA2</vt:lpstr>
      <vt:lpstr>Basic medical terminology 3</vt:lpstr>
      <vt:lpstr>Read and explain your pronunciation</vt:lpstr>
      <vt:lpstr>Read and guess  the meaning:</vt:lpstr>
      <vt:lpstr>PowerPoint Presentation</vt:lpstr>
      <vt:lpstr>Questions</vt:lpstr>
      <vt:lpstr>Non-Agreed Attribute</vt:lpstr>
      <vt:lpstr>PowerPoint Presentation</vt:lpstr>
      <vt:lpstr>PowerPoint Presentation</vt:lpstr>
      <vt:lpstr>Prepositions/prepositional phrases</vt:lpstr>
      <vt:lpstr>Read, guess the meaning</vt:lpstr>
      <vt:lpstr>Adjectives</vt:lpstr>
      <vt:lpstr>Adjectives of the 1st and 2nd declension, dictionary entry</vt:lpstr>
      <vt:lpstr>  Agreed-attribute What is the correct adjective for the noun in the triangle? </vt:lpstr>
    </vt:vector>
  </TitlesOfParts>
  <Company>Hokkaido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terminology 3</dc:title>
  <dc:creator>Pepina Artimová</dc:creator>
  <cp:lastModifiedBy>Pepina Artimová</cp:lastModifiedBy>
  <cp:revision>25</cp:revision>
  <dcterms:created xsi:type="dcterms:W3CDTF">2013-09-27T19:35:37Z</dcterms:created>
  <dcterms:modified xsi:type="dcterms:W3CDTF">2015-09-15T09:44:19Z</dcterms:modified>
</cp:coreProperties>
</file>