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8" r:id="rId48"/>
    <p:sldId id="309" r:id="rId49"/>
    <p:sldId id="310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9713F-7A2B-4964-A37A-877BF2B07B9B}" type="datetimeFigureOut">
              <a:rPr lang="cs-CZ" smtClean="0"/>
              <a:t>26. 10. 2015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BE494-BF0C-4070-AC14-ACBF7BA631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642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A7D217-9792-4B51-9B2A-82F29A8FD86D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altLang="cs-CZ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935607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BD30EC-2843-4B7E-BAA5-A58397F394D8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cs-CZ" altLang="cs-CZ"/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28828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73809-1269-4D87-9A49-9F6AF02BD0B4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cs-CZ" alt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58793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00884C-10EB-4E06-AAAE-BE7ED72DA04F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cs-CZ" alt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6737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BA8A9C-F3BA-42C6-B2B5-CC43124CD452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cs-CZ" altLang="cs-CZ"/>
          </a:p>
        </p:txBody>
      </p:sp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0420" name="Text Box 3"/>
          <p:cNvSpPr>
            <a:spLocks noGrp="1" noChangeArrowheads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</a:pPr>
            <a:r>
              <a:rPr lang="cs-CZ" altLang="cs-CZ" smtClean="0"/>
              <a:t>Strop nosní dutiny</a:t>
            </a:r>
          </a:p>
        </p:txBody>
      </p:sp>
    </p:spTree>
    <p:extLst>
      <p:ext uri="{BB962C8B-B14F-4D97-AF65-F5344CB8AC3E}">
        <p14:creationId xmlns:p14="http://schemas.microsoft.com/office/powerpoint/2010/main" val="1902425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AFCD05-638C-42E1-8F17-D51D645C8897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cs-CZ" alt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989642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5525D7-8514-4E1C-BDB0-07FD11210E17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cs-CZ" alt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55655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A01B13-E652-4D34-8DDA-B7102FC59EC0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cs-CZ" alt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004488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647DEC-6DC9-4964-ACA8-C98989E1A291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cs-CZ" alt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0898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3378DE-71D7-45FD-85E9-3C0D256E7E0E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 altLang="cs-CZ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8857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F0E2F8-7E85-4F75-A060-B3FF64C92DE4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 alt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20722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DC873F-D1A2-405A-89DB-69ED9E896E9F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 altLang="cs-CZ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2518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18641B-7485-4669-8676-01439B555305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cs-CZ" alt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59981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F8072D-BE45-4233-AD31-F0049948A897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 alt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76267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9CDFFC-9BE8-4C38-904B-352B86F05E74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cs-CZ" altLang="cs-CZ"/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9940" name="Text Box 3"/>
          <p:cNvSpPr>
            <a:spLocks noGrp="1" noChangeArrowheads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defTabSz="449263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mtClean="0"/>
              <a:t>Basis interna cranii</a:t>
            </a:r>
          </a:p>
        </p:txBody>
      </p:sp>
    </p:spTree>
    <p:extLst>
      <p:ext uri="{BB962C8B-B14F-4D97-AF65-F5344CB8AC3E}">
        <p14:creationId xmlns:p14="http://schemas.microsoft.com/office/powerpoint/2010/main" val="2737890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F1EA95-9D78-42EF-B5FA-A66B985AAC6E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cs-CZ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88150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1281C9-3120-4A78-BB1B-0478B19809AB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cs-CZ" alt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3478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10/26/2015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10/26/2015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10/26/2015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10/26/2015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10/26/2015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10/26/2015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10/26/2015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10/26/2015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10/26/2015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10/26/2015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10/26/2015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10/26/2015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de.wikipedia.org/wiki/Datei:Fossapterygopalatina.jpg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6963" y="758825"/>
            <a:ext cx="10058400" cy="3565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Splanchnocranium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138" y="4456113"/>
            <a:ext cx="10058400" cy="11430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defRPr/>
            </a:pPr>
            <a:r>
              <a:rPr lang="cs-CZ" dirty="0" err="1" smtClean="0"/>
              <a:t>Lecture</a:t>
            </a:r>
            <a:r>
              <a:rPr lang="cs-CZ" dirty="0" smtClean="0"/>
              <a:t> 5</a:t>
            </a:r>
          </a:p>
          <a:p>
            <a:pPr fontAlgn="auto">
              <a:defRPr/>
            </a:pPr>
            <a:r>
              <a:rPr lang="cs-CZ" dirty="0" err="1" smtClean="0"/>
              <a:t>Dentistry</a:t>
            </a:r>
            <a:r>
              <a:rPr lang="cs-CZ" dirty="0" smtClean="0"/>
              <a:t> </a:t>
            </a:r>
            <a:r>
              <a:rPr lang="cs-CZ" dirty="0" err="1" smtClean="0"/>
              <a:t>Autumn</a:t>
            </a:r>
            <a:r>
              <a:rPr lang="cs-CZ" dirty="0" smtClean="0"/>
              <a:t> 2015</a:t>
            </a:r>
          </a:p>
          <a:p>
            <a:pPr fontAlgn="auto">
              <a:defRPr/>
            </a:pPr>
            <a:r>
              <a:rPr lang="cs-CZ" dirty="0" smtClean="0"/>
              <a:t>RND</a:t>
            </a:r>
            <a:r>
              <a:rPr lang="cs-CZ" cap="none" dirty="0" smtClean="0"/>
              <a:t>r. Michaela Račanská, Ph.D.</a:t>
            </a:r>
            <a:endParaRPr lang="cs-CZ" dirty="0"/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217488"/>
            <a:ext cx="219075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31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206375" y="-49213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dirty="0">
              <a:solidFill>
                <a:srgbClr val="FFFF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  <a:cs typeface="Times New Roman" panose="02020603050405020304" pitchFamily="18" charset="0"/>
              </a:rPr>
              <a:t>Os </a:t>
            </a:r>
            <a:r>
              <a:rPr lang="cs-CZ" altLang="cs-CZ" sz="2000" b="1" dirty="0" err="1">
                <a:latin typeface="+mj-lt"/>
                <a:cs typeface="Times New Roman" panose="02020603050405020304" pitchFamily="18" charset="0"/>
              </a:rPr>
              <a:t>zygomaticum</a:t>
            </a:r>
            <a:r>
              <a:rPr lang="cs-CZ" altLang="cs-CZ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+mj-lt"/>
                <a:cs typeface="Times New Roman" panose="02020603050405020304" pitchFamily="18" charset="0"/>
              </a:rPr>
              <a:t>bipartitum</a:t>
            </a:r>
            <a:r>
              <a:rPr lang="cs-CZ" altLang="cs-CZ" sz="2000" b="1" dirty="0">
                <a:latin typeface="+mj-lt"/>
                <a:cs typeface="Times New Roman" panose="02020603050405020304" pitchFamily="18" charset="0"/>
              </a:rPr>
              <a:t> (os </a:t>
            </a:r>
            <a:r>
              <a:rPr lang="cs-CZ" altLang="cs-CZ" sz="2000" b="1" dirty="0" err="1">
                <a:latin typeface="+mj-lt"/>
                <a:cs typeface="Times New Roman" panose="02020603050405020304" pitchFamily="18" charset="0"/>
              </a:rPr>
              <a:t>japonicum</a:t>
            </a:r>
            <a:r>
              <a:rPr lang="cs-CZ" altLang="cs-CZ" sz="2000" b="1" dirty="0">
                <a:latin typeface="+mj-lt"/>
                <a:cs typeface="Times New Roman" panose="02020603050405020304" pitchFamily="18" charset="0"/>
              </a:rPr>
              <a:t>) – </a:t>
            </a:r>
            <a:r>
              <a:rPr lang="cs-CZ" altLang="cs-CZ" sz="2000" dirty="0">
                <a:latin typeface="+mj-lt"/>
                <a:cs typeface="Times New Roman" panose="02020603050405020304" pitchFamily="18" charset="0"/>
              </a:rPr>
              <a:t>sutura (</a:t>
            </a:r>
            <a:r>
              <a:rPr lang="cs-CZ" altLang="cs-CZ" sz="2000" dirty="0" err="1">
                <a:latin typeface="+mj-lt"/>
                <a:cs typeface="Times New Roman" panose="02020603050405020304" pitchFamily="18" charset="0"/>
              </a:rPr>
              <a:t>mostly</a:t>
            </a:r>
            <a:r>
              <a:rPr lang="cs-CZ" altLang="cs-CZ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j-lt"/>
                <a:cs typeface="Times New Roman" panose="02020603050405020304" pitchFamily="18" charset="0"/>
              </a:rPr>
              <a:t>horizontal</a:t>
            </a:r>
            <a:r>
              <a:rPr lang="cs-CZ" altLang="cs-CZ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j-lt"/>
                <a:cs typeface="Times New Roman" panose="02020603050405020304" pitchFamily="18" charset="0"/>
              </a:rPr>
              <a:t>one</a:t>
            </a:r>
            <a:r>
              <a:rPr lang="cs-CZ" altLang="cs-CZ" sz="2000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cs-CZ" altLang="cs-CZ" sz="2000" dirty="0">
                <a:latin typeface="+mj-lt"/>
              </a:rPr>
              <a:t>. </a:t>
            </a:r>
            <a:endParaRPr lang="cs-CZ" altLang="cs-CZ" sz="2000" dirty="0">
              <a:latin typeface="+mj-lt"/>
            </a:endParaRP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1633538"/>
            <a:ext cx="50038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Line 6"/>
          <p:cNvSpPr>
            <a:spLocks noChangeShapeType="1"/>
          </p:cNvSpPr>
          <p:nvPr/>
        </p:nvSpPr>
        <p:spPr bwMode="auto">
          <a:xfrm flipV="1">
            <a:off x="6380163" y="3498850"/>
            <a:ext cx="647700" cy="4333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54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716088"/>
            <a:ext cx="48895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4"/>
          <a:stretch>
            <a:fillRect/>
          </a:stretch>
        </p:blipFill>
        <p:spPr bwMode="auto">
          <a:xfrm>
            <a:off x="1296988" y="4111625"/>
            <a:ext cx="171767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2394" name="Rectangle 10"/>
          <p:cNvSpPr>
            <a:spLocks noChangeArrowheads="1"/>
          </p:cNvSpPr>
          <p:nvPr/>
        </p:nvSpPr>
        <p:spPr bwMode="auto">
          <a:xfrm>
            <a:off x="5121275" y="120650"/>
            <a:ext cx="11350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Vomer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72391" name="Text Box 7"/>
          <p:cNvSpPr txBox="1">
            <a:spLocks noChangeArrowheads="1"/>
          </p:cNvSpPr>
          <p:nvPr/>
        </p:nvSpPr>
        <p:spPr bwMode="auto">
          <a:xfrm>
            <a:off x="4056063" y="995363"/>
            <a:ext cx="5200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Alae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vomeris</a:t>
            </a:r>
            <a:r>
              <a:rPr lang="cs-CZ" altLang="cs-CZ" dirty="0">
                <a:latin typeface="+mj-lt"/>
              </a:rPr>
              <a:t> (rostrum </a:t>
            </a:r>
            <a:r>
              <a:rPr lang="cs-CZ" altLang="cs-CZ" dirty="0" err="1">
                <a:latin typeface="+mj-lt"/>
              </a:rPr>
              <a:t>ossis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sphenoidalis</a:t>
            </a:r>
            <a:r>
              <a:rPr lang="cs-CZ" altLang="cs-CZ" dirty="0">
                <a:latin typeface="+mj-lt"/>
              </a:rPr>
              <a:t>)</a:t>
            </a:r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699">
            <a:off x="1144588" y="1304925"/>
            <a:ext cx="236855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11" descr="vomer_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13" y="625475"/>
            <a:ext cx="2130425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2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6"/>
          <a:stretch>
            <a:fillRect/>
          </a:stretch>
        </p:blipFill>
        <p:spPr bwMode="auto">
          <a:xfrm>
            <a:off x="9169400" y="579438"/>
            <a:ext cx="296545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418" name="Rectangle 10"/>
          <p:cNvSpPr>
            <a:spLocks noChangeArrowheads="1"/>
          </p:cNvSpPr>
          <p:nvPr/>
        </p:nvSpPr>
        <p:spPr bwMode="auto">
          <a:xfrm>
            <a:off x="655638" y="409575"/>
            <a:ext cx="21066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Os </a:t>
            </a: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palatinum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22532" name="Picture 11" descr="os palatinum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" t="14902" r="6203" b="784"/>
          <a:stretch>
            <a:fillRect/>
          </a:stretch>
        </p:blipFill>
        <p:spPr bwMode="auto">
          <a:xfrm>
            <a:off x="8394700" y="2951163"/>
            <a:ext cx="307340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2"/>
          <p:cNvSpPr>
            <a:spLocks noChangeArrowheads="1"/>
          </p:cNvSpPr>
          <p:nvPr/>
        </p:nvSpPr>
        <p:spPr bwMode="auto">
          <a:xfrm>
            <a:off x="7732713" y="0"/>
            <a:ext cx="2787650" cy="409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2534" name="Rectangle 15"/>
          <p:cNvSpPr>
            <a:spLocks noChangeArrowheads="1"/>
          </p:cNvSpPr>
          <p:nvPr/>
        </p:nvSpPr>
        <p:spPr bwMode="auto">
          <a:xfrm>
            <a:off x="7985125" y="374650"/>
            <a:ext cx="139700" cy="409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2535" name="Rectangle 16"/>
          <p:cNvSpPr>
            <a:spLocks noChangeArrowheads="1"/>
          </p:cNvSpPr>
          <p:nvPr/>
        </p:nvSpPr>
        <p:spPr bwMode="auto">
          <a:xfrm>
            <a:off x="8804275" y="339725"/>
            <a:ext cx="271463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2536" name="Rectangle 18"/>
          <p:cNvSpPr>
            <a:spLocks noChangeArrowheads="1"/>
          </p:cNvSpPr>
          <p:nvPr/>
        </p:nvSpPr>
        <p:spPr bwMode="auto">
          <a:xfrm rot="2002537">
            <a:off x="9144000" y="311150"/>
            <a:ext cx="92075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2537" name="Rectangle 19"/>
          <p:cNvSpPr>
            <a:spLocks noChangeArrowheads="1"/>
          </p:cNvSpPr>
          <p:nvPr/>
        </p:nvSpPr>
        <p:spPr bwMode="auto">
          <a:xfrm rot="1200484">
            <a:off x="8982075" y="811213"/>
            <a:ext cx="190500" cy="536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2538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161925"/>
            <a:ext cx="1416050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415" name="Text Box 7"/>
          <p:cNvSpPr txBox="1">
            <a:spLocks noChangeArrowheads="1"/>
          </p:cNvSpPr>
          <p:nvPr/>
        </p:nvSpPr>
        <p:spPr bwMode="auto">
          <a:xfrm>
            <a:off x="765175" y="1300163"/>
            <a:ext cx="2616200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Lamina </a:t>
            </a: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horizontalis</a:t>
            </a: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Spina </a:t>
            </a:r>
            <a:r>
              <a:rPr lang="cs-CZ" altLang="cs-CZ" dirty="0" err="1">
                <a:latin typeface="+mj-lt"/>
              </a:rPr>
              <a:t>nasalis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posterior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Crista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nasalis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Foramen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palatinum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majus</a:t>
            </a:r>
            <a:endParaRPr lang="cs-CZ" altLang="cs-CZ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Processus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pyramidalis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Foramina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palatina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minora</a:t>
            </a:r>
            <a:r>
              <a:rPr lang="cs-CZ" altLang="cs-CZ" dirty="0">
                <a:solidFill>
                  <a:srgbClr val="800000"/>
                </a:solidFill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Lamina </a:t>
            </a: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perpendicularis</a:t>
            </a: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latin typeface="+mj-lt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65175" y="4006850"/>
            <a:ext cx="4010025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Crista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conchalis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Crista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ethmoidalis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Processus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orbitalis</a:t>
            </a:r>
            <a:r>
              <a:rPr lang="cs-CZ" altLang="cs-CZ" dirty="0">
                <a:latin typeface="+mj-lt"/>
              </a:rPr>
              <a:t> et </a:t>
            </a:r>
            <a:r>
              <a:rPr lang="cs-CZ" altLang="cs-CZ" dirty="0" err="1">
                <a:latin typeface="+mj-lt"/>
              </a:rPr>
              <a:t>sphenoidalis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Incisura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>
                <a:latin typeface="+mj-lt"/>
              </a:rPr>
              <a:t>(</a:t>
            </a:r>
            <a:r>
              <a:rPr lang="cs-CZ" altLang="cs-CZ" dirty="0" err="1">
                <a:latin typeface="+mj-lt"/>
              </a:rPr>
              <a:t>foramen</a:t>
            </a:r>
            <a:r>
              <a:rPr lang="cs-CZ" altLang="cs-CZ" dirty="0">
                <a:latin typeface="+mj-lt"/>
              </a:rPr>
              <a:t>) </a:t>
            </a:r>
            <a:r>
              <a:rPr lang="cs-CZ" altLang="cs-CZ" dirty="0" err="1">
                <a:latin typeface="+mj-lt"/>
              </a:rPr>
              <a:t>sphenopalatinum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Sulcus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palatinus</a:t>
            </a:r>
            <a:r>
              <a:rPr lang="cs-CZ" altLang="cs-CZ" dirty="0">
                <a:latin typeface="+mj-lt"/>
              </a:rPr>
              <a:t> major (</a:t>
            </a:r>
            <a:r>
              <a:rPr lang="cs-CZ" altLang="cs-CZ" dirty="0" err="1">
                <a:latin typeface="+mj-lt"/>
              </a:rPr>
              <a:t>pterygopalatinus</a:t>
            </a:r>
            <a:r>
              <a:rPr lang="cs-CZ" altLang="cs-CZ" dirty="0">
                <a:latin typeface="+mj-lt"/>
              </a:rPr>
              <a:t>)</a:t>
            </a:r>
          </a:p>
        </p:txBody>
      </p:sp>
      <p:pic>
        <p:nvPicPr>
          <p:cNvPr id="2254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261938"/>
            <a:ext cx="164782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8"/>
          <a:stretch>
            <a:fillRect/>
          </a:stretch>
        </p:blipFill>
        <p:spPr bwMode="auto">
          <a:xfrm>
            <a:off x="5664200" y="3490913"/>
            <a:ext cx="2068513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325438"/>
            <a:ext cx="16795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4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352675" y="1012825"/>
            <a:ext cx="223361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Processus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maxillaris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Processus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lacrimalis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Processus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ethmoidalis</a:t>
            </a:r>
            <a:endParaRPr lang="cs-CZ" altLang="cs-CZ" dirty="0">
              <a:latin typeface="+mj-lt"/>
            </a:endParaRPr>
          </a:p>
        </p:txBody>
      </p:sp>
      <p:sp>
        <p:nvSpPr>
          <p:cNvPr id="23555" name="Rectangle 8"/>
          <p:cNvSpPr>
            <a:spLocks noChangeArrowheads="1"/>
          </p:cNvSpPr>
          <p:nvPr/>
        </p:nvSpPr>
        <p:spPr bwMode="auto">
          <a:xfrm>
            <a:off x="5478463" y="549275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3556" name="Rectangle 10"/>
          <p:cNvSpPr>
            <a:spLocks noChangeArrowheads="1"/>
          </p:cNvSpPr>
          <p:nvPr/>
        </p:nvSpPr>
        <p:spPr bwMode="auto">
          <a:xfrm>
            <a:off x="7794625" y="566738"/>
            <a:ext cx="3587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4043363" y="165100"/>
            <a:ext cx="3511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Concha</a:t>
            </a:r>
            <a:r>
              <a:rPr lang="cs-CZ" altLang="cs-CZ" sz="28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cs-CZ" altLang="cs-CZ" sz="2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nasalis</a:t>
            </a:r>
            <a:r>
              <a:rPr lang="cs-CZ" altLang="cs-CZ" sz="28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cs-CZ" altLang="cs-CZ" sz="2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inferior</a:t>
            </a:r>
            <a:endParaRPr lang="cs-CZ" altLang="cs-CZ" sz="28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grpSp>
        <p:nvGrpSpPr>
          <p:cNvPr id="23558" name="Group 14"/>
          <p:cNvGrpSpPr>
            <a:grpSpLocks/>
          </p:cNvGrpSpPr>
          <p:nvPr/>
        </p:nvGrpSpPr>
        <p:grpSpPr bwMode="auto">
          <a:xfrm>
            <a:off x="1524000" y="3257550"/>
            <a:ext cx="9144000" cy="2344738"/>
            <a:chOff x="0" y="2052"/>
            <a:chExt cx="5760" cy="1477"/>
          </a:xfrm>
        </p:grpSpPr>
        <p:pic>
          <p:nvPicPr>
            <p:cNvPr id="23560" name="Picture 7" descr="Scan00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7" t="839" r="2737" b="80586"/>
            <a:stretch>
              <a:fillRect/>
            </a:stretch>
          </p:blipFill>
          <p:spPr bwMode="auto">
            <a:xfrm>
              <a:off x="0" y="2052"/>
              <a:ext cx="5760" cy="1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1" name="Rectangle 12"/>
            <p:cNvSpPr>
              <a:spLocks noChangeArrowheads="1"/>
            </p:cNvSpPr>
            <p:nvPr/>
          </p:nvSpPr>
          <p:spPr bwMode="auto">
            <a:xfrm>
              <a:off x="1974" y="2080"/>
              <a:ext cx="794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3562" name="Rectangle 13"/>
            <p:cNvSpPr>
              <a:spLocks noChangeArrowheads="1"/>
            </p:cNvSpPr>
            <p:nvPr/>
          </p:nvSpPr>
          <p:spPr bwMode="auto">
            <a:xfrm>
              <a:off x="3982" y="2136"/>
              <a:ext cx="503" cy="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71"/>
          <a:stretch>
            <a:fillRect/>
          </a:stretch>
        </p:blipFill>
        <p:spPr bwMode="auto">
          <a:xfrm>
            <a:off x="5645150" y="1012825"/>
            <a:ext cx="2474913" cy="2738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2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3821113" cy="290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30463"/>
            <a:ext cx="4557713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4508500" y="676275"/>
            <a:ext cx="47180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Corpus </a:t>
            </a:r>
            <a:r>
              <a:rPr lang="cs-CZ" altLang="cs-CZ" dirty="0" err="1">
                <a:latin typeface="+mj-lt"/>
              </a:rPr>
              <a:t>mandibulae</a:t>
            </a:r>
            <a:r>
              <a:rPr lang="cs-CZ" altLang="cs-CZ" dirty="0">
                <a:latin typeface="+mj-lt"/>
              </a:rPr>
              <a:t> (</a:t>
            </a:r>
            <a:r>
              <a:rPr lang="cs-CZ" altLang="cs-CZ" dirty="0" err="1">
                <a:latin typeface="+mj-lt"/>
              </a:rPr>
              <a:t>basis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mandibulae</a:t>
            </a:r>
            <a:r>
              <a:rPr lang="cs-CZ" altLang="cs-CZ" dirty="0">
                <a:latin typeface="+mj-lt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Ramus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mandibulae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dx</a:t>
            </a:r>
            <a:r>
              <a:rPr lang="cs-CZ" altLang="cs-CZ" dirty="0">
                <a:latin typeface="+mj-lt"/>
              </a:rPr>
              <a:t>. et sin.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Angulus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mandibulae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dx</a:t>
            </a:r>
            <a:r>
              <a:rPr lang="cs-CZ" altLang="cs-CZ" dirty="0">
                <a:latin typeface="+mj-lt"/>
              </a:rPr>
              <a:t>. et sin.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</p:txBody>
      </p:sp>
      <p:sp>
        <p:nvSpPr>
          <p:cNvPr id="25605" name="Text Box 11"/>
          <p:cNvSpPr txBox="1">
            <a:spLocks noChangeArrowheads="1"/>
          </p:cNvSpPr>
          <p:nvPr/>
        </p:nvSpPr>
        <p:spPr bwMode="auto">
          <a:xfrm>
            <a:off x="1728788" y="3983038"/>
            <a:ext cx="25876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chemeClr val="bg1"/>
              </a:solidFill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5386388" y="33338"/>
            <a:ext cx="17383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Mandibula</a:t>
            </a:r>
          </a:p>
        </p:txBody>
      </p:sp>
    </p:spTree>
    <p:extLst>
      <p:ext uri="{BB962C8B-B14F-4D97-AF65-F5344CB8AC3E}">
        <p14:creationId xmlns:p14="http://schemas.microsoft.com/office/powerpoint/2010/main" val="21439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833438"/>
            <a:ext cx="5840413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1001" name="Rectangle 9"/>
          <p:cNvSpPr>
            <a:spLocks noChangeArrowheads="1"/>
          </p:cNvSpPr>
          <p:nvPr/>
        </p:nvSpPr>
        <p:spPr bwMode="auto">
          <a:xfrm>
            <a:off x="3876675" y="101600"/>
            <a:ext cx="25844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Corpus </a:t>
            </a:r>
            <a:r>
              <a:rPr lang="cs-CZ" alt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mandibulae</a:t>
            </a:r>
            <a:endParaRPr lang="cs-CZ" alt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340996" name="Text Box 4"/>
          <p:cNvSpPr txBox="1">
            <a:spLocks noChangeArrowheads="1"/>
          </p:cNvSpPr>
          <p:nvPr/>
        </p:nvSpPr>
        <p:spPr bwMode="auto">
          <a:xfrm>
            <a:off x="1393825" y="1152525"/>
            <a:ext cx="2736850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Fossa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digastrica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Spina </a:t>
            </a:r>
            <a:r>
              <a:rPr lang="cs-CZ" altLang="cs-CZ" dirty="0" err="1">
                <a:latin typeface="+mj-lt"/>
              </a:rPr>
              <a:t>mentalis</a:t>
            </a:r>
            <a:r>
              <a:rPr lang="cs-CZ" altLang="cs-CZ" dirty="0">
                <a:latin typeface="+mj-lt"/>
              </a:rPr>
              <a:t> (sup. et </a:t>
            </a:r>
            <a:r>
              <a:rPr lang="cs-CZ" altLang="cs-CZ" dirty="0" err="1">
                <a:latin typeface="+mj-lt"/>
              </a:rPr>
              <a:t>inf</a:t>
            </a:r>
            <a:r>
              <a:rPr lang="cs-CZ" altLang="cs-CZ" dirty="0">
                <a:latin typeface="+mj-lt"/>
              </a:rPr>
              <a:t>.)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Linea </a:t>
            </a:r>
            <a:r>
              <a:rPr lang="cs-CZ" altLang="cs-CZ" dirty="0" err="1">
                <a:latin typeface="+mj-lt"/>
              </a:rPr>
              <a:t>mylohyoidea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Fovea </a:t>
            </a:r>
            <a:r>
              <a:rPr lang="cs-CZ" altLang="cs-CZ" dirty="0" err="1">
                <a:latin typeface="+mj-lt"/>
              </a:rPr>
              <a:t>sublinqualis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Fovea </a:t>
            </a:r>
            <a:r>
              <a:rPr lang="cs-CZ" altLang="cs-CZ" dirty="0" err="1">
                <a:latin typeface="+mj-lt"/>
              </a:rPr>
              <a:t>submandibularis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Crista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buccinatoria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Trigonum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retromolare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95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Text Box 2"/>
          <p:cNvSpPr txBox="1">
            <a:spLocks noChangeArrowheads="1"/>
          </p:cNvSpPr>
          <p:nvPr/>
        </p:nvSpPr>
        <p:spPr bwMode="auto">
          <a:xfrm>
            <a:off x="804863" y="836613"/>
            <a:ext cx="3654425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Tuberculum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mentale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Protuberantia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mentalis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Foramen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mentale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Linea </a:t>
            </a:r>
            <a:r>
              <a:rPr lang="cs-CZ" altLang="cs-CZ" dirty="0" err="1">
                <a:latin typeface="+mj-lt"/>
              </a:rPr>
              <a:t>obliqua</a:t>
            </a:r>
            <a:r>
              <a:rPr lang="cs-CZ" altLang="cs-CZ" dirty="0">
                <a:latin typeface="+mj-lt"/>
              </a:rPr>
              <a:t> (</a:t>
            </a:r>
            <a:r>
              <a:rPr lang="cs-CZ" altLang="cs-CZ" dirty="0" err="1">
                <a:latin typeface="+mj-lt"/>
              </a:rPr>
              <a:t>trigonum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retromolare</a:t>
            </a:r>
            <a:r>
              <a:rPr lang="cs-CZ" altLang="cs-CZ" dirty="0">
                <a:latin typeface="+mj-lt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800000"/>
                </a:solidFill>
                <a:latin typeface="+mj-lt"/>
              </a:rPr>
              <a:t>Pars</a:t>
            </a:r>
            <a:r>
              <a:rPr lang="cs-CZ" altLang="cs-CZ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dirty="0" err="1">
                <a:solidFill>
                  <a:srgbClr val="800000"/>
                </a:solidFill>
                <a:latin typeface="+mj-lt"/>
              </a:rPr>
              <a:t>alveolaris</a:t>
            </a:r>
            <a:endParaRPr lang="cs-CZ" altLang="cs-CZ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Alveoli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dentales</a:t>
            </a:r>
            <a:r>
              <a:rPr lang="cs-CZ" altLang="cs-CZ" dirty="0">
                <a:latin typeface="+mj-lt"/>
              </a:rPr>
              <a:t>, juga </a:t>
            </a:r>
            <a:r>
              <a:rPr lang="cs-CZ" altLang="cs-CZ" dirty="0" err="1">
                <a:latin typeface="+mj-lt"/>
              </a:rPr>
              <a:t>alveolaria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Septa </a:t>
            </a:r>
            <a:r>
              <a:rPr lang="cs-CZ" altLang="cs-CZ" dirty="0" err="1">
                <a:latin typeface="+mj-lt"/>
              </a:rPr>
              <a:t>interalveolaria</a:t>
            </a:r>
            <a:r>
              <a:rPr lang="cs-CZ" altLang="cs-CZ" dirty="0">
                <a:latin typeface="+mj-lt"/>
              </a:rPr>
              <a:t>, </a:t>
            </a:r>
            <a:r>
              <a:rPr lang="cs-CZ" altLang="cs-CZ" dirty="0" err="1">
                <a:latin typeface="+mj-lt"/>
              </a:rPr>
              <a:t>intraalveolaria</a:t>
            </a:r>
            <a:r>
              <a:rPr lang="cs-CZ" altLang="cs-CZ" dirty="0">
                <a:latin typeface="+mj-lt"/>
              </a:rPr>
              <a:t> 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122363"/>
            <a:ext cx="37338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676" name="Object 5"/>
          <p:cNvGraphicFramePr>
            <a:graphicFrameLocks noChangeAspect="1"/>
          </p:cNvGraphicFramePr>
          <p:nvPr/>
        </p:nvGraphicFramePr>
        <p:xfrm>
          <a:off x="6134100" y="3873500"/>
          <a:ext cx="3582988" cy="239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Fotografie" r:id="rId4" imgW="12038095" imgH="8040222" progId="MSPhotoEd.3">
                  <p:embed/>
                </p:oleObj>
              </mc:Choice>
              <mc:Fallback>
                <p:oleObj name="Fotografie" r:id="rId4" imgW="12038095" imgH="804022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100" y="3873500"/>
                        <a:ext cx="3582988" cy="239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836613"/>
            <a:ext cx="3548062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2983" name="Rectangle 7"/>
          <p:cNvSpPr>
            <a:spLocks noChangeArrowheads="1"/>
          </p:cNvSpPr>
          <p:nvPr/>
        </p:nvSpPr>
        <p:spPr bwMode="auto">
          <a:xfrm>
            <a:off x="4335463" y="282575"/>
            <a:ext cx="25844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Corpus </a:t>
            </a:r>
            <a:r>
              <a:rPr lang="cs-CZ" alt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mandibulae</a:t>
            </a:r>
            <a:endParaRPr lang="cs-CZ" alt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93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2" name="Text Box 4"/>
          <p:cNvSpPr txBox="1">
            <a:spLocks noChangeArrowheads="1"/>
          </p:cNvSpPr>
          <p:nvPr/>
        </p:nvSpPr>
        <p:spPr bwMode="auto">
          <a:xfrm>
            <a:off x="1439863" y="433388"/>
            <a:ext cx="2281237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Processus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condylaris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Caput </a:t>
            </a:r>
            <a:r>
              <a:rPr lang="cs-CZ" altLang="cs-CZ" dirty="0" err="1">
                <a:latin typeface="+mj-lt"/>
              </a:rPr>
              <a:t>mandibulae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Collum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mandibulae</a:t>
            </a:r>
            <a:r>
              <a:rPr lang="cs-CZ" altLang="cs-CZ" dirty="0"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Fovea </a:t>
            </a:r>
            <a:r>
              <a:rPr lang="cs-CZ" altLang="cs-CZ" dirty="0" err="1">
                <a:latin typeface="+mj-lt"/>
              </a:rPr>
              <a:t>pterygoidea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Processus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coronoideus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Incisura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mandibulae</a:t>
            </a:r>
            <a:r>
              <a:rPr lang="cs-CZ" altLang="cs-CZ" dirty="0"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Foramen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mandibulae</a:t>
            </a:r>
            <a:r>
              <a:rPr lang="cs-CZ" altLang="cs-CZ" dirty="0"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Canalis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mandibulae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Lingula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mandibulae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Sulcus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mylohyoideus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473450"/>
            <a:ext cx="4403725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71450"/>
            <a:ext cx="4371975" cy="332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9495" name="Rectangle 7"/>
          <p:cNvSpPr>
            <a:spLocks noChangeArrowheads="1"/>
          </p:cNvSpPr>
          <p:nvPr/>
        </p:nvSpPr>
        <p:spPr bwMode="auto">
          <a:xfrm>
            <a:off x="4425950" y="171450"/>
            <a:ext cx="29416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Ramus</a:t>
            </a: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mandibulae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368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4430713" y="1019175"/>
            <a:ext cx="32385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/>
              <a:t>Tuberositas masseterica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Tuberositas pterygoidea</a:t>
            </a: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2168525"/>
            <a:ext cx="4422775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2178050"/>
            <a:ext cx="3810000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2023" name="Rectangle 7"/>
          <p:cNvSpPr>
            <a:spLocks noChangeArrowheads="1"/>
          </p:cNvSpPr>
          <p:nvPr/>
        </p:nvSpPr>
        <p:spPr bwMode="auto">
          <a:xfrm>
            <a:off x="3502025" y="268288"/>
            <a:ext cx="48656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Angulus</a:t>
            </a:r>
            <a:r>
              <a:rPr lang="cs-CZ" altLang="cs-CZ" sz="28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mandibulae</a:t>
            </a:r>
            <a:r>
              <a:rPr lang="cs-CZ" altLang="cs-CZ" sz="28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(120</a:t>
            </a:r>
            <a:r>
              <a:rPr lang="cs-CZ" altLang="cs-CZ" sz="2800" baseline="30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</a:t>
            </a:r>
            <a:r>
              <a:rPr lang="cs-CZ" altLang="cs-CZ" sz="28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-125</a:t>
            </a:r>
            <a:r>
              <a:rPr lang="cs-CZ" altLang="cs-CZ" sz="2800" baseline="30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</a:t>
            </a:r>
            <a:r>
              <a:rPr lang="cs-CZ" altLang="cs-CZ" sz="28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52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1636713"/>
            <a:ext cx="4554538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2263775"/>
            <a:ext cx="3040062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798638" y="531813"/>
            <a:ext cx="33416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dirty="0" err="1">
                <a:solidFill>
                  <a:srgbClr val="800000"/>
                </a:solidFill>
                <a:latin typeface="+mj-lt"/>
              </a:rPr>
              <a:t>Mandible</a:t>
            </a:r>
            <a:r>
              <a:rPr lang="cs-CZ" altLang="cs-CZ" sz="2400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sz="2400" dirty="0" err="1">
                <a:solidFill>
                  <a:srgbClr val="800000"/>
                </a:solidFill>
                <a:latin typeface="+mj-lt"/>
              </a:rPr>
              <a:t>of</a:t>
            </a:r>
            <a:r>
              <a:rPr lang="cs-CZ" altLang="cs-CZ" sz="2400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sz="2400" dirty="0" err="1">
                <a:solidFill>
                  <a:srgbClr val="800000"/>
                </a:solidFill>
                <a:latin typeface="+mj-lt"/>
              </a:rPr>
              <a:t>the</a:t>
            </a:r>
            <a:r>
              <a:rPr lang="cs-CZ" altLang="cs-CZ" sz="2400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sz="2400" dirty="0" err="1">
                <a:solidFill>
                  <a:srgbClr val="800000"/>
                </a:solidFill>
                <a:latin typeface="+mj-lt"/>
              </a:rPr>
              <a:t>newborn</a:t>
            </a:r>
            <a:endParaRPr lang="cs-CZ" altLang="cs-CZ" sz="2400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6457950" y="588963"/>
            <a:ext cx="28717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dirty="0" err="1">
                <a:solidFill>
                  <a:srgbClr val="800000"/>
                </a:solidFill>
                <a:latin typeface="+mj-lt"/>
              </a:rPr>
              <a:t>Mandible</a:t>
            </a:r>
            <a:r>
              <a:rPr lang="cs-CZ" altLang="cs-CZ" sz="2400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sz="2400" dirty="0" err="1">
                <a:solidFill>
                  <a:srgbClr val="800000"/>
                </a:solidFill>
                <a:latin typeface="+mj-lt"/>
              </a:rPr>
              <a:t>of</a:t>
            </a:r>
            <a:r>
              <a:rPr lang="cs-CZ" altLang="cs-CZ" sz="2400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sz="2400" dirty="0" err="1">
                <a:solidFill>
                  <a:srgbClr val="800000"/>
                </a:solidFill>
                <a:latin typeface="+mj-lt"/>
              </a:rPr>
              <a:t>an</a:t>
            </a:r>
            <a:r>
              <a:rPr lang="cs-CZ" altLang="cs-CZ" sz="2400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sz="2400" dirty="0" err="1">
                <a:solidFill>
                  <a:srgbClr val="800000"/>
                </a:solidFill>
                <a:latin typeface="+mj-lt"/>
              </a:rPr>
              <a:t>senilis</a:t>
            </a:r>
            <a:endParaRPr lang="cs-CZ" altLang="cs-CZ" sz="2400" dirty="0">
              <a:solidFill>
                <a:srgbClr val="8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679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1525588"/>
            <a:ext cx="3370262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8" name="Rectangle 8"/>
          <p:cNvSpPr>
            <a:spLocks noChangeArrowheads="1"/>
          </p:cNvSpPr>
          <p:nvPr/>
        </p:nvSpPr>
        <p:spPr bwMode="auto">
          <a:xfrm>
            <a:off x="4111625" y="104775"/>
            <a:ext cx="2946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Splanchnocranium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588963" y="757238"/>
            <a:ext cx="2279650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Maxilla</a:t>
            </a: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Os </a:t>
            </a: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nasale</a:t>
            </a: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Os </a:t>
            </a: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lacrimale</a:t>
            </a: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Os </a:t>
            </a: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zygomaticum</a:t>
            </a: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Vomer</a:t>
            </a: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Os </a:t>
            </a: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palatinum</a:t>
            </a: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Concha</a:t>
            </a: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nasalis</a:t>
            </a: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inferior</a:t>
            </a: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Mandibula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Os </a:t>
            </a: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hyoideum</a:t>
            </a: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 </a:t>
            </a:r>
          </a:p>
        </p:txBody>
      </p:sp>
      <p:pic>
        <p:nvPicPr>
          <p:cNvPr id="1024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1590675"/>
            <a:ext cx="2441575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1492250"/>
            <a:ext cx="2449513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7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838325" y="989013"/>
            <a:ext cx="2832100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Corpus </a:t>
            </a:r>
            <a:r>
              <a:rPr lang="cs-CZ" altLang="cs-CZ" dirty="0" err="1">
                <a:latin typeface="+mj-lt"/>
              </a:rPr>
              <a:t>ossis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hyoidei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Cornua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minora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ossis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hyoidei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Cornua</a:t>
            </a:r>
            <a:r>
              <a:rPr lang="cs-CZ" altLang="cs-CZ" dirty="0">
                <a:latin typeface="+mj-lt"/>
              </a:rPr>
              <a:t> majora </a:t>
            </a:r>
            <a:r>
              <a:rPr lang="cs-CZ" altLang="cs-CZ" dirty="0" err="1">
                <a:latin typeface="+mj-lt"/>
              </a:rPr>
              <a:t>ossis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hyoidei</a:t>
            </a:r>
            <a:endParaRPr lang="cs-CZ" altLang="cs-CZ" dirty="0">
              <a:latin typeface="+mj-lt"/>
            </a:endParaRPr>
          </a:p>
        </p:txBody>
      </p:sp>
      <p:pic>
        <p:nvPicPr>
          <p:cNvPr id="33795" name="Picture 7" descr="sejm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9" b="5499"/>
          <a:stretch>
            <a:fillRect/>
          </a:stretch>
        </p:blipFill>
        <p:spPr bwMode="auto">
          <a:xfrm>
            <a:off x="5875338" y="692150"/>
            <a:ext cx="4643437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4076700" y="182563"/>
            <a:ext cx="2098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Os </a:t>
            </a:r>
            <a:r>
              <a:rPr lang="cs-CZ" altLang="cs-CZ" sz="2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hyoideum</a:t>
            </a:r>
            <a:endParaRPr lang="cs-CZ" altLang="cs-CZ" sz="28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33797" name="Picture 9" descr="sejm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36"/>
          <a:stretch>
            <a:fillRect/>
          </a:stretch>
        </p:blipFill>
        <p:spPr bwMode="auto">
          <a:xfrm>
            <a:off x="1851025" y="2749550"/>
            <a:ext cx="4110038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5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6963" y="758825"/>
            <a:ext cx="10058400" cy="3565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Skull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cavities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138" y="4456113"/>
            <a:ext cx="10058400" cy="11430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defRPr/>
            </a:pPr>
            <a:r>
              <a:rPr lang="cs-CZ" dirty="0" err="1" smtClean="0"/>
              <a:t>Lecture</a:t>
            </a:r>
            <a:r>
              <a:rPr lang="cs-CZ" dirty="0" smtClean="0"/>
              <a:t> 6</a:t>
            </a:r>
          </a:p>
          <a:p>
            <a:pPr fontAlgn="auto">
              <a:defRPr/>
            </a:pPr>
            <a:r>
              <a:rPr lang="cs-CZ" dirty="0" err="1" smtClean="0"/>
              <a:t>Dentistry</a:t>
            </a:r>
            <a:r>
              <a:rPr lang="cs-CZ" dirty="0" smtClean="0"/>
              <a:t> </a:t>
            </a:r>
            <a:r>
              <a:rPr lang="cs-CZ" dirty="0" err="1" smtClean="0"/>
              <a:t>Autumn</a:t>
            </a:r>
            <a:r>
              <a:rPr lang="cs-CZ" dirty="0" smtClean="0"/>
              <a:t> 2015</a:t>
            </a:r>
          </a:p>
          <a:p>
            <a:pPr fontAlgn="auto">
              <a:defRPr/>
            </a:pPr>
            <a:r>
              <a:rPr lang="cs-CZ" dirty="0" smtClean="0"/>
              <a:t>RND</a:t>
            </a:r>
            <a:r>
              <a:rPr lang="cs-CZ" cap="none" dirty="0" smtClean="0"/>
              <a:t>r. Michaela Račanská, Ph.D.</a:t>
            </a:r>
            <a:endParaRPr lang="cs-CZ" dirty="0"/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63" y="95250"/>
            <a:ext cx="2784475" cy="408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5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2279650" y="1557338"/>
            <a:ext cx="1441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Calvaria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8328025" y="1700213"/>
            <a:ext cx="15208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Basis</a:t>
            </a: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cranii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36868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2636838"/>
            <a:ext cx="2921000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2492375"/>
            <a:ext cx="309245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870" name="Group 29"/>
          <p:cNvGrpSpPr>
            <a:grpSpLocks/>
          </p:cNvGrpSpPr>
          <p:nvPr/>
        </p:nvGrpSpPr>
        <p:grpSpPr bwMode="auto">
          <a:xfrm>
            <a:off x="4440238" y="476250"/>
            <a:ext cx="3170237" cy="3409950"/>
            <a:chOff x="1247" y="482"/>
            <a:chExt cx="2949" cy="2919"/>
          </a:xfrm>
        </p:grpSpPr>
        <p:pic>
          <p:nvPicPr>
            <p:cNvPr id="3687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482"/>
              <a:ext cx="2949" cy="2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72" name="Line 6"/>
            <p:cNvSpPr>
              <a:spLocks noChangeShapeType="1"/>
            </p:cNvSpPr>
            <p:nvPr/>
          </p:nvSpPr>
          <p:spPr bwMode="auto">
            <a:xfrm>
              <a:off x="1565" y="1344"/>
              <a:ext cx="2177" cy="12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6562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1631950" y="3068638"/>
            <a:ext cx="45720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frons</a:t>
            </a:r>
            <a:r>
              <a:rPr lang="cs-CZ" altLang="cs-CZ" sz="2000" b="1" dirty="0">
                <a:latin typeface="+mj-lt"/>
              </a:rPr>
              <a:t>, vertex, </a:t>
            </a:r>
            <a:r>
              <a:rPr lang="cs-CZ" altLang="cs-CZ" sz="2000" b="1" dirty="0" err="1">
                <a:latin typeface="+mj-lt"/>
              </a:rPr>
              <a:t>occiput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sutura </a:t>
            </a:r>
            <a:r>
              <a:rPr lang="cs-CZ" altLang="cs-CZ" sz="2000" b="1" dirty="0" err="1">
                <a:latin typeface="+mj-lt"/>
              </a:rPr>
              <a:t>sagittalis</a:t>
            </a:r>
            <a:r>
              <a:rPr lang="cs-CZ" altLang="cs-CZ" sz="2000" b="1" dirty="0">
                <a:latin typeface="+mj-lt"/>
              </a:rPr>
              <a:t>, </a:t>
            </a:r>
            <a:r>
              <a:rPr lang="cs-CZ" altLang="cs-CZ" sz="2000" b="1" dirty="0" err="1">
                <a:latin typeface="+mj-lt"/>
              </a:rPr>
              <a:t>coronalis</a:t>
            </a:r>
            <a:r>
              <a:rPr lang="cs-CZ" altLang="cs-CZ" sz="2000" b="1" dirty="0">
                <a:latin typeface="+mj-lt"/>
              </a:rPr>
              <a:t>, </a:t>
            </a:r>
            <a:r>
              <a:rPr lang="cs-CZ" altLang="cs-CZ" sz="2000" b="1" dirty="0" err="1">
                <a:latin typeface="+mj-lt"/>
              </a:rPr>
              <a:t>lambdoidea</a:t>
            </a:r>
            <a:r>
              <a:rPr lang="cs-CZ" altLang="cs-CZ" sz="2000" b="1" dirty="0">
                <a:latin typeface="+mj-lt"/>
              </a:rPr>
              <a:t>, </a:t>
            </a:r>
            <a:r>
              <a:rPr lang="cs-CZ" altLang="cs-CZ" sz="2000" b="1" dirty="0" err="1">
                <a:latin typeface="+mj-lt"/>
              </a:rPr>
              <a:t>squamosa</a:t>
            </a:r>
            <a:r>
              <a:rPr lang="cs-CZ" altLang="cs-CZ" sz="2000" b="1" dirty="0"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tubera </a:t>
            </a:r>
            <a:r>
              <a:rPr lang="cs-CZ" altLang="cs-CZ" sz="2000" b="1" dirty="0" err="1">
                <a:latin typeface="+mj-lt"/>
              </a:rPr>
              <a:t>frontalia</a:t>
            </a:r>
            <a:r>
              <a:rPr lang="cs-CZ" altLang="cs-CZ" sz="2000" b="1" dirty="0">
                <a:latin typeface="+mj-lt"/>
              </a:rPr>
              <a:t>, </a:t>
            </a:r>
            <a:r>
              <a:rPr lang="cs-CZ" altLang="cs-CZ" sz="2000" b="1" dirty="0" err="1">
                <a:latin typeface="+mj-lt"/>
              </a:rPr>
              <a:t>parietalia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linea </a:t>
            </a:r>
            <a:r>
              <a:rPr lang="cs-CZ" altLang="cs-CZ" sz="2000" b="1" dirty="0" err="1">
                <a:latin typeface="+mj-lt"/>
              </a:rPr>
              <a:t>temporalis</a:t>
            </a:r>
            <a:r>
              <a:rPr lang="cs-CZ" altLang="cs-CZ" sz="2000" b="1" dirty="0">
                <a:latin typeface="+mj-lt"/>
              </a:rPr>
              <a:t> superior et </a:t>
            </a:r>
            <a:r>
              <a:rPr lang="cs-CZ" altLang="cs-CZ" sz="2000" b="1" dirty="0" err="1">
                <a:latin typeface="+mj-lt"/>
              </a:rPr>
              <a:t>inferior</a:t>
            </a:r>
            <a:r>
              <a:rPr lang="cs-CZ" altLang="cs-CZ" sz="2000" b="1" dirty="0">
                <a:latin typeface="+mj-lt"/>
              </a:rPr>
              <a:t>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foramina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parietalia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5087938" y="260350"/>
            <a:ext cx="1441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Calvaria</a:t>
            </a:r>
            <a:endParaRPr lang="cs-CZ" altLang="cs-CZ" sz="24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15888"/>
            <a:ext cx="2301875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0"/>
            <a:ext cx="2525713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6743700" y="3068638"/>
            <a:ext cx="3671888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impressiones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gyrorum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juga </a:t>
            </a:r>
            <a:r>
              <a:rPr lang="cs-CZ" altLang="cs-CZ" sz="2000" b="1" dirty="0" err="1">
                <a:latin typeface="+mj-lt"/>
              </a:rPr>
              <a:t>cerebralia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foveolae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granulares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sulci </a:t>
            </a:r>
            <a:r>
              <a:rPr lang="cs-CZ" altLang="cs-CZ" sz="2000" b="1" dirty="0" err="1">
                <a:latin typeface="+mj-lt"/>
              </a:rPr>
              <a:t>arteriosi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sulcus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>
                <a:latin typeface="+mj-lt"/>
              </a:rPr>
              <a:t>sinus </a:t>
            </a:r>
            <a:r>
              <a:rPr lang="cs-CZ" altLang="cs-CZ" sz="2000" b="1" dirty="0" err="1">
                <a:latin typeface="+mj-lt"/>
              </a:rPr>
              <a:t>sagitalis</a:t>
            </a:r>
            <a:r>
              <a:rPr lang="cs-CZ" altLang="cs-CZ" sz="2000" b="1" dirty="0">
                <a:latin typeface="+mj-lt"/>
              </a:rPr>
              <a:t> superior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sulcus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>
                <a:latin typeface="+mj-lt"/>
              </a:rPr>
              <a:t>sinus </a:t>
            </a:r>
            <a:r>
              <a:rPr lang="cs-CZ" altLang="cs-CZ" sz="2000" b="1" dirty="0" err="1">
                <a:latin typeface="+mj-lt"/>
              </a:rPr>
              <a:t>transversi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14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43413" cy="551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495550" y="5589588"/>
            <a:ext cx="213836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cs-CZ" altLang="cs-CZ" sz="2000" b="1" dirty="0" err="1">
                <a:solidFill>
                  <a:srgbClr val="FF0000"/>
                </a:solidFill>
                <a:latin typeface="+mj-lt"/>
              </a:rPr>
              <a:t>Basis</a:t>
            </a:r>
            <a:r>
              <a:rPr lang="cs-CZ" altLang="cs-CZ" sz="2000" b="1" dirty="0">
                <a:solidFill>
                  <a:srgbClr val="FF0000"/>
                </a:solidFill>
                <a:latin typeface="+mj-lt"/>
              </a:rPr>
              <a:t>  </a:t>
            </a:r>
            <a:r>
              <a:rPr lang="cs-CZ" altLang="cs-CZ" sz="2000" b="1" dirty="0" err="1" smtClean="0">
                <a:solidFill>
                  <a:srgbClr val="FF0000"/>
                </a:solidFill>
                <a:latin typeface="+mj-lt"/>
              </a:rPr>
              <a:t>cranii</a:t>
            </a:r>
            <a:r>
              <a:rPr lang="cs-CZ" altLang="cs-CZ" sz="2000" b="1" dirty="0" smtClean="0">
                <a:solidFill>
                  <a:srgbClr val="FF0000"/>
                </a:solidFill>
                <a:latin typeface="+mj-lt"/>
              </a:rPr>
              <a:t> interna</a:t>
            </a:r>
            <a:endParaRPr lang="cs-CZ" altLang="cs-CZ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r="10815"/>
          <a:stretch>
            <a:fillRect/>
          </a:stretch>
        </p:blipFill>
        <p:spPr bwMode="auto">
          <a:xfrm>
            <a:off x="6527800" y="0"/>
            <a:ext cx="3862388" cy="537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439" r="108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578725" y="5548313"/>
            <a:ext cx="21272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FF0000"/>
                </a:solidFill>
                <a:latin typeface="+mj-lt"/>
              </a:rPr>
              <a:t>Basis</a:t>
            </a:r>
            <a:r>
              <a:rPr lang="cs-CZ" altLang="cs-CZ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+mj-lt"/>
              </a:rPr>
              <a:t>cranii</a:t>
            </a:r>
            <a:r>
              <a:rPr lang="cs-CZ" altLang="cs-CZ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+mj-lt"/>
              </a:rPr>
              <a:t>externa</a:t>
            </a:r>
            <a:endParaRPr lang="cs-CZ" altLang="cs-CZ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3081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0"/>
            <a:ext cx="5456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Line 3"/>
          <p:cNvSpPr>
            <a:spLocks noChangeShapeType="1"/>
          </p:cNvSpPr>
          <p:nvPr/>
        </p:nvSpPr>
        <p:spPr bwMode="auto">
          <a:xfrm flipV="1">
            <a:off x="5899150" y="1981200"/>
            <a:ext cx="684213" cy="26035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6599238" y="2011363"/>
            <a:ext cx="808037" cy="6858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7437438" y="2360613"/>
            <a:ext cx="198437" cy="338137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7635875" y="2378075"/>
            <a:ext cx="503238" cy="142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>
            <a:off x="8153400" y="2392363"/>
            <a:ext cx="269875" cy="339725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 flipV="1">
            <a:off x="8413750" y="2101850"/>
            <a:ext cx="762000" cy="6731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9190038" y="2133600"/>
            <a:ext cx="701675" cy="396875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 flipH="1">
            <a:off x="5653088" y="2971800"/>
            <a:ext cx="2151062" cy="2011363"/>
          </a:xfrm>
          <a:prstGeom prst="line">
            <a:avLst/>
          </a:prstGeom>
          <a:noFill/>
          <a:ln w="3816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7956550" y="2987675"/>
            <a:ext cx="2163763" cy="2073275"/>
          </a:xfrm>
          <a:prstGeom prst="line">
            <a:avLst/>
          </a:prstGeom>
          <a:noFill/>
          <a:ln w="3816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484313" y="1592263"/>
            <a:ext cx="2757487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 err="1">
                <a:solidFill>
                  <a:schemeClr val="tx2"/>
                </a:solidFill>
                <a:latin typeface="+mj-lt"/>
              </a:rPr>
              <a:t>Fossa</a:t>
            </a:r>
            <a:r>
              <a:rPr lang="cs-CZ" altLang="cs-CZ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2400" b="1" dirty="0" err="1">
                <a:solidFill>
                  <a:schemeClr val="tx2"/>
                </a:solidFill>
                <a:latin typeface="+mj-lt"/>
              </a:rPr>
              <a:t>cranii</a:t>
            </a:r>
            <a:r>
              <a:rPr lang="cs-CZ" altLang="cs-CZ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2400" b="1" dirty="0" err="1">
                <a:solidFill>
                  <a:schemeClr val="tx2"/>
                </a:solidFill>
                <a:latin typeface="+mj-lt"/>
              </a:rPr>
              <a:t>anterior</a:t>
            </a:r>
            <a:endParaRPr lang="cs-CZ" altLang="cs-CZ" sz="2400" b="1" dirty="0">
              <a:solidFill>
                <a:schemeClr val="tx2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400" b="1" dirty="0">
              <a:solidFill>
                <a:schemeClr val="tx2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400" b="1" dirty="0">
              <a:solidFill>
                <a:schemeClr val="tx2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 err="1">
                <a:solidFill>
                  <a:schemeClr val="tx2"/>
                </a:solidFill>
                <a:latin typeface="+mj-lt"/>
              </a:rPr>
              <a:t>Fossa</a:t>
            </a:r>
            <a:r>
              <a:rPr lang="cs-CZ" altLang="cs-CZ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2400" b="1" dirty="0" err="1">
                <a:solidFill>
                  <a:schemeClr val="tx2"/>
                </a:solidFill>
                <a:latin typeface="+mj-lt"/>
              </a:rPr>
              <a:t>cranii</a:t>
            </a:r>
            <a:r>
              <a:rPr lang="cs-CZ" altLang="cs-CZ" sz="2400" b="1" dirty="0">
                <a:solidFill>
                  <a:schemeClr val="tx2"/>
                </a:solidFill>
                <a:latin typeface="+mj-lt"/>
              </a:rPr>
              <a:t> media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400" b="1" dirty="0">
              <a:solidFill>
                <a:schemeClr val="tx2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400" b="1" dirty="0">
              <a:solidFill>
                <a:schemeClr val="tx2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 err="1">
                <a:solidFill>
                  <a:schemeClr val="tx2"/>
                </a:solidFill>
                <a:latin typeface="+mj-lt"/>
              </a:rPr>
              <a:t>Fossa</a:t>
            </a:r>
            <a:r>
              <a:rPr lang="cs-CZ" altLang="cs-CZ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2400" b="1" dirty="0" err="1">
                <a:solidFill>
                  <a:schemeClr val="tx2"/>
                </a:solidFill>
                <a:latin typeface="+mj-lt"/>
              </a:rPr>
              <a:t>cranii</a:t>
            </a:r>
            <a:r>
              <a:rPr lang="cs-CZ" altLang="cs-CZ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2400" b="1" dirty="0" err="1">
                <a:solidFill>
                  <a:schemeClr val="tx2"/>
                </a:solidFill>
                <a:latin typeface="+mj-lt"/>
              </a:rPr>
              <a:t>posterior</a:t>
            </a:r>
            <a:endParaRPr lang="cs-CZ" altLang="cs-CZ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195388" y="342900"/>
            <a:ext cx="337185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BASIS CRANII INTERNA</a:t>
            </a:r>
          </a:p>
        </p:txBody>
      </p:sp>
    </p:spTree>
    <p:extLst>
      <p:ext uri="{BB962C8B-B14F-4D97-AF65-F5344CB8AC3E}">
        <p14:creationId xmlns:p14="http://schemas.microsoft.com/office/powerpoint/2010/main" val="41435829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57538" y="284162"/>
            <a:ext cx="5772150" cy="628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4548188" y="2241550"/>
            <a:ext cx="215900" cy="11874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>
            <a:off x="5519738" y="2816225"/>
            <a:ext cx="828675" cy="97313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6888163" y="3824288"/>
            <a:ext cx="1223962" cy="9366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2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Line 4"/>
          <p:cNvSpPr>
            <a:spLocks noChangeShapeType="1"/>
          </p:cNvSpPr>
          <p:nvPr/>
        </p:nvSpPr>
        <p:spPr bwMode="auto">
          <a:xfrm>
            <a:off x="8112125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44035" name="Group 5"/>
          <p:cNvGrpSpPr>
            <a:grpSpLocks/>
          </p:cNvGrpSpPr>
          <p:nvPr/>
        </p:nvGrpSpPr>
        <p:grpSpPr bwMode="auto">
          <a:xfrm>
            <a:off x="6167438" y="188913"/>
            <a:ext cx="4302125" cy="5975350"/>
            <a:chOff x="2880" y="164"/>
            <a:chExt cx="2710" cy="3764"/>
          </a:xfrm>
        </p:grpSpPr>
        <p:grpSp>
          <p:nvGrpSpPr>
            <p:cNvPr id="44038" name="Group 6"/>
            <p:cNvGrpSpPr>
              <a:grpSpLocks/>
            </p:cNvGrpSpPr>
            <p:nvPr/>
          </p:nvGrpSpPr>
          <p:grpSpPr bwMode="auto">
            <a:xfrm>
              <a:off x="2880" y="164"/>
              <a:ext cx="2710" cy="3764"/>
              <a:chOff x="2835" y="210"/>
              <a:chExt cx="2710" cy="3764"/>
            </a:xfrm>
          </p:grpSpPr>
          <p:grpSp>
            <p:nvGrpSpPr>
              <p:cNvPr id="44040" name="Group 7"/>
              <p:cNvGrpSpPr>
                <a:grpSpLocks/>
              </p:cNvGrpSpPr>
              <p:nvPr/>
            </p:nvGrpSpPr>
            <p:grpSpPr bwMode="auto">
              <a:xfrm>
                <a:off x="2835" y="210"/>
                <a:ext cx="2710" cy="3764"/>
                <a:chOff x="2789" y="300"/>
                <a:chExt cx="2710" cy="3764"/>
              </a:xfrm>
            </p:grpSpPr>
            <p:grpSp>
              <p:nvGrpSpPr>
                <p:cNvPr id="44042" name="Group 8"/>
                <p:cNvGrpSpPr>
                  <a:grpSpLocks/>
                </p:cNvGrpSpPr>
                <p:nvPr/>
              </p:nvGrpSpPr>
              <p:grpSpPr bwMode="auto">
                <a:xfrm>
                  <a:off x="2789" y="300"/>
                  <a:ext cx="2710" cy="3764"/>
                  <a:chOff x="2789" y="300"/>
                  <a:chExt cx="2710" cy="3764"/>
                </a:xfrm>
              </p:grpSpPr>
              <p:grpSp>
                <p:nvGrpSpPr>
                  <p:cNvPr id="44044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2789" y="300"/>
                    <a:ext cx="2710" cy="3764"/>
                    <a:chOff x="2789" y="300"/>
                    <a:chExt cx="2710" cy="3764"/>
                  </a:xfrm>
                </p:grpSpPr>
                <p:pic>
                  <p:nvPicPr>
                    <p:cNvPr id="4404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789" y="300"/>
                      <a:ext cx="2710" cy="376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44047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42" y="1706"/>
                      <a:ext cx="816" cy="0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33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44045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198" y="890"/>
                    <a:ext cx="544" cy="816"/>
                  </a:xfrm>
                  <a:prstGeom prst="line">
                    <a:avLst/>
                  </a:prstGeom>
                  <a:noFill/>
                  <a:ln w="76200">
                    <a:solidFill>
                      <a:srgbClr val="FF33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44043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4513" y="935"/>
                  <a:ext cx="590" cy="771"/>
                </a:xfrm>
                <a:prstGeom prst="line">
                  <a:avLst/>
                </a:prstGeom>
                <a:noFill/>
                <a:ln w="76200">
                  <a:solidFill>
                    <a:srgbClr val="FF33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44041" name="Line 14"/>
              <p:cNvSpPr>
                <a:spLocks noChangeShapeType="1"/>
              </p:cNvSpPr>
              <p:nvPr/>
            </p:nvSpPr>
            <p:spPr bwMode="auto">
              <a:xfrm flipH="1">
                <a:off x="2880" y="2205"/>
                <a:ext cx="1315" cy="499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4039" name="Line 15"/>
            <p:cNvSpPr>
              <a:spLocks noChangeShapeType="1"/>
            </p:cNvSpPr>
            <p:nvPr/>
          </p:nvSpPr>
          <p:spPr bwMode="auto">
            <a:xfrm>
              <a:off x="4286" y="2160"/>
              <a:ext cx="1270" cy="454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1703388" y="333375"/>
            <a:ext cx="34099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BASIS CRANII EXTERNA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2063750" y="1628775"/>
            <a:ext cx="2757488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>
                <a:solidFill>
                  <a:schemeClr val="tx2"/>
                </a:solidFill>
                <a:latin typeface="+mj-lt"/>
              </a:rPr>
              <a:t>Fossa cranii anterior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400" b="1">
              <a:solidFill>
                <a:schemeClr val="tx2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400" b="1">
              <a:solidFill>
                <a:schemeClr val="tx2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>
                <a:solidFill>
                  <a:schemeClr val="tx2"/>
                </a:solidFill>
                <a:latin typeface="+mj-lt"/>
              </a:rPr>
              <a:t>Fossa cranii media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400" b="1">
              <a:solidFill>
                <a:schemeClr val="tx2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400" b="1">
              <a:solidFill>
                <a:schemeClr val="tx2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>
                <a:solidFill>
                  <a:schemeClr val="tx2"/>
                </a:solidFill>
                <a:latin typeface="+mj-lt"/>
              </a:rPr>
              <a:t>Fossa cranii posterior</a:t>
            </a:r>
          </a:p>
        </p:txBody>
      </p:sp>
    </p:spTree>
    <p:extLst>
      <p:ext uri="{BB962C8B-B14F-4D97-AF65-F5344CB8AC3E}">
        <p14:creationId xmlns:p14="http://schemas.microsoft.com/office/powerpoint/2010/main" val="414830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76250"/>
            <a:ext cx="54737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800600" y="0"/>
            <a:ext cx="23987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>
                <a:solidFill>
                  <a:srgbClr val="990000"/>
                </a:solidFill>
                <a:latin typeface="+mj-lt"/>
              </a:rPr>
              <a:t>FOSSAE CRANII</a:t>
            </a:r>
            <a:r>
              <a:rPr lang="cs-CZ" altLang="cs-CZ" sz="2800" dirty="0">
                <a:latin typeface="+mj-lt"/>
              </a:rPr>
              <a:t> 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774825" y="1268413"/>
            <a:ext cx="417671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>
                <a:latin typeface="+mj-lt"/>
              </a:rPr>
              <a:t>FOSSA TEMPORALIS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>
                <a:latin typeface="+mj-lt"/>
              </a:rPr>
              <a:t>FOSSA INFRATEMPORALIS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>
                <a:latin typeface="+mj-lt"/>
              </a:rPr>
              <a:t>FOSSA PTERYGOPALATINA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>
                <a:latin typeface="+mj-lt"/>
              </a:rPr>
              <a:t>ORBITA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>
                <a:latin typeface="+mj-lt"/>
              </a:rPr>
              <a:t>CAVITAS NASI OSSEA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>
                <a:latin typeface="+mj-lt"/>
              </a:rPr>
              <a:t>CAVUM ORIS</a:t>
            </a:r>
          </a:p>
        </p:txBody>
      </p:sp>
    </p:spTree>
    <p:extLst>
      <p:ext uri="{BB962C8B-B14F-4D97-AF65-F5344CB8AC3E}">
        <p14:creationId xmlns:p14="http://schemas.microsoft.com/office/powerpoint/2010/main" val="22272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6"/>
          <p:cNvGrpSpPr>
            <a:grpSpLocks/>
          </p:cNvGrpSpPr>
          <p:nvPr/>
        </p:nvGrpSpPr>
        <p:grpSpPr bwMode="auto">
          <a:xfrm>
            <a:off x="5708650" y="1120775"/>
            <a:ext cx="5219700" cy="5184775"/>
            <a:chOff x="3061" y="799"/>
            <a:chExt cx="2558" cy="2533"/>
          </a:xfrm>
        </p:grpSpPr>
        <p:pic>
          <p:nvPicPr>
            <p:cNvPr id="4608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799"/>
              <a:ext cx="2558" cy="2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086" name="Line 4"/>
            <p:cNvSpPr>
              <a:spLocks noChangeShapeType="1"/>
            </p:cNvSpPr>
            <p:nvPr/>
          </p:nvSpPr>
          <p:spPr bwMode="auto">
            <a:xfrm flipH="1">
              <a:off x="3969" y="1480"/>
              <a:ext cx="662" cy="55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7248525" y="115888"/>
            <a:ext cx="25495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Fossa</a:t>
            </a:r>
            <a:r>
              <a:rPr lang="cs-CZ" altLang="cs-CZ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temporalis</a:t>
            </a:r>
            <a:endParaRPr lang="cs-CZ" altLang="cs-CZ" sz="28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54000" y="420688"/>
            <a:ext cx="6372225" cy="624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Medial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wall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linea </a:t>
            </a:r>
            <a:r>
              <a:rPr lang="cs-CZ" altLang="cs-CZ" sz="2000" b="1" dirty="0" err="1">
                <a:latin typeface="+mj-lt"/>
              </a:rPr>
              <a:t>temporalis</a:t>
            </a:r>
            <a:r>
              <a:rPr lang="cs-CZ" altLang="cs-CZ" sz="2000" b="1" dirty="0">
                <a:latin typeface="+mj-lt"/>
              </a:rPr>
              <a:t> superior (os frontale, os </a:t>
            </a:r>
            <a:r>
              <a:rPr lang="cs-CZ" altLang="cs-CZ" sz="2000" b="1" dirty="0" err="1">
                <a:latin typeface="+mj-lt"/>
              </a:rPr>
              <a:t>parietale</a:t>
            </a:r>
            <a:r>
              <a:rPr lang="cs-CZ" altLang="cs-CZ" sz="2000" b="1" dirty="0">
                <a:latin typeface="+mj-lt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facies </a:t>
            </a:r>
            <a:r>
              <a:rPr lang="cs-CZ" altLang="cs-CZ" sz="2000" b="1" dirty="0" err="1">
                <a:latin typeface="+mj-lt"/>
              </a:rPr>
              <a:t>temporalis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alae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majoris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sphenoidalis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pars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squamosa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temporalis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Ventral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wall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facies </a:t>
            </a:r>
            <a:r>
              <a:rPr lang="cs-CZ" altLang="cs-CZ" sz="2000" b="1" dirty="0" err="1">
                <a:latin typeface="+mj-lt"/>
              </a:rPr>
              <a:t>temporalis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zygomatici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>
                <a:latin typeface="+mj-lt"/>
              </a:rPr>
              <a:t>(</a:t>
            </a:r>
            <a:r>
              <a:rPr lang="cs-CZ" altLang="cs-CZ" sz="2000" b="1" dirty="0" err="1">
                <a:latin typeface="+mj-lt"/>
              </a:rPr>
              <a:t>processus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frontalis</a:t>
            </a:r>
            <a:r>
              <a:rPr lang="cs-CZ" altLang="cs-CZ" sz="2000" b="1" dirty="0">
                <a:latin typeface="+mj-lt"/>
              </a:rPr>
              <a:t>)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processus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zygomaticus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frontalis</a:t>
            </a:r>
            <a:r>
              <a:rPr lang="cs-CZ" altLang="cs-CZ" sz="2000" b="1" dirty="0"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Lateral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wall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arcus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zygomaticus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 err="1">
                <a:latin typeface="+mn-lt"/>
              </a:rPr>
              <a:t>crista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infratemporalis</a:t>
            </a:r>
            <a:endParaRPr lang="cs-CZ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Content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m. </a:t>
            </a:r>
            <a:r>
              <a:rPr lang="cs-CZ" altLang="cs-CZ" sz="2000" b="1" dirty="0" err="1">
                <a:latin typeface="+mj-lt"/>
              </a:rPr>
              <a:t>temporalis</a:t>
            </a:r>
            <a:r>
              <a:rPr lang="cs-CZ" altLang="cs-CZ" sz="2000" b="1" dirty="0">
                <a:latin typeface="+mj-lt"/>
              </a:rPr>
              <a:t> + </a:t>
            </a:r>
            <a:r>
              <a:rPr lang="cs-CZ" altLang="cs-CZ" sz="2000" b="1" dirty="0" err="1">
                <a:latin typeface="+mj-lt"/>
              </a:rPr>
              <a:t>nerves</a:t>
            </a:r>
            <a:r>
              <a:rPr lang="cs-CZ" altLang="cs-CZ" sz="2000" b="1" dirty="0">
                <a:latin typeface="+mj-lt"/>
              </a:rPr>
              <a:t> + </a:t>
            </a:r>
            <a:r>
              <a:rPr lang="cs-CZ" altLang="cs-CZ" sz="2000" b="1" dirty="0" err="1">
                <a:latin typeface="+mj-lt"/>
              </a:rPr>
              <a:t>vessels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chemeClr val="bg1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 err="1">
                <a:solidFill>
                  <a:srgbClr val="990000"/>
                </a:solidFill>
                <a:latin typeface="+mn-lt"/>
              </a:rPr>
              <a:t>Conections</a:t>
            </a:r>
            <a:endParaRPr lang="cs-CZ" altLang="cs-CZ" sz="2000" dirty="0">
              <a:solidFill>
                <a:srgbClr val="9900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 err="1">
                <a:latin typeface="+mn-lt"/>
              </a:rPr>
              <a:t>orbita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fissura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orbitalis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inferior</a:t>
            </a:r>
            <a:endParaRPr lang="cs-CZ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 err="1">
                <a:latin typeface="+mn-lt"/>
              </a:rPr>
              <a:t>fossa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infratemporalis</a:t>
            </a:r>
            <a:endParaRPr lang="cs-CZ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69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r="26250" b="66150"/>
          <a:stretch>
            <a:fillRect/>
          </a:stretch>
        </p:blipFill>
        <p:spPr bwMode="auto">
          <a:xfrm>
            <a:off x="868363" y="3740150"/>
            <a:ext cx="2292350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8" descr="Scan0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r="5939"/>
          <a:stretch>
            <a:fillRect/>
          </a:stretch>
        </p:blipFill>
        <p:spPr bwMode="auto">
          <a:xfrm>
            <a:off x="8051800" y="582613"/>
            <a:ext cx="3751263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52" name="Rectangle 8"/>
          <p:cNvSpPr>
            <a:spLocks noChangeArrowheads="1"/>
          </p:cNvSpPr>
          <p:nvPr/>
        </p:nvSpPr>
        <p:spPr bwMode="auto">
          <a:xfrm>
            <a:off x="4106863" y="541665"/>
            <a:ext cx="11926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Maxilla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4106863" y="1389063"/>
            <a:ext cx="3101975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Corpus </a:t>
            </a: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maxillae</a:t>
            </a: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060"/>
                </a:solidFill>
                <a:latin typeface="+mj-lt"/>
              </a:rPr>
              <a:t>Facies </a:t>
            </a:r>
            <a:r>
              <a:rPr lang="cs-CZ" altLang="cs-CZ" dirty="0" err="1">
                <a:solidFill>
                  <a:srgbClr val="002060"/>
                </a:solidFill>
                <a:latin typeface="+mj-lt"/>
              </a:rPr>
              <a:t>anterior</a:t>
            </a:r>
            <a:endParaRPr lang="cs-CZ" altLang="cs-CZ" dirty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060"/>
                </a:solidFill>
                <a:latin typeface="+mj-lt"/>
              </a:rPr>
              <a:t>Facies </a:t>
            </a:r>
            <a:r>
              <a:rPr lang="cs-CZ" altLang="cs-CZ" dirty="0" err="1">
                <a:solidFill>
                  <a:srgbClr val="002060"/>
                </a:solidFill>
                <a:latin typeface="+mj-lt"/>
              </a:rPr>
              <a:t>nasalis</a:t>
            </a:r>
            <a:endParaRPr lang="cs-CZ" altLang="cs-CZ" dirty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060"/>
                </a:solidFill>
                <a:latin typeface="+mj-lt"/>
              </a:rPr>
              <a:t>Facies </a:t>
            </a:r>
            <a:r>
              <a:rPr lang="cs-CZ" altLang="cs-CZ" dirty="0" err="1">
                <a:solidFill>
                  <a:srgbClr val="002060"/>
                </a:solidFill>
                <a:latin typeface="+mj-lt"/>
              </a:rPr>
              <a:t>orbitalis</a:t>
            </a:r>
            <a:endParaRPr lang="cs-CZ" altLang="cs-CZ" dirty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060"/>
                </a:solidFill>
                <a:latin typeface="+mj-lt"/>
              </a:rPr>
              <a:t>Facies </a:t>
            </a:r>
            <a:r>
              <a:rPr lang="cs-CZ" altLang="cs-CZ" dirty="0" err="1">
                <a:solidFill>
                  <a:srgbClr val="002060"/>
                </a:solidFill>
                <a:latin typeface="+mj-lt"/>
              </a:rPr>
              <a:t>infratemporalis</a:t>
            </a:r>
            <a:endParaRPr lang="cs-CZ" altLang="cs-CZ" dirty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Processus</a:t>
            </a: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maxillae</a:t>
            </a: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060"/>
                </a:solidFill>
                <a:latin typeface="+mj-lt"/>
              </a:rPr>
              <a:t>  </a:t>
            </a:r>
            <a:r>
              <a:rPr lang="cs-CZ" altLang="cs-CZ" dirty="0" err="1">
                <a:solidFill>
                  <a:srgbClr val="002060"/>
                </a:solidFill>
                <a:latin typeface="+mj-lt"/>
              </a:rPr>
              <a:t>Processus</a:t>
            </a:r>
            <a:r>
              <a:rPr lang="cs-CZ" alt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altLang="cs-CZ" dirty="0" err="1">
                <a:solidFill>
                  <a:srgbClr val="002060"/>
                </a:solidFill>
                <a:latin typeface="+mj-lt"/>
              </a:rPr>
              <a:t>frontalis</a:t>
            </a:r>
            <a:endParaRPr lang="cs-CZ" altLang="cs-CZ" dirty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060"/>
                </a:solidFill>
                <a:latin typeface="+mj-lt"/>
              </a:rPr>
              <a:t>  </a:t>
            </a:r>
            <a:r>
              <a:rPr lang="cs-CZ" altLang="cs-CZ" dirty="0" err="1">
                <a:solidFill>
                  <a:srgbClr val="002060"/>
                </a:solidFill>
                <a:latin typeface="+mj-lt"/>
              </a:rPr>
              <a:t>Processus</a:t>
            </a:r>
            <a:r>
              <a:rPr lang="cs-CZ" alt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altLang="cs-CZ" dirty="0" err="1">
                <a:solidFill>
                  <a:srgbClr val="002060"/>
                </a:solidFill>
                <a:latin typeface="+mj-lt"/>
              </a:rPr>
              <a:t>zygomaticus</a:t>
            </a:r>
            <a:endParaRPr lang="cs-CZ" altLang="cs-CZ" dirty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060"/>
                </a:solidFill>
                <a:latin typeface="+mj-lt"/>
              </a:rPr>
              <a:t>  </a:t>
            </a:r>
            <a:r>
              <a:rPr lang="cs-CZ" altLang="cs-CZ" dirty="0" err="1">
                <a:solidFill>
                  <a:srgbClr val="002060"/>
                </a:solidFill>
                <a:latin typeface="+mj-lt"/>
              </a:rPr>
              <a:t>Processus</a:t>
            </a:r>
            <a:r>
              <a:rPr lang="cs-CZ" alt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altLang="cs-CZ" dirty="0" err="1">
                <a:solidFill>
                  <a:srgbClr val="002060"/>
                </a:solidFill>
                <a:latin typeface="+mj-lt"/>
              </a:rPr>
              <a:t>alveolaris</a:t>
            </a:r>
            <a:endParaRPr lang="cs-CZ" altLang="cs-CZ" dirty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060"/>
                </a:solidFill>
                <a:latin typeface="+mj-lt"/>
              </a:rPr>
              <a:t>  </a:t>
            </a:r>
            <a:r>
              <a:rPr lang="cs-CZ" altLang="cs-CZ" dirty="0" err="1">
                <a:solidFill>
                  <a:srgbClr val="002060"/>
                </a:solidFill>
                <a:latin typeface="+mj-lt"/>
              </a:rPr>
              <a:t>Processus</a:t>
            </a:r>
            <a:r>
              <a:rPr lang="cs-CZ" alt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altLang="cs-CZ" dirty="0" err="1">
                <a:solidFill>
                  <a:srgbClr val="002060"/>
                </a:solidFill>
                <a:latin typeface="+mj-lt"/>
              </a:rPr>
              <a:t>palatinus</a:t>
            </a:r>
            <a:endParaRPr lang="cs-CZ" altLang="cs-CZ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29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16200" r="72000" b="59399"/>
          <a:stretch>
            <a:fillRect/>
          </a:stretch>
        </p:blipFill>
        <p:spPr bwMode="auto">
          <a:xfrm>
            <a:off x="498475" y="803275"/>
            <a:ext cx="2767013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8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656138" y="115888"/>
            <a:ext cx="32718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Fossa</a:t>
            </a:r>
            <a:r>
              <a:rPr lang="cs-CZ" altLang="cs-CZ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infratemporalis</a:t>
            </a:r>
            <a:r>
              <a:rPr lang="cs-CZ" altLang="cs-CZ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47107" name="Line 5"/>
          <p:cNvSpPr>
            <a:spLocks noChangeShapeType="1"/>
          </p:cNvSpPr>
          <p:nvPr/>
        </p:nvSpPr>
        <p:spPr bwMode="auto">
          <a:xfrm flipV="1">
            <a:off x="8275638" y="2682875"/>
            <a:ext cx="411162" cy="26050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47108" name="Group 9"/>
          <p:cNvGrpSpPr>
            <a:grpSpLocks/>
          </p:cNvGrpSpPr>
          <p:nvPr/>
        </p:nvGrpSpPr>
        <p:grpSpPr bwMode="auto">
          <a:xfrm>
            <a:off x="5951538" y="1341438"/>
            <a:ext cx="4716462" cy="4679950"/>
            <a:chOff x="3334" y="935"/>
            <a:chExt cx="2315" cy="2612"/>
          </a:xfrm>
        </p:grpSpPr>
        <p:pic>
          <p:nvPicPr>
            <p:cNvPr id="471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935"/>
              <a:ext cx="2315" cy="2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111" name="Line 6"/>
            <p:cNvSpPr>
              <a:spLocks noChangeShapeType="1"/>
            </p:cNvSpPr>
            <p:nvPr/>
          </p:nvSpPr>
          <p:spPr bwMode="auto">
            <a:xfrm flipV="1">
              <a:off x="4649" y="1888"/>
              <a:ext cx="96" cy="97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7112" name="Line 7"/>
            <p:cNvSpPr>
              <a:spLocks noChangeShapeType="1"/>
            </p:cNvSpPr>
            <p:nvPr/>
          </p:nvSpPr>
          <p:spPr bwMode="auto">
            <a:xfrm flipV="1">
              <a:off x="4694" y="1706"/>
              <a:ext cx="211" cy="9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7113" name="Line 8"/>
            <p:cNvSpPr>
              <a:spLocks noChangeShapeType="1"/>
            </p:cNvSpPr>
            <p:nvPr/>
          </p:nvSpPr>
          <p:spPr bwMode="auto">
            <a:xfrm>
              <a:off x="4876" y="1706"/>
              <a:ext cx="87" cy="1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47650" y="0"/>
            <a:ext cx="69850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Roof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Crista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infratemporalis</a:t>
            </a:r>
            <a:r>
              <a:rPr lang="cs-CZ" altLang="cs-CZ" sz="2000" b="1" dirty="0">
                <a:latin typeface="+mj-lt"/>
              </a:rPr>
              <a:t> 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Facies </a:t>
            </a:r>
            <a:r>
              <a:rPr lang="cs-CZ" altLang="cs-CZ" sz="2000" b="1" dirty="0" err="1">
                <a:latin typeface="+mj-lt"/>
              </a:rPr>
              <a:t>infratemporalis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alae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majoris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sphenoidalis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rgbClr val="FFFF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Medial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wall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Lamina </a:t>
            </a:r>
            <a:r>
              <a:rPr lang="cs-CZ" altLang="cs-CZ" sz="2000" b="1" dirty="0" err="1">
                <a:latin typeface="+mj-lt"/>
              </a:rPr>
              <a:t>lateralis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processus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pterygoidei</a:t>
            </a:r>
            <a:r>
              <a:rPr lang="cs-CZ" altLang="cs-CZ" sz="2000" b="1" dirty="0">
                <a:latin typeface="+mj-lt"/>
              </a:rPr>
              <a:t> 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Lateral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wall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Ramus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mandibulae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Ventral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wall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Facies </a:t>
            </a:r>
            <a:r>
              <a:rPr lang="cs-CZ" altLang="cs-CZ" sz="2000" b="1" dirty="0" err="1">
                <a:latin typeface="+mj-lt"/>
              </a:rPr>
              <a:t>infratemporalis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corporis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maxillae</a:t>
            </a:r>
            <a:r>
              <a:rPr lang="cs-CZ" altLang="cs-CZ" sz="2000" b="1" dirty="0">
                <a:latin typeface="+mj-lt"/>
              </a:rPr>
              <a:t> (tuber </a:t>
            </a:r>
            <a:r>
              <a:rPr lang="cs-CZ" altLang="cs-CZ" sz="2000" b="1" dirty="0" err="1">
                <a:latin typeface="+mj-lt"/>
              </a:rPr>
              <a:t>maxillae</a:t>
            </a:r>
            <a:r>
              <a:rPr lang="cs-CZ" altLang="cs-CZ" sz="2000" b="1" dirty="0">
                <a:latin typeface="+mj-lt"/>
              </a:rPr>
              <a:t>)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rgbClr val="FFFF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Content</a:t>
            </a:r>
            <a:r>
              <a:rPr lang="cs-CZ" altLang="cs-CZ" sz="2000" b="1" dirty="0">
                <a:solidFill>
                  <a:schemeClr val="bg1"/>
                </a:solidFill>
                <a:latin typeface="+mj-lt"/>
              </a:rPr>
              <a:t> </a:t>
            </a:r>
            <a:endParaRPr lang="cs-CZ" altLang="cs-CZ" sz="2000" b="1" dirty="0">
              <a:solidFill>
                <a:schemeClr val="bg1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mm. </a:t>
            </a:r>
            <a:r>
              <a:rPr lang="cs-CZ" altLang="cs-CZ" sz="2000" b="1" dirty="0" err="1">
                <a:latin typeface="+mj-lt"/>
              </a:rPr>
              <a:t>pterygoidei</a:t>
            </a:r>
            <a:r>
              <a:rPr lang="cs-CZ" altLang="cs-CZ" sz="2000" b="1" dirty="0">
                <a:latin typeface="+mj-lt"/>
              </a:rPr>
              <a:t> + </a:t>
            </a:r>
            <a:r>
              <a:rPr lang="cs-CZ" altLang="cs-CZ" sz="2000" b="1" dirty="0" err="1">
                <a:latin typeface="+mj-lt"/>
              </a:rPr>
              <a:t>nerves</a:t>
            </a:r>
            <a:r>
              <a:rPr lang="cs-CZ" altLang="cs-CZ" sz="2000" b="1" dirty="0">
                <a:latin typeface="+mj-lt"/>
              </a:rPr>
              <a:t> + </a:t>
            </a:r>
            <a:r>
              <a:rPr lang="cs-CZ" altLang="cs-CZ" sz="2000" b="1" dirty="0" err="1">
                <a:latin typeface="+mj-lt"/>
              </a:rPr>
              <a:t>vessels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C00000"/>
                </a:solidFill>
                <a:latin typeface="+mj-lt"/>
              </a:rPr>
              <a:t>Openings</a:t>
            </a:r>
            <a:endParaRPr lang="cs-CZ" altLang="cs-CZ" sz="2000" b="1" dirty="0">
              <a:solidFill>
                <a:srgbClr val="C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 err="1">
                <a:latin typeface="+mn-lt"/>
              </a:rPr>
              <a:t>foramen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ovale</a:t>
            </a:r>
            <a:endParaRPr lang="cs-CZ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 err="1">
                <a:latin typeface="+mn-lt"/>
              </a:rPr>
              <a:t>foramen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spinosum</a:t>
            </a:r>
            <a:endParaRPr lang="cs-CZ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 err="1">
                <a:latin typeface="+mn-lt"/>
              </a:rPr>
              <a:t>foramen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mandibulare</a:t>
            </a:r>
            <a:endParaRPr lang="cs-CZ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 err="1">
                <a:latin typeface="+mn-lt"/>
              </a:rPr>
              <a:t>fissura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orbitalis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inferior</a:t>
            </a:r>
            <a:endParaRPr lang="cs-CZ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082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03388" y="549275"/>
            <a:ext cx="7056437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solidFill>
                <a:schemeClr val="bg1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Roof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i="1" dirty="0">
                <a:latin typeface="+mj-lt"/>
              </a:rPr>
              <a:t>Facies </a:t>
            </a:r>
            <a:r>
              <a:rPr lang="cs-CZ" altLang="cs-CZ" b="1" i="1" dirty="0" err="1">
                <a:latin typeface="+mj-lt"/>
              </a:rPr>
              <a:t>maxillaris</a:t>
            </a:r>
            <a:r>
              <a:rPr lang="cs-CZ" altLang="cs-CZ" b="1" i="1" dirty="0">
                <a:latin typeface="+mj-lt"/>
              </a:rPr>
              <a:t> </a:t>
            </a:r>
            <a:r>
              <a:rPr lang="cs-CZ" altLang="cs-CZ" b="1" i="1" dirty="0" err="1">
                <a:latin typeface="+mj-lt"/>
              </a:rPr>
              <a:t>alae</a:t>
            </a:r>
            <a:r>
              <a:rPr lang="cs-CZ" altLang="cs-CZ" b="1" i="1" dirty="0">
                <a:latin typeface="+mj-lt"/>
              </a:rPr>
              <a:t> </a:t>
            </a:r>
            <a:r>
              <a:rPr lang="cs-CZ" altLang="cs-CZ" b="1" i="1" dirty="0" err="1">
                <a:latin typeface="+mj-lt"/>
              </a:rPr>
              <a:t>majoris</a:t>
            </a:r>
            <a:r>
              <a:rPr lang="cs-CZ" altLang="cs-CZ" b="1" i="1" dirty="0">
                <a:latin typeface="+mj-lt"/>
              </a:rPr>
              <a:t> </a:t>
            </a:r>
            <a:r>
              <a:rPr lang="cs-CZ" altLang="cs-CZ" b="1" i="1" dirty="0" err="1">
                <a:latin typeface="+mj-lt"/>
              </a:rPr>
              <a:t>ossis</a:t>
            </a:r>
            <a:r>
              <a:rPr lang="cs-CZ" altLang="cs-CZ" b="1" i="1" dirty="0">
                <a:latin typeface="+mj-lt"/>
              </a:rPr>
              <a:t> </a:t>
            </a:r>
            <a:r>
              <a:rPr lang="cs-CZ" altLang="cs-CZ" b="1" i="1" dirty="0" err="1">
                <a:latin typeface="+mj-lt"/>
              </a:rPr>
              <a:t>sphenoidalis</a:t>
            </a:r>
            <a:endParaRPr lang="cs-CZ" altLang="cs-CZ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6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Medial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wall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i="1" dirty="0">
                <a:latin typeface="+mj-lt"/>
              </a:rPr>
              <a:t>Lamina </a:t>
            </a:r>
            <a:r>
              <a:rPr lang="cs-CZ" altLang="cs-CZ" b="1" i="1" dirty="0" err="1">
                <a:latin typeface="+mj-lt"/>
              </a:rPr>
              <a:t>perpendicularis</a:t>
            </a:r>
            <a:r>
              <a:rPr lang="cs-CZ" altLang="cs-CZ" b="1" i="1" dirty="0">
                <a:latin typeface="+mj-lt"/>
              </a:rPr>
              <a:t> </a:t>
            </a:r>
            <a:r>
              <a:rPr lang="cs-CZ" altLang="cs-CZ" b="1" i="1" dirty="0" err="1">
                <a:latin typeface="+mj-lt"/>
              </a:rPr>
              <a:t>ossis</a:t>
            </a:r>
            <a:r>
              <a:rPr lang="cs-CZ" altLang="cs-CZ" b="1" i="1" dirty="0">
                <a:latin typeface="+mj-lt"/>
              </a:rPr>
              <a:t> </a:t>
            </a:r>
            <a:r>
              <a:rPr lang="cs-CZ" altLang="cs-CZ" b="1" i="1" dirty="0" err="1">
                <a:latin typeface="+mj-lt"/>
              </a:rPr>
              <a:t>palatini</a:t>
            </a:r>
            <a:endParaRPr lang="cs-CZ" altLang="cs-CZ" b="1" i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rgbClr val="FFFF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Ventral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wall</a:t>
            </a:r>
            <a:endParaRPr lang="cs-CZ" altLang="cs-CZ" sz="2000" b="1" dirty="0">
              <a:solidFill>
                <a:srgbClr val="FFFF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i="1" dirty="0">
                <a:latin typeface="+mj-lt"/>
              </a:rPr>
              <a:t>tuber </a:t>
            </a:r>
            <a:r>
              <a:rPr lang="cs-CZ" altLang="cs-CZ" b="1" i="1" dirty="0" err="1">
                <a:latin typeface="+mj-lt"/>
              </a:rPr>
              <a:t>maxillae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Dorsal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wall</a:t>
            </a:r>
            <a:endParaRPr lang="cs-CZ" altLang="cs-CZ" sz="2000" b="1" dirty="0">
              <a:solidFill>
                <a:srgbClr val="FFFF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i="1" dirty="0" err="1">
                <a:latin typeface="+mj-lt"/>
              </a:rPr>
              <a:t>Processus</a:t>
            </a:r>
            <a:r>
              <a:rPr lang="cs-CZ" altLang="cs-CZ" b="1" i="1" dirty="0">
                <a:latin typeface="+mj-lt"/>
              </a:rPr>
              <a:t> </a:t>
            </a:r>
            <a:r>
              <a:rPr lang="cs-CZ" altLang="cs-CZ" b="1" i="1" dirty="0" err="1">
                <a:latin typeface="+mj-lt"/>
              </a:rPr>
              <a:t>pterygoideus</a:t>
            </a:r>
            <a:r>
              <a:rPr lang="cs-CZ" altLang="cs-CZ" b="1" i="1" dirty="0">
                <a:latin typeface="+mj-lt"/>
              </a:rPr>
              <a:t> </a:t>
            </a:r>
            <a:r>
              <a:rPr lang="cs-CZ" altLang="cs-CZ" b="1" i="1" dirty="0" err="1">
                <a:latin typeface="+mj-lt"/>
              </a:rPr>
              <a:t>ossis</a:t>
            </a:r>
            <a:r>
              <a:rPr lang="cs-CZ" altLang="cs-CZ" b="1" i="1" dirty="0">
                <a:latin typeface="+mj-lt"/>
              </a:rPr>
              <a:t> </a:t>
            </a:r>
            <a:r>
              <a:rPr lang="cs-CZ" altLang="cs-CZ" b="1" i="1" dirty="0" err="1">
                <a:latin typeface="+mj-lt"/>
              </a:rPr>
              <a:t>sphenoidalis</a:t>
            </a:r>
            <a:endParaRPr lang="cs-CZ" altLang="cs-CZ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 err="1">
                <a:solidFill>
                  <a:srgbClr val="990000"/>
                </a:solidFill>
                <a:latin typeface="+mj-lt"/>
              </a:rPr>
              <a:t>Content</a:t>
            </a:r>
            <a:endParaRPr lang="cs-CZ" altLang="cs-CZ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 err="1">
                <a:latin typeface="+mj-lt"/>
              </a:rPr>
              <a:t>Vessels</a:t>
            </a:r>
            <a:r>
              <a:rPr lang="cs-CZ" altLang="cs-CZ" b="1" dirty="0">
                <a:latin typeface="+mj-lt"/>
              </a:rPr>
              <a:t> and </a:t>
            </a:r>
            <a:r>
              <a:rPr lang="cs-CZ" altLang="cs-CZ" b="1" dirty="0" err="1">
                <a:latin typeface="+mj-lt"/>
              </a:rPr>
              <a:t>nerves</a:t>
            </a:r>
            <a:r>
              <a:rPr lang="cs-CZ" altLang="cs-CZ" b="1" dirty="0">
                <a:latin typeface="+mj-lt"/>
              </a:rPr>
              <a:t> (ganglion </a:t>
            </a:r>
            <a:r>
              <a:rPr lang="cs-CZ" altLang="cs-CZ" b="1" dirty="0" err="1">
                <a:latin typeface="+mj-lt"/>
              </a:rPr>
              <a:t>pterygopalatinum</a:t>
            </a:r>
            <a:r>
              <a:rPr lang="cs-CZ" altLang="cs-CZ" b="1" dirty="0">
                <a:latin typeface="+mj-lt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chemeClr val="bg1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981075"/>
            <a:ext cx="408463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2" name="Line 4"/>
          <p:cNvSpPr>
            <a:spLocks noChangeShapeType="1"/>
          </p:cNvSpPr>
          <p:nvPr/>
        </p:nvSpPr>
        <p:spPr bwMode="auto">
          <a:xfrm flipV="1">
            <a:off x="8975725" y="2852738"/>
            <a:ext cx="198438" cy="46355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4367213" y="188913"/>
            <a:ext cx="3343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Fossa pterygopalatina</a:t>
            </a:r>
            <a:r>
              <a:rPr lang="cs-CZ" altLang="cs-CZ" sz="2800" b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402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8" descr="Scan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t="2974" r="8598" b="1488"/>
          <a:stretch>
            <a:fillRect/>
          </a:stretch>
        </p:blipFill>
        <p:spPr bwMode="auto">
          <a:xfrm>
            <a:off x="1524000" y="908050"/>
            <a:ext cx="280352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1390" r="17049" b="694"/>
          <a:stretch>
            <a:fillRect/>
          </a:stretch>
        </p:blipFill>
        <p:spPr bwMode="auto">
          <a:xfrm>
            <a:off x="7148513" y="836613"/>
            <a:ext cx="3519487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359150" y="0"/>
            <a:ext cx="68183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Fossa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pterygopalatina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–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openings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and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communications</a:t>
            </a:r>
            <a:endParaRPr lang="cs-CZ" altLang="cs-CZ" sz="24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4440238" y="765175"/>
            <a:ext cx="3455987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foramen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rotundum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fossa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cranii</a:t>
            </a:r>
            <a:r>
              <a:rPr lang="cs-CZ" altLang="cs-CZ" sz="2000" b="1" dirty="0">
                <a:latin typeface="+mj-lt"/>
              </a:rPr>
              <a:t> media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canalis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palatinus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major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cavum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oris</a:t>
            </a:r>
            <a:r>
              <a:rPr lang="cs-CZ" altLang="cs-CZ" sz="2000" b="1" dirty="0">
                <a:solidFill>
                  <a:srgbClr val="FFFF00"/>
                </a:solidFill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fissura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orbitalis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inferior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orbita</a:t>
            </a:r>
            <a:r>
              <a:rPr lang="cs-CZ" altLang="cs-CZ" sz="2000" b="1" dirty="0"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foramen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sphenopalatinum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cavum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nasi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osseum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canalis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pterygoideus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basis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cranii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externa</a:t>
            </a:r>
            <a:endParaRPr lang="cs-CZ" altLang="cs-CZ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03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9"/>
          <a:stretch>
            <a:fillRect/>
          </a:stretch>
        </p:blipFill>
        <p:spPr bwMode="auto">
          <a:xfrm>
            <a:off x="1847850" y="512763"/>
            <a:ext cx="4505325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52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946275" y="5967413"/>
            <a:ext cx="287813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Fossa pterygopalatina</a:t>
            </a: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 flipH="1">
            <a:off x="4583113" y="3176588"/>
            <a:ext cx="282575" cy="341312"/>
          </a:xfrm>
          <a:prstGeom prst="line">
            <a:avLst/>
          </a:prstGeom>
          <a:noFill/>
          <a:ln w="9360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3573463"/>
            <a:ext cx="2362200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6" name="Line 6"/>
          <p:cNvSpPr>
            <a:spLocks noChangeShapeType="1"/>
          </p:cNvSpPr>
          <p:nvPr/>
        </p:nvSpPr>
        <p:spPr bwMode="auto">
          <a:xfrm flipH="1">
            <a:off x="8291513" y="4221163"/>
            <a:ext cx="115887" cy="438150"/>
          </a:xfrm>
          <a:prstGeom prst="line">
            <a:avLst/>
          </a:prstGeom>
          <a:noFill/>
          <a:ln w="9360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800100"/>
            <a:ext cx="207010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8" name="Line 8"/>
          <p:cNvSpPr>
            <a:spLocks noChangeShapeType="1"/>
          </p:cNvSpPr>
          <p:nvPr/>
        </p:nvSpPr>
        <p:spPr bwMode="auto">
          <a:xfrm flipH="1">
            <a:off x="9156700" y="1376363"/>
            <a:ext cx="534988" cy="250825"/>
          </a:xfrm>
          <a:prstGeom prst="line">
            <a:avLst/>
          </a:prstGeom>
          <a:noFill/>
          <a:ln w="9360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 flipV="1">
            <a:off x="7932738" y="5084763"/>
            <a:ext cx="214312" cy="554037"/>
          </a:xfrm>
          <a:prstGeom prst="line">
            <a:avLst/>
          </a:prstGeom>
          <a:noFill/>
          <a:ln w="9360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176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500px-Fossapterygopalatina">
            <a:hlinkClick r:id="rId2" tooltip="Schema der Fossa pterygopalatin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431800"/>
            <a:ext cx="7180262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6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19"/>
          <a:stretch>
            <a:fillRect/>
          </a:stretch>
        </p:blipFill>
        <p:spPr bwMode="auto">
          <a:xfrm>
            <a:off x="1020763" y="115888"/>
            <a:ext cx="360045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88963" y="3194050"/>
            <a:ext cx="4859337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Aditus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orbitae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(base)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solidFill>
                  <a:schemeClr val="tx2"/>
                </a:solidFill>
                <a:latin typeface="+mj-lt"/>
              </a:rPr>
              <a:t>   </a:t>
            </a:r>
            <a:r>
              <a:rPr lang="cs-CZ" altLang="cs-CZ" sz="2000" b="1" dirty="0" err="1">
                <a:latin typeface="+mj-lt"/>
              </a:rPr>
              <a:t>margo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supraorbitalis</a:t>
            </a:r>
            <a:r>
              <a:rPr lang="cs-CZ" altLang="cs-CZ" sz="2000" b="1" dirty="0">
                <a:latin typeface="+mj-lt"/>
              </a:rPr>
              <a:t>, </a:t>
            </a:r>
            <a:r>
              <a:rPr lang="cs-CZ" altLang="cs-CZ" sz="2000" b="1" dirty="0" err="1">
                <a:latin typeface="+mj-lt"/>
              </a:rPr>
              <a:t>infraorbitalis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Apex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Canalis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opticus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Roof</a:t>
            </a:r>
            <a:endParaRPr lang="cs-CZ" altLang="cs-CZ" sz="2000" b="1" dirty="0">
              <a:solidFill>
                <a:srgbClr val="99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   </a:t>
            </a:r>
            <a:r>
              <a:rPr lang="cs-CZ" altLang="cs-CZ" sz="2000" b="1" dirty="0" err="1">
                <a:latin typeface="+mj-lt"/>
              </a:rPr>
              <a:t>pars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orbitalis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frontalis</a:t>
            </a:r>
            <a:r>
              <a:rPr lang="cs-CZ" altLang="cs-CZ" sz="2000" b="1" dirty="0"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   </a:t>
            </a:r>
            <a:r>
              <a:rPr lang="cs-CZ" altLang="cs-CZ" sz="2000" b="1" dirty="0">
                <a:latin typeface="+mj-lt"/>
              </a:rPr>
              <a:t>ala minor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sphenoidalis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>
                <a:latin typeface="+mn-lt"/>
              </a:rPr>
              <a:t>(</a:t>
            </a:r>
            <a:r>
              <a:rPr lang="cs-CZ" altLang="cs-CZ" sz="2000" dirty="0">
                <a:latin typeface="+mn-lt"/>
              </a:rPr>
              <a:t>fovea </a:t>
            </a:r>
            <a:r>
              <a:rPr lang="cs-CZ" altLang="cs-CZ" sz="2000" dirty="0" err="1">
                <a:latin typeface="+mn-lt"/>
              </a:rPr>
              <a:t>trochlearis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fossa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glandulae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lacrimalis</a:t>
            </a:r>
            <a:r>
              <a:rPr lang="cs-CZ" altLang="cs-CZ" sz="2000" dirty="0">
                <a:latin typeface="+mn-lt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5448300" y="115888"/>
            <a:ext cx="1073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Orbita</a:t>
            </a:r>
            <a:endParaRPr lang="cs-CZ" altLang="cs-CZ" sz="28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542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58"/>
          <a:stretch>
            <a:fillRect/>
          </a:stretch>
        </p:blipFill>
        <p:spPr bwMode="auto">
          <a:xfrm>
            <a:off x="8331200" y="465138"/>
            <a:ext cx="368935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588250" y="4043363"/>
            <a:ext cx="3405188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Floor</a:t>
            </a:r>
            <a:endParaRPr lang="cs-CZ" altLang="cs-CZ" sz="24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facies </a:t>
            </a:r>
            <a:r>
              <a:rPr lang="cs-CZ" altLang="cs-CZ" sz="2000" b="1" dirty="0" err="1">
                <a:latin typeface="+mj-lt"/>
              </a:rPr>
              <a:t>orbitalis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corporis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maxillae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>
                <a:latin typeface="+mn-lt"/>
              </a:rPr>
              <a:t>(</a:t>
            </a:r>
            <a:r>
              <a:rPr lang="cs-CZ" altLang="cs-CZ" sz="2000" dirty="0" err="1">
                <a:latin typeface="+mn-lt"/>
              </a:rPr>
              <a:t>sulcus</a:t>
            </a:r>
            <a:r>
              <a:rPr lang="cs-CZ" altLang="cs-CZ" sz="2000" dirty="0">
                <a:latin typeface="+mn-lt"/>
              </a:rPr>
              <a:t> &amp; </a:t>
            </a:r>
            <a:r>
              <a:rPr lang="cs-CZ" altLang="cs-CZ" sz="2000" dirty="0" err="1">
                <a:latin typeface="+mn-lt"/>
              </a:rPr>
              <a:t>canalis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infraorbitalis</a:t>
            </a:r>
            <a:r>
              <a:rPr lang="cs-CZ" altLang="cs-CZ" sz="2000" dirty="0">
                <a:latin typeface="+mn-lt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facies </a:t>
            </a:r>
            <a:r>
              <a:rPr lang="cs-CZ" altLang="cs-CZ" sz="2000" b="1" dirty="0" err="1">
                <a:latin typeface="+mj-lt"/>
              </a:rPr>
              <a:t>orbitalis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zygomatici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processus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orbitalis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palatini</a:t>
            </a:r>
            <a:endParaRPr lang="cs-CZ" altLang="cs-CZ" sz="20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36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19"/>
          <a:stretch>
            <a:fillRect/>
          </a:stretch>
        </p:blipFill>
        <p:spPr bwMode="auto">
          <a:xfrm>
            <a:off x="1371600" y="2582863"/>
            <a:ext cx="4105275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860425" y="274638"/>
            <a:ext cx="52578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Lateral</a:t>
            </a:r>
            <a:r>
              <a:rPr lang="cs-CZ" altLang="cs-CZ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wall</a:t>
            </a:r>
            <a:endParaRPr lang="cs-CZ" altLang="cs-CZ" sz="20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facies </a:t>
            </a:r>
            <a:r>
              <a:rPr lang="cs-CZ" altLang="cs-CZ" sz="2000" b="1" dirty="0" err="1">
                <a:latin typeface="+mj-lt"/>
              </a:rPr>
              <a:t>orbitalis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zygomatici</a:t>
            </a:r>
            <a:r>
              <a:rPr lang="cs-CZ" altLang="cs-CZ" sz="2000" b="1" dirty="0"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facies </a:t>
            </a:r>
            <a:r>
              <a:rPr lang="cs-CZ" altLang="cs-CZ" sz="2000" b="1" dirty="0" err="1">
                <a:latin typeface="+mj-lt"/>
              </a:rPr>
              <a:t>orbitalis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alae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majoris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sphenoidalis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u="sng" dirty="0" err="1">
                <a:latin typeface="+mn-lt"/>
              </a:rPr>
              <a:t>openings</a:t>
            </a:r>
            <a:r>
              <a:rPr lang="cs-CZ" altLang="cs-CZ" sz="2000" b="1" u="sng" dirty="0">
                <a:latin typeface="+mn-lt"/>
              </a:rPr>
              <a:t>: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fissura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orbitalis</a:t>
            </a:r>
            <a:r>
              <a:rPr lang="cs-CZ" altLang="cs-CZ" sz="2000" dirty="0">
                <a:latin typeface="+mn-lt"/>
              </a:rPr>
              <a:t> superior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>
                <a:latin typeface="+mn-lt"/>
              </a:rPr>
              <a:t>              </a:t>
            </a:r>
            <a:r>
              <a:rPr lang="cs-CZ" altLang="cs-CZ" sz="2000" dirty="0">
                <a:latin typeface="+mn-lt"/>
              </a:rPr>
              <a:t>     </a:t>
            </a:r>
            <a:r>
              <a:rPr lang="cs-CZ" altLang="cs-CZ" sz="2000" dirty="0" err="1">
                <a:latin typeface="+mn-lt"/>
              </a:rPr>
              <a:t>fissura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orbitalis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inferior</a:t>
            </a:r>
            <a:endParaRPr lang="cs-CZ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>
                <a:latin typeface="+mn-lt"/>
              </a:rPr>
              <a:t>              </a:t>
            </a:r>
            <a:r>
              <a:rPr lang="cs-CZ" altLang="cs-CZ" sz="2000" dirty="0">
                <a:latin typeface="+mn-lt"/>
              </a:rPr>
              <a:t>     </a:t>
            </a:r>
            <a:r>
              <a:rPr lang="cs-CZ" altLang="cs-CZ" sz="2000" dirty="0" err="1">
                <a:latin typeface="+mn-lt"/>
              </a:rPr>
              <a:t>foramen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zygomaticoorbitale</a:t>
            </a:r>
            <a:endParaRPr lang="cs-CZ" altLang="cs-CZ" sz="2000" dirty="0">
              <a:latin typeface="+mn-lt"/>
            </a:endParaRPr>
          </a:p>
        </p:txBody>
      </p:sp>
      <p:pic>
        <p:nvPicPr>
          <p:cNvPr id="563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r="17270" b="1984"/>
          <a:stretch>
            <a:fillRect/>
          </a:stretch>
        </p:blipFill>
        <p:spPr bwMode="auto">
          <a:xfrm>
            <a:off x="7972425" y="115888"/>
            <a:ext cx="3525838" cy="341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557963" y="2940050"/>
            <a:ext cx="4437062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Medial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wall</a:t>
            </a:r>
            <a:endParaRPr lang="cs-CZ" altLang="cs-CZ" sz="2000" b="1" dirty="0">
              <a:solidFill>
                <a:srgbClr val="FFFF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   </a:t>
            </a:r>
            <a:r>
              <a:rPr lang="cs-CZ" altLang="cs-CZ" sz="2000" b="1" dirty="0" err="1">
                <a:latin typeface="+mj-lt"/>
              </a:rPr>
              <a:t>processus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frontalis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maxillae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   </a:t>
            </a:r>
            <a:r>
              <a:rPr lang="cs-CZ" altLang="cs-CZ" sz="2000" b="1" dirty="0">
                <a:latin typeface="+mj-lt"/>
              </a:rPr>
              <a:t>os </a:t>
            </a:r>
            <a:r>
              <a:rPr lang="cs-CZ" altLang="cs-CZ" sz="2000" b="1" dirty="0" err="1">
                <a:latin typeface="+mj-lt"/>
              </a:rPr>
              <a:t>lacrimale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   </a:t>
            </a:r>
            <a:r>
              <a:rPr lang="cs-CZ" altLang="cs-CZ" sz="2000" b="1" dirty="0">
                <a:latin typeface="+mj-lt"/>
              </a:rPr>
              <a:t>lamina </a:t>
            </a:r>
            <a:r>
              <a:rPr lang="cs-CZ" altLang="cs-CZ" sz="2000" b="1" dirty="0" err="1">
                <a:latin typeface="+mj-lt"/>
              </a:rPr>
              <a:t>orbitalis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ethmoidalis</a:t>
            </a:r>
            <a:r>
              <a:rPr lang="cs-CZ" altLang="cs-CZ" sz="2000" b="1" dirty="0">
                <a:latin typeface="+mj-lt"/>
              </a:rPr>
              <a:t> 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>
                <a:latin typeface="+mn-lt"/>
              </a:rPr>
              <a:t>  (</a:t>
            </a:r>
            <a:r>
              <a:rPr lang="cs-CZ" altLang="cs-CZ" sz="2000" dirty="0" err="1">
                <a:latin typeface="+mn-lt"/>
              </a:rPr>
              <a:t>fossa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sacci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lacrimalis</a:t>
            </a:r>
            <a:r>
              <a:rPr lang="cs-CZ" altLang="cs-CZ" sz="2000" dirty="0">
                <a:latin typeface="+mn-lt"/>
              </a:rPr>
              <a:t>)</a:t>
            </a:r>
            <a:r>
              <a:rPr lang="cs-CZ" altLang="cs-CZ" sz="2000" b="1" dirty="0">
                <a:latin typeface="+mj-lt"/>
              </a:rPr>
              <a:t> 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>
                <a:latin typeface="+mj-lt"/>
              </a:rPr>
              <a:t>  ala </a:t>
            </a:r>
            <a:r>
              <a:rPr lang="cs-CZ" altLang="cs-CZ" sz="2000" b="1" dirty="0">
                <a:latin typeface="+mj-lt"/>
              </a:rPr>
              <a:t>minor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sphenoidalis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u="sng" dirty="0" err="1">
                <a:latin typeface="+mn-lt"/>
              </a:rPr>
              <a:t>openings</a:t>
            </a:r>
            <a:r>
              <a:rPr lang="cs-CZ" altLang="cs-CZ" sz="2000" b="1" dirty="0">
                <a:latin typeface="+mn-lt"/>
              </a:rPr>
              <a:t>: </a:t>
            </a:r>
            <a:r>
              <a:rPr lang="cs-CZ" altLang="cs-CZ" sz="2000" dirty="0" err="1">
                <a:latin typeface="+mn-lt"/>
              </a:rPr>
              <a:t>foramen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ethmoidale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anterius</a:t>
            </a:r>
            <a:endParaRPr lang="cs-CZ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>
                <a:latin typeface="+mn-lt"/>
              </a:rPr>
              <a:t>              </a:t>
            </a:r>
            <a:r>
              <a:rPr lang="cs-CZ" altLang="cs-CZ" sz="2000" dirty="0">
                <a:latin typeface="+mn-lt"/>
              </a:rPr>
              <a:t>     </a:t>
            </a:r>
            <a:r>
              <a:rPr lang="cs-CZ" altLang="cs-CZ" sz="2000" dirty="0" err="1">
                <a:latin typeface="+mn-lt"/>
              </a:rPr>
              <a:t>foramen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ethmoidale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posterius</a:t>
            </a:r>
            <a:endParaRPr lang="cs-CZ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   </a:t>
            </a:r>
            <a:endParaRPr lang="cs-CZ" altLang="cs-CZ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83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943475" y="620713"/>
            <a:ext cx="23034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000" b="1"/>
              <a:t>Apertura piriformis</a:t>
            </a:r>
          </a:p>
          <a:p>
            <a:pPr eaLnBrk="1" hangingPunct="1"/>
            <a:r>
              <a:rPr lang="cs-CZ" altLang="cs-CZ" sz="2000" b="1"/>
              <a:t>Choanae</a:t>
            </a:r>
            <a:endParaRPr lang="cs-CZ" altLang="cs-CZ" sz="1600" b="1">
              <a:solidFill>
                <a:schemeClr val="bg1"/>
              </a:solidFill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728663"/>
            <a:ext cx="304482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728663"/>
            <a:ext cx="2954338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4800600" y="117475"/>
            <a:ext cx="252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Cavitas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nasi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ossea</a:t>
            </a:r>
            <a:endParaRPr lang="cs-CZ" altLang="cs-CZ" sz="24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5735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5980" r="8560" b="25113"/>
          <a:stretch>
            <a:fillRect/>
          </a:stretch>
        </p:blipFill>
        <p:spPr bwMode="auto">
          <a:xfrm>
            <a:off x="4697413" y="1700213"/>
            <a:ext cx="3049587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1" name="Text Box 14"/>
          <p:cNvSpPr txBox="1">
            <a:spLocks noChangeArrowheads="1"/>
          </p:cNvSpPr>
          <p:nvPr/>
        </p:nvSpPr>
        <p:spPr bwMode="auto">
          <a:xfrm>
            <a:off x="4697413" y="4530725"/>
            <a:ext cx="2935287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000" b="1"/>
              <a:t>Roof</a:t>
            </a:r>
          </a:p>
          <a:p>
            <a:pPr eaLnBrk="1" hangingPunct="1"/>
            <a:r>
              <a:rPr lang="cs-CZ" altLang="cs-CZ" sz="2000" b="1"/>
              <a:t>Floor (palatum durum)</a:t>
            </a:r>
          </a:p>
          <a:p>
            <a:pPr eaLnBrk="1" hangingPunct="1"/>
            <a:r>
              <a:rPr lang="cs-CZ" altLang="cs-CZ" sz="2000" b="1"/>
              <a:t>Medial wall (septum nasi)</a:t>
            </a:r>
          </a:p>
          <a:p>
            <a:pPr eaLnBrk="1" hangingPunct="1"/>
            <a:r>
              <a:rPr lang="cs-CZ" altLang="cs-CZ" sz="2000" b="1"/>
              <a:t>Lateral wall (3 layers)</a:t>
            </a:r>
          </a:p>
        </p:txBody>
      </p:sp>
    </p:spTree>
    <p:extLst>
      <p:ext uri="{BB962C8B-B14F-4D97-AF65-F5344CB8AC3E}">
        <p14:creationId xmlns:p14="http://schemas.microsoft.com/office/powerpoint/2010/main" val="18632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7751763" y="2960688"/>
            <a:ext cx="182562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2000" b="1">
              <a:latin typeface="Arial" panose="020B0604020202020204" pitchFamily="34" charset="0"/>
            </a:endParaRPr>
          </a:p>
        </p:txBody>
      </p:sp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5159375" y="3716338"/>
            <a:ext cx="18256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2000" b="1">
              <a:latin typeface="Arial" panose="020B0604020202020204" pitchFamily="34" charset="0"/>
            </a:endParaRPr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0"/>
          <a:stretch>
            <a:fillRect/>
          </a:stretch>
        </p:blipFill>
        <p:spPr bwMode="auto">
          <a:xfrm>
            <a:off x="6096000" y="3429000"/>
            <a:ext cx="4572000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22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3"/>
          <a:stretch>
            <a:fillRect/>
          </a:stretch>
        </p:blipFill>
        <p:spPr bwMode="auto">
          <a:xfrm>
            <a:off x="6096000" y="0"/>
            <a:ext cx="4572000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24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1317625" y="528638"/>
            <a:ext cx="4572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93763" indent="-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3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2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1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u="sng" dirty="0" err="1" smtClean="0">
                <a:solidFill>
                  <a:srgbClr val="C00000"/>
                </a:solidFill>
                <a:latin typeface="+mj-lt"/>
              </a:rPr>
              <a:t>Roof</a:t>
            </a:r>
            <a:r>
              <a:rPr lang="cs-CZ" altLang="cs-CZ" sz="2000" dirty="0" smtClean="0">
                <a:latin typeface="+mj-lt"/>
              </a:rPr>
              <a:t>: </a:t>
            </a:r>
            <a:r>
              <a:rPr lang="cs-CZ" altLang="cs-CZ" sz="2000" dirty="0" err="1">
                <a:latin typeface="+mj-lt"/>
              </a:rPr>
              <a:t>ossa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nasalia</a:t>
            </a:r>
            <a:r>
              <a:rPr lang="cs-CZ" altLang="cs-CZ" sz="2000" dirty="0">
                <a:latin typeface="+mj-lt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>
                <a:latin typeface="+mj-lt"/>
              </a:rPr>
              <a:t>            </a:t>
            </a:r>
            <a:r>
              <a:rPr lang="cs-CZ" altLang="cs-CZ" sz="2000" dirty="0" err="1">
                <a:latin typeface="+mj-lt"/>
              </a:rPr>
              <a:t>pars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nasalis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ossis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frontalis</a:t>
            </a:r>
            <a:r>
              <a:rPr lang="cs-CZ" altLang="cs-CZ" sz="2000" dirty="0">
                <a:latin typeface="+mj-lt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>
                <a:latin typeface="+mj-lt"/>
              </a:rPr>
              <a:t>            lamina </a:t>
            </a:r>
            <a:r>
              <a:rPr lang="cs-CZ" altLang="cs-CZ" sz="2000" dirty="0" err="1">
                <a:latin typeface="+mj-lt"/>
              </a:rPr>
              <a:t>cribrosa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ossis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ethmoidalis</a:t>
            </a:r>
            <a:r>
              <a:rPr lang="cs-CZ" altLang="cs-CZ" sz="2000" dirty="0">
                <a:latin typeface="+mj-lt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>
                <a:latin typeface="+mj-lt"/>
              </a:rPr>
              <a:t>           corpus </a:t>
            </a:r>
            <a:r>
              <a:rPr lang="cs-CZ" altLang="cs-CZ" sz="2000" dirty="0" err="1">
                <a:latin typeface="+mj-lt"/>
              </a:rPr>
              <a:t>ossis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sphenoidalis</a:t>
            </a:r>
            <a:endParaRPr lang="cs-CZ" altLang="cs-CZ" sz="2000" dirty="0">
              <a:latin typeface="+mj-lt"/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1524000" y="3429000"/>
            <a:ext cx="5154613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68400" indent="-1168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39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92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98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80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5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6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u="sng" dirty="0" err="1" smtClean="0">
                <a:solidFill>
                  <a:srgbClr val="C00000"/>
                </a:solidFill>
                <a:latin typeface="+mj-lt"/>
              </a:rPr>
              <a:t>Floor</a:t>
            </a:r>
            <a:r>
              <a:rPr lang="cs-CZ" altLang="cs-CZ" sz="2000" dirty="0" smtClean="0">
                <a:latin typeface="+mj-lt"/>
              </a:rPr>
              <a:t>: 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 (palatum </a:t>
            </a:r>
            <a:r>
              <a:rPr lang="cs-CZ" altLang="cs-CZ" sz="2000" b="1" dirty="0" err="1">
                <a:solidFill>
                  <a:srgbClr val="990000"/>
                </a:solidFill>
                <a:latin typeface="+mj-lt"/>
              </a:rPr>
              <a:t>durum</a:t>
            </a:r>
            <a:r>
              <a:rPr lang="cs-CZ" altLang="cs-CZ" sz="2000" b="1" dirty="0">
                <a:solidFill>
                  <a:srgbClr val="990000"/>
                </a:solidFill>
                <a:latin typeface="+mj-lt"/>
              </a:rPr>
              <a:t>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 err="1" smtClean="0">
                <a:latin typeface="+mj-lt"/>
              </a:rPr>
              <a:t>processus</a:t>
            </a:r>
            <a:r>
              <a:rPr lang="cs-CZ" altLang="cs-CZ" sz="2000" dirty="0" smtClean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palatini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maxilae</a:t>
            </a:r>
            <a:endParaRPr lang="cs-CZ" altLang="cs-CZ" sz="2000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 smtClean="0">
                <a:latin typeface="+mj-lt"/>
              </a:rPr>
              <a:t>lamina </a:t>
            </a:r>
            <a:r>
              <a:rPr lang="cs-CZ" altLang="cs-CZ" sz="2000" dirty="0" err="1">
                <a:latin typeface="+mj-lt"/>
              </a:rPr>
              <a:t>horizontalis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ossis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 smtClean="0">
                <a:latin typeface="+mj-lt"/>
              </a:rPr>
              <a:t>palatini</a:t>
            </a:r>
            <a:endParaRPr lang="cs-CZ" altLang="cs-CZ" sz="2000" dirty="0" smtClean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 smtClean="0">
                <a:latin typeface="+mj-lt"/>
              </a:rPr>
              <a:t>(os </a:t>
            </a:r>
            <a:r>
              <a:rPr lang="cs-CZ" altLang="cs-CZ" sz="2000" dirty="0" err="1" smtClean="0">
                <a:latin typeface="+mj-lt"/>
              </a:rPr>
              <a:t>incisivum</a:t>
            </a:r>
            <a:r>
              <a:rPr lang="cs-CZ" altLang="cs-CZ" sz="2000" dirty="0" smtClean="0">
                <a:latin typeface="+mj-lt"/>
              </a:rPr>
              <a:t>)</a:t>
            </a:r>
            <a:endParaRPr lang="cs-CZ" altLang="cs-CZ" sz="2000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6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1157288" y="663575"/>
            <a:ext cx="30940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Medial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wall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cs-CZ" altLang="cs-CZ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(septum </a:t>
            </a:r>
            <a:r>
              <a:rPr lang="cs-CZ" altLang="cs-CZ" sz="20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nasi</a:t>
            </a:r>
            <a:r>
              <a:rPr lang="cs-CZ" altLang="cs-CZ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</a:t>
            </a:r>
          </a:p>
        </p:txBody>
      </p:sp>
      <p:pic>
        <p:nvPicPr>
          <p:cNvPr id="6144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2132013"/>
            <a:ext cx="41402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4814888" y="673100"/>
            <a:ext cx="42767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lamina </a:t>
            </a:r>
            <a:r>
              <a:rPr lang="cs-CZ" altLang="cs-CZ" sz="2000" b="1" dirty="0" err="1">
                <a:latin typeface="+mj-lt"/>
              </a:rPr>
              <a:t>perpendicularis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ethmoidalis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vomer</a:t>
            </a:r>
            <a:endParaRPr lang="cs-CZ" altLang="cs-CZ" sz="2000" b="1" dirty="0">
              <a:latin typeface="+mj-lt"/>
            </a:endParaRPr>
          </a:p>
        </p:txBody>
      </p:sp>
      <p:pic>
        <p:nvPicPr>
          <p:cNvPr id="6144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8" r="18744" b="1212"/>
          <a:stretch>
            <a:fillRect/>
          </a:stretch>
        </p:blipFill>
        <p:spPr bwMode="auto">
          <a:xfrm>
            <a:off x="6669088" y="2755900"/>
            <a:ext cx="2627312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6" name="AutoShape 2" descr="Kost&amp;ecaron;ná p&amp;rcaron;epá&amp;zcaron;ka nosní"/>
          <p:cNvSpPr>
            <a:spLocks noChangeAspect="1" noChangeArrowheads="1"/>
          </p:cNvSpPr>
          <p:nvPr/>
        </p:nvSpPr>
        <p:spPr bwMode="auto">
          <a:xfrm>
            <a:off x="155575" y="-102870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97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863" y="1000125"/>
            <a:ext cx="2035175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58"/>
          <a:stretch>
            <a:fillRect/>
          </a:stretch>
        </p:blipFill>
        <p:spPr bwMode="auto">
          <a:xfrm>
            <a:off x="3286125" y="1046163"/>
            <a:ext cx="24003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4610" name="Rectangle 2"/>
          <p:cNvSpPr>
            <a:spLocks noChangeArrowheads="1"/>
          </p:cNvSpPr>
          <p:nvPr/>
        </p:nvSpPr>
        <p:spPr bwMode="auto">
          <a:xfrm>
            <a:off x="315913" y="212725"/>
            <a:ext cx="11506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Corpus </a:t>
            </a: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maxillae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3484563" y="3748088"/>
            <a:ext cx="2689225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Facies </a:t>
            </a:r>
            <a:r>
              <a:rPr lang="cs-CZ" alt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orbitalis</a:t>
            </a:r>
            <a:r>
              <a:rPr lang="cs-CZ" altLang="cs-CZ" b="1" dirty="0">
                <a:solidFill>
                  <a:srgbClr val="C00000"/>
                </a:solidFill>
                <a:latin typeface="+mj-lt"/>
              </a:rPr>
              <a:t>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   </a:t>
            </a:r>
            <a:r>
              <a:rPr lang="cs-CZ" altLang="cs-CZ" dirty="0" err="1">
                <a:latin typeface="+mj-lt"/>
              </a:rPr>
              <a:t>margo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infraorbitalis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   </a:t>
            </a:r>
            <a:r>
              <a:rPr lang="cs-CZ" altLang="cs-CZ" dirty="0" err="1">
                <a:latin typeface="+mj-lt"/>
              </a:rPr>
              <a:t>sulcus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infraorbitalis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   </a:t>
            </a:r>
            <a:r>
              <a:rPr lang="cs-CZ" altLang="cs-CZ" dirty="0" err="1">
                <a:latin typeface="+mj-lt"/>
              </a:rPr>
              <a:t>canalis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infraorbitalis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      </a:t>
            </a:r>
            <a:r>
              <a:rPr lang="cs-CZ" altLang="cs-CZ" dirty="0">
                <a:latin typeface="+mj-lt"/>
              </a:rPr>
              <a:t>(</a:t>
            </a:r>
            <a:r>
              <a:rPr lang="cs-CZ" altLang="cs-CZ" dirty="0" err="1">
                <a:latin typeface="+mj-lt"/>
              </a:rPr>
              <a:t>canales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alveolares</a:t>
            </a:r>
            <a:r>
              <a:rPr lang="cs-CZ" altLang="cs-CZ" dirty="0">
                <a:latin typeface="+mj-lt"/>
              </a:rPr>
              <a:t>) </a:t>
            </a: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609600" y="3829050"/>
            <a:ext cx="272415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Facies </a:t>
            </a:r>
            <a:r>
              <a:rPr lang="cs-CZ" alt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anterior</a:t>
            </a:r>
            <a:endParaRPr lang="cs-CZ" alt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foramen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infraorbitale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fossa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canina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incisura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nasalis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spina </a:t>
            </a:r>
            <a:r>
              <a:rPr lang="cs-CZ" altLang="cs-CZ" dirty="0" err="1">
                <a:latin typeface="+mj-lt"/>
              </a:rPr>
              <a:t>nasalis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anterior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8912225" y="3435350"/>
            <a:ext cx="27384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Facies </a:t>
            </a:r>
            <a:r>
              <a:rPr lang="cs-CZ" alt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infratemporalis</a:t>
            </a:r>
            <a:endParaRPr lang="cs-CZ" alt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3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736600"/>
            <a:ext cx="2108200" cy="30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>
            <a:fillRect/>
          </a:stretch>
        </p:blipFill>
        <p:spPr bwMode="auto">
          <a:xfrm>
            <a:off x="6226175" y="785813"/>
            <a:ext cx="2735263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635750" y="3713163"/>
            <a:ext cx="14192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Facies </a:t>
            </a:r>
            <a:r>
              <a:rPr lang="cs-CZ" altLang="cs-CZ" b="1" dirty="0" err="1">
                <a:solidFill>
                  <a:srgbClr val="800000"/>
                </a:solidFill>
                <a:latin typeface="+mj-lt"/>
              </a:rPr>
              <a:t>nasalis</a:t>
            </a:r>
            <a:endParaRPr lang="cs-CZ" altLang="cs-CZ" b="1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675438" y="4302125"/>
            <a:ext cx="4572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sinus </a:t>
            </a:r>
            <a:r>
              <a:rPr lang="cs-CZ" altLang="cs-CZ" dirty="0" err="1">
                <a:latin typeface="+mj-lt"/>
              </a:rPr>
              <a:t>maxillaris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hiatus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maxillaris</a:t>
            </a:r>
            <a:r>
              <a:rPr lang="cs-CZ" altLang="cs-CZ" dirty="0">
                <a:latin typeface="+mj-lt"/>
              </a:rPr>
              <a:t> 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(</a:t>
            </a:r>
            <a:r>
              <a:rPr lang="cs-CZ" altLang="cs-CZ" dirty="0">
                <a:latin typeface="+mj-lt"/>
              </a:rPr>
              <a:t>antrum </a:t>
            </a:r>
            <a:r>
              <a:rPr lang="cs-CZ" altLang="cs-CZ" dirty="0" err="1">
                <a:latin typeface="+mj-lt"/>
              </a:rPr>
              <a:t>Highmori</a:t>
            </a:r>
            <a:r>
              <a:rPr lang="cs-CZ" altLang="cs-CZ" dirty="0">
                <a:latin typeface="+mj-lt"/>
              </a:rPr>
              <a:t>)</a:t>
            </a:r>
            <a:endParaRPr lang="en-US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9144000" y="4037013"/>
            <a:ext cx="6096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crista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infrazygomatica</a:t>
            </a:r>
            <a:r>
              <a:rPr lang="cs-CZ" altLang="cs-CZ" dirty="0"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tuber </a:t>
            </a:r>
            <a:r>
              <a:rPr lang="cs-CZ" altLang="cs-CZ" dirty="0" err="1">
                <a:latin typeface="+mj-lt"/>
              </a:rPr>
              <a:t>maxillae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foramina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>
                <a:latin typeface="+mj-lt"/>
              </a:rPr>
              <a:t>et </a:t>
            </a:r>
            <a:r>
              <a:rPr lang="cs-CZ" altLang="cs-CZ" dirty="0" err="1">
                <a:latin typeface="+mj-lt"/>
              </a:rPr>
              <a:t>canales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alveolares</a:t>
            </a:r>
            <a:endParaRPr lang="cs-CZ" altLang="cs-CZ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610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8"/>
          <a:stretch>
            <a:fillRect/>
          </a:stretch>
        </p:blipFill>
        <p:spPr bwMode="auto">
          <a:xfrm>
            <a:off x="6096000" y="0"/>
            <a:ext cx="2422525" cy="2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01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570288"/>
            <a:ext cx="2773363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2"/>
          <a:stretch>
            <a:fillRect/>
          </a:stretch>
        </p:blipFill>
        <p:spPr bwMode="auto">
          <a:xfrm>
            <a:off x="8612188" y="846138"/>
            <a:ext cx="3248025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58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9" name="Rectangle 7"/>
          <p:cNvSpPr>
            <a:spLocks noChangeArrowheads="1"/>
          </p:cNvSpPr>
          <p:nvPr/>
        </p:nvSpPr>
        <p:spPr bwMode="auto">
          <a:xfrm>
            <a:off x="1524000" y="163513"/>
            <a:ext cx="14049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000" b="1" u="sng">
                <a:solidFill>
                  <a:srgbClr val="C00000"/>
                </a:solidFill>
              </a:rPr>
              <a:t>Lateral wall</a:t>
            </a:r>
          </a:p>
        </p:txBody>
      </p:sp>
      <p:sp>
        <p:nvSpPr>
          <p:cNvPr id="62470" name="Rectangle 8"/>
          <p:cNvSpPr>
            <a:spLocks noChangeArrowheads="1"/>
          </p:cNvSpPr>
          <p:nvPr/>
        </p:nvSpPr>
        <p:spPr bwMode="auto">
          <a:xfrm>
            <a:off x="1524000" y="2636838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000" b="1" u="sng"/>
              <a:t>Middle layer</a:t>
            </a:r>
          </a:p>
          <a:p>
            <a:pPr eaLnBrk="1" hangingPunct="1"/>
            <a:r>
              <a:rPr lang="cs-CZ" altLang="cs-CZ" sz="2000"/>
              <a:t>os lacrimale</a:t>
            </a:r>
          </a:p>
          <a:p>
            <a:pPr eaLnBrk="1" hangingPunct="1"/>
            <a:r>
              <a:rPr lang="cs-CZ" altLang="cs-CZ" sz="2000"/>
              <a:t>lamina perpendicularis ossis palatini</a:t>
            </a:r>
          </a:p>
        </p:txBody>
      </p:sp>
      <p:sp>
        <p:nvSpPr>
          <p:cNvPr id="62471" name="Rectangle 9"/>
          <p:cNvSpPr>
            <a:spLocks noChangeArrowheads="1"/>
          </p:cNvSpPr>
          <p:nvPr/>
        </p:nvSpPr>
        <p:spPr bwMode="auto">
          <a:xfrm>
            <a:off x="1524000" y="908050"/>
            <a:ext cx="4572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000" b="1" u="sng"/>
              <a:t>Lateral layer</a:t>
            </a:r>
          </a:p>
          <a:p>
            <a:pPr eaLnBrk="1" hangingPunct="1"/>
            <a:r>
              <a:rPr lang="cs-CZ" altLang="cs-CZ" sz="2000"/>
              <a:t>processus frontalis maxillae</a:t>
            </a:r>
          </a:p>
          <a:p>
            <a:pPr eaLnBrk="1" hangingPunct="1"/>
            <a:r>
              <a:rPr lang="cs-CZ" altLang="cs-CZ" sz="2000"/>
              <a:t>corpus maxillae</a:t>
            </a:r>
          </a:p>
          <a:p>
            <a:pPr eaLnBrk="1" hangingPunct="1"/>
            <a:r>
              <a:rPr lang="cs-CZ" altLang="cs-CZ" sz="2000"/>
              <a:t>lamina medialis processus pterygoidei</a:t>
            </a:r>
            <a:r>
              <a:rPr lang="cs-CZ" altLang="cs-CZ"/>
              <a:t> </a:t>
            </a: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1524000" y="4117975"/>
            <a:ext cx="45720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u="sng" dirty="0" err="1">
                <a:latin typeface="+mn-lt"/>
              </a:rPr>
              <a:t>Medial</a:t>
            </a:r>
            <a:r>
              <a:rPr lang="cs-CZ" altLang="cs-CZ" sz="2000" b="1" u="sng" dirty="0">
                <a:latin typeface="+mn-lt"/>
              </a:rPr>
              <a:t> </a:t>
            </a:r>
            <a:r>
              <a:rPr lang="cs-CZ" altLang="cs-CZ" sz="2000" b="1" u="sng" dirty="0" err="1">
                <a:latin typeface="+mn-lt"/>
              </a:rPr>
              <a:t>layer</a:t>
            </a:r>
            <a:endParaRPr lang="cs-CZ" altLang="cs-CZ" sz="2000" b="1" u="sng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 err="1">
                <a:latin typeface="+mn-lt"/>
              </a:rPr>
              <a:t>concha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nasalis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inferior</a:t>
            </a:r>
            <a:endParaRPr lang="cs-CZ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 err="1">
                <a:latin typeface="+mn-lt"/>
              </a:rPr>
              <a:t>labyrinthus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ethmoidalis</a:t>
            </a:r>
            <a:endParaRPr lang="cs-CZ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(</a:t>
            </a:r>
            <a:r>
              <a:rPr lang="cs-CZ" altLang="cs-CZ" sz="2000" b="1" dirty="0" err="1">
                <a:latin typeface="+mj-lt"/>
              </a:rPr>
              <a:t>concha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nasalis</a:t>
            </a:r>
            <a:r>
              <a:rPr lang="cs-CZ" altLang="cs-CZ" sz="2000" b="1" dirty="0">
                <a:latin typeface="+mj-lt"/>
              </a:rPr>
              <a:t> superior et media,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latin typeface="+mj-lt"/>
              </a:rPr>
              <a:t>bulla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ethmoidalis</a:t>
            </a:r>
            <a:r>
              <a:rPr lang="cs-CZ" altLang="cs-CZ" sz="2000" b="1" dirty="0">
                <a:latin typeface="+mj-lt"/>
              </a:rPr>
              <a:t>, </a:t>
            </a:r>
            <a:r>
              <a:rPr lang="cs-CZ" altLang="cs-CZ" sz="2000" b="1" dirty="0" err="1">
                <a:latin typeface="+mj-lt"/>
              </a:rPr>
              <a:t>processus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uncinatus</a:t>
            </a:r>
            <a:r>
              <a:rPr lang="cs-CZ" altLang="cs-CZ" sz="2000" b="1" dirty="0">
                <a:latin typeface="+mj-lt"/>
              </a:rPr>
              <a:t>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75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sinus_paranasales_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61925"/>
            <a:ext cx="4572000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376238" y="161925"/>
            <a:ext cx="457200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400" b="1" u="sng"/>
              <a:t>Meatus nasi:</a:t>
            </a:r>
          </a:p>
          <a:p>
            <a:pPr eaLnBrk="1" hangingPunct="1"/>
            <a:endParaRPr lang="cs-CZ" altLang="cs-CZ" sz="2000" b="1" u="sng"/>
          </a:p>
          <a:p>
            <a:pPr eaLnBrk="1" hangingPunct="1"/>
            <a:r>
              <a:rPr lang="cs-CZ" altLang="cs-CZ" sz="2000" b="1" u="sng"/>
              <a:t>Meatus nasi superior</a:t>
            </a:r>
            <a:r>
              <a:rPr lang="cs-CZ" altLang="cs-CZ" sz="2000"/>
              <a:t>: </a:t>
            </a:r>
          </a:p>
          <a:p>
            <a:pPr eaLnBrk="1" hangingPunct="1">
              <a:buFontTx/>
              <a:buChar char="-"/>
            </a:pPr>
            <a:r>
              <a:rPr lang="cs-CZ" altLang="cs-CZ" sz="2000"/>
              <a:t>Above concha nasalis media</a:t>
            </a:r>
          </a:p>
          <a:p>
            <a:pPr eaLnBrk="1" hangingPunct="1"/>
            <a:r>
              <a:rPr lang="cs-CZ" altLang="cs-CZ" sz="2000"/>
              <a:t>celullae ethmoidales posteriores </a:t>
            </a:r>
          </a:p>
          <a:p>
            <a:pPr eaLnBrk="1" hangingPunct="1"/>
            <a:r>
              <a:rPr lang="cs-CZ" altLang="cs-CZ" sz="2000"/>
              <a:t>sinus sphenoidalis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 b="1" u="sng"/>
              <a:t>Meatus nasi medius</a:t>
            </a:r>
            <a:r>
              <a:rPr lang="cs-CZ" altLang="cs-CZ" sz="2000"/>
              <a:t>:</a:t>
            </a:r>
          </a:p>
          <a:p>
            <a:pPr eaLnBrk="1" hangingPunct="1">
              <a:buFontTx/>
              <a:buChar char="-"/>
            </a:pPr>
            <a:r>
              <a:rPr lang="cs-CZ" altLang="cs-CZ" sz="2000"/>
              <a:t>between concha nasalis media and concha nasalis inferior</a:t>
            </a:r>
          </a:p>
          <a:p>
            <a:pPr eaLnBrk="1" hangingPunct="1"/>
            <a:r>
              <a:rPr lang="cs-CZ" altLang="cs-CZ" sz="2000"/>
              <a:t>sinus frontalis</a:t>
            </a:r>
          </a:p>
          <a:p>
            <a:pPr eaLnBrk="1" hangingPunct="1"/>
            <a:r>
              <a:rPr lang="cs-CZ" altLang="cs-CZ" sz="2000"/>
              <a:t>sinus maxillaris </a:t>
            </a:r>
          </a:p>
          <a:p>
            <a:pPr eaLnBrk="1" hangingPunct="1"/>
            <a:r>
              <a:rPr lang="cs-CZ" altLang="cs-CZ" sz="2000"/>
              <a:t>celullae ethmoid. ant. et med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 b="1" u="sng"/>
              <a:t>Meatus nasi inferior</a:t>
            </a:r>
            <a:r>
              <a:rPr lang="cs-CZ" altLang="cs-CZ" sz="2000"/>
              <a:t>:</a:t>
            </a:r>
          </a:p>
          <a:p>
            <a:pPr eaLnBrk="1" hangingPunct="1">
              <a:buFontTx/>
              <a:buChar char="-"/>
            </a:pPr>
            <a:r>
              <a:rPr lang="cs-CZ" altLang="cs-CZ" sz="2000"/>
              <a:t>bellow concha nasalis inferior</a:t>
            </a:r>
          </a:p>
          <a:p>
            <a:pPr eaLnBrk="1" hangingPunct="1"/>
            <a:endParaRPr lang="cs-CZ" altLang="cs-CZ" sz="2000"/>
          </a:p>
        </p:txBody>
      </p:sp>
      <p:pic>
        <p:nvPicPr>
          <p:cNvPr id="63492" name="Picture 3" descr="sinus_paranasales_s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711200"/>
            <a:ext cx="3281363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Obdélník 1"/>
          <p:cNvSpPr>
            <a:spLocks noChangeArrowheads="1"/>
          </p:cNvSpPr>
          <p:nvPr/>
        </p:nvSpPr>
        <p:spPr bwMode="auto">
          <a:xfrm>
            <a:off x="4948238" y="4351338"/>
            <a:ext cx="60960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u="sng"/>
              <a:t>Meatus nasi communis</a:t>
            </a:r>
            <a:r>
              <a:rPr lang="cs-CZ" altLang="cs-CZ"/>
              <a:t>: </a:t>
            </a:r>
          </a:p>
          <a:p>
            <a:pPr eaLnBrk="1" hangingPunct="1">
              <a:buFontTx/>
              <a:buChar char="-"/>
            </a:pPr>
            <a:r>
              <a:rPr lang="cs-CZ" altLang="cs-CZ"/>
              <a:t>Between margines of conchae </a:t>
            </a:r>
          </a:p>
          <a:p>
            <a:pPr eaLnBrk="1" hangingPunct="1"/>
            <a:r>
              <a:rPr lang="cs-CZ" altLang="cs-CZ"/>
              <a:t>and septal part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 b="1" u="sng"/>
              <a:t>Meatus nasopharyngeus</a:t>
            </a:r>
          </a:p>
          <a:p>
            <a:pPr eaLnBrk="1" hangingPunct="1">
              <a:buFontTx/>
              <a:buChar char="-"/>
            </a:pPr>
            <a:r>
              <a:rPr lang="cs-CZ" altLang="cs-CZ"/>
              <a:t>Behind posterior margines of conchae and choanas</a:t>
            </a:r>
          </a:p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652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6600825" y="188913"/>
            <a:ext cx="25320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Cavum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oris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osseum</a:t>
            </a:r>
            <a:endParaRPr lang="cs-CZ" altLang="cs-CZ" sz="24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64515" name="Picture 12" descr="arcus dentalis s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1"/>
          <a:stretch>
            <a:fillRect/>
          </a:stretch>
        </p:blipFill>
        <p:spPr bwMode="auto">
          <a:xfrm>
            <a:off x="3695700" y="417513"/>
            <a:ext cx="29511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7561" r="65250" b="56520"/>
          <a:stretch>
            <a:fillRect/>
          </a:stretch>
        </p:blipFill>
        <p:spPr bwMode="auto">
          <a:xfrm>
            <a:off x="3467100" y="3594100"/>
            <a:ext cx="3408363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316788" y="963613"/>
            <a:ext cx="4968875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Roof</a:t>
            </a:r>
            <a:r>
              <a:rPr lang="cs-CZ" altLang="cs-CZ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000" b="1" dirty="0">
                <a:latin typeface="+mj-lt"/>
              </a:rPr>
              <a:t>(palatum </a:t>
            </a:r>
            <a:r>
              <a:rPr lang="cs-CZ" altLang="cs-CZ" sz="2000" b="1" dirty="0" err="1">
                <a:latin typeface="+mj-lt"/>
              </a:rPr>
              <a:t>durum</a:t>
            </a:r>
            <a:r>
              <a:rPr lang="cs-CZ" altLang="cs-CZ" sz="2000" b="1" dirty="0">
                <a:latin typeface="+mj-lt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   </a:t>
            </a:r>
            <a:r>
              <a:rPr lang="cs-CZ" altLang="cs-CZ" sz="2000" b="1" dirty="0" err="1">
                <a:latin typeface="+mj-lt"/>
              </a:rPr>
              <a:t>processus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palatinus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maxillae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   </a:t>
            </a:r>
            <a:r>
              <a:rPr lang="cs-CZ" altLang="cs-CZ" sz="2000" b="1" dirty="0">
                <a:latin typeface="+mj-lt"/>
              </a:rPr>
              <a:t>os </a:t>
            </a:r>
            <a:r>
              <a:rPr lang="cs-CZ" altLang="cs-CZ" sz="2000" b="1" dirty="0" err="1">
                <a:latin typeface="+mj-lt"/>
              </a:rPr>
              <a:t>incisuvum</a:t>
            </a:r>
            <a:r>
              <a:rPr lang="cs-CZ" altLang="cs-CZ" sz="2000" b="1" dirty="0"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   </a:t>
            </a:r>
            <a:r>
              <a:rPr lang="cs-CZ" altLang="cs-CZ" sz="2000" b="1" dirty="0">
                <a:latin typeface="+mj-lt"/>
              </a:rPr>
              <a:t>lamina </a:t>
            </a:r>
            <a:r>
              <a:rPr lang="cs-CZ" altLang="cs-CZ" sz="2000" b="1" dirty="0" err="1">
                <a:latin typeface="+mj-lt"/>
              </a:rPr>
              <a:t>horizontalis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ossis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palatini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solidFill>
                <a:srgbClr val="FFFF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Lateral</a:t>
            </a:r>
            <a:r>
              <a:rPr lang="cs-CZ" altLang="cs-CZ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and </a:t>
            </a:r>
            <a:r>
              <a:rPr lang="cs-CZ" altLang="cs-CZ" sz="20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anterior</a:t>
            </a:r>
            <a:r>
              <a:rPr lang="cs-CZ" altLang="cs-CZ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walls</a:t>
            </a:r>
            <a:endParaRPr lang="cs-CZ" altLang="cs-CZ" sz="20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   </a:t>
            </a:r>
            <a:r>
              <a:rPr lang="cs-CZ" altLang="cs-CZ" sz="2000" b="1" dirty="0" err="1">
                <a:latin typeface="+mj-lt"/>
              </a:rPr>
              <a:t>processus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alveolares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maxillae</a:t>
            </a:r>
            <a:r>
              <a:rPr lang="cs-CZ" altLang="cs-CZ" sz="2000" b="1" dirty="0">
                <a:latin typeface="+mj-lt"/>
              </a:rPr>
              <a:t> and </a:t>
            </a:r>
            <a:r>
              <a:rPr lang="cs-CZ" altLang="cs-CZ" sz="2000" b="1" dirty="0" err="1">
                <a:latin typeface="+mj-lt"/>
              </a:rPr>
              <a:t>mandibulae</a:t>
            </a: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Floor</a:t>
            </a:r>
            <a:r>
              <a:rPr lang="cs-CZ" alt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–</a:t>
            </a:r>
            <a:r>
              <a:rPr lang="cs-CZ" altLang="cs-CZ" sz="2000" b="1" dirty="0">
                <a:solidFill>
                  <a:schemeClr val="bg1"/>
                </a:solidFill>
                <a:latin typeface="+mj-lt"/>
              </a:rPr>
              <a:t>  </a:t>
            </a:r>
            <a:endParaRPr lang="cs-CZ" altLang="cs-CZ" sz="2000" b="1" dirty="0">
              <a:solidFill>
                <a:schemeClr val="bg1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j-lt"/>
              </a:rPr>
              <a:t>   </a:t>
            </a:r>
            <a:r>
              <a:rPr lang="cs-CZ" altLang="cs-CZ" sz="2000" b="1" dirty="0" err="1">
                <a:latin typeface="+mj-lt"/>
              </a:rPr>
              <a:t>Muscles</a:t>
            </a:r>
            <a:r>
              <a:rPr lang="cs-CZ" altLang="cs-CZ" sz="2000" b="1" dirty="0">
                <a:latin typeface="+mj-lt"/>
              </a:rPr>
              <a:t>!!!!!!!</a:t>
            </a:r>
            <a:endParaRPr lang="cs-CZ" altLang="cs-CZ" sz="2000" b="1" dirty="0">
              <a:latin typeface="+mj-lt"/>
            </a:endParaRPr>
          </a:p>
        </p:txBody>
      </p:sp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455738"/>
            <a:ext cx="31623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72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9275"/>
            <a:ext cx="41973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6" descr="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549275"/>
            <a:ext cx="45085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4708525" y="87313"/>
            <a:ext cx="24860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X-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ray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of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the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head</a:t>
            </a:r>
            <a:endParaRPr lang="cs-CZ" altLang="cs-CZ" sz="24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6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260350"/>
            <a:ext cx="4789487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9"/>
          <p:cNvSpPr txBox="1">
            <a:spLocks noChangeArrowheads="1"/>
          </p:cNvSpPr>
          <p:nvPr/>
        </p:nvSpPr>
        <p:spPr bwMode="auto">
          <a:xfrm>
            <a:off x="1524000" y="0"/>
            <a:ext cx="1979613" cy="8842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>
                <a:solidFill>
                  <a:schemeClr val="accent1"/>
                </a:solidFill>
                <a:latin typeface="Arial" panose="020B0604020202020204" pitchFamily="34" charset="0"/>
              </a:rPr>
              <a:t>Head                        </a:t>
            </a:r>
            <a:r>
              <a:rPr lang="cs-CZ" altLang="cs-CZ" sz="2000">
                <a:solidFill>
                  <a:schemeClr val="accent1"/>
                </a:solidFill>
                <a:latin typeface="Arial" panose="020B0604020202020204" pitchFamily="34" charset="0"/>
              </a:rPr>
              <a:t>axial projection</a:t>
            </a:r>
          </a:p>
        </p:txBody>
      </p:sp>
      <p:sp>
        <p:nvSpPr>
          <p:cNvPr id="68612" name="Line 10"/>
          <p:cNvSpPr>
            <a:spLocks noChangeShapeType="1"/>
          </p:cNvSpPr>
          <p:nvPr/>
        </p:nvSpPr>
        <p:spPr bwMode="auto">
          <a:xfrm>
            <a:off x="6024563" y="1341438"/>
            <a:ext cx="2447925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3" name="Text Box 11"/>
          <p:cNvSpPr txBox="1">
            <a:spLocks noChangeArrowheads="1"/>
          </p:cNvSpPr>
          <p:nvPr/>
        </p:nvSpPr>
        <p:spPr bwMode="auto">
          <a:xfrm>
            <a:off x="8429625" y="1158875"/>
            <a:ext cx="1582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sagittal suture</a:t>
            </a:r>
          </a:p>
        </p:txBody>
      </p:sp>
      <p:sp>
        <p:nvSpPr>
          <p:cNvPr id="68614" name="Line 12"/>
          <p:cNvSpPr>
            <a:spLocks noChangeShapeType="1"/>
          </p:cNvSpPr>
          <p:nvPr/>
        </p:nvSpPr>
        <p:spPr bwMode="auto">
          <a:xfrm flipH="1">
            <a:off x="3719513" y="2281238"/>
            <a:ext cx="1295400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5" name="Text Box 13"/>
          <p:cNvSpPr txBox="1">
            <a:spLocks noChangeArrowheads="1"/>
          </p:cNvSpPr>
          <p:nvPr/>
        </p:nvSpPr>
        <p:spPr bwMode="auto">
          <a:xfrm>
            <a:off x="2147888" y="2090738"/>
            <a:ext cx="1690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lambdoid suture</a:t>
            </a:r>
          </a:p>
        </p:txBody>
      </p:sp>
      <p:sp>
        <p:nvSpPr>
          <p:cNvPr id="68616" name="Line 14"/>
          <p:cNvSpPr>
            <a:spLocks noChangeShapeType="1"/>
          </p:cNvSpPr>
          <p:nvPr/>
        </p:nvSpPr>
        <p:spPr bwMode="auto">
          <a:xfrm>
            <a:off x="6024563" y="2205038"/>
            <a:ext cx="2447925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7" name="Text Box 15"/>
          <p:cNvSpPr txBox="1">
            <a:spLocks noChangeArrowheads="1"/>
          </p:cNvSpPr>
          <p:nvPr/>
        </p:nvSpPr>
        <p:spPr bwMode="auto">
          <a:xfrm>
            <a:off x="8424863" y="2017713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frontal sinus</a:t>
            </a:r>
          </a:p>
        </p:txBody>
      </p:sp>
      <p:sp>
        <p:nvSpPr>
          <p:cNvPr id="68618" name="Line 16"/>
          <p:cNvSpPr>
            <a:spLocks noChangeShapeType="1"/>
          </p:cNvSpPr>
          <p:nvPr/>
        </p:nvSpPr>
        <p:spPr bwMode="auto">
          <a:xfrm flipH="1">
            <a:off x="5591175" y="2205038"/>
            <a:ext cx="433388" cy="576262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9" name="Line 17"/>
          <p:cNvSpPr>
            <a:spLocks noChangeShapeType="1"/>
          </p:cNvSpPr>
          <p:nvPr/>
        </p:nvSpPr>
        <p:spPr bwMode="auto">
          <a:xfrm>
            <a:off x="6024563" y="2205038"/>
            <a:ext cx="215900" cy="503237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0" name="Line 18"/>
          <p:cNvSpPr>
            <a:spLocks noChangeShapeType="1"/>
          </p:cNvSpPr>
          <p:nvPr/>
        </p:nvSpPr>
        <p:spPr bwMode="auto">
          <a:xfrm flipH="1">
            <a:off x="3719513" y="3644900"/>
            <a:ext cx="2016125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1" name="Text Box 19"/>
          <p:cNvSpPr txBox="1">
            <a:spLocks noChangeArrowheads="1"/>
          </p:cNvSpPr>
          <p:nvPr/>
        </p:nvSpPr>
        <p:spPr bwMode="auto">
          <a:xfrm>
            <a:off x="1847850" y="3462338"/>
            <a:ext cx="1957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ethmoidal air cells</a:t>
            </a:r>
          </a:p>
        </p:txBody>
      </p:sp>
      <p:sp>
        <p:nvSpPr>
          <p:cNvPr id="68622" name="Line 20"/>
          <p:cNvSpPr>
            <a:spLocks noChangeShapeType="1"/>
          </p:cNvSpPr>
          <p:nvPr/>
        </p:nvSpPr>
        <p:spPr bwMode="auto">
          <a:xfrm flipH="1">
            <a:off x="3719513" y="4149725"/>
            <a:ext cx="2232025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3" name="Rectangle 21"/>
          <p:cNvSpPr>
            <a:spLocks noChangeArrowheads="1"/>
          </p:cNvSpPr>
          <p:nvPr/>
        </p:nvSpPr>
        <p:spPr bwMode="auto">
          <a:xfrm>
            <a:off x="2376488" y="3938588"/>
            <a:ext cx="1392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nasal septum</a:t>
            </a:r>
          </a:p>
        </p:txBody>
      </p:sp>
      <p:sp>
        <p:nvSpPr>
          <p:cNvPr id="68624" name="Line 22"/>
          <p:cNvSpPr>
            <a:spLocks noChangeShapeType="1"/>
          </p:cNvSpPr>
          <p:nvPr/>
        </p:nvSpPr>
        <p:spPr bwMode="auto">
          <a:xfrm flipH="1">
            <a:off x="3709988" y="4676775"/>
            <a:ext cx="719137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5" name="Rectangle 23"/>
          <p:cNvSpPr>
            <a:spLocks noChangeArrowheads="1"/>
          </p:cNvSpPr>
          <p:nvPr/>
        </p:nvSpPr>
        <p:spPr bwMode="auto">
          <a:xfrm>
            <a:off x="2116138" y="4510088"/>
            <a:ext cx="1639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mastoid air cells</a:t>
            </a:r>
          </a:p>
        </p:txBody>
      </p:sp>
      <p:sp>
        <p:nvSpPr>
          <p:cNvPr id="68626" name="Line 24"/>
          <p:cNvSpPr>
            <a:spLocks noChangeShapeType="1"/>
          </p:cNvSpPr>
          <p:nvPr/>
        </p:nvSpPr>
        <p:spPr bwMode="auto">
          <a:xfrm>
            <a:off x="6772275" y="4221163"/>
            <a:ext cx="1728788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7" name="Rectangle 25"/>
          <p:cNvSpPr>
            <a:spLocks noChangeArrowheads="1"/>
          </p:cNvSpPr>
          <p:nvPr/>
        </p:nvSpPr>
        <p:spPr bwMode="auto">
          <a:xfrm>
            <a:off x="8415338" y="4048125"/>
            <a:ext cx="1514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maxillary sinus</a:t>
            </a:r>
          </a:p>
        </p:txBody>
      </p:sp>
      <p:sp>
        <p:nvSpPr>
          <p:cNvPr id="68628" name="Line 26"/>
          <p:cNvSpPr>
            <a:spLocks noChangeShapeType="1"/>
          </p:cNvSpPr>
          <p:nvPr/>
        </p:nvSpPr>
        <p:spPr bwMode="auto">
          <a:xfrm>
            <a:off x="3719513" y="3260725"/>
            <a:ext cx="1584325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9" name="Rectangle 27"/>
          <p:cNvSpPr>
            <a:spLocks noChangeArrowheads="1"/>
          </p:cNvSpPr>
          <p:nvPr/>
        </p:nvSpPr>
        <p:spPr bwMode="auto">
          <a:xfrm>
            <a:off x="1595438" y="3078163"/>
            <a:ext cx="2232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superior orbital fissure</a:t>
            </a:r>
          </a:p>
        </p:txBody>
      </p:sp>
      <p:sp>
        <p:nvSpPr>
          <p:cNvPr id="68630" name="Line 28"/>
          <p:cNvSpPr>
            <a:spLocks noChangeShapeType="1"/>
          </p:cNvSpPr>
          <p:nvPr/>
        </p:nvSpPr>
        <p:spPr bwMode="auto">
          <a:xfrm>
            <a:off x="7296150" y="5661025"/>
            <a:ext cx="1223963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1" name="Rectangle 29"/>
          <p:cNvSpPr>
            <a:spLocks noChangeArrowheads="1"/>
          </p:cNvSpPr>
          <p:nvPr/>
        </p:nvSpPr>
        <p:spPr bwMode="auto">
          <a:xfrm>
            <a:off x="8429625" y="5468938"/>
            <a:ext cx="1785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angle of mandible</a:t>
            </a:r>
          </a:p>
        </p:txBody>
      </p:sp>
      <p:sp>
        <p:nvSpPr>
          <p:cNvPr id="68632" name="Line 30"/>
          <p:cNvSpPr>
            <a:spLocks noChangeShapeType="1"/>
          </p:cNvSpPr>
          <p:nvPr/>
        </p:nvSpPr>
        <p:spPr bwMode="auto">
          <a:xfrm>
            <a:off x="8256588" y="3429000"/>
            <a:ext cx="360362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3" name="Rectangle 31"/>
          <p:cNvSpPr>
            <a:spLocks noChangeArrowheads="1"/>
          </p:cNvSpPr>
          <p:nvPr/>
        </p:nvSpPr>
        <p:spPr bwMode="auto">
          <a:xfrm>
            <a:off x="8543925" y="3236913"/>
            <a:ext cx="1550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zygomatic arch</a:t>
            </a:r>
          </a:p>
        </p:txBody>
      </p:sp>
      <p:sp>
        <p:nvSpPr>
          <p:cNvPr id="68634" name="Line 34"/>
          <p:cNvSpPr>
            <a:spLocks noChangeShapeType="1"/>
          </p:cNvSpPr>
          <p:nvPr/>
        </p:nvSpPr>
        <p:spPr bwMode="auto">
          <a:xfrm flipV="1">
            <a:off x="6024563" y="2636838"/>
            <a:ext cx="2447925" cy="720725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5" name="Rectangle 35"/>
          <p:cNvSpPr>
            <a:spLocks noChangeArrowheads="1"/>
          </p:cNvSpPr>
          <p:nvPr/>
        </p:nvSpPr>
        <p:spPr bwMode="auto">
          <a:xfrm>
            <a:off x="8415338" y="2444750"/>
            <a:ext cx="1528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cribriform plate</a:t>
            </a:r>
          </a:p>
        </p:txBody>
      </p:sp>
      <p:sp>
        <p:nvSpPr>
          <p:cNvPr id="68636" name="Line 36"/>
          <p:cNvSpPr>
            <a:spLocks noChangeShapeType="1"/>
          </p:cNvSpPr>
          <p:nvPr/>
        </p:nvSpPr>
        <p:spPr bwMode="auto">
          <a:xfrm>
            <a:off x="6900863" y="3598863"/>
            <a:ext cx="1584325" cy="2159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7" name="Rectangle 37"/>
          <p:cNvSpPr>
            <a:spLocks noChangeArrowheads="1"/>
          </p:cNvSpPr>
          <p:nvPr/>
        </p:nvSpPr>
        <p:spPr bwMode="auto">
          <a:xfrm>
            <a:off x="8415338" y="3603625"/>
            <a:ext cx="21447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superior border of petrous bone</a:t>
            </a:r>
          </a:p>
        </p:txBody>
      </p:sp>
      <p:sp>
        <p:nvSpPr>
          <p:cNvPr id="68638" name="Line 38"/>
          <p:cNvSpPr>
            <a:spLocks noChangeShapeType="1"/>
          </p:cNvSpPr>
          <p:nvPr/>
        </p:nvSpPr>
        <p:spPr bwMode="auto">
          <a:xfrm>
            <a:off x="7213600" y="5229225"/>
            <a:ext cx="1296988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9" name="Rectangle 39"/>
          <p:cNvSpPr>
            <a:spLocks noChangeArrowheads="1"/>
          </p:cNvSpPr>
          <p:nvPr/>
        </p:nvSpPr>
        <p:spPr bwMode="auto">
          <a:xfrm>
            <a:off x="8443913" y="5051425"/>
            <a:ext cx="1855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ramus of mandible</a:t>
            </a:r>
          </a:p>
        </p:txBody>
      </p:sp>
      <p:sp>
        <p:nvSpPr>
          <p:cNvPr id="68640" name="Line 40"/>
          <p:cNvSpPr>
            <a:spLocks noChangeShapeType="1"/>
          </p:cNvSpPr>
          <p:nvPr/>
        </p:nvSpPr>
        <p:spPr bwMode="auto">
          <a:xfrm>
            <a:off x="6916738" y="4652963"/>
            <a:ext cx="1584325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41" name="Rectangle 41"/>
          <p:cNvSpPr>
            <a:spLocks noChangeArrowheads="1"/>
          </p:cNvSpPr>
          <p:nvPr/>
        </p:nvSpPr>
        <p:spPr bwMode="auto">
          <a:xfrm>
            <a:off x="8401050" y="4460875"/>
            <a:ext cx="814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maxilla</a:t>
            </a:r>
          </a:p>
        </p:txBody>
      </p:sp>
      <p:sp>
        <p:nvSpPr>
          <p:cNvPr id="68642" name="Line 43"/>
          <p:cNvSpPr>
            <a:spLocks noChangeShapeType="1"/>
          </p:cNvSpPr>
          <p:nvPr/>
        </p:nvSpPr>
        <p:spPr bwMode="auto">
          <a:xfrm flipH="1">
            <a:off x="3695700" y="4437063"/>
            <a:ext cx="2089150" cy="28575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43" name="Rectangle 44"/>
          <p:cNvSpPr>
            <a:spLocks noChangeArrowheads="1"/>
          </p:cNvSpPr>
          <p:nvPr/>
        </p:nvSpPr>
        <p:spPr bwMode="auto">
          <a:xfrm>
            <a:off x="1689100" y="4294188"/>
            <a:ext cx="2057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inferior nasal concha</a:t>
            </a:r>
          </a:p>
        </p:txBody>
      </p:sp>
      <p:sp>
        <p:nvSpPr>
          <p:cNvPr id="68644" name="Line 45"/>
          <p:cNvSpPr>
            <a:spLocks noChangeShapeType="1"/>
          </p:cNvSpPr>
          <p:nvPr/>
        </p:nvSpPr>
        <p:spPr bwMode="auto">
          <a:xfrm flipH="1">
            <a:off x="5519738" y="3500438"/>
            <a:ext cx="215900" cy="144462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45" name="Line 46"/>
          <p:cNvSpPr>
            <a:spLocks noChangeShapeType="1"/>
          </p:cNvSpPr>
          <p:nvPr/>
        </p:nvSpPr>
        <p:spPr bwMode="auto">
          <a:xfrm flipH="1">
            <a:off x="3719513" y="3429000"/>
            <a:ext cx="1512887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46" name="Text Box 47"/>
          <p:cNvSpPr txBox="1">
            <a:spLocks noChangeArrowheads="1"/>
          </p:cNvSpPr>
          <p:nvPr/>
        </p:nvSpPr>
        <p:spPr bwMode="auto">
          <a:xfrm>
            <a:off x="2711450" y="3241675"/>
            <a:ext cx="1181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right orbit</a:t>
            </a:r>
          </a:p>
        </p:txBody>
      </p:sp>
      <p:sp>
        <p:nvSpPr>
          <p:cNvPr id="68647" name="Text Box 49"/>
          <p:cNvSpPr txBox="1">
            <a:spLocks noChangeArrowheads="1"/>
          </p:cNvSpPr>
          <p:nvPr/>
        </p:nvSpPr>
        <p:spPr bwMode="auto">
          <a:xfrm>
            <a:off x="8415338" y="2900363"/>
            <a:ext cx="219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fronto-zygom. suture</a:t>
            </a:r>
          </a:p>
        </p:txBody>
      </p:sp>
      <p:sp>
        <p:nvSpPr>
          <p:cNvPr id="68648" name="Line 50"/>
          <p:cNvSpPr>
            <a:spLocks noChangeShapeType="1"/>
          </p:cNvSpPr>
          <p:nvPr/>
        </p:nvSpPr>
        <p:spPr bwMode="auto">
          <a:xfrm flipH="1">
            <a:off x="3719513" y="5589588"/>
            <a:ext cx="1223962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49" name="Text Box 51"/>
          <p:cNvSpPr txBox="1">
            <a:spLocks noChangeArrowheads="1"/>
          </p:cNvSpPr>
          <p:nvPr/>
        </p:nvSpPr>
        <p:spPr bwMode="auto">
          <a:xfrm>
            <a:off x="2036763" y="5411788"/>
            <a:ext cx="1728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mandibular canal</a:t>
            </a:r>
          </a:p>
        </p:txBody>
      </p:sp>
      <p:sp>
        <p:nvSpPr>
          <p:cNvPr id="68650" name="Line 52"/>
          <p:cNvSpPr>
            <a:spLocks noChangeShapeType="1"/>
          </p:cNvSpPr>
          <p:nvPr/>
        </p:nvSpPr>
        <p:spPr bwMode="auto">
          <a:xfrm>
            <a:off x="7751763" y="4868863"/>
            <a:ext cx="720725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51" name="Rectangle 53"/>
          <p:cNvSpPr>
            <a:spLocks noChangeArrowheads="1"/>
          </p:cNvSpPr>
          <p:nvPr/>
        </p:nvSpPr>
        <p:spPr bwMode="auto">
          <a:xfrm>
            <a:off x="8396288" y="4691063"/>
            <a:ext cx="1663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mastoid process</a:t>
            </a:r>
          </a:p>
        </p:txBody>
      </p:sp>
      <p:sp>
        <p:nvSpPr>
          <p:cNvPr id="68652" name="Line 54"/>
          <p:cNvSpPr>
            <a:spLocks noChangeShapeType="1"/>
          </p:cNvSpPr>
          <p:nvPr/>
        </p:nvSpPr>
        <p:spPr bwMode="auto">
          <a:xfrm flipH="1" flipV="1">
            <a:off x="3719513" y="2636838"/>
            <a:ext cx="1368425" cy="287337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53" name="Text Box 55"/>
          <p:cNvSpPr txBox="1">
            <a:spLocks noChangeArrowheads="1"/>
          </p:cNvSpPr>
          <p:nvPr/>
        </p:nvSpPr>
        <p:spPr bwMode="auto">
          <a:xfrm>
            <a:off x="2108200" y="2439988"/>
            <a:ext cx="1871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roof of right orbit</a:t>
            </a:r>
          </a:p>
        </p:txBody>
      </p:sp>
      <p:sp>
        <p:nvSpPr>
          <p:cNvPr id="68654" name="Line 56"/>
          <p:cNvSpPr>
            <a:spLocks noChangeShapeType="1"/>
          </p:cNvSpPr>
          <p:nvPr/>
        </p:nvSpPr>
        <p:spPr bwMode="auto">
          <a:xfrm flipH="1">
            <a:off x="3719513" y="4437063"/>
            <a:ext cx="2305050" cy="504825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55" name="Rectangle 57"/>
          <p:cNvSpPr>
            <a:spLocks noChangeArrowheads="1"/>
          </p:cNvSpPr>
          <p:nvPr/>
        </p:nvSpPr>
        <p:spPr bwMode="auto">
          <a:xfrm>
            <a:off x="2381250" y="4768850"/>
            <a:ext cx="1604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nasal septum</a:t>
            </a:r>
          </a:p>
        </p:txBody>
      </p:sp>
      <p:sp>
        <p:nvSpPr>
          <p:cNvPr id="68656" name="Rectangle 59"/>
          <p:cNvSpPr>
            <a:spLocks noChangeArrowheads="1"/>
          </p:cNvSpPr>
          <p:nvPr/>
        </p:nvSpPr>
        <p:spPr bwMode="auto">
          <a:xfrm>
            <a:off x="2293938" y="5046663"/>
            <a:ext cx="1604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nasal aperture</a:t>
            </a:r>
          </a:p>
        </p:txBody>
      </p:sp>
      <p:sp>
        <p:nvSpPr>
          <p:cNvPr id="68657" name="Line 60"/>
          <p:cNvSpPr>
            <a:spLocks noChangeShapeType="1"/>
          </p:cNvSpPr>
          <p:nvPr/>
        </p:nvSpPr>
        <p:spPr bwMode="auto">
          <a:xfrm flipH="1" flipV="1">
            <a:off x="3719513" y="2924175"/>
            <a:ext cx="1439862" cy="144463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58" name="Text Box 61"/>
          <p:cNvSpPr txBox="1">
            <a:spLocks noChangeArrowheads="1"/>
          </p:cNvSpPr>
          <p:nvPr/>
        </p:nvSpPr>
        <p:spPr bwMode="auto">
          <a:xfrm>
            <a:off x="1860550" y="2727325"/>
            <a:ext cx="2089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supraorbital margin</a:t>
            </a:r>
          </a:p>
        </p:txBody>
      </p:sp>
      <p:sp>
        <p:nvSpPr>
          <p:cNvPr id="68659" name="Line 62"/>
          <p:cNvSpPr>
            <a:spLocks noChangeShapeType="1"/>
          </p:cNvSpPr>
          <p:nvPr/>
        </p:nvSpPr>
        <p:spPr bwMode="auto">
          <a:xfrm>
            <a:off x="3719513" y="6021388"/>
            <a:ext cx="2376487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60" name="Line 72"/>
          <p:cNvSpPr>
            <a:spLocks noChangeShapeType="1"/>
          </p:cNvSpPr>
          <p:nvPr/>
        </p:nvSpPr>
        <p:spPr bwMode="auto">
          <a:xfrm>
            <a:off x="6096000" y="5805488"/>
            <a:ext cx="0" cy="2159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61" name="Text Box 73"/>
          <p:cNvSpPr txBox="1">
            <a:spLocks noChangeArrowheads="1"/>
          </p:cNvSpPr>
          <p:nvPr/>
        </p:nvSpPr>
        <p:spPr bwMode="auto">
          <a:xfrm>
            <a:off x="3138488" y="5843588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tooth</a:t>
            </a:r>
          </a:p>
        </p:txBody>
      </p:sp>
      <p:sp>
        <p:nvSpPr>
          <p:cNvPr id="68662" name="Line 74"/>
          <p:cNvSpPr>
            <a:spLocks noChangeShapeType="1"/>
          </p:cNvSpPr>
          <p:nvPr/>
        </p:nvSpPr>
        <p:spPr bwMode="auto">
          <a:xfrm flipH="1">
            <a:off x="3719513" y="4552950"/>
            <a:ext cx="2232025" cy="6477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63" name="Line 77"/>
          <p:cNvSpPr>
            <a:spLocks noChangeShapeType="1"/>
          </p:cNvSpPr>
          <p:nvPr/>
        </p:nvSpPr>
        <p:spPr bwMode="auto">
          <a:xfrm flipV="1">
            <a:off x="7353300" y="3087688"/>
            <a:ext cx="1152525" cy="2159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64" name="Line 78"/>
          <p:cNvSpPr>
            <a:spLocks noChangeShapeType="1"/>
          </p:cNvSpPr>
          <p:nvPr/>
        </p:nvSpPr>
        <p:spPr bwMode="auto">
          <a:xfrm flipH="1">
            <a:off x="6743700" y="4652963"/>
            <a:ext cx="504825" cy="360362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862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0"/>
          <a:stretch>
            <a:fillRect/>
          </a:stretch>
        </p:blipFill>
        <p:spPr bwMode="auto">
          <a:xfrm>
            <a:off x="3359150" y="115888"/>
            <a:ext cx="5730875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9"/>
          <p:cNvSpPr txBox="1">
            <a:spLocks noChangeArrowheads="1"/>
          </p:cNvSpPr>
          <p:nvPr/>
        </p:nvSpPr>
        <p:spPr bwMode="auto">
          <a:xfrm>
            <a:off x="1524000" y="0"/>
            <a:ext cx="2124075" cy="8842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>
                <a:solidFill>
                  <a:schemeClr val="accent1"/>
                </a:solidFill>
                <a:latin typeface="Arial" panose="020B0604020202020204" pitchFamily="34" charset="0"/>
              </a:rPr>
              <a:t>Head                        </a:t>
            </a:r>
            <a:r>
              <a:rPr lang="cs-CZ" altLang="cs-CZ" sz="2000">
                <a:solidFill>
                  <a:schemeClr val="accent1"/>
                </a:solidFill>
                <a:latin typeface="Arial" panose="020B0604020202020204" pitchFamily="34" charset="0"/>
              </a:rPr>
              <a:t>lateral projection</a:t>
            </a:r>
          </a:p>
        </p:txBody>
      </p:sp>
      <p:sp>
        <p:nvSpPr>
          <p:cNvPr id="69636" name="Line 10"/>
          <p:cNvSpPr>
            <a:spLocks noChangeShapeType="1"/>
          </p:cNvSpPr>
          <p:nvPr/>
        </p:nvSpPr>
        <p:spPr bwMode="auto">
          <a:xfrm flipH="1">
            <a:off x="3359150" y="2636838"/>
            <a:ext cx="433388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7" name="Text Box 11"/>
          <p:cNvSpPr txBox="1">
            <a:spLocks noChangeArrowheads="1"/>
          </p:cNvSpPr>
          <p:nvPr/>
        </p:nvSpPr>
        <p:spPr bwMode="auto">
          <a:xfrm>
            <a:off x="2125663" y="2430463"/>
            <a:ext cx="1403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frontal sinus</a:t>
            </a:r>
          </a:p>
        </p:txBody>
      </p:sp>
      <p:sp>
        <p:nvSpPr>
          <p:cNvPr id="69638" name="Line 12"/>
          <p:cNvSpPr>
            <a:spLocks noChangeShapeType="1"/>
          </p:cNvSpPr>
          <p:nvPr/>
        </p:nvSpPr>
        <p:spPr bwMode="auto">
          <a:xfrm flipH="1">
            <a:off x="3359150" y="4652963"/>
            <a:ext cx="792163" cy="4318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9" name="Text Box 15"/>
          <p:cNvSpPr txBox="1">
            <a:spLocks noChangeArrowheads="1"/>
          </p:cNvSpPr>
          <p:nvPr/>
        </p:nvSpPr>
        <p:spPr bwMode="auto">
          <a:xfrm>
            <a:off x="1631950" y="4941888"/>
            <a:ext cx="17986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palatine process of maxilla</a:t>
            </a:r>
          </a:p>
        </p:txBody>
      </p:sp>
      <p:sp>
        <p:nvSpPr>
          <p:cNvPr id="69640" name="Line 16"/>
          <p:cNvSpPr>
            <a:spLocks noChangeShapeType="1"/>
          </p:cNvSpPr>
          <p:nvPr/>
        </p:nvSpPr>
        <p:spPr bwMode="auto">
          <a:xfrm flipH="1">
            <a:off x="3359150" y="4437063"/>
            <a:ext cx="1152525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1" name="Text Box 17"/>
          <p:cNvSpPr txBox="1">
            <a:spLocks noChangeArrowheads="1"/>
          </p:cNvSpPr>
          <p:nvPr/>
        </p:nvSpPr>
        <p:spPr bwMode="auto">
          <a:xfrm>
            <a:off x="1890713" y="4240213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maxillary sinus</a:t>
            </a:r>
          </a:p>
        </p:txBody>
      </p:sp>
      <p:sp>
        <p:nvSpPr>
          <p:cNvPr id="69642" name="Line 18"/>
          <p:cNvSpPr>
            <a:spLocks noChangeShapeType="1"/>
          </p:cNvSpPr>
          <p:nvPr/>
        </p:nvSpPr>
        <p:spPr bwMode="auto">
          <a:xfrm flipH="1">
            <a:off x="3359150" y="3573463"/>
            <a:ext cx="1944688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3" name="Text Box 19"/>
          <p:cNvSpPr txBox="1">
            <a:spLocks noChangeArrowheads="1"/>
          </p:cNvSpPr>
          <p:nvPr/>
        </p:nvSpPr>
        <p:spPr bwMode="auto">
          <a:xfrm>
            <a:off x="1890713" y="3379788"/>
            <a:ext cx="1547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sphenoid sinus</a:t>
            </a:r>
          </a:p>
        </p:txBody>
      </p:sp>
      <p:sp>
        <p:nvSpPr>
          <p:cNvPr id="69644" name="Line 20"/>
          <p:cNvSpPr>
            <a:spLocks noChangeShapeType="1"/>
          </p:cNvSpPr>
          <p:nvPr/>
        </p:nvSpPr>
        <p:spPr bwMode="auto">
          <a:xfrm flipV="1">
            <a:off x="5519738" y="3068638"/>
            <a:ext cx="0" cy="360362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5" name="Line 21"/>
          <p:cNvSpPr>
            <a:spLocks noChangeShapeType="1"/>
          </p:cNvSpPr>
          <p:nvPr/>
        </p:nvSpPr>
        <p:spPr bwMode="auto">
          <a:xfrm>
            <a:off x="5519738" y="3068638"/>
            <a:ext cx="3600450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6" name="Text Box 22"/>
          <p:cNvSpPr txBox="1">
            <a:spLocks noChangeArrowheads="1"/>
          </p:cNvSpPr>
          <p:nvPr/>
        </p:nvSpPr>
        <p:spPr bwMode="auto">
          <a:xfrm>
            <a:off x="9043988" y="2876550"/>
            <a:ext cx="1403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hypoglossal fossa</a:t>
            </a:r>
          </a:p>
        </p:txBody>
      </p:sp>
      <p:sp>
        <p:nvSpPr>
          <p:cNvPr id="69647" name="Line 23"/>
          <p:cNvSpPr>
            <a:spLocks noChangeShapeType="1"/>
          </p:cNvSpPr>
          <p:nvPr/>
        </p:nvSpPr>
        <p:spPr bwMode="auto">
          <a:xfrm flipV="1">
            <a:off x="6240463" y="3716338"/>
            <a:ext cx="2808287" cy="360362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8" name="Text Box 24"/>
          <p:cNvSpPr txBox="1">
            <a:spLocks noChangeArrowheads="1"/>
          </p:cNvSpPr>
          <p:nvPr/>
        </p:nvSpPr>
        <p:spPr bwMode="auto">
          <a:xfrm>
            <a:off x="8975725" y="3429000"/>
            <a:ext cx="1692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external/internal acoustic meatus</a:t>
            </a:r>
          </a:p>
        </p:txBody>
      </p:sp>
      <p:sp>
        <p:nvSpPr>
          <p:cNvPr id="69649" name="Line 25"/>
          <p:cNvSpPr>
            <a:spLocks noChangeShapeType="1"/>
          </p:cNvSpPr>
          <p:nvPr/>
        </p:nvSpPr>
        <p:spPr bwMode="auto">
          <a:xfrm flipH="1">
            <a:off x="3359150" y="1844675"/>
            <a:ext cx="1873250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0" name="Text Box 26"/>
          <p:cNvSpPr txBox="1">
            <a:spLocks noChangeArrowheads="1"/>
          </p:cNvSpPr>
          <p:nvPr/>
        </p:nvSpPr>
        <p:spPr bwMode="auto">
          <a:xfrm>
            <a:off x="1938338" y="1671638"/>
            <a:ext cx="1474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coronal suture</a:t>
            </a:r>
          </a:p>
        </p:txBody>
      </p:sp>
      <p:sp>
        <p:nvSpPr>
          <p:cNvPr id="69651" name="Line 27"/>
          <p:cNvSpPr>
            <a:spLocks noChangeShapeType="1"/>
          </p:cNvSpPr>
          <p:nvPr/>
        </p:nvSpPr>
        <p:spPr bwMode="auto">
          <a:xfrm>
            <a:off x="8040688" y="2492375"/>
            <a:ext cx="1008062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2" name="Text Box 28"/>
          <p:cNvSpPr txBox="1">
            <a:spLocks noChangeArrowheads="1"/>
          </p:cNvSpPr>
          <p:nvPr/>
        </p:nvSpPr>
        <p:spPr bwMode="auto">
          <a:xfrm>
            <a:off x="8975725" y="2276475"/>
            <a:ext cx="1692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lambdoid suture</a:t>
            </a:r>
          </a:p>
        </p:txBody>
      </p:sp>
      <p:sp>
        <p:nvSpPr>
          <p:cNvPr id="69653" name="Line 29"/>
          <p:cNvSpPr>
            <a:spLocks noChangeShapeType="1"/>
          </p:cNvSpPr>
          <p:nvPr/>
        </p:nvSpPr>
        <p:spPr bwMode="auto">
          <a:xfrm flipH="1">
            <a:off x="3359150" y="3284538"/>
            <a:ext cx="288925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4" name="Text Box 30"/>
          <p:cNvSpPr txBox="1">
            <a:spLocks noChangeArrowheads="1"/>
          </p:cNvSpPr>
          <p:nvPr/>
        </p:nvSpPr>
        <p:spPr bwMode="auto">
          <a:xfrm>
            <a:off x="2230438" y="3068638"/>
            <a:ext cx="1260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nasal bone</a:t>
            </a:r>
          </a:p>
        </p:txBody>
      </p:sp>
      <p:sp>
        <p:nvSpPr>
          <p:cNvPr id="69655" name="Line 33"/>
          <p:cNvSpPr>
            <a:spLocks noChangeShapeType="1"/>
          </p:cNvSpPr>
          <p:nvPr/>
        </p:nvSpPr>
        <p:spPr bwMode="auto">
          <a:xfrm flipH="1">
            <a:off x="3359150" y="6092825"/>
            <a:ext cx="720725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6" name="Text Box 34"/>
          <p:cNvSpPr txBox="1">
            <a:spLocks noChangeArrowheads="1"/>
          </p:cNvSpPr>
          <p:nvPr/>
        </p:nvSpPr>
        <p:spPr bwMode="auto">
          <a:xfrm>
            <a:off x="1703388" y="5911850"/>
            <a:ext cx="175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body of mandible</a:t>
            </a:r>
          </a:p>
        </p:txBody>
      </p:sp>
      <p:sp>
        <p:nvSpPr>
          <p:cNvPr id="69657" name="Line 35"/>
          <p:cNvSpPr>
            <a:spLocks noChangeShapeType="1"/>
          </p:cNvSpPr>
          <p:nvPr/>
        </p:nvSpPr>
        <p:spPr bwMode="auto">
          <a:xfrm>
            <a:off x="5232400" y="5661025"/>
            <a:ext cx="0" cy="6477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8" name="Line 36"/>
          <p:cNvSpPr>
            <a:spLocks noChangeShapeType="1"/>
          </p:cNvSpPr>
          <p:nvPr/>
        </p:nvSpPr>
        <p:spPr bwMode="auto">
          <a:xfrm flipH="1">
            <a:off x="3359150" y="6308725"/>
            <a:ext cx="1873250" cy="73025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9" name="Text Box 37"/>
          <p:cNvSpPr txBox="1">
            <a:spLocks noChangeArrowheads="1"/>
          </p:cNvSpPr>
          <p:nvPr/>
        </p:nvSpPr>
        <p:spPr bwMode="auto">
          <a:xfrm>
            <a:off x="1695450" y="6218238"/>
            <a:ext cx="1798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mandibular canal</a:t>
            </a:r>
          </a:p>
        </p:txBody>
      </p:sp>
      <p:sp>
        <p:nvSpPr>
          <p:cNvPr id="69660" name="Line 38"/>
          <p:cNvSpPr>
            <a:spLocks noChangeShapeType="1"/>
          </p:cNvSpPr>
          <p:nvPr/>
        </p:nvSpPr>
        <p:spPr bwMode="auto">
          <a:xfrm>
            <a:off x="5951538" y="4365625"/>
            <a:ext cx="2952750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1" name="Text Box 39"/>
          <p:cNvSpPr txBox="1">
            <a:spLocks noChangeArrowheads="1"/>
          </p:cNvSpPr>
          <p:nvPr/>
        </p:nvSpPr>
        <p:spPr bwMode="auto">
          <a:xfrm>
            <a:off x="8863013" y="4168775"/>
            <a:ext cx="1728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condylar process</a:t>
            </a:r>
          </a:p>
        </p:txBody>
      </p:sp>
      <p:sp>
        <p:nvSpPr>
          <p:cNvPr id="69662" name="Line 40"/>
          <p:cNvSpPr>
            <a:spLocks noChangeShapeType="1"/>
          </p:cNvSpPr>
          <p:nvPr/>
        </p:nvSpPr>
        <p:spPr bwMode="auto">
          <a:xfrm>
            <a:off x="5808663" y="5734050"/>
            <a:ext cx="2592387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3" name="Text Box 41"/>
          <p:cNvSpPr txBox="1">
            <a:spLocks noChangeArrowheads="1"/>
          </p:cNvSpPr>
          <p:nvPr/>
        </p:nvSpPr>
        <p:spPr bwMode="auto">
          <a:xfrm>
            <a:off x="8401050" y="5516563"/>
            <a:ext cx="1871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angle of mandible</a:t>
            </a:r>
          </a:p>
        </p:txBody>
      </p:sp>
      <p:sp>
        <p:nvSpPr>
          <p:cNvPr id="69664" name="Line 42"/>
          <p:cNvSpPr>
            <a:spLocks noChangeShapeType="1"/>
          </p:cNvSpPr>
          <p:nvPr/>
        </p:nvSpPr>
        <p:spPr bwMode="auto">
          <a:xfrm>
            <a:off x="5808663" y="5084763"/>
            <a:ext cx="2519362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5" name="Text Box 43"/>
          <p:cNvSpPr txBox="1">
            <a:spLocks noChangeArrowheads="1"/>
          </p:cNvSpPr>
          <p:nvPr/>
        </p:nvSpPr>
        <p:spPr bwMode="auto">
          <a:xfrm>
            <a:off x="8258175" y="4887913"/>
            <a:ext cx="1871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ramus of mandible</a:t>
            </a:r>
          </a:p>
        </p:txBody>
      </p:sp>
      <p:sp>
        <p:nvSpPr>
          <p:cNvPr id="69666" name="Text Box 44"/>
          <p:cNvSpPr txBox="1">
            <a:spLocks noChangeArrowheads="1"/>
          </p:cNvSpPr>
          <p:nvPr/>
        </p:nvSpPr>
        <p:spPr bwMode="auto">
          <a:xfrm>
            <a:off x="1812925" y="4537075"/>
            <a:ext cx="172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ant. nasal spine</a:t>
            </a:r>
          </a:p>
        </p:txBody>
      </p:sp>
      <p:sp>
        <p:nvSpPr>
          <p:cNvPr id="69667" name="Line 45"/>
          <p:cNvSpPr>
            <a:spLocks noChangeShapeType="1"/>
          </p:cNvSpPr>
          <p:nvPr/>
        </p:nvSpPr>
        <p:spPr bwMode="auto">
          <a:xfrm flipH="1">
            <a:off x="3359150" y="4724400"/>
            <a:ext cx="360363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8" name="Line 46"/>
          <p:cNvSpPr>
            <a:spLocks noChangeShapeType="1"/>
          </p:cNvSpPr>
          <p:nvPr/>
        </p:nvSpPr>
        <p:spPr bwMode="auto">
          <a:xfrm>
            <a:off x="5808663" y="3429000"/>
            <a:ext cx="574675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9" name="Text Box 47"/>
          <p:cNvSpPr txBox="1">
            <a:spLocks noChangeArrowheads="1"/>
          </p:cNvSpPr>
          <p:nvPr/>
        </p:nvSpPr>
        <p:spPr bwMode="auto">
          <a:xfrm>
            <a:off x="6311900" y="3213100"/>
            <a:ext cx="1655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latin typeface="Arial" panose="020B0604020202020204" pitchFamily="34" charset="0"/>
              </a:rPr>
              <a:t>dorsum sellae</a:t>
            </a:r>
          </a:p>
        </p:txBody>
      </p:sp>
      <p:sp>
        <p:nvSpPr>
          <p:cNvPr id="69670" name="Text Box 48"/>
          <p:cNvSpPr txBox="1">
            <a:spLocks noChangeArrowheads="1"/>
          </p:cNvSpPr>
          <p:nvPr/>
        </p:nvSpPr>
        <p:spPr bwMode="auto">
          <a:xfrm>
            <a:off x="6167438" y="5229225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latin typeface="Arial" panose="020B0604020202020204" pitchFamily="34" charset="0"/>
              </a:rPr>
              <a:t>C2</a:t>
            </a:r>
          </a:p>
        </p:txBody>
      </p:sp>
      <p:sp>
        <p:nvSpPr>
          <p:cNvPr id="69671" name="Line 49"/>
          <p:cNvSpPr>
            <a:spLocks noChangeShapeType="1"/>
          </p:cNvSpPr>
          <p:nvPr/>
        </p:nvSpPr>
        <p:spPr bwMode="auto">
          <a:xfrm>
            <a:off x="7751763" y="549275"/>
            <a:ext cx="792162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72" name="Line 50"/>
          <p:cNvSpPr>
            <a:spLocks noChangeShapeType="1"/>
          </p:cNvSpPr>
          <p:nvPr/>
        </p:nvSpPr>
        <p:spPr bwMode="auto">
          <a:xfrm flipV="1">
            <a:off x="7896225" y="549275"/>
            <a:ext cx="647700" cy="4318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73" name="Text Box 51"/>
          <p:cNvSpPr txBox="1">
            <a:spLocks noChangeArrowheads="1"/>
          </p:cNvSpPr>
          <p:nvPr/>
        </p:nvSpPr>
        <p:spPr bwMode="auto">
          <a:xfrm>
            <a:off x="8472488" y="260350"/>
            <a:ext cx="20161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compact bone (lamina ext. et int.)</a:t>
            </a:r>
          </a:p>
        </p:txBody>
      </p:sp>
      <p:sp>
        <p:nvSpPr>
          <p:cNvPr id="69674" name="Line 52"/>
          <p:cNvSpPr>
            <a:spLocks noChangeShapeType="1"/>
          </p:cNvSpPr>
          <p:nvPr/>
        </p:nvSpPr>
        <p:spPr bwMode="auto">
          <a:xfrm>
            <a:off x="8183563" y="1052513"/>
            <a:ext cx="433387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75" name="Text Box 53"/>
          <p:cNvSpPr txBox="1">
            <a:spLocks noChangeArrowheads="1"/>
          </p:cNvSpPr>
          <p:nvPr/>
        </p:nvSpPr>
        <p:spPr bwMode="auto">
          <a:xfrm>
            <a:off x="8534400" y="874713"/>
            <a:ext cx="2124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spongy bone (diploe)</a:t>
            </a:r>
          </a:p>
        </p:txBody>
      </p:sp>
      <p:sp>
        <p:nvSpPr>
          <p:cNvPr id="69676" name="Line 54"/>
          <p:cNvSpPr>
            <a:spLocks noChangeShapeType="1"/>
          </p:cNvSpPr>
          <p:nvPr/>
        </p:nvSpPr>
        <p:spPr bwMode="auto">
          <a:xfrm flipV="1">
            <a:off x="6096000" y="3644900"/>
            <a:ext cx="647700" cy="2159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77" name="Line 55"/>
          <p:cNvSpPr>
            <a:spLocks noChangeShapeType="1"/>
          </p:cNvSpPr>
          <p:nvPr/>
        </p:nvSpPr>
        <p:spPr bwMode="auto">
          <a:xfrm flipV="1">
            <a:off x="6383338" y="3644900"/>
            <a:ext cx="360362" cy="288925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78" name="Text Box 56"/>
          <p:cNvSpPr txBox="1">
            <a:spLocks noChangeArrowheads="1"/>
          </p:cNvSpPr>
          <p:nvPr/>
        </p:nvSpPr>
        <p:spPr bwMode="auto">
          <a:xfrm>
            <a:off x="6672263" y="3444875"/>
            <a:ext cx="1655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latin typeface="Arial" panose="020B0604020202020204" pitchFamily="34" charset="0"/>
              </a:rPr>
              <a:t>petrosal bone</a:t>
            </a:r>
          </a:p>
        </p:txBody>
      </p:sp>
    </p:spTree>
    <p:extLst>
      <p:ext uri="{BB962C8B-B14F-4D97-AF65-F5344CB8AC3E}">
        <p14:creationId xmlns:p14="http://schemas.microsoft.com/office/powerpoint/2010/main" val="1739196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6375"/>
            <a:ext cx="1231265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 fontAlgn="auto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Newborn</a:t>
            </a:r>
            <a:r>
              <a:rPr lang="cs-CZ" altLang="cs-CZ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skull</a:t>
            </a:r>
            <a:endParaRPr lang="cs-CZ" altLang="cs-CZ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4" t="19604" r="2992" b="45981"/>
          <a:stretch>
            <a:fillRect/>
          </a:stretch>
        </p:blipFill>
        <p:spPr bwMode="auto">
          <a:xfrm>
            <a:off x="5913438" y="2119313"/>
            <a:ext cx="4765675" cy="3016250"/>
          </a:xfrm>
          <a:prstGeom prst="rect">
            <a:avLst/>
          </a:prstGeom>
          <a:noFill/>
          <a:ln>
            <a:noFill/>
          </a:ln>
          <a:effectLst>
            <a:outerShdw dist="107933" dir="18900000" algn="ctr" rotWithShape="0">
              <a:srgbClr val="808080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8534" t="19604" r="2992" b="459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241300" y="354013"/>
            <a:ext cx="12311063" cy="2227262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49263" fontAlgn="auto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cs-CZ" sz="2800" dirty="0" smtClean="0"/>
              <a:t>    N</a:t>
            </a:r>
            <a:r>
              <a:rPr lang="cs-CZ" altLang="cs-CZ" sz="2800" dirty="0" err="1" smtClean="0"/>
              <a:t>eurocranium</a:t>
            </a:r>
            <a:r>
              <a:rPr lang="en-US" altLang="cs-CZ" sz="2800" dirty="0" smtClean="0"/>
              <a:t> : S</a:t>
            </a:r>
            <a:r>
              <a:rPr lang="cs-CZ" altLang="cs-CZ" sz="2800" dirty="0" err="1" smtClean="0"/>
              <a:t>planchnocranium</a:t>
            </a:r>
            <a:endParaRPr lang="cs-CZ" altLang="cs-CZ" sz="2800" dirty="0" smtClean="0"/>
          </a:p>
          <a:p>
            <a:pPr algn="ctr" defTabSz="449263" fontAlgn="auto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sz="2800" b="1" dirty="0" smtClean="0"/>
              <a:t>8 : 1</a:t>
            </a:r>
            <a:endParaRPr lang="cs-CZ" altLang="cs-CZ" sz="2800" b="1" dirty="0"/>
          </a:p>
        </p:txBody>
      </p:sp>
      <p:pic>
        <p:nvPicPr>
          <p:cNvPr id="706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1" b="26463"/>
          <a:stretch>
            <a:fillRect/>
          </a:stretch>
        </p:blipFill>
        <p:spPr bwMode="auto">
          <a:xfrm>
            <a:off x="744538" y="1824038"/>
            <a:ext cx="4500562" cy="4067175"/>
          </a:xfrm>
          <a:prstGeom prst="rect">
            <a:avLst/>
          </a:prstGeom>
          <a:noFill/>
          <a:ln>
            <a:noFill/>
          </a:ln>
          <a:effectLst>
            <a:outerShdw dist="107933" dir="18900000" algn="ctr" rotWithShape="0">
              <a:srgbClr val="808080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2401" b="264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475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" b="27824"/>
          <a:stretch/>
        </p:blipFill>
        <p:spPr bwMode="auto">
          <a:xfrm>
            <a:off x="6950881" y="724876"/>
            <a:ext cx="4910138" cy="4554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196850" y="0"/>
            <a:ext cx="7015163" cy="600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altLang="cs-CZ" sz="2800" b="1" u="sng" dirty="0" smtClean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2800" b="1" u="sng" dirty="0" err="1" smtClean="0">
                <a:latin typeface="+mj-lt"/>
              </a:rPr>
              <a:t>Newborn</a:t>
            </a:r>
            <a:r>
              <a:rPr lang="cs-CZ" altLang="cs-CZ" sz="2800" b="1" u="sng" dirty="0" smtClean="0">
                <a:latin typeface="+mj-lt"/>
              </a:rPr>
              <a:t> </a:t>
            </a:r>
            <a:r>
              <a:rPr lang="cs-CZ" altLang="cs-CZ" sz="2800" b="1" u="sng" dirty="0" err="1" smtClean="0">
                <a:latin typeface="+mj-lt"/>
              </a:rPr>
              <a:t>skull</a:t>
            </a:r>
            <a:r>
              <a:rPr lang="cs-CZ" altLang="cs-CZ" sz="2800" dirty="0" smtClean="0">
                <a:latin typeface="+mj-lt"/>
              </a:rPr>
              <a:t> </a:t>
            </a:r>
            <a:endParaRPr lang="cs-CZ" altLang="cs-CZ" sz="2800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altLang="cs-CZ" sz="2400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smtClean="0">
                <a:latin typeface="+mj-lt"/>
              </a:rPr>
              <a:t> </a:t>
            </a:r>
            <a:r>
              <a:rPr lang="cs-CZ" altLang="cs-CZ" sz="2400" b="1" dirty="0" err="1" smtClean="0">
                <a:latin typeface="+mj-lt"/>
              </a:rPr>
              <a:t>capacity</a:t>
            </a:r>
            <a:r>
              <a:rPr lang="cs-CZ" altLang="cs-CZ" sz="2400" b="1" dirty="0" smtClean="0">
                <a:latin typeface="+mj-lt"/>
              </a:rPr>
              <a:t> 370 </a:t>
            </a:r>
            <a:r>
              <a:rPr lang="cs-CZ" altLang="cs-CZ" sz="2400" b="1" dirty="0">
                <a:latin typeface="+mj-lt"/>
              </a:rPr>
              <a:t>ccm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 smtClean="0">
                <a:latin typeface="+mj-lt"/>
              </a:rPr>
              <a:t>circumference</a:t>
            </a:r>
            <a:r>
              <a:rPr lang="cs-CZ" altLang="cs-CZ" sz="2400" b="1" dirty="0" smtClean="0">
                <a:latin typeface="+mj-lt"/>
              </a:rPr>
              <a:t> 34 </a:t>
            </a:r>
            <a:r>
              <a:rPr lang="cs-CZ" altLang="cs-CZ" sz="2400" b="1" dirty="0">
                <a:latin typeface="+mj-lt"/>
              </a:rPr>
              <a:t>cm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 smtClean="0">
                <a:latin typeface="+mj-lt"/>
              </a:rPr>
              <a:t>length</a:t>
            </a:r>
            <a:r>
              <a:rPr lang="cs-CZ" altLang="cs-CZ" sz="2400" b="1" dirty="0" smtClean="0">
                <a:latin typeface="+mj-lt"/>
              </a:rPr>
              <a:t> 11-12 cm, </a:t>
            </a:r>
            <a:r>
              <a:rPr lang="cs-CZ" altLang="cs-CZ" sz="2400" b="1" dirty="0" err="1" smtClean="0">
                <a:latin typeface="+mj-lt"/>
              </a:rPr>
              <a:t>width</a:t>
            </a:r>
            <a:r>
              <a:rPr lang="cs-CZ" altLang="cs-CZ" sz="2400" b="1" dirty="0" smtClean="0">
                <a:latin typeface="+mj-lt"/>
              </a:rPr>
              <a:t> 9-10 cm</a:t>
            </a:r>
            <a:endParaRPr lang="cs-CZ" altLang="cs-CZ" sz="24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smtClean="0">
                <a:latin typeface="+mj-lt"/>
              </a:rPr>
              <a:t>big </a:t>
            </a:r>
            <a:r>
              <a:rPr lang="cs-CZ" altLang="cs-CZ" sz="2400" b="1" dirty="0" err="1">
                <a:latin typeface="+mj-lt"/>
              </a:rPr>
              <a:t>neurocranium</a:t>
            </a:r>
            <a:endParaRPr lang="cs-CZ" altLang="cs-CZ" sz="24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fonticuli</a:t>
            </a:r>
            <a:r>
              <a:rPr lang="cs-CZ" altLang="cs-CZ" sz="2400" b="1" dirty="0">
                <a:latin typeface="+mj-lt"/>
              </a:rPr>
              <a:t> (major, minor, </a:t>
            </a:r>
            <a:r>
              <a:rPr lang="cs-CZ" altLang="cs-CZ" sz="2400" b="1" dirty="0" err="1">
                <a:latin typeface="+mj-lt"/>
              </a:rPr>
              <a:t>sphenoidalis</a:t>
            </a:r>
            <a:r>
              <a:rPr lang="cs-CZ" altLang="cs-CZ" sz="2400" b="1" dirty="0" smtClean="0">
                <a:latin typeface="+mj-lt"/>
              </a:rPr>
              <a:t>, </a:t>
            </a:r>
            <a:r>
              <a:rPr lang="cs-CZ" altLang="cs-CZ" sz="2400" b="1" dirty="0" err="1" smtClean="0">
                <a:latin typeface="+mj-lt"/>
              </a:rPr>
              <a:t>mastoideus</a:t>
            </a:r>
            <a:r>
              <a:rPr lang="cs-CZ" altLang="cs-CZ" sz="2400" b="1" dirty="0">
                <a:latin typeface="+mj-lt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 smtClean="0">
                <a:latin typeface="+mj-lt"/>
              </a:rPr>
              <a:t>low</a:t>
            </a:r>
            <a:r>
              <a:rPr lang="cs-CZ" altLang="cs-CZ" sz="2400" b="1" dirty="0" smtClean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splanchnocranium</a:t>
            </a:r>
            <a:endParaRPr lang="cs-CZ" altLang="cs-CZ" sz="24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 smtClean="0">
                <a:latin typeface="+mj-lt"/>
              </a:rPr>
              <a:t>without</a:t>
            </a:r>
            <a:r>
              <a:rPr lang="cs-CZ" altLang="cs-CZ" sz="2400" b="1" dirty="0" smtClean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processus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 smtClean="0">
                <a:latin typeface="+mj-lt"/>
              </a:rPr>
              <a:t>alveolares</a:t>
            </a:r>
            <a:r>
              <a:rPr lang="cs-CZ" altLang="cs-CZ" sz="2400" b="1" dirty="0" smtClean="0">
                <a:latin typeface="+mj-lt"/>
              </a:rPr>
              <a:t> (</a:t>
            </a:r>
            <a:r>
              <a:rPr lang="cs-CZ" altLang="cs-CZ" sz="2400" b="1" dirty="0" err="1" smtClean="0">
                <a:latin typeface="+mj-lt"/>
              </a:rPr>
              <a:t>maxillae</a:t>
            </a:r>
            <a:r>
              <a:rPr lang="cs-CZ" altLang="cs-CZ" sz="2400" b="1" dirty="0" smtClean="0">
                <a:latin typeface="+mj-lt"/>
              </a:rPr>
              <a:t> et </a:t>
            </a:r>
            <a:r>
              <a:rPr lang="cs-CZ" altLang="cs-CZ" sz="2400" b="1" dirty="0" err="1" smtClean="0">
                <a:latin typeface="+mj-lt"/>
              </a:rPr>
              <a:t>mandibulae</a:t>
            </a:r>
            <a:r>
              <a:rPr lang="cs-CZ" altLang="cs-CZ" sz="2400" b="1" dirty="0">
                <a:latin typeface="+mj-lt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 smtClean="0">
                <a:latin typeface="+mj-lt"/>
              </a:rPr>
              <a:t>without</a:t>
            </a:r>
            <a:r>
              <a:rPr lang="cs-CZ" altLang="cs-CZ" sz="2400" b="1" dirty="0" smtClean="0">
                <a:latin typeface="+mj-lt"/>
              </a:rPr>
              <a:t> </a:t>
            </a:r>
            <a:r>
              <a:rPr lang="cs-CZ" altLang="cs-CZ" sz="2400" b="1" dirty="0" err="1" smtClean="0">
                <a:latin typeface="+mj-lt"/>
              </a:rPr>
              <a:t>paranasal</a:t>
            </a:r>
            <a:r>
              <a:rPr lang="cs-CZ" altLang="cs-CZ" sz="2400" b="1" dirty="0" smtClean="0">
                <a:latin typeface="+mj-lt"/>
              </a:rPr>
              <a:t> </a:t>
            </a:r>
            <a:r>
              <a:rPr lang="cs-CZ" altLang="cs-CZ" sz="2400" b="1" dirty="0" err="1" smtClean="0">
                <a:latin typeface="+mj-lt"/>
              </a:rPr>
              <a:t>sinuses</a:t>
            </a:r>
            <a:endParaRPr lang="cs-CZ" altLang="cs-CZ" sz="24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j-lt"/>
              </a:rPr>
              <a:t> sutura </a:t>
            </a:r>
            <a:r>
              <a:rPr lang="cs-CZ" altLang="cs-CZ" sz="2400" b="1" dirty="0" err="1">
                <a:latin typeface="+mj-lt"/>
              </a:rPr>
              <a:t>frontalis</a:t>
            </a:r>
            <a:endParaRPr lang="cs-CZ" altLang="cs-CZ" sz="24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anulus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tympanicus</a:t>
            </a:r>
            <a:endParaRPr lang="cs-CZ" altLang="cs-CZ" sz="24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symphysis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menti</a:t>
            </a:r>
            <a:endParaRPr lang="cs-CZ" altLang="cs-CZ" sz="2400" b="1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 smtClean="0">
                <a:latin typeface="+mj-lt"/>
              </a:rPr>
              <a:t>mandibular</a:t>
            </a:r>
            <a:r>
              <a:rPr lang="cs-CZ" altLang="cs-CZ" sz="2400" b="1" dirty="0" smtClean="0">
                <a:latin typeface="+mj-lt"/>
              </a:rPr>
              <a:t> </a:t>
            </a:r>
            <a:r>
              <a:rPr lang="cs-CZ" altLang="cs-CZ" sz="2400" b="1" dirty="0" err="1" smtClean="0">
                <a:latin typeface="+mj-lt"/>
              </a:rPr>
              <a:t>angle</a:t>
            </a:r>
            <a:r>
              <a:rPr lang="cs-CZ" altLang="cs-CZ" sz="2400" b="1" dirty="0" smtClean="0">
                <a:latin typeface="+mj-lt"/>
              </a:rPr>
              <a:t> 150 - 170</a:t>
            </a:r>
            <a:r>
              <a:rPr lang="cs-CZ" altLang="cs-CZ" sz="2400" b="1" baseline="30000" dirty="0" smtClean="0">
                <a:latin typeface="+mj-lt"/>
              </a:rPr>
              <a:t>o</a:t>
            </a:r>
            <a:endParaRPr lang="cs-CZ" altLang="cs-CZ" sz="2400" b="1" baseline="30000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400" b="1" baseline="-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25761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Scan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"/>
          <a:stretch>
            <a:fillRect/>
          </a:stretch>
        </p:blipFill>
        <p:spPr bwMode="auto">
          <a:xfrm>
            <a:off x="1855788" y="0"/>
            <a:ext cx="8526462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151313" y="0"/>
            <a:ext cx="42068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Gender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differences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of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the</a:t>
            </a:r>
            <a:r>
              <a:rPr lang="cs-CZ" altLang="cs-CZ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skull</a:t>
            </a:r>
            <a:endParaRPr lang="cs-CZ" altLang="cs-CZ" sz="24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998663" y="4606925"/>
            <a:ext cx="35242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cs-CZ" altLang="cs-CZ" sz="2000" b="1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000" b="1">
                <a:latin typeface="Times New Roman" panose="02020603050405020304" pitchFamily="18" charset="0"/>
              </a:rPr>
              <a:t>glabella, arcus superciliares</a:t>
            </a:r>
          </a:p>
          <a:p>
            <a:pPr eaLnBrk="1" hangingPunct="1"/>
            <a:r>
              <a:rPr lang="cs-CZ" altLang="cs-CZ" sz="2000" b="1">
                <a:latin typeface="Times New Roman" panose="02020603050405020304" pitchFamily="18" charset="0"/>
              </a:rPr>
              <a:t>tubera frontalia and parietalia </a:t>
            </a:r>
          </a:p>
          <a:p>
            <a:pPr eaLnBrk="1" hangingPunct="1"/>
            <a:r>
              <a:rPr lang="cs-CZ" altLang="cs-CZ" sz="2000" b="1">
                <a:latin typeface="Times New Roman" panose="02020603050405020304" pitchFamily="18" charset="0"/>
              </a:rPr>
              <a:t>processus mastoideus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6273800" y="4789488"/>
            <a:ext cx="54006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000" b="1">
                <a:latin typeface="Times New Roman" panose="02020603050405020304" pitchFamily="18" charset="0"/>
              </a:rPr>
              <a:t>protuberantia occipitalis externa (regio nuchae)  </a:t>
            </a:r>
          </a:p>
          <a:p>
            <a:pPr eaLnBrk="1" hangingPunct="1"/>
            <a:r>
              <a:rPr lang="cs-CZ" altLang="cs-CZ" sz="2000" b="1">
                <a:latin typeface="Times New Roman" panose="02020603050405020304" pitchFamily="18" charset="0"/>
              </a:rPr>
              <a:t>protuberantia mentalis</a:t>
            </a:r>
          </a:p>
          <a:p>
            <a:pPr eaLnBrk="1" hangingPunct="1"/>
            <a:r>
              <a:rPr lang="cs-CZ" altLang="cs-CZ" sz="2000" b="1">
                <a:latin typeface="Times New Roman" panose="02020603050405020304" pitchFamily="18" charset="0"/>
              </a:rPr>
              <a:t>tuberositas masseterica </a:t>
            </a:r>
          </a:p>
          <a:p>
            <a:pPr eaLnBrk="1" hangingPunct="1"/>
            <a:r>
              <a:rPr lang="cs-CZ" altLang="cs-CZ" sz="2000" b="1">
                <a:latin typeface="Times New Roman" panose="02020603050405020304" pitchFamily="18" charset="0"/>
              </a:rPr>
              <a:t>processus alveolares</a:t>
            </a:r>
          </a:p>
        </p:txBody>
      </p:sp>
    </p:spTree>
    <p:extLst>
      <p:ext uri="{BB962C8B-B14F-4D97-AF65-F5344CB8AC3E}">
        <p14:creationId xmlns:p14="http://schemas.microsoft.com/office/powerpoint/2010/main" val="136382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ChangeArrowheads="1"/>
          </p:cNvSpPr>
          <p:nvPr/>
        </p:nvSpPr>
        <p:spPr bwMode="auto">
          <a:xfrm>
            <a:off x="2470150" y="1222375"/>
            <a:ext cx="72517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800000"/>
                </a:solidFill>
                <a:latin typeface="+mn-lt"/>
              </a:rPr>
              <a:t>The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rgbClr val="800000"/>
                </a:solidFill>
                <a:latin typeface="+mn-lt"/>
              </a:rPr>
              <a:t>pictures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rgbClr val="800000"/>
                </a:solidFill>
                <a:latin typeface="+mn-lt"/>
              </a:rPr>
              <a:t>used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 in </a:t>
            </a:r>
            <a:r>
              <a:rPr lang="cs-CZ" altLang="cs-CZ" dirty="0" err="1">
                <a:solidFill>
                  <a:srgbClr val="800000"/>
                </a:solidFill>
                <a:latin typeface="+mn-lt"/>
              </a:rPr>
              <a:t>this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rgbClr val="800000"/>
                </a:solidFill>
                <a:latin typeface="+mn-lt"/>
              </a:rPr>
              <a:t>lecture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rgbClr val="800000"/>
                </a:solidFill>
                <a:latin typeface="+mn-lt"/>
              </a:rPr>
              <a:t>were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rgbClr val="800000"/>
                </a:solidFill>
                <a:latin typeface="+mn-lt"/>
              </a:rPr>
              <a:t>taken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rgbClr val="800000"/>
                </a:solidFill>
                <a:latin typeface="+mn-lt"/>
              </a:rPr>
              <a:t>from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rgbClr val="800000"/>
                </a:solidFill>
                <a:latin typeface="+mn-lt"/>
              </a:rPr>
              <a:t>following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rgbClr val="800000"/>
                </a:solidFill>
                <a:latin typeface="+mn-lt"/>
              </a:rPr>
              <a:t>sources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:</a:t>
            </a:r>
            <a:endParaRPr lang="cs-CZ" altLang="cs-CZ" dirty="0">
              <a:solidFill>
                <a:srgbClr val="8000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u="sng" dirty="0">
              <a:solidFill>
                <a:srgbClr val="8000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u="sng" dirty="0" err="1">
                <a:solidFill>
                  <a:srgbClr val="800000"/>
                </a:solidFill>
                <a:latin typeface="+mn-lt"/>
              </a:rPr>
              <a:t>Putz</a:t>
            </a:r>
            <a:r>
              <a:rPr lang="cs-CZ" altLang="cs-CZ" u="sng" dirty="0">
                <a:solidFill>
                  <a:srgbClr val="800000"/>
                </a:solidFill>
                <a:latin typeface="+mn-lt"/>
              </a:rPr>
              <a:t>, R. (2008):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n-lt"/>
              </a:rPr>
              <a:t>Atlas </a:t>
            </a:r>
            <a:r>
              <a:rPr lang="cs-CZ" altLang="cs-CZ" dirty="0" err="1">
                <a:latin typeface="+mn-lt"/>
              </a:rPr>
              <a:t>of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Human</a:t>
            </a:r>
            <a:r>
              <a:rPr lang="cs-CZ" altLang="cs-CZ" dirty="0">
                <a:latin typeface="+mn-lt"/>
              </a:rPr>
              <a:t> Anatomy </a:t>
            </a:r>
            <a:r>
              <a:rPr lang="cs-CZ" altLang="cs-CZ" dirty="0" err="1">
                <a:latin typeface="+mn-lt"/>
              </a:rPr>
              <a:t>Sobotta</a:t>
            </a:r>
            <a:r>
              <a:rPr lang="cs-CZ" altLang="cs-CZ" dirty="0">
                <a:latin typeface="+mn-lt"/>
              </a:rPr>
              <a:t>. </a:t>
            </a:r>
            <a:r>
              <a:rPr lang="cs-CZ" altLang="cs-CZ" dirty="0" err="1">
                <a:latin typeface="+mn-lt"/>
              </a:rPr>
              <a:t>Elsevier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Books</a:t>
            </a:r>
            <a:r>
              <a:rPr lang="cs-CZ" altLang="cs-CZ" dirty="0">
                <a:latin typeface="+mn-lt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u="sng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u="sng" dirty="0" err="1">
                <a:solidFill>
                  <a:srgbClr val="800000"/>
                </a:solidFill>
                <a:latin typeface="+mn-lt"/>
              </a:rPr>
              <a:t>Keith</a:t>
            </a:r>
            <a:r>
              <a:rPr lang="cs-CZ" altLang="cs-CZ" u="sng" dirty="0">
                <a:solidFill>
                  <a:srgbClr val="800000"/>
                </a:solidFill>
                <a:latin typeface="+mn-lt"/>
              </a:rPr>
              <a:t> L. </a:t>
            </a:r>
            <a:r>
              <a:rPr lang="cs-CZ" altLang="cs-CZ" u="sng" dirty="0" err="1">
                <a:solidFill>
                  <a:srgbClr val="800000"/>
                </a:solidFill>
                <a:latin typeface="+mn-lt"/>
              </a:rPr>
              <a:t>Moore</a:t>
            </a:r>
            <a:r>
              <a:rPr lang="cs-CZ" altLang="cs-CZ" u="sng" dirty="0">
                <a:solidFill>
                  <a:srgbClr val="800000"/>
                </a:solidFill>
                <a:latin typeface="+mn-lt"/>
              </a:rPr>
              <a:t>, Arthur F. </a:t>
            </a:r>
            <a:r>
              <a:rPr lang="cs-CZ" altLang="cs-CZ" u="sng" dirty="0" err="1">
                <a:solidFill>
                  <a:srgbClr val="800000"/>
                </a:solidFill>
                <a:latin typeface="+mn-lt"/>
              </a:rPr>
              <a:t>Dalley</a:t>
            </a:r>
            <a:r>
              <a:rPr lang="cs-CZ" altLang="cs-CZ" u="sng" dirty="0">
                <a:solidFill>
                  <a:srgbClr val="800000"/>
                </a:solidFill>
                <a:latin typeface="+mn-lt"/>
              </a:rPr>
              <a:t> (2005):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n-lt"/>
              </a:rPr>
              <a:t>Clinically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Oriented</a:t>
            </a:r>
            <a:r>
              <a:rPr lang="cs-CZ" altLang="cs-CZ" dirty="0">
                <a:latin typeface="+mn-lt"/>
              </a:rPr>
              <a:t> Anatomy.  </a:t>
            </a:r>
            <a:r>
              <a:rPr lang="cs-CZ" altLang="cs-CZ" dirty="0" err="1">
                <a:latin typeface="+mn-lt"/>
              </a:rPr>
              <a:t>Williams</a:t>
            </a:r>
            <a:r>
              <a:rPr lang="cs-CZ" altLang="cs-CZ" dirty="0">
                <a:latin typeface="+mn-lt"/>
              </a:rPr>
              <a:t> and Wilkins.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u="sng" dirty="0" err="1">
                <a:solidFill>
                  <a:srgbClr val="800000"/>
                </a:solidFill>
                <a:latin typeface="+mn-lt"/>
              </a:rPr>
              <a:t>Platzer</a:t>
            </a:r>
            <a:r>
              <a:rPr lang="cs-CZ" altLang="cs-CZ" u="sng" dirty="0">
                <a:solidFill>
                  <a:srgbClr val="800000"/>
                </a:solidFill>
                <a:latin typeface="+mn-lt"/>
              </a:rPr>
              <a:t>, W.,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rgbClr val="800000"/>
                </a:solidFill>
                <a:latin typeface="+mn-lt"/>
              </a:rPr>
              <a:t>Kahle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, W., </a:t>
            </a:r>
            <a:r>
              <a:rPr lang="cs-CZ" altLang="cs-CZ" dirty="0" err="1">
                <a:solidFill>
                  <a:srgbClr val="800000"/>
                </a:solidFill>
                <a:latin typeface="+mn-lt"/>
              </a:rPr>
              <a:t>Leonhardt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 H. (1992):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n-lt"/>
              </a:rPr>
              <a:t>Locomotor</a:t>
            </a:r>
            <a:r>
              <a:rPr lang="cs-CZ" altLang="cs-CZ" dirty="0">
                <a:latin typeface="+mn-lt"/>
              </a:rPr>
              <a:t> system. Georg </a:t>
            </a:r>
            <a:r>
              <a:rPr lang="cs-CZ" altLang="cs-CZ" dirty="0" err="1">
                <a:latin typeface="+mn-lt"/>
              </a:rPr>
              <a:t>Thieme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Verlag</a:t>
            </a:r>
            <a:r>
              <a:rPr lang="cs-CZ" altLang="cs-CZ" dirty="0">
                <a:latin typeface="+mn-lt"/>
              </a:rPr>
              <a:t>, Stuttgart,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n-lt"/>
              </a:rPr>
              <a:t>New York, 4th </a:t>
            </a:r>
            <a:r>
              <a:rPr lang="cs-CZ" altLang="cs-CZ" dirty="0" err="1">
                <a:latin typeface="+mn-lt"/>
              </a:rPr>
              <a:t>edition</a:t>
            </a:r>
            <a:r>
              <a:rPr lang="cs-CZ" altLang="cs-CZ" dirty="0">
                <a:latin typeface="+mn-lt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u="sng" dirty="0">
                <a:solidFill>
                  <a:srgbClr val="800000"/>
                </a:solidFill>
                <a:latin typeface="+mn-lt"/>
              </a:rPr>
              <a:t>Čihák, R.</a:t>
            </a:r>
            <a:r>
              <a:rPr lang="cs-CZ" altLang="cs-CZ" dirty="0">
                <a:solidFill>
                  <a:srgbClr val="800000"/>
                </a:solidFill>
                <a:latin typeface="+mn-lt"/>
              </a:rPr>
              <a:t> (1987):</a:t>
            </a:r>
            <a:r>
              <a:rPr lang="cs-CZ" altLang="cs-CZ" dirty="0">
                <a:solidFill>
                  <a:srgbClr val="FFFF00"/>
                </a:solidFill>
                <a:latin typeface="+mn-lt"/>
              </a:rPr>
              <a:t> </a:t>
            </a:r>
            <a:r>
              <a:rPr lang="cs-CZ" altLang="cs-CZ" dirty="0">
                <a:latin typeface="+mn-lt"/>
              </a:rPr>
              <a:t>Anatomie 1. Avicenum, Zdravotnické nakladatelství</a:t>
            </a:r>
            <a:r>
              <a:rPr lang="cs-CZ" altLang="cs-CZ" dirty="0">
                <a:latin typeface="+mn-lt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u="sng" dirty="0" err="1">
                <a:solidFill>
                  <a:srgbClr val="800000"/>
                </a:solidFill>
                <a:latin typeface="+mj-lt"/>
              </a:rPr>
              <a:t>Netter</a:t>
            </a:r>
            <a:r>
              <a:rPr lang="cs-CZ" altLang="cs-CZ" b="1" u="sng" dirty="0">
                <a:solidFill>
                  <a:srgbClr val="800000"/>
                </a:solidFill>
                <a:latin typeface="+mj-lt"/>
              </a:rPr>
              <a:t>, F. H.</a:t>
            </a:r>
            <a:r>
              <a:rPr lang="cs-CZ" altLang="cs-CZ" b="1" dirty="0">
                <a:solidFill>
                  <a:srgbClr val="800000"/>
                </a:solidFill>
                <a:latin typeface="+mj-lt"/>
              </a:rPr>
              <a:t> (1997):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 err="1">
                <a:latin typeface="+mj-lt"/>
              </a:rPr>
              <a:t>Interactive</a:t>
            </a:r>
            <a:r>
              <a:rPr lang="cs-CZ" altLang="cs-CZ" b="1" dirty="0">
                <a:latin typeface="+mj-lt"/>
              </a:rPr>
              <a:t> Atlas </a:t>
            </a:r>
            <a:r>
              <a:rPr lang="cs-CZ" altLang="cs-CZ" b="1" dirty="0" err="1">
                <a:latin typeface="+mj-lt"/>
              </a:rPr>
              <a:t>of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Clinical</a:t>
            </a:r>
            <a:r>
              <a:rPr lang="cs-CZ" altLang="cs-CZ" b="1" dirty="0">
                <a:latin typeface="+mj-lt"/>
              </a:rPr>
              <a:t> Anatomy. </a:t>
            </a:r>
            <a:r>
              <a:rPr lang="cs-CZ" altLang="cs-CZ" b="1" dirty="0" err="1">
                <a:latin typeface="+mj-lt"/>
              </a:rPr>
              <a:t>Novartis</a:t>
            </a:r>
            <a:r>
              <a:rPr lang="cs-CZ" altLang="cs-CZ" b="1" dirty="0">
                <a:latin typeface="+mj-lt"/>
              </a:rPr>
              <a:t>, USA.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cs-CZ" alt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33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2979738"/>
            <a:ext cx="2297113" cy="268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>
            <a:fillRect/>
          </a:stretch>
        </p:blipFill>
        <p:spPr bwMode="auto">
          <a:xfrm>
            <a:off x="6411913" y="236538"/>
            <a:ext cx="2474912" cy="244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910" name="Rectangle 6"/>
          <p:cNvSpPr>
            <a:spLocks noChangeArrowheads="1"/>
          </p:cNvSpPr>
          <p:nvPr/>
        </p:nvSpPr>
        <p:spPr bwMode="auto">
          <a:xfrm>
            <a:off x="314325" y="215900"/>
            <a:ext cx="2968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Processus</a:t>
            </a:r>
            <a:r>
              <a:rPr lang="cs-CZ" alt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frontalis</a:t>
            </a:r>
            <a:r>
              <a:rPr lang="cs-CZ" alt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maxillae</a:t>
            </a:r>
            <a:endParaRPr lang="cs-CZ" alt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595313" y="722313"/>
            <a:ext cx="345122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/>
              <a:t>Incisura nasalis </a:t>
            </a:r>
          </a:p>
          <a:p>
            <a:pPr eaLnBrk="1" hangingPunct="1"/>
            <a:r>
              <a:rPr lang="cs-CZ" altLang="cs-CZ"/>
              <a:t>(apertura piriformis)</a:t>
            </a:r>
          </a:p>
          <a:p>
            <a:pPr eaLnBrk="1" hangingPunct="1"/>
            <a:r>
              <a:rPr lang="cs-CZ" altLang="cs-CZ"/>
              <a:t>Crista lacrimalis anterior</a:t>
            </a:r>
          </a:p>
          <a:p>
            <a:pPr eaLnBrk="1" hangingPunct="1"/>
            <a:r>
              <a:rPr lang="cs-CZ" altLang="cs-CZ"/>
              <a:t>Crista ethmoidalis</a:t>
            </a:r>
          </a:p>
          <a:p>
            <a:pPr eaLnBrk="1" hangingPunct="1"/>
            <a:r>
              <a:rPr lang="cs-CZ" altLang="cs-CZ"/>
              <a:t>Crista conchalis</a:t>
            </a:r>
          </a:p>
        </p:txBody>
      </p:sp>
      <p:sp>
        <p:nvSpPr>
          <p:cNvPr id="379913" name="Rectangle 9"/>
          <p:cNvSpPr>
            <a:spLocks noChangeArrowheads="1"/>
          </p:cNvSpPr>
          <p:nvPr/>
        </p:nvSpPr>
        <p:spPr bwMode="auto">
          <a:xfrm>
            <a:off x="314325" y="2389188"/>
            <a:ext cx="3371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Processus</a:t>
            </a:r>
            <a:r>
              <a:rPr lang="cs-CZ" alt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zygomaticus</a:t>
            </a:r>
            <a:r>
              <a:rPr lang="cs-CZ" alt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maxillae</a:t>
            </a:r>
            <a:endParaRPr lang="cs-CZ" alt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16200" r="72000" b="59399"/>
          <a:stretch>
            <a:fillRect/>
          </a:stretch>
        </p:blipFill>
        <p:spPr bwMode="auto">
          <a:xfrm>
            <a:off x="150813" y="3365500"/>
            <a:ext cx="2382837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5"/>
          <a:stretch>
            <a:fillRect/>
          </a:stretch>
        </p:blipFill>
        <p:spPr bwMode="auto">
          <a:xfrm>
            <a:off x="3743325" y="358775"/>
            <a:ext cx="2065338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8888413" y="2789238"/>
            <a:ext cx="30511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Processus</a:t>
            </a:r>
            <a:r>
              <a:rPr lang="cs-CZ" alt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palatinus</a:t>
            </a:r>
            <a:r>
              <a:rPr lang="cs-CZ" alt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maxillae</a:t>
            </a:r>
            <a:endParaRPr lang="cs-CZ" alt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9305925" y="3565525"/>
            <a:ext cx="345757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Os </a:t>
            </a:r>
            <a:r>
              <a:rPr lang="cs-CZ" altLang="cs-CZ" dirty="0" err="1">
                <a:latin typeface="+mj-lt"/>
              </a:rPr>
              <a:t>incisivum</a:t>
            </a:r>
            <a:r>
              <a:rPr lang="cs-CZ" altLang="cs-CZ" dirty="0">
                <a:latin typeface="+mj-lt"/>
              </a:rPr>
              <a:t> (</a:t>
            </a:r>
            <a:r>
              <a:rPr lang="cs-CZ" altLang="cs-CZ" dirty="0" err="1">
                <a:latin typeface="+mj-lt"/>
              </a:rPr>
              <a:t>praemaxilla</a:t>
            </a:r>
            <a:r>
              <a:rPr lang="cs-CZ" altLang="cs-CZ" dirty="0">
                <a:latin typeface="+mj-lt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Foramen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incisivum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Canalis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incisivus</a:t>
            </a:r>
            <a:r>
              <a:rPr lang="cs-CZ" altLang="cs-CZ" dirty="0"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Crista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nasalis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Torus </a:t>
            </a:r>
            <a:r>
              <a:rPr lang="cs-CZ" altLang="cs-CZ" dirty="0" err="1">
                <a:latin typeface="+mj-lt"/>
              </a:rPr>
              <a:t>palatinus</a:t>
            </a:r>
            <a:endParaRPr lang="cs-CZ" altLang="cs-CZ" dirty="0">
              <a:latin typeface="+mj-lt"/>
            </a:endParaRPr>
          </a:p>
        </p:txBody>
      </p:sp>
      <p:pic>
        <p:nvPicPr>
          <p:cNvPr id="1434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4"/>
          <a:stretch>
            <a:fillRect/>
          </a:stretch>
        </p:blipFill>
        <p:spPr bwMode="auto">
          <a:xfrm>
            <a:off x="8886825" y="415925"/>
            <a:ext cx="2987675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6"/>
          <a:stretch>
            <a:fillRect/>
          </a:stretch>
        </p:blipFill>
        <p:spPr bwMode="auto">
          <a:xfrm>
            <a:off x="5859463" y="3076575"/>
            <a:ext cx="3254375" cy="245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3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800100" y="715963"/>
            <a:ext cx="317817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Arcus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alveolaris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Alveoli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dentales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Juga </a:t>
            </a:r>
            <a:r>
              <a:rPr lang="cs-CZ" altLang="cs-CZ" dirty="0" err="1">
                <a:latin typeface="+mj-lt"/>
              </a:rPr>
              <a:t>alveolaria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Septa </a:t>
            </a:r>
            <a:r>
              <a:rPr lang="cs-CZ" altLang="cs-CZ" dirty="0" err="1">
                <a:latin typeface="+mj-lt"/>
              </a:rPr>
              <a:t>interalveolaria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Septa </a:t>
            </a:r>
            <a:r>
              <a:rPr lang="cs-CZ" altLang="cs-CZ" dirty="0" err="1">
                <a:latin typeface="+mj-lt"/>
              </a:rPr>
              <a:t>intraalveolaria</a:t>
            </a:r>
            <a:endParaRPr lang="cs-CZ" altLang="cs-CZ" dirty="0">
              <a:latin typeface="+mj-lt"/>
            </a:endParaRP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184150"/>
            <a:ext cx="2455863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364" name="Object 8"/>
          <p:cNvGraphicFramePr>
            <a:graphicFrameLocks noChangeAspect="1"/>
          </p:cNvGraphicFramePr>
          <p:nvPr/>
        </p:nvGraphicFramePr>
        <p:xfrm>
          <a:off x="8864600" y="3751263"/>
          <a:ext cx="2127250" cy="159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Fotografie" r:id="rId4" imgW="11422069" imgH="5514286" progId="MSPhotoEd.3">
                  <p:embed/>
                </p:oleObj>
              </mc:Choice>
              <mc:Fallback>
                <p:oleObj name="Fotografie" r:id="rId4" imgW="11422069" imgH="55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790" t="13057" r="21432" b="6529"/>
                      <a:stretch>
                        <a:fillRect/>
                      </a:stretch>
                    </p:blipFill>
                    <p:spPr bwMode="auto">
                      <a:xfrm>
                        <a:off x="8864600" y="3751263"/>
                        <a:ext cx="2127250" cy="159226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27" name="Rectangle 11"/>
          <p:cNvSpPr>
            <a:spLocks noChangeArrowheads="1"/>
          </p:cNvSpPr>
          <p:nvPr/>
        </p:nvSpPr>
        <p:spPr bwMode="auto">
          <a:xfrm>
            <a:off x="711200" y="184150"/>
            <a:ext cx="30829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Processus</a:t>
            </a:r>
            <a:r>
              <a:rPr lang="cs-CZ" alt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alveolaris</a:t>
            </a:r>
            <a:r>
              <a:rPr lang="cs-CZ" alt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maxillae</a:t>
            </a:r>
            <a:endParaRPr lang="cs-CZ" alt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1536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6"/>
          <a:stretch>
            <a:fillRect/>
          </a:stretch>
        </p:blipFill>
        <p:spPr bwMode="auto">
          <a:xfrm>
            <a:off x="4292600" y="3319463"/>
            <a:ext cx="3254375" cy="245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4"/>
          <a:stretch>
            <a:fillRect/>
          </a:stretch>
        </p:blipFill>
        <p:spPr bwMode="auto">
          <a:xfrm>
            <a:off x="7710488" y="384175"/>
            <a:ext cx="3392487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7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os nasale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" t="3853" r="1247"/>
          <a:stretch>
            <a:fillRect/>
          </a:stretch>
        </p:blipFill>
        <p:spPr bwMode="auto">
          <a:xfrm>
            <a:off x="8763000" y="1265238"/>
            <a:ext cx="2773363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2" descr="os nasale d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703388"/>
            <a:ext cx="3014663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8" name="Rectangle 10"/>
          <p:cNvSpPr>
            <a:spLocks noChangeArrowheads="1"/>
          </p:cNvSpPr>
          <p:nvPr/>
        </p:nvSpPr>
        <p:spPr bwMode="auto">
          <a:xfrm>
            <a:off x="5307013" y="406400"/>
            <a:ext cx="1568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Os </a:t>
            </a: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nasale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122863" y="3775075"/>
            <a:ext cx="19351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Sulcus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ethmoidalis</a:t>
            </a:r>
            <a:endParaRPr lang="cs-CZ" altLang="cs-CZ" dirty="0">
              <a:latin typeface="+mj-lt"/>
            </a:endParaRPr>
          </a:p>
        </p:txBody>
      </p:sp>
      <p:pic>
        <p:nvPicPr>
          <p:cNvPr id="1639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363" y="1265238"/>
            <a:ext cx="2900362" cy="4249737"/>
          </a:xfrm>
          <a:extLst>
            <a:ext uri="{91240B29-F687-4F45-9708-019B960494DF}">
              <a14:hiddenLine xmlns:a14="http://schemas.microsoft.com/office/drawing/2010/main" w="38100" cmpd="sng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03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4675188" y="647700"/>
            <a:ext cx="253365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Crista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lacrimalis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posterior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Sulcus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lacrimalis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Fossa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sacci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lacrimalis</a:t>
            </a:r>
            <a:r>
              <a:rPr lang="cs-CZ" altLang="cs-CZ" dirty="0"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Canalis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nasolacrimalis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Hamulus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lacrimalis</a:t>
            </a:r>
            <a:endParaRPr lang="cs-CZ" altLang="cs-CZ" dirty="0">
              <a:latin typeface="+mj-lt"/>
            </a:endParaRP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19"/>
          <a:stretch>
            <a:fillRect/>
          </a:stretch>
        </p:blipFill>
        <p:spPr bwMode="auto">
          <a:xfrm>
            <a:off x="7386638" y="3852863"/>
            <a:ext cx="2767012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8"/>
          <a:stretch>
            <a:fillRect/>
          </a:stretch>
        </p:blipFill>
        <p:spPr bwMode="auto">
          <a:xfrm>
            <a:off x="1619250" y="3375025"/>
            <a:ext cx="2322513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14" descr="Scan0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/>
          <a:stretch>
            <a:fillRect/>
          </a:stretch>
        </p:blipFill>
        <p:spPr bwMode="auto">
          <a:xfrm>
            <a:off x="7877175" y="334963"/>
            <a:ext cx="2546350" cy="29416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56" name="Rectangle 16"/>
          <p:cNvSpPr>
            <a:spLocks noChangeArrowheads="1"/>
          </p:cNvSpPr>
          <p:nvPr/>
        </p:nvSpPr>
        <p:spPr bwMode="auto">
          <a:xfrm>
            <a:off x="4675188" y="123825"/>
            <a:ext cx="1924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Os </a:t>
            </a: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lacrimale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18439" name="Picture 18" descr="os lacrimale_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3947" r="2466" b="3947"/>
          <a:stretch>
            <a:fillRect/>
          </a:stretch>
        </p:blipFill>
        <p:spPr bwMode="auto">
          <a:xfrm>
            <a:off x="1447800" y="334963"/>
            <a:ext cx="2259013" cy="2735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19" descr="os lacrimale detail N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2"/>
          <a:stretch>
            <a:fillRect/>
          </a:stretch>
        </p:blipFill>
        <p:spPr bwMode="auto">
          <a:xfrm>
            <a:off x="4675188" y="3698875"/>
            <a:ext cx="2227262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25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1825625"/>
            <a:ext cx="27178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3" y="1881188"/>
            <a:ext cx="2400300" cy="282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Scan0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63538"/>
            <a:ext cx="24003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4776788" y="530225"/>
            <a:ext cx="25542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Os </a:t>
            </a:r>
            <a:r>
              <a:rPr lang="cs-CZ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zygomaticum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657225" y="2759075"/>
            <a:ext cx="480695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solidFill>
                  <a:srgbClr val="800000"/>
                </a:solidFill>
                <a:latin typeface="+mj-lt"/>
              </a:rPr>
              <a:t>Corpus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b="1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Facies </a:t>
            </a:r>
            <a:r>
              <a:rPr lang="cs-CZ" altLang="cs-CZ" dirty="0" err="1">
                <a:latin typeface="+mj-lt"/>
              </a:rPr>
              <a:t>lateralis</a:t>
            </a:r>
            <a:r>
              <a:rPr lang="cs-CZ" altLang="cs-CZ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dirty="0">
                <a:latin typeface="+mj-lt"/>
              </a:rPr>
              <a:t>- </a:t>
            </a:r>
            <a:r>
              <a:rPr lang="cs-CZ" altLang="cs-CZ" dirty="0" err="1">
                <a:latin typeface="+mj-lt"/>
              </a:rPr>
              <a:t>foramen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zygomaticofaciale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Facies </a:t>
            </a:r>
            <a:r>
              <a:rPr lang="cs-CZ" altLang="cs-CZ" dirty="0" err="1">
                <a:latin typeface="+mj-lt"/>
              </a:rPr>
              <a:t>orbitalis</a:t>
            </a:r>
            <a:r>
              <a:rPr lang="cs-CZ" altLang="cs-CZ" dirty="0">
                <a:latin typeface="+mj-lt"/>
              </a:rPr>
              <a:t> -</a:t>
            </a:r>
            <a:r>
              <a:rPr lang="cs-CZ" altLang="cs-CZ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foramen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zygomaticoorbitale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latin typeface="+mj-lt"/>
              </a:rPr>
              <a:t>Facies </a:t>
            </a:r>
            <a:r>
              <a:rPr lang="cs-CZ" altLang="cs-CZ" dirty="0" err="1">
                <a:latin typeface="+mj-lt"/>
              </a:rPr>
              <a:t>temporalis</a:t>
            </a:r>
            <a:r>
              <a:rPr lang="cs-CZ" altLang="cs-CZ" dirty="0">
                <a:latin typeface="+mj-lt"/>
              </a:rPr>
              <a:t> -</a:t>
            </a:r>
            <a:r>
              <a:rPr lang="cs-CZ" altLang="cs-CZ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foramen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zygomaticotemporale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solidFill>
                <a:srgbClr val="80000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800000"/>
                </a:solidFill>
                <a:latin typeface="+mj-lt"/>
              </a:rPr>
              <a:t>Processus</a:t>
            </a:r>
            <a:r>
              <a:rPr lang="cs-CZ" altLang="cs-CZ" dirty="0">
                <a:solidFill>
                  <a:srgbClr val="800000"/>
                </a:solidFill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maxillaris</a:t>
            </a:r>
            <a:r>
              <a:rPr lang="cs-CZ" altLang="cs-CZ" dirty="0">
                <a:latin typeface="+mj-lt"/>
              </a:rPr>
              <a:t>, </a:t>
            </a:r>
            <a:r>
              <a:rPr lang="cs-CZ" altLang="cs-CZ" dirty="0" err="1">
                <a:latin typeface="+mj-lt"/>
              </a:rPr>
              <a:t>frontalis</a:t>
            </a:r>
            <a:r>
              <a:rPr lang="cs-CZ" altLang="cs-CZ" dirty="0">
                <a:latin typeface="+mj-lt"/>
              </a:rPr>
              <a:t>, </a:t>
            </a:r>
            <a:r>
              <a:rPr lang="cs-CZ" altLang="cs-CZ" dirty="0" err="1">
                <a:latin typeface="+mj-lt"/>
              </a:rPr>
              <a:t>zygomaticus</a:t>
            </a: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 err="1">
                <a:latin typeface="+mj-lt"/>
              </a:rPr>
              <a:t>Arcus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zygomaticus</a:t>
            </a:r>
            <a:endParaRPr lang="cs-CZ" alt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56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</TotalTime>
  <Words>1348</Words>
  <Application>Microsoft Office PowerPoint</Application>
  <PresentationFormat>Širokoúhlá obrazovka</PresentationFormat>
  <Paragraphs>521</Paragraphs>
  <Slides>49</Slides>
  <Notes>17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Retrospektiva</vt:lpstr>
      <vt:lpstr>Fotografie</vt:lpstr>
      <vt:lpstr>Splanchnocranium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Skull cavities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Newborn skull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Splanchnocranium</dc:title>
  <dc:creator>Miska</dc:creator>
  <cp:lastModifiedBy>Miska</cp:lastModifiedBy>
  <cp:revision>2</cp:revision>
  <dcterms:created xsi:type="dcterms:W3CDTF">2015-10-26T13:49:51Z</dcterms:created>
  <dcterms:modified xsi:type="dcterms:W3CDTF">2015-10-26T14:00:08Z</dcterms:modified>
</cp:coreProperties>
</file>