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57" r:id="rId3"/>
    <p:sldId id="258" r:id="rId4"/>
    <p:sldId id="271" r:id="rId5"/>
    <p:sldId id="276" r:id="rId6"/>
    <p:sldId id="277" r:id="rId7"/>
    <p:sldId id="272" r:id="rId8"/>
    <p:sldId id="275" r:id="rId9"/>
    <p:sldId id="286" r:id="rId10"/>
    <p:sldId id="274" r:id="rId11"/>
    <p:sldId id="273" r:id="rId12"/>
    <p:sldId id="259" r:id="rId13"/>
    <p:sldId id="290" r:id="rId14"/>
    <p:sldId id="288" r:id="rId15"/>
    <p:sldId id="291" r:id="rId16"/>
    <p:sldId id="292" r:id="rId17"/>
    <p:sldId id="293" r:id="rId18"/>
    <p:sldId id="294" r:id="rId19"/>
    <p:sldId id="264" r:id="rId20"/>
    <p:sldId id="265" r:id="rId21"/>
    <p:sldId id="266" r:id="rId22"/>
    <p:sldId id="267" r:id="rId23"/>
    <p:sldId id="283" r:id="rId24"/>
    <p:sldId id="282" r:id="rId25"/>
    <p:sldId id="284" r:id="rId26"/>
    <p:sldId id="296" r:id="rId27"/>
    <p:sldId id="297" r:id="rId28"/>
    <p:sldId id="268" r:id="rId29"/>
    <p:sldId id="298" r:id="rId30"/>
    <p:sldId id="299" r:id="rId31"/>
    <p:sldId id="269" r:id="rId32"/>
    <p:sldId id="270" r:id="rId33"/>
    <p:sldId id="285" r:id="rId3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B20FDC-B502-4C9C-89A8-A53EEC9A659C}" type="datetimeFigureOut">
              <a:rPr lang="cs-CZ" smtClean="0"/>
              <a:pPr/>
              <a:t>21.9.2015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1BA125-1CE3-4F66-BB38-8CB4709713F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61477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21.9.2015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21.9.2015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21.9.2015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21.9.2015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21.9.2015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21.9.2015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21.9.2015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21.9.2015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21.9.2015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21.9.2015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21.9.2015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5EC1D4A-A796-47C3-A63E-CE236FB377E2}" type="datetimeFigureOut">
              <a:rPr lang="cs-CZ" smtClean="0"/>
              <a:pPr/>
              <a:t>21.9.2015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4267200"/>
          </a:xfrm>
        </p:spPr>
        <p:txBody>
          <a:bodyPr/>
          <a:lstStyle/>
          <a:p>
            <a:r>
              <a:rPr lang="cs-CZ" dirty="0" smtClean="0"/>
              <a:t>Study </a:t>
            </a:r>
            <a:r>
              <a:rPr lang="cs-CZ" dirty="0" err="1" smtClean="0"/>
              <a:t>instructions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70133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08112"/>
          </a:xfrm>
        </p:spPr>
        <p:txBody>
          <a:bodyPr/>
          <a:lstStyle/>
          <a:p>
            <a:r>
              <a:rPr lang="cs-CZ" dirty="0" err="1" smtClean="0"/>
              <a:t>Medical</a:t>
            </a:r>
            <a:r>
              <a:rPr lang="cs-CZ" dirty="0" smtClean="0"/>
              <a:t> </a:t>
            </a:r>
            <a:r>
              <a:rPr lang="cs-CZ" dirty="0" err="1" smtClean="0"/>
              <a:t>prescriptions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pSp>
        <p:nvGrpSpPr>
          <p:cNvPr id="4" name="Group 6"/>
          <p:cNvGrpSpPr/>
          <p:nvPr/>
        </p:nvGrpSpPr>
        <p:grpSpPr>
          <a:xfrm>
            <a:off x="683568" y="1484784"/>
            <a:ext cx="7668344" cy="5157192"/>
            <a:chOff x="0" y="0"/>
            <a:chExt cx="9144000" cy="6858000"/>
          </a:xfrm>
        </p:grpSpPr>
        <p:pic>
          <p:nvPicPr>
            <p:cNvPr id="5" name="Picture 3" descr="JS 2013 P4.pd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6" name="Rectangle 4"/>
            <p:cNvSpPr/>
            <p:nvPr/>
          </p:nvSpPr>
          <p:spPr>
            <a:xfrm>
              <a:off x="7357180" y="5048706"/>
              <a:ext cx="1658252" cy="15534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5"/>
            <p:cNvSpPr/>
            <p:nvPr/>
          </p:nvSpPr>
          <p:spPr>
            <a:xfrm>
              <a:off x="7357180" y="3374756"/>
              <a:ext cx="1658252" cy="10441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600200"/>
          </a:xfrm>
        </p:spPr>
        <p:txBody>
          <a:bodyPr/>
          <a:lstStyle/>
          <a:p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end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course</a:t>
            </a:r>
            <a:r>
              <a:rPr lang="cs-CZ" dirty="0" smtClean="0"/>
              <a:t>,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will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able</a:t>
            </a:r>
            <a:r>
              <a:rPr lang="cs-CZ" dirty="0" smtClean="0"/>
              <a:t> to: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686800" cy="4209331"/>
          </a:xfrm>
        </p:spPr>
        <p:txBody>
          <a:bodyPr>
            <a:normAutofit/>
          </a:bodyPr>
          <a:lstStyle/>
          <a:p>
            <a:r>
              <a:rPr lang="cs-CZ" sz="2800" dirty="0" err="1">
                <a:solidFill>
                  <a:srgbClr val="FF0000"/>
                </a:solidFill>
              </a:rPr>
              <a:t>u</a:t>
            </a:r>
            <a:r>
              <a:rPr lang="cs-CZ" sz="2800" dirty="0" err="1" smtClean="0">
                <a:solidFill>
                  <a:srgbClr val="FF0000"/>
                </a:solidFill>
              </a:rPr>
              <a:t>nderstand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the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system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terminology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anatomical</a:t>
            </a:r>
            <a:r>
              <a:rPr lang="cs-CZ" sz="2800" dirty="0" smtClean="0"/>
              <a:t> </a:t>
            </a:r>
            <a:r>
              <a:rPr lang="cs-CZ" sz="2800" dirty="0" err="1" smtClean="0"/>
              <a:t>structures</a:t>
            </a:r>
            <a:r>
              <a:rPr lang="cs-CZ" sz="2800" dirty="0" smtClean="0"/>
              <a:t> ( = </a:t>
            </a:r>
            <a:r>
              <a:rPr lang="cs-CZ" sz="2800" dirty="0" err="1" smtClean="0"/>
              <a:t>easier</a:t>
            </a:r>
            <a:r>
              <a:rPr lang="cs-CZ" sz="2800" dirty="0" smtClean="0"/>
              <a:t> </a:t>
            </a:r>
            <a:r>
              <a:rPr lang="cs-CZ" sz="2800" dirty="0" err="1" smtClean="0"/>
              <a:t>memorizing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terms</a:t>
            </a:r>
            <a:r>
              <a:rPr lang="cs-CZ" sz="2800" dirty="0" smtClean="0"/>
              <a:t>)</a:t>
            </a:r>
          </a:p>
          <a:p>
            <a:r>
              <a:rPr lang="cs-CZ" sz="2800" dirty="0" err="1" smtClean="0"/>
              <a:t>understand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principles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forming</a:t>
            </a:r>
            <a:r>
              <a:rPr lang="cs-CZ" sz="2800" dirty="0" smtClean="0">
                <a:solidFill>
                  <a:srgbClr val="FF0000"/>
                </a:solidFill>
              </a:rPr>
              <a:t> more </a:t>
            </a:r>
            <a:r>
              <a:rPr lang="cs-CZ" sz="2800" dirty="0" err="1" smtClean="0">
                <a:solidFill>
                  <a:srgbClr val="FF0000"/>
                </a:solidFill>
              </a:rPr>
              <a:t>complex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terms</a:t>
            </a:r>
            <a:endParaRPr lang="cs-CZ" sz="2800" dirty="0" smtClean="0">
              <a:solidFill>
                <a:srgbClr val="FF0000"/>
              </a:solidFill>
            </a:endParaRPr>
          </a:p>
          <a:p>
            <a:r>
              <a:rPr lang="cs-CZ" sz="2800" dirty="0" err="1"/>
              <a:t>u</a:t>
            </a:r>
            <a:r>
              <a:rPr lang="cs-CZ" sz="2800" dirty="0" err="1" smtClean="0"/>
              <a:t>nderstand</a:t>
            </a:r>
            <a:r>
              <a:rPr lang="cs-CZ" sz="2800" dirty="0" smtClean="0"/>
              <a:t> a </a:t>
            </a:r>
            <a:r>
              <a:rPr lang="cs-CZ" sz="2800" dirty="0" err="1" smtClean="0"/>
              <a:t>clinical</a:t>
            </a:r>
            <a:r>
              <a:rPr lang="cs-CZ" sz="2800" dirty="0" smtClean="0"/>
              <a:t> diagnose</a:t>
            </a:r>
          </a:p>
          <a:p>
            <a:r>
              <a:rPr lang="cs-CZ" sz="2800" dirty="0" err="1">
                <a:solidFill>
                  <a:srgbClr val="FF0000"/>
                </a:solidFill>
              </a:rPr>
              <a:t>w</a:t>
            </a:r>
            <a:r>
              <a:rPr lang="cs-CZ" sz="2800" dirty="0" err="1" smtClean="0">
                <a:solidFill>
                  <a:srgbClr val="FF0000"/>
                </a:solidFill>
              </a:rPr>
              <a:t>rite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your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own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clinical</a:t>
            </a:r>
            <a:r>
              <a:rPr lang="cs-CZ" sz="2800" dirty="0" smtClean="0">
                <a:solidFill>
                  <a:srgbClr val="FF0000"/>
                </a:solidFill>
              </a:rPr>
              <a:t> diagnose</a:t>
            </a:r>
          </a:p>
          <a:p>
            <a:r>
              <a:rPr lang="cs-CZ" sz="2800" dirty="0" err="1">
                <a:solidFill>
                  <a:srgbClr val="FF0000"/>
                </a:solidFill>
              </a:rPr>
              <a:t>w</a:t>
            </a:r>
            <a:r>
              <a:rPr lang="cs-CZ" sz="2800" dirty="0" err="1" smtClean="0">
                <a:solidFill>
                  <a:srgbClr val="FF0000"/>
                </a:solidFill>
              </a:rPr>
              <a:t>rite</a:t>
            </a:r>
            <a:r>
              <a:rPr lang="cs-CZ" sz="2800" dirty="0" smtClean="0">
                <a:solidFill>
                  <a:srgbClr val="FF0000"/>
                </a:solidFill>
              </a:rPr>
              <a:t> a </a:t>
            </a:r>
            <a:r>
              <a:rPr lang="cs-CZ" sz="2800" dirty="0" err="1" smtClean="0">
                <a:solidFill>
                  <a:srgbClr val="FF0000"/>
                </a:solidFill>
              </a:rPr>
              <a:t>medical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prescription</a:t>
            </a:r>
            <a:endParaRPr lang="cs-CZ" sz="2800" dirty="0" smtClean="0">
              <a:solidFill>
                <a:srgbClr val="FF0000"/>
              </a:solidFill>
            </a:endParaRP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4267200"/>
          </a:xfrm>
        </p:spPr>
        <p:txBody>
          <a:bodyPr/>
          <a:lstStyle/>
          <a:p>
            <a:r>
              <a:rPr lang="cs-CZ" dirty="0" smtClean="0"/>
              <a:t>Latin </a:t>
            </a:r>
            <a:r>
              <a:rPr lang="cs-CZ" dirty="0" err="1" smtClean="0"/>
              <a:t>pronunciation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88136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"/>
                <a:ea typeface="+mj-ea"/>
                <a:cs typeface="Cambria"/>
              </a:rPr>
              <a:t>Read aloud :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Cambria"/>
              <a:ea typeface="+mj-e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175" y="1636713"/>
            <a:ext cx="2741613" cy="45259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3000" dirty="0" smtClean="0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hypnosis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3000" dirty="0" err="1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a</a:t>
            </a:r>
            <a:r>
              <a:rPr lang="en-US" sz="3000" dirty="0" err="1" smtClean="0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la</a:t>
            </a:r>
            <a:endParaRPr lang="en-US" sz="3000" dirty="0" smtClean="0">
              <a:solidFill>
                <a:schemeClr val="tx1"/>
              </a:solidFill>
              <a:latin typeface="Cambria"/>
              <a:ea typeface="+mn-ea"/>
              <a:cs typeface="Cambri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3000" dirty="0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o</a:t>
            </a:r>
            <a:r>
              <a:rPr lang="en-US" sz="3000" dirty="0" smtClean="0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lla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3000" dirty="0" err="1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e</a:t>
            </a:r>
            <a:r>
              <a:rPr lang="en-US" sz="3000" dirty="0" err="1" smtClean="0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upnoe</a:t>
            </a:r>
            <a:endParaRPr lang="en-US" sz="3000" dirty="0" smtClean="0">
              <a:solidFill>
                <a:schemeClr val="tx1"/>
              </a:solidFill>
              <a:latin typeface="Cambria"/>
              <a:ea typeface="+mn-ea"/>
              <a:cs typeface="Cambri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3000" dirty="0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i</a:t>
            </a:r>
            <a:r>
              <a:rPr lang="en-US" sz="3000" dirty="0" smtClean="0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leus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3000" dirty="0" smtClean="0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mucus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3000" dirty="0" err="1" smtClean="0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haematoma</a:t>
            </a:r>
            <a:endParaRPr lang="en-US" sz="3000" dirty="0" smtClean="0">
              <a:solidFill>
                <a:schemeClr val="tx1"/>
              </a:solidFill>
              <a:latin typeface="Cambria"/>
              <a:ea typeface="+mn-ea"/>
              <a:cs typeface="Cambri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3000" dirty="0" err="1" smtClean="0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iliacus</a:t>
            </a:r>
            <a:endParaRPr lang="en-US" sz="3000" dirty="0" smtClean="0">
              <a:solidFill>
                <a:schemeClr val="tx1"/>
              </a:solidFill>
              <a:latin typeface="Cambria"/>
              <a:ea typeface="+mn-ea"/>
              <a:cs typeface="Cambri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3000" dirty="0" smtClean="0">
              <a:solidFill>
                <a:schemeClr val="tx1"/>
              </a:solidFill>
              <a:latin typeface="Cambria"/>
              <a:ea typeface="+mn-ea"/>
              <a:cs typeface="Cambri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3000" dirty="0" smtClean="0">
              <a:solidFill>
                <a:schemeClr val="tx1"/>
              </a:solidFill>
              <a:latin typeface="Cambria"/>
              <a:ea typeface="+mn-ea"/>
              <a:cs typeface="Cambri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3000" dirty="0" smtClean="0">
              <a:solidFill>
                <a:schemeClr val="tx1"/>
              </a:solidFill>
              <a:latin typeface="Cambria"/>
              <a:ea typeface="+mn-ea"/>
              <a:cs typeface="Cambri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3000" dirty="0" smtClean="0">
              <a:solidFill>
                <a:schemeClr val="tx1"/>
              </a:solidFill>
              <a:latin typeface="Cambria"/>
              <a:ea typeface="+mn-ea"/>
              <a:cs typeface="Cambri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3000" dirty="0">
              <a:solidFill>
                <a:schemeClr val="tx1"/>
              </a:solidFill>
              <a:latin typeface="Cambria"/>
              <a:ea typeface="+mn-ea"/>
              <a:cs typeface="Cambria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225800" y="1636713"/>
            <a:ext cx="2706688" cy="45259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 err="1">
                <a:latin typeface="Cambria"/>
                <a:cs typeface="Cambria"/>
              </a:rPr>
              <a:t>o</a:t>
            </a:r>
            <a:r>
              <a:rPr lang="en-US" dirty="0" err="1" smtClean="0">
                <a:latin typeface="Cambria"/>
                <a:cs typeface="Cambria"/>
              </a:rPr>
              <a:t>ssa</a:t>
            </a:r>
            <a:endParaRPr lang="en-US" dirty="0" smtClean="0">
              <a:latin typeface="Cambria"/>
              <a:cs typeface="Cambri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Cambria"/>
                <a:cs typeface="Cambria"/>
              </a:rPr>
              <a:t>d</a:t>
            </a:r>
            <a:r>
              <a:rPr lang="en-US" dirty="0" smtClean="0">
                <a:solidFill>
                  <a:srgbClr val="000000"/>
                </a:solidFill>
                <a:latin typeface="Cambria"/>
                <a:cs typeface="Cambria"/>
              </a:rPr>
              <a:t>iploe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err="1">
                <a:latin typeface="Cambria"/>
                <a:cs typeface="Cambria"/>
              </a:rPr>
              <a:t>c</a:t>
            </a:r>
            <a:r>
              <a:rPr lang="en-US" dirty="0" err="1" smtClean="0">
                <a:latin typeface="Cambria"/>
                <a:cs typeface="Cambria"/>
              </a:rPr>
              <a:t>ubitus</a:t>
            </a:r>
            <a:endParaRPr lang="en-US" dirty="0" smtClean="0">
              <a:latin typeface="Cambria"/>
              <a:cs typeface="Cambri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Cambria"/>
                <a:cs typeface="Cambria"/>
              </a:rPr>
              <a:t>venae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Cambria"/>
                <a:cs typeface="Cambria"/>
              </a:rPr>
              <a:t>d</a:t>
            </a:r>
            <a:r>
              <a:rPr lang="en-US" dirty="0" smtClean="0">
                <a:latin typeface="Cambria"/>
                <a:cs typeface="Cambria"/>
              </a:rPr>
              <a:t>iameter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err="1">
                <a:latin typeface="Cambria"/>
                <a:cs typeface="Cambria"/>
              </a:rPr>
              <a:t>s</a:t>
            </a:r>
            <a:r>
              <a:rPr lang="en-US" dirty="0" err="1" smtClean="0">
                <a:latin typeface="Cambria"/>
                <a:cs typeface="Cambria"/>
              </a:rPr>
              <a:t>acralis</a:t>
            </a:r>
            <a:endParaRPr lang="en-US" dirty="0" smtClean="0">
              <a:latin typeface="Cambria"/>
              <a:cs typeface="Cambri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 err="1">
                <a:latin typeface="Cambria"/>
                <a:cs typeface="Cambria"/>
              </a:rPr>
              <a:t>u</a:t>
            </a:r>
            <a:r>
              <a:rPr lang="en-US" dirty="0" err="1" smtClean="0">
                <a:latin typeface="Cambria"/>
                <a:cs typeface="Cambria"/>
              </a:rPr>
              <a:t>lcus</a:t>
            </a:r>
            <a:endParaRPr lang="en-US" dirty="0" smtClean="0">
              <a:latin typeface="Cambria"/>
              <a:cs typeface="Cambri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Cambria"/>
                <a:cs typeface="Cambria"/>
              </a:rPr>
              <a:t>iris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latin typeface="Cambria"/>
              <a:cs typeface="Cambria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 smtClean="0">
              <a:latin typeface="Cambria"/>
              <a:cs typeface="Cambria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latin typeface="Cambria"/>
              <a:cs typeface="Cambria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59500" y="1636713"/>
            <a:ext cx="2706688" cy="45259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latin typeface="Cambria"/>
                <a:cs typeface="Cambria"/>
              </a:rPr>
              <a:t>sutura</a:t>
            </a:r>
            <a:endParaRPr lang="en-US" dirty="0" smtClean="0">
              <a:latin typeface="Cambria"/>
              <a:cs typeface="Cambri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latin typeface="Cambria"/>
                <a:cs typeface="Cambria"/>
              </a:rPr>
              <a:t>sigmoideus</a:t>
            </a:r>
            <a:endParaRPr lang="en-US" dirty="0" smtClean="0">
              <a:latin typeface="Cambria"/>
              <a:cs typeface="Cambri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Cambria"/>
                <a:cs typeface="Cambria"/>
              </a:rPr>
              <a:t>depressor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Cambria"/>
                <a:cs typeface="Cambria"/>
              </a:rPr>
              <a:t>area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latin typeface="Cambria"/>
                <a:cs typeface="Cambria"/>
              </a:rPr>
              <a:t>oesophagus</a:t>
            </a:r>
            <a:endParaRPr lang="en-US" dirty="0" smtClean="0">
              <a:latin typeface="Cambria"/>
              <a:cs typeface="Cambri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latin typeface="Cambria"/>
                <a:cs typeface="Cambria"/>
              </a:rPr>
              <a:t>melior</a:t>
            </a:r>
            <a:endParaRPr lang="en-US" dirty="0" smtClean="0">
              <a:latin typeface="Cambria"/>
              <a:cs typeface="Cambri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Cambria"/>
                <a:cs typeface="Cambria"/>
              </a:rPr>
              <a:t>meatus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latin typeface="Cambria"/>
                <a:cs typeface="Cambria"/>
              </a:rPr>
              <a:t>leucocytus</a:t>
            </a:r>
            <a:endParaRPr lang="en-US" dirty="0" smtClean="0">
              <a:latin typeface="Cambria"/>
              <a:cs typeface="Cambria"/>
            </a:endParaRP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latin typeface="Cambria"/>
              <a:cs typeface="Cambria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 smtClean="0">
              <a:latin typeface="Cambria"/>
              <a:cs typeface="Cambria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 smtClean="0">
              <a:latin typeface="Cambria"/>
              <a:cs typeface="Cambria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 smtClean="0">
              <a:latin typeface="Cambria"/>
              <a:cs typeface="Cambria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978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8138" y="343545"/>
            <a:ext cx="8229600" cy="836712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"/>
                <a:ea typeface="+mj-ea"/>
                <a:cs typeface="Cambria"/>
              </a:rPr>
              <a:t>Vowels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Cambria"/>
              <a:ea typeface="+mj-ea"/>
              <a:cs typeface="Cambria"/>
            </a:endParaRPr>
          </a:p>
        </p:txBody>
      </p:sp>
      <p:graphicFrame>
        <p:nvGraphicFramePr>
          <p:cNvPr id="5" name="Tabuľka 4"/>
          <p:cNvGraphicFramePr>
            <a:graphicFrameLocks noGrp="1"/>
          </p:cNvGraphicFramePr>
          <p:nvPr/>
        </p:nvGraphicFramePr>
        <p:xfrm>
          <a:off x="152400" y="1600200"/>
          <a:ext cx="6329363" cy="371475"/>
        </p:xfrm>
        <a:graphic>
          <a:graphicData uri="http://schemas.openxmlformats.org/drawingml/2006/table">
            <a:tbl>
              <a:tblPr/>
              <a:tblGrid>
                <a:gridCol w="474663"/>
                <a:gridCol w="398462"/>
                <a:gridCol w="398463"/>
                <a:gridCol w="398462"/>
                <a:gridCol w="387350"/>
                <a:gridCol w="409575"/>
                <a:gridCol w="396875"/>
                <a:gridCol w="398463"/>
                <a:gridCol w="398462"/>
                <a:gridCol w="398463"/>
                <a:gridCol w="360362"/>
                <a:gridCol w="315913"/>
                <a:gridCol w="398462"/>
                <a:gridCol w="398463"/>
                <a:gridCol w="398462"/>
                <a:gridCol w="398463"/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A</a:t>
                      </a:r>
                      <a:endParaRPr kumimoji="0" lang="en-US" alt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Ā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B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C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D</a:t>
                      </a:r>
                      <a:endParaRPr kumimoji="0" lang="en-US" alt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E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Ē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F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G</a:t>
                      </a:r>
                      <a:endParaRPr kumimoji="0" lang="en-US" alt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H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I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Ī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K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L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M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N</a:t>
                      </a:r>
                      <a:endParaRPr kumimoji="0" lang="en-US" alt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uľka 5"/>
          <p:cNvGraphicFramePr>
            <a:graphicFrameLocks noGrp="1"/>
          </p:cNvGraphicFramePr>
          <p:nvPr/>
        </p:nvGraphicFramePr>
        <p:xfrm>
          <a:off x="2743200" y="2057400"/>
          <a:ext cx="6188075" cy="371475"/>
        </p:xfrm>
        <a:graphic>
          <a:graphicData uri="http://schemas.openxmlformats.org/drawingml/2006/table">
            <a:tbl>
              <a:tblPr/>
              <a:tblGrid>
                <a:gridCol w="441325"/>
                <a:gridCol w="442913"/>
                <a:gridCol w="441325"/>
                <a:gridCol w="442912"/>
                <a:gridCol w="441325"/>
                <a:gridCol w="442913"/>
                <a:gridCol w="441325"/>
                <a:gridCol w="441325"/>
                <a:gridCol w="442912"/>
                <a:gridCol w="441325"/>
                <a:gridCol w="442913"/>
                <a:gridCol w="441325"/>
                <a:gridCol w="442912"/>
                <a:gridCol w="441325"/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O</a:t>
                      </a:r>
                      <a:endParaRPr kumimoji="0" lang="en-US" alt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Ō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P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Q</a:t>
                      </a:r>
                      <a:endParaRPr kumimoji="0" lang="en-US" alt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R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S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T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U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Ū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V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X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Y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Y</a:t>
                      </a: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Z</a:t>
                      </a:r>
                      <a:endParaRPr kumimoji="0" lang="en-US" alt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7" name="Ovál 23"/>
          <p:cNvSpPr/>
          <p:nvPr/>
        </p:nvSpPr>
        <p:spPr>
          <a:xfrm>
            <a:off x="644525" y="1641475"/>
            <a:ext cx="304800" cy="304800"/>
          </a:xfrm>
          <a:prstGeom prst="ellipse">
            <a:avLst/>
          </a:prstGeom>
          <a:noFill/>
          <a:ln w="38100">
            <a:solidFill>
              <a:srgbClr val="B1001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ál 24"/>
          <p:cNvSpPr/>
          <p:nvPr/>
        </p:nvSpPr>
        <p:spPr>
          <a:xfrm>
            <a:off x="2625725" y="1631950"/>
            <a:ext cx="304800" cy="304800"/>
          </a:xfrm>
          <a:prstGeom prst="ellipse">
            <a:avLst/>
          </a:prstGeom>
          <a:noFill/>
          <a:ln w="38100">
            <a:solidFill>
              <a:srgbClr val="B1001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ál 25"/>
          <p:cNvSpPr/>
          <p:nvPr/>
        </p:nvSpPr>
        <p:spPr>
          <a:xfrm>
            <a:off x="4572000" y="1631950"/>
            <a:ext cx="304800" cy="304800"/>
          </a:xfrm>
          <a:prstGeom prst="ellipse">
            <a:avLst/>
          </a:prstGeom>
          <a:noFill/>
          <a:ln w="38100">
            <a:solidFill>
              <a:srgbClr val="B1001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ál 26"/>
          <p:cNvSpPr/>
          <p:nvPr/>
        </p:nvSpPr>
        <p:spPr>
          <a:xfrm>
            <a:off x="3221038" y="2089150"/>
            <a:ext cx="304800" cy="304800"/>
          </a:xfrm>
          <a:prstGeom prst="ellipse">
            <a:avLst/>
          </a:prstGeom>
          <a:noFill/>
          <a:ln w="38100">
            <a:solidFill>
              <a:srgbClr val="B1001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ál 27"/>
          <p:cNvSpPr/>
          <p:nvPr/>
        </p:nvSpPr>
        <p:spPr>
          <a:xfrm>
            <a:off x="6303963" y="2089150"/>
            <a:ext cx="304800" cy="304800"/>
          </a:xfrm>
          <a:prstGeom prst="ellipse">
            <a:avLst/>
          </a:prstGeom>
          <a:noFill/>
          <a:ln w="38100">
            <a:solidFill>
              <a:srgbClr val="B1001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ál 28"/>
          <p:cNvSpPr/>
          <p:nvPr/>
        </p:nvSpPr>
        <p:spPr>
          <a:xfrm>
            <a:off x="8066088" y="2089150"/>
            <a:ext cx="304800" cy="304800"/>
          </a:xfrm>
          <a:prstGeom prst="ellipse">
            <a:avLst/>
          </a:prstGeom>
          <a:noFill/>
          <a:ln w="38100">
            <a:solidFill>
              <a:srgbClr val="B1001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Zástupný symbol obsahu 2"/>
          <p:cNvSpPr txBox="1">
            <a:spLocks/>
          </p:cNvSpPr>
          <p:nvPr/>
        </p:nvSpPr>
        <p:spPr>
          <a:xfrm>
            <a:off x="88900" y="2590800"/>
            <a:ext cx="6400800" cy="4038600"/>
          </a:xfrm>
          <a:prstGeom prst="rect">
            <a:avLst/>
          </a:prstGeom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cs-CZ" dirty="0">
                <a:latin typeface="Cambria" panose="02040503050406030204" pitchFamily="18" charset="0"/>
              </a:rPr>
              <a:t>Vowels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cs-CZ" sz="1800" i="1" dirty="0">
                <a:solidFill>
                  <a:srgbClr val="C00000"/>
                </a:solidFill>
                <a:latin typeface="Cambria" panose="02040503050406030204" pitchFamily="18" charset="0"/>
              </a:rPr>
              <a:t>Long			</a:t>
            </a:r>
            <a:r>
              <a:rPr lang="en-GB" altLang="cs-CZ" sz="1800" i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Short</a:t>
            </a:r>
            <a:endParaRPr lang="en-GB" altLang="cs-CZ" sz="1800" i="1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cs-CZ" sz="1800" b="1" dirty="0">
                <a:solidFill>
                  <a:srgbClr val="B10010"/>
                </a:solidFill>
                <a:latin typeface="Cambria" panose="02040503050406030204" pitchFamily="18" charset="0"/>
              </a:rPr>
              <a:t>Ā</a:t>
            </a:r>
            <a:r>
              <a:rPr lang="en-GB" altLang="cs-CZ" sz="1800" dirty="0">
                <a:latin typeface="Cambria" panose="02040503050406030204" pitchFamily="18" charset="0"/>
              </a:rPr>
              <a:t> (f</a:t>
            </a:r>
            <a:r>
              <a:rPr lang="en-GB" altLang="cs-CZ" sz="1800" b="1" dirty="0">
                <a:latin typeface="Cambria" panose="02040503050406030204" pitchFamily="18" charset="0"/>
              </a:rPr>
              <a:t>a</a:t>
            </a:r>
            <a:r>
              <a:rPr lang="en-GB" altLang="cs-CZ" sz="1800" dirty="0">
                <a:latin typeface="Cambria" panose="02040503050406030204" pitchFamily="18" charset="0"/>
              </a:rPr>
              <a:t>ther) </a:t>
            </a:r>
            <a:r>
              <a:rPr lang="en-GB" altLang="cs-CZ" sz="1800" dirty="0" err="1">
                <a:latin typeface="Cambria" panose="02040503050406030204" pitchFamily="18" charset="0"/>
              </a:rPr>
              <a:t>fr</a:t>
            </a:r>
            <a:r>
              <a:rPr lang="en-GB" altLang="cs-CZ" sz="1800" b="1" dirty="0" err="1">
                <a:latin typeface="Cambria" panose="02040503050406030204" pitchFamily="18" charset="0"/>
              </a:rPr>
              <a:t>ā</a:t>
            </a:r>
            <a:r>
              <a:rPr lang="en-GB" altLang="cs-CZ" sz="1800" dirty="0" err="1">
                <a:latin typeface="Cambria" panose="02040503050406030204" pitchFamily="18" charset="0"/>
              </a:rPr>
              <a:t>ctūra</a:t>
            </a:r>
            <a:r>
              <a:rPr lang="en-GB" altLang="cs-CZ" sz="1800" dirty="0">
                <a:latin typeface="Cambria" panose="02040503050406030204" pitchFamily="18" charset="0"/>
              </a:rPr>
              <a:t>	   	</a:t>
            </a:r>
            <a:r>
              <a:rPr lang="en-GB" altLang="cs-CZ" sz="1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A</a:t>
            </a:r>
            <a:r>
              <a:rPr lang="en-GB" altLang="cs-CZ" sz="1800" b="1" dirty="0" smtClean="0">
                <a:latin typeface="Cambria" panose="02040503050406030204" pitchFamily="18" charset="0"/>
              </a:rPr>
              <a:t> </a:t>
            </a:r>
            <a:r>
              <a:rPr lang="en-GB" altLang="cs-CZ" sz="1800" dirty="0">
                <a:latin typeface="Cambria" panose="02040503050406030204" pitchFamily="18" charset="0"/>
              </a:rPr>
              <a:t>(c</a:t>
            </a:r>
            <a:r>
              <a:rPr lang="en-GB" altLang="cs-CZ" sz="1800" b="1" dirty="0">
                <a:latin typeface="Cambria" panose="02040503050406030204" pitchFamily="18" charset="0"/>
              </a:rPr>
              <a:t>u</a:t>
            </a:r>
            <a:r>
              <a:rPr lang="en-GB" altLang="cs-CZ" sz="1800" dirty="0">
                <a:latin typeface="Cambria" panose="02040503050406030204" pitchFamily="18" charset="0"/>
              </a:rPr>
              <a:t>t) lingu</a:t>
            </a:r>
            <a:r>
              <a:rPr lang="en-GB" altLang="cs-CZ" sz="1800" b="1" dirty="0">
                <a:latin typeface="Cambria" panose="02040503050406030204" pitchFamily="18" charset="0"/>
              </a:rPr>
              <a:t>a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cs-CZ" sz="1800" b="1" dirty="0">
                <a:solidFill>
                  <a:srgbClr val="C00000"/>
                </a:solidFill>
                <a:latin typeface="Cambria" panose="02040503050406030204" pitchFamily="18" charset="0"/>
              </a:rPr>
              <a:t>Ē</a:t>
            </a:r>
            <a:r>
              <a:rPr lang="en-GB" altLang="cs-CZ" sz="1800" dirty="0">
                <a:latin typeface="Cambria" panose="02040503050406030204" pitchFamily="18" charset="0"/>
              </a:rPr>
              <a:t> </a:t>
            </a:r>
            <a:r>
              <a:rPr lang="en-GB" altLang="cs-CZ" sz="1800" dirty="0" smtClean="0">
                <a:latin typeface="Cambria" panose="02040503050406030204" pitchFamily="18" charset="0"/>
              </a:rPr>
              <a:t>(</a:t>
            </a:r>
            <a:r>
              <a:rPr lang="cs-CZ" altLang="cs-CZ" sz="1800" dirty="0" smtClean="0">
                <a:latin typeface="Cambria" panose="02040503050406030204" pitchFamily="18" charset="0"/>
              </a:rPr>
              <a:t>s</a:t>
            </a:r>
            <a:r>
              <a:rPr lang="cs-CZ" altLang="cs-CZ" sz="1800" b="1" dirty="0" smtClean="0">
                <a:latin typeface="Cambria" panose="02040503050406030204" pitchFamily="18" charset="0"/>
              </a:rPr>
              <a:t>a</a:t>
            </a:r>
            <a:r>
              <a:rPr lang="cs-CZ" altLang="cs-CZ" sz="1800" dirty="0" smtClean="0">
                <a:latin typeface="Cambria" panose="02040503050406030204" pitchFamily="18" charset="0"/>
              </a:rPr>
              <a:t>d</a:t>
            </a:r>
            <a:r>
              <a:rPr lang="en-GB" altLang="cs-CZ" sz="1800" dirty="0" smtClean="0">
                <a:latin typeface="Cambria" panose="02040503050406030204" pitchFamily="18" charset="0"/>
              </a:rPr>
              <a:t>) </a:t>
            </a:r>
            <a:r>
              <a:rPr lang="en-GB" altLang="cs-CZ" sz="1800" dirty="0" err="1">
                <a:latin typeface="Cambria" panose="02040503050406030204" pitchFamily="18" charset="0"/>
              </a:rPr>
              <a:t>art</a:t>
            </a:r>
            <a:r>
              <a:rPr lang="en-GB" altLang="cs-CZ" sz="1800" b="1" dirty="0" err="1">
                <a:latin typeface="Cambria" panose="02040503050406030204" pitchFamily="18" charset="0"/>
              </a:rPr>
              <a:t>ē</a:t>
            </a:r>
            <a:r>
              <a:rPr lang="en-GB" altLang="cs-CZ" sz="1800" dirty="0" err="1">
                <a:latin typeface="Cambria" panose="02040503050406030204" pitchFamily="18" charset="0"/>
              </a:rPr>
              <a:t>ria</a:t>
            </a:r>
            <a:r>
              <a:rPr lang="en-GB" altLang="cs-CZ" sz="1800" dirty="0">
                <a:latin typeface="Cambria" panose="02040503050406030204" pitchFamily="18" charset="0"/>
              </a:rPr>
              <a:t>	        	</a:t>
            </a:r>
            <a:r>
              <a:rPr lang="en-GB" altLang="cs-CZ" sz="1800" b="1" dirty="0">
                <a:solidFill>
                  <a:srgbClr val="C00000"/>
                </a:solidFill>
                <a:latin typeface="Cambria" panose="02040503050406030204" pitchFamily="18" charset="0"/>
              </a:rPr>
              <a:t>E</a:t>
            </a:r>
            <a:r>
              <a:rPr lang="en-GB" altLang="cs-CZ" sz="1800" b="1" dirty="0">
                <a:latin typeface="Cambria" panose="02040503050406030204" pitchFamily="18" charset="0"/>
              </a:rPr>
              <a:t> </a:t>
            </a:r>
            <a:r>
              <a:rPr lang="en-GB" altLang="cs-CZ" sz="1800" dirty="0">
                <a:latin typeface="Cambria" panose="02040503050406030204" pitchFamily="18" charset="0"/>
              </a:rPr>
              <a:t>(m</a:t>
            </a:r>
            <a:r>
              <a:rPr lang="en-GB" altLang="cs-CZ" sz="1800" b="1" dirty="0">
                <a:latin typeface="Cambria" panose="02040503050406030204" pitchFamily="18" charset="0"/>
              </a:rPr>
              <a:t>e</a:t>
            </a:r>
            <a:r>
              <a:rPr lang="en-GB" altLang="cs-CZ" sz="1800" dirty="0">
                <a:latin typeface="Cambria" panose="02040503050406030204" pitchFamily="18" charset="0"/>
              </a:rPr>
              <a:t>t) v</a:t>
            </a:r>
            <a:r>
              <a:rPr lang="en-GB" altLang="cs-CZ" sz="1800" b="1" dirty="0">
                <a:latin typeface="Cambria" panose="02040503050406030204" pitchFamily="18" charset="0"/>
              </a:rPr>
              <a:t>e</a:t>
            </a:r>
            <a:r>
              <a:rPr lang="en-GB" altLang="cs-CZ" sz="1800" dirty="0">
                <a:latin typeface="Cambria" panose="02040503050406030204" pitchFamily="18" charset="0"/>
              </a:rPr>
              <a:t>rt</a:t>
            </a:r>
            <a:r>
              <a:rPr lang="en-GB" altLang="cs-CZ" sz="1800" b="1" dirty="0">
                <a:latin typeface="Cambria" panose="02040503050406030204" pitchFamily="18" charset="0"/>
              </a:rPr>
              <a:t>e</a:t>
            </a:r>
            <a:r>
              <a:rPr lang="en-GB" altLang="cs-CZ" sz="1800" dirty="0">
                <a:latin typeface="Cambria" panose="02040503050406030204" pitchFamily="18" charset="0"/>
              </a:rPr>
              <a:t>bra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cs-CZ" sz="1800" b="1" dirty="0">
                <a:solidFill>
                  <a:srgbClr val="C00000"/>
                </a:solidFill>
                <a:latin typeface="Cambria" panose="02040503050406030204" pitchFamily="18" charset="0"/>
              </a:rPr>
              <a:t>Ī</a:t>
            </a:r>
            <a:r>
              <a:rPr lang="en-GB" altLang="cs-CZ" sz="1800" dirty="0">
                <a:latin typeface="Cambria" panose="02040503050406030204" pitchFamily="18" charset="0"/>
              </a:rPr>
              <a:t> (intr</a:t>
            </a:r>
            <a:r>
              <a:rPr lang="en-GB" altLang="cs-CZ" sz="1800" b="1" dirty="0">
                <a:latin typeface="Cambria" panose="02040503050406030204" pitchFamily="18" charset="0"/>
              </a:rPr>
              <a:t>i</a:t>
            </a:r>
            <a:r>
              <a:rPr lang="en-GB" altLang="cs-CZ" sz="1800" dirty="0">
                <a:latin typeface="Cambria" panose="02040503050406030204" pitchFamily="18" charset="0"/>
              </a:rPr>
              <a:t>gue) </a:t>
            </a:r>
            <a:r>
              <a:rPr lang="en-GB" altLang="cs-CZ" sz="1800" dirty="0" err="1">
                <a:latin typeface="Cambria" panose="02040503050406030204" pitchFamily="18" charset="0"/>
              </a:rPr>
              <a:t>sp</a:t>
            </a:r>
            <a:r>
              <a:rPr lang="en-GB" altLang="cs-CZ" sz="1800" b="1" dirty="0" err="1">
                <a:latin typeface="Cambria" panose="02040503050406030204" pitchFamily="18" charset="0"/>
              </a:rPr>
              <a:t>ī</a:t>
            </a:r>
            <a:r>
              <a:rPr lang="en-GB" altLang="cs-CZ" sz="1800" dirty="0" err="1">
                <a:latin typeface="Cambria" panose="02040503050406030204" pitchFamily="18" charset="0"/>
              </a:rPr>
              <a:t>na</a:t>
            </a:r>
            <a:r>
              <a:rPr lang="en-GB" altLang="cs-CZ" sz="1800" dirty="0">
                <a:latin typeface="Cambria" panose="02040503050406030204" pitchFamily="18" charset="0"/>
              </a:rPr>
              <a:t>	      	</a:t>
            </a:r>
            <a:r>
              <a:rPr lang="en-GB" altLang="cs-CZ" sz="1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I   </a:t>
            </a:r>
            <a:r>
              <a:rPr lang="en-GB" altLang="cs-CZ" sz="1800" dirty="0">
                <a:latin typeface="Cambria" panose="02040503050406030204" pitchFamily="18" charset="0"/>
              </a:rPr>
              <a:t>(</a:t>
            </a:r>
            <a:r>
              <a:rPr lang="en-GB" altLang="cs-CZ" sz="1800" b="1" dirty="0">
                <a:latin typeface="Cambria" panose="02040503050406030204" pitchFamily="18" charset="0"/>
              </a:rPr>
              <a:t>i</a:t>
            </a:r>
            <a:r>
              <a:rPr lang="en-GB" altLang="cs-CZ" sz="1800" dirty="0">
                <a:latin typeface="Cambria" panose="02040503050406030204" pitchFamily="18" charset="0"/>
              </a:rPr>
              <a:t>ntrigue) </a:t>
            </a:r>
            <a:r>
              <a:rPr lang="en-GB" altLang="cs-CZ" sz="1800" dirty="0" err="1">
                <a:latin typeface="Cambria" panose="02040503050406030204" pitchFamily="18" charset="0"/>
              </a:rPr>
              <a:t>d</a:t>
            </a:r>
            <a:r>
              <a:rPr lang="en-GB" altLang="cs-CZ" sz="1800" b="1" dirty="0" err="1">
                <a:latin typeface="Cambria" panose="02040503050406030204" pitchFamily="18" charset="0"/>
              </a:rPr>
              <a:t>i</a:t>
            </a:r>
            <a:r>
              <a:rPr lang="en-GB" altLang="cs-CZ" sz="1800" dirty="0" err="1">
                <a:latin typeface="Cambria" panose="02040503050406030204" pitchFamily="18" charset="0"/>
              </a:rPr>
              <a:t>gitus</a:t>
            </a:r>
            <a:endParaRPr lang="en-GB" altLang="cs-CZ" sz="1800" dirty="0">
              <a:latin typeface="Cambria" panose="02040503050406030204" pitchFamily="18" charset="0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cs-CZ" sz="1800" dirty="0">
                <a:latin typeface="Cambria" panose="02040503050406030204" pitchFamily="18" charset="0"/>
              </a:rPr>
              <a:t>				</a:t>
            </a:r>
            <a:r>
              <a:rPr lang="en-GB" altLang="cs-CZ" sz="1800" b="1" dirty="0" smtClean="0">
                <a:solidFill>
                  <a:srgbClr val="B10010"/>
                </a:solidFill>
                <a:latin typeface="Cambria" panose="02040503050406030204" pitchFamily="18" charset="0"/>
              </a:rPr>
              <a:t>I  </a:t>
            </a:r>
            <a:r>
              <a:rPr lang="en-GB" altLang="cs-CZ" sz="1800" dirty="0" smtClean="0">
                <a:latin typeface="Cambria" panose="02040503050406030204" pitchFamily="18" charset="0"/>
              </a:rPr>
              <a:t>(</a:t>
            </a:r>
            <a:r>
              <a:rPr lang="cs-CZ" altLang="cs-CZ" sz="1800" b="1" dirty="0" err="1" smtClean="0">
                <a:latin typeface="Cambria" panose="02040503050406030204" pitchFamily="18" charset="0"/>
              </a:rPr>
              <a:t>y</a:t>
            </a:r>
            <a:r>
              <a:rPr lang="cs-CZ" altLang="cs-CZ" sz="1800" dirty="0" err="1" smtClean="0">
                <a:latin typeface="Cambria" panose="02040503050406030204" pitchFamily="18" charset="0"/>
              </a:rPr>
              <a:t>es</a:t>
            </a:r>
            <a:r>
              <a:rPr lang="en-GB" altLang="cs-CZ" sz="1800" dirty="0" smtClean="0">
                <a:latin typeface="Cambria" panose="02040503050406030204" pitchFamily="18" charset="0"/>
              </a:rPr>
              <a:t>) </a:t>
            </a:r>
            <a:r>
              <a:rPr lang="en-GB" altLang="cs-CZ" sz="1800" dirty="0">
                <a:latin typeface="Cambria" panose="02040503050406030204" pitchFamily="18" charset="0"/>
              </a:rPr>
              <a:t>&gt;  </a:t>
            </a:r>
            <a:r>
              <a:rPr lang="en-GB" altLang="cs-CZ" sz="1800" b="1" dirty="0">
                <a:solidFill>
                  <a:srgbClr val="B10010"/>
                </a:solidFill>
                <a:latin typeface="Cambria" panose="02040503050406030204" pitchFamily="18" charset="0"/>
              </a:rPr>
              <a:t>J		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cs-CZ" sz="1800" b="1" dirty="0">
                <a:solidFill>
                  <a:srgbClr val="C00000"/>
                </a:solidFill>
                <a:latin typeface="Cambria" panose="02040503050406030204" pitchFamily="18" charset="0"/>
              </a:rPr>
              <a:t>Ō</a:t>
            </a:r>
            <a:r>
              <a:rPr lang="en-GB" altLang="cs-CZ" sz="1800" dirty="0">
                <a:latin typeface="Cambria" panose="02040503050406030204" pitchFamily="18" charset="0"/>
              </a:rPr>
              <a:t> (d</a:t>
            </a:r>
            <a:r>
              <a:rPr lang="en-GB" altLang="cs-CZ" sz="1800" b="1" dirty="0">
                <a:latin typeface="Cambria" panose="02040503050406030204" pitchFamily="18" charset="0"/>
              </a:rPr>
              <a:t>oo</a:t>
            </a:r>
            <a:r>
              <a:rPr lang="en-GB" altLang="cs-CZ" sz="1800" dirty="0">
                <a:latin typeface="Cambria" panose="02040503050406030204" pitchFamily="18" charset="0"/>
              </a:rPr>
              <a:t>r) </a:t>
            </a:r>
            <a:r>
              <a:rPr lang="en-GB" altLang="cs-CZ" sz="1800" dirty="0" err="1" smtClean="0">
                <a:latin typeface="Cambria" panose="02040503050406030204" pitchFamily="18" charset="0"/>
              </a:rPr>
              <a:t>sens</a:t>
            </a:r>
            <a:r>
              <a:rPr lang="en-GB" altLang="cs-CZ" sz="1800" b="1" dirty="0" err="1" smtClean="0">
                <a:latin typeface="Cambria" panose="02040503050406030204" pitchFamily="18" charset="0"/>
              </a:rPr>
              <a:t>ō</a:t>
            </a:r>
            <a:r>
              <a:rPr lang="en-GB" altLang="cs-CZ" sz="1800" dirty="0" err="1" smtClean="0">
                <a:latin typeface="Cambria" panose="02040503050406030204" pitchFamily="18" charset="0"/>
              </a:rPr>
              <a:t>rius</a:t>
            </a:r>
            <a:r>
              <a:rPr lang="cs-CZ" altLang="cs-CZ" sz="1800" dirty="0" smtClean="0">
                <a:latin typeface="Cambria" panose="02040503050406030204" pitchFamily="18" charset="0"/>
              </a:rPr>
              <a:t>                 </a:t>
            </a:r>
            <a:r>
              <a:rPr lang="en-GB" altLang="cs-CZ" sz="1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O</a:t>
            </a:r>
            <a:r>
              <a:rPr lang="en-GB" altLang="cs-CZ" sz="1800" b="1" dirty="0" smtClean="0">
                <a:latin typeface="Cambria" panose="02040503050406030204" pitchFamily="18" charset="0"/>
              </a:rPr>
              <a:t> </a:t>
            </a:r>
            <a:r>
              <a:rPr lang="en-GB" altLang="cs-CZ" sz="1800" dirty="0">
                <a:latin typeface="Cambria" panose="02040503050406030204" pitchFamily="18" charset="0"/>
              </a:rPr>
              <a:t>(</a:t>
            </a:r>
            <a:r>
              <a:rPr lang="en-GB" altLang="cs-CZ" sz="1800" b="1" dirty="0">
                <a:latin typeface="Cambria" panose="02040503050406030204" pitchFamily="18" charset="0"/>
              </a:rPr>
              <a:t>o</a:t>
            </a:r>
            <a:r>
              <a:rPr lang="en-GB" altLang="cs-CZ" sz="1800" dirty="0">
                <a:latin typeface="Cambria" panose="02040503050406030204" pitchFamily="18" charset="0"/>
              </a:rPr>
              <a:t>n) skelet</a:t>
            </a:r>
            <a:r>
              <a:rPr lang="en-GB" altLang="cs-CZ" sz="1800" b="1" dirty="0">
                <a:latin typeface="Cambria" panose="02040503050406030204" pitchFamily="18" charset="0"/>
              </a:rPr>
              <a:t>o</a:t>
            </a:r>
            <a:r>
              <a:rPr lang="en-GB" altLang="cs-CZ" sz="1800" dirty="0">
                <a:latin typeface="Cambria" panose="02040503050406030204" pitchFamily="18" charset="0"/>
              </a:rPr>
              <a:t>n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cs-CZ" sz="1800" b="1" dirty="0">
                <a:solidFill>
                  <a:srgbClr val="C00000"/>
                </a:solidFill>
                <a:latin typeface="Cambria" panose="02040503050406030204" pitchFamily="18" charset="0"/>
              </a:rPr>
              <a:t>Ū</a:t>
            </a:r>
            <a:r>
              <a:rPr lang="en-GB" altLang="cs-CZ" sz="1800" dirty="0">
                <a:latin typeface="Cambria" panose="02040503050406030204" pitchFamily="18" charset="0"/>
              </a:rPr>
              <a:t> (b</a:t>
            </a:r>
            <a:r>
              <a:rPr lang="en-GB" altLang="cs-CZ" sz="1800" b="1" dirty="0">
                <a:latin typeface="Cambria" panose="02040503050406030204" pitchFamily="18" charset="0"/>
              </a:rPr>
              <a:t>oo</a:t>
            </a:r>
            <a:r>
              <a:rPr lang="en-GB" altLang="cs-CZ" sz="1800" dirty="0">
                <a:latin typeface="Cambria" panose="02040503050406030204" pitchFamily="18" charset="0"/>
              </a:rPr>
              <a:t>m) </a:t>
            </a:r>
            <a:r>
              <a:rPr lang="en-GB" altLang="cs-CZ" sz="1800" dirty="0" err="1">
                <a:latin typeface="Cambria" panose="02040503050406030204" pitchFamily="18" charset="0"/>
              </a:rPr>
              <a:t>rupt</a:t>
            </a:r>
            <a:r>
              <a:rPr lang="en-GB" altLang="cs-CZ" sz="1800" b="1" dirty="0" err="1">
                <a:latin typeface="Cambria" panose="02040503050406030204" pitchFamily="18" charset="0"/>
              </a:rPr>
              <a:t>ū</a:t>
            </a:r>
            <a:r>
              <a:rPr lang="en-GB" altLang="cs-CZ" sz="1800" dirty="0" err="1">
                <a:latin typeface="Cambria" panose="02040503050406030204" pitchFamily="18" charset="0"/>
              </a:rPr>
              <a:t>ra</a:t>
            </a:r>
            <a:r>
              <a:rPr lang="en-GB" altLang="cs-CZ" sz="1800" dirty="0">
                <a:latin typeface="Cambria" panose="02040503050406030204" pitchFamily="18" charset="0"/>
              </a:rPr>
              <a:t>	      </a:t>
            </a:r>
            <a:r>
              <a:rPr lang="cs-CZ" altLang="cs-CZ" sz="1800" dirty="0" smtClean="0">
                <a:latin typeface="Cambria" panose="02040503050406030204" pitchFamily="18" charset="0"/>
              </a:rPr>
              <a:t>            </a:t>
            </a:r>
            <a:r>
              <a:rPr lang="en-GB" altLang="cs-CZ" sz="1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U</a:t>
            </a:r>
            <a:r>
              <a:rPr lang="en-GB" altLang="cs-CZ" sz="1800" dirty="0" smtClean="0">
                <a:latin typeface="Cambria" panose="02040503050406030204" pitchFamily="18" charset="0"/>
              </a:rPr>
              <a:t> </a:t>
            </a:r>
            <a:r>
              <a:rPr lang="en-GB" altLang="cs-CZ" sz="1800" dirty="0">
                <a:latin typeface="Cambria" panose="02040503050406030204" pitchFamily="18" charset="0"/>
              </a:rPr>
              <a:t>(p</a:t>
            </a:r>
            <a:r>
              <a:rPr lang="en-GB" altLang="cs-CZ" sz="1800" b="1" dirty="0">
                <a:latin typeface="Cambria" panose="02040503050406030204" pitchFamily="18" charset="0"/>
              </a:rPr>
              <a:t>u</a:t>
            </a:r>
            <a:r>
              <a:rPr lang="en-GB" altLang="cs-CZ" sz="1800" dirty="0">
                <a:latin typeface="Cambria" panose="02040503050406030204" pitchFamily="18" charset="0"/>
              </a:rPr>
              <a:t>t) </a:t>
            </a:r>
            <a:r>
              <a:rPr lang="en-GB" altLang="cs-CZ" sz="1800" b="1" dirty="0">
                <a:latin typeface="Cambria" panose="02040503050406030204" pitchFamily="18" charset="0"/>
              </a:rPr>
              <a:t>u</a:t>
            </a:r>
            <a:r>
              <a:rPr lang="en-GB" altLang="cs-CZ" sz="1800" dirty="0">
                <a:latin typeface="Cambria" panose="02040503050406030204" pitchFamily="18" charset="0"/>
              </a:rPr>
              <a:t>ter</a:t>
            </a:r>
            <a:r>
              <a:rPr lang="en-GB" altLang="cs-CZ" sz="1800" b="1" dirty="0">
                <a:latin typeface="Cambria" panose="02040503050406030204" pitchFamily="18" charset="0"/>
              </a:rPr>
              <a:t>u</a:t>
            </a:r>
            <a:r>
              <a:rPr lang="en-GB" altLang="cs-CZ" sz="1800" dirty="0">
                <a:latin typeface="Cambria" panose="02040503050406030204" pitchFamily="18" charset="0"/>
              </a:rPr>
              <a:t>s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cs-CZ" sz="1800" b="1" dirty="0">
                <a:solidFill>
                  <a:srgbClr val="B10010"/>
                </a:solidFill>
                <a:latin typeface="Cambria" panose="02040503050406030204" pitchFamily="18" charset="0"/>
              </a:rPr>
              <a:t>Y</a:t>
            </a:r>
            <a:r>
              <a:rPr lang="en-GB" altLang="cs-CZ" sz="1800" dirty="0">
                <a:latin typeface="Cambria" panose="02040503050406030204" pitchFamily="18" charset="0"/>
              </a:rPr>
              <a:t> (anal</a:t>
            </a:r>
            <a:r>
              <a:rPr lang="en-GB" altLang="cs-CZ" sz="1800" b="1" dirty="0">
                <a:latin typeface="Cambria" panose="02040503050406030204" pitchFamily="18" charset="0"/>
              </a:rPr>
              <a:t>y</a:t>
            </a:r>
            <a:r>
              <a:rPr lang="en-GB" altLang="cs-CZ" sz="1800" dirty="0">
                <a:latin typeface="Cambria" panose="02040503050406030204" pitchFamily="18" charset="0"/>
              </a:rPr>
              <a:t>sis) h</a:t>
            </a:r>
            <a:r>
              <a:rPr lang="en-GB" altLang="cs-CZ" sz="1800" b="1" dirty="0">
                <a:latin typeface="Cambria" panose="02040503050406030204" pitchFamily="18" charset="0"/>
              </a:rPr>
              <a:t>y</a:t>
            </a:r>
            <a:r>
              <a:rPr lang="en-GB" altLang="cs-CZ" sz="1800" dirty="0">
                <a:latin typeface="Cambria" panose="02040503050406030204" pitchFamily="18" charset="0"/>
              </a:rPr>
              <a:t>pophysis   	</a:t>
            </a:r>
            <a:r>
              <a:rPr lang="en-GB" altLang="cs-CZ" sz="1800" b="1" dirty="0">
                <a:solidFill>
                  <a:srgbClr val="C00000"/>
                </a:solidFill>
                <a:latin typeface="Cambria" panose="02040503050406030204" pitchFamily="18" charset="0"/>
              </a:rPr>
              <a:t>Y</a:t>
            </a:r>
            <a:r>
              <a:rPr lang="en-GB" altLang="cs-CZ" sz="1800" b="1" dirty="0">
                <a:latin typeface="Cambria" panose="02040503050406030204" pitchFamily="18" charset="0"/>
              </a:rPr>
              <a:t> </a:t>
            </a:r>
            <a:r>
              <a:rPr lang="en-GB" altLang="cs-CZ" sz="1800" dirty="0">
                <a:latin typeface="Cambria" panose="02040503050406030204" pitchFamily="18" charset="0"/>
              </a:rPr>
              <a:t>(lad</a:t>
            </a:r>
            <a:r>
              <a:rPr lang="en-GB" altLang="cs-CZ" sz="1800" b="1" dirty="0">
                <a:latin typeface="Cambria" panose="02040503050406030204" pitchFamily="18" charset="0"/>
              </a:rPr>
              <a:t>y</a:t>
            </a:r>
            <a:r>
              <a:rPr lang="en-GB" altLang="cs-CZ" sz="1800" dirty="0">
                <a:latin typeface="Cambria" panose="02040503050406030204" pitchFamily="18" charset="0"/>
              </a:rPr>
              <a:t>) </a:t>
            </a:r>
            <a:r>
              <a:rPr lang="en-GB" altLang="cs-CZ" sz="1800" dirty="0" smtClean="0">
                <a:latin typeface="Cambria" panose="02040503050406030204" pitchFamily="18" charset="0"/>
              </a:rPr>
              <a:t>t</a:t>
            </a:r>
            <a:r>
              <a:rPr lang="en-GB" altLang="cs-CZ" sz="1800" b="1" dirty="0" smtClean="0">
                <a:latin typeface="Cambria" panose="02040503050406030204" pitchFamily="18" charset="0"/>
              </a:rPr>
              <a:t>y</a:t>
            </a:r>
            <a:r>
              <a:rPr lang="en-GB" altLang="cs-CZ" sz="1800" dirty="0" smtClean="0">
                <a:latin typeface="Cambria" panose="02040503050406030204" pitchFamily="18" charset="0"/>
              </a:rPr>
              <a:t>mpanum</a:t>
            </a:r>
            <a:r>
              <a:rPr lang="en-GB" altLang="cs-CZ" sz="2000" dirty="0">
                <a:latin typeface="Cambria" panose="02040503050406030204" pitchFamily="18" charset="0"/>
              </a:rPr>
              <a:t>		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altLang="cs-CZ" dirty="0">
              <a:latin typeface="Cambria" panose="02040503050406030204" pitchFamily="18" charset="0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altLang="cs-CZ" dirty="0">
              <a:latin typeface="Cambria" panose="02040503050406030204" pitchFamily="18" charset="0"/>
            </a:endParaRPr>
          </a:p>
        </p:txBody>
      </p:sp>
      <p:sp>
        <p:nvSpPr>
          <p:cNvPr id="31823" name="Rectangle 21"/>
          <p:cNvSpPr>
            <a:spLocks noChangeArrowheads="1"/>
          </p:cNvSpPr>
          <p:nvPr/>
        </p:nvSpPr>
        <p:spPr bwMode="auto">
          <a:xfrm>
            <a:off x="6169025" y="2590800"/>
            <a:ext cx="4572000" cy="34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sk-SK" altLang="cs-CZ" sz="3200" dirty="0" err="1">
                <a:latin typeface="Cambria" panose="02040503050406030204" pitchFamily="18" charset="0"/>
              </a:rPr>
              <a:t>Diphtongs</a:t>
            </a:r>
            <a:endParaRPr lang="sk-SK" altLang="cs-CZ" sz="3200" dirty="0">
              <a:latin typeface="Cambria" panose="02040503050406030204" pitchFamily="18" charset="0"/>
            </a:endParaRPr>
          </a:p>
          <a:p>
            <a:pPr eaLnBrk="1" hangingPunct="1">
              <a:spcBef>
                <a:spcPts val="525"/>
              </a:spcBef>
            </a:pPr>
            <a:endParaRPr lang="sk-SK" altLang="cs-CZ" sz="2200" b="1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eaLnBrk="1" hangingPunct="1">
              <a:spcBef>
                <a:spcPts val="525"/>
              </a:spcBef>
            </a:pPr>
            <a:r>
              <a:rPr lang="sk-SK" altLang="cs-CZ" sz="2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AE</a:t>
            </a:r>
            <a:r>
              <a:rPr lang="sk-SK" altLang="cs-CZ" sz="2200" b="1" dirty="0" smtClean="0">
                <a:latin typeface="Cambria" panose="02040503050406030204" pitchFamily="18" charset="0"/>
              </a:rPr>
              <a:t>=</a:t>
            </a:r>
            <a:r>
              <a:rPr lang="en-GB" altLang="cs-CZ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Ē</a:t>
            </a:r>
            <a:r>
              <a:rPr lang="cs-CZ" altLang="cs-CZ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sk-SK" altLang="cs-CZ" sz="2200" dirty="0" smtClean="0">
                <a:latin typeface="Cambria" panose="02040503050406030204" pitchFamily="18" charset="0"/>
              </a:rPr>
              <a:t>(</a:t>
            </a:r>
            <a:r>
              <a:rPr lang="sk-SK" altLang="cs-CZ" sz="2200" dirty="0" err="1" smtClean="0">
                <a:latin typeface="Cambria" panose="02040503050406030204" pitchFamily="18" charset="0"/>
              </a:rPr>
              <a:t>c</a:t>
            </a:r>
            <a:r>
              <a:rPr lang="sk-SK" altLang="cs-CZ" sz="2200" b="1" dirty="0" err="1" smtClean="0">
                <a:latin typeface="Cambria" panose="02040503050406030204" pitchFamily="18" charset="0"/>
              </a:rPr>
              <a:t>a</a:t>
            </a:r>
            <a:r>
              <a:rPr lang="sk-SK" altLang="cs-CZ" sz="2200" dirty="0" err="1" smtClean="0">
                <a:latin typeface="Cambria" panose="02040503050406030204" pitchFamily="18" charset="0"/>
              </a:rPr>
              <a:t>re</a:t>
            </a:r>
            <a:r>
              <a:rPr lang="sk-SK" altLang="cs-CZ" sz="2200" dirty="0">
                <a:latin typeface="Cambria" panose="02040503050406030204" pitchFamily="18" charset="0"/>
              </a:rPr>
              <a:t>) </a:t>
            </a:r>
            <a:r>
              <a:rPr lang="sk-SK" altLang="cs-CZ" sz="2200" dirty="0" err="1">
                <a:latin typeface="Cambria" panose="02040503050406030204" pitchFamily="18" charset="0"/>
              </a:rPr>
              <a:t>an</a:t>
            </a:r>
            <a:r>
              <a:rPr lang="sk-SK" altLang="cs-CZ" sz="2200" b="1" dirty="0" err="1">
                <a:latin typeface="Cambria" panose="02040503050406030204" pitchFamily="18" charset="0"/>
              </a:rPr>
              <a:t>ae</a:t>
            </a:r>
            <a:r>
              <a:rPr lang="sk-SK" altLang="cs-CZ" sz="2200" dirty="0" err="1">
                <a:latin typeface="Cambria" panose="02040503050406030204" pitchFamily="18" charset="0"/>
              </a:rPr>
              <a:t>mia</a:t>
            </a:r>
            <a:endParaRPr lang="sk-SK" altLang="cs-CZ" sz="2200" dirty="0">
              <a:latin typeface="Cambria" panose="02040503050406030204" pitchFamily="18" charset="0"/>
            </a:endParaRPr>
          </a:p>
          <a:p>
            <a:pPr eaLnBrk="1" hangingPunct="1">
              <a:spcBef>
                <a:spcPts val="525"/>
              </a:spcBef>
            </a:pPr>
            <a:r>
              <a:rPr lang="sk-SK" altLang="cs-CZ" sz="2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OE</a:t>
            </a:r>
            <a:r>
              <a:rPr lang="sk-SK" altLang="cs-CZ" sz="2200" b="1" dirty="0" smtClean="0">
                <a:latin typeface="Cambria" panose="02040503050406030204" pitchFamily="18" charset="0"/>
              </a:rPr>
              <a:t>=</a:t>
            </a:r>
            <a:r>
              <a:rPr lang="en-GB" altLang="cs-CZ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Ē</a:t>
            </a:r>
            <a:r>
              <a:rPr lang="cs-CZ" altLang="cs-CZ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sk-SK" altLang="cs-CZ" sz="2200" dirty="0" smtClean="0">
                <a:latin typeface="Cambria" panose="02040503050406030204" pitchFamily="18" charset="0"/>
              </a:rPr>
              <a:t>(</a:t>
            </a:r>
            <a:r>
              <a:rPr lang="sk-SK" altLang="cs-CZ" sz="2200" dirty="0" err="1" smtClean="0">
                <a:latin typeface="Cambria" panose="02040503050406030204" pitchFamily="18" charset="0"/>
              </a:rPr>
              <a:t>c</a:t>
            </a:r>
            <a:r>
              <a:rPr lang="sk-SK" altLang="cs-CZ" sz="2200" b="1" dirty="0" err="1" smtClean="0">
                <a:latin typeface="Cambria" panose="02040503050406030204" pitchFamily="18" charset="0"/>
              </a:rPr>
              <a:t>a</a:t>
            </a:r>
            <a:r>
              <a:rPr lang="sk-SK" altLang="cs-CZ" sz="2200" dirty="0" err="1" smtClean="0">
                <a:latin typeface="Cambria" panose="02040503050406030204" pitchFamily="18" charset="0"/>
              </a:rPr>
              <a:t>re</a:t>
            </a:r>
            <a:r>
              <a:rPr lang="sk-SK" altLang="cs-CZ" sz="2200" dirty="0">
                <a:latin typeface="Cambria" panose="02040503050406030204" pitchFamily="18" charset="0"/>
              </a:rPr>
              <a:t>) </a:t>
            </a:r>
            <a:r>
              <a:rPr lang="sk-SK" altLang="cs-CZ" sz="2200" dirty="0" err="1">
                <a:latin typeface="Cambria" panose="02040503050406030204" pitchFamily="18" charset="0"/>
              </a:rPr>
              <a:t>lag</a:t>
            </a:r>
            <a:r>
              <a:rPr lang="sk-SK" altLang="cs-CZ" sz="2200" b="1" dirty="0" err="1">
                <a:latin typeface="Cambria" panose="02040503050406030204" pitchFamily="18" charset="0"/>
              </a:rPr>
              <a:t>oe</a:t>
            </a:r>
            <a:r>
              <a:rPr lang="sk-SK" altLang="cs-CZ" sz="2200" dirty="0" err="1">
                <a:latin typeface="Cambria" panose="02040503050406030204" pitchFamily="18" charset="0"/>
              </a:rPr>
              <a:t>na</a:t>
            </a:r>
            <a:endParaRPr lang="sk-SK" altLang="cs-CZ" sz="2200" dirty="0">
              <a:latin typeface="Cambria" panose="02040503050406030204" pitchFamily="18" charset="0"/>
            </a:endParaRPr>
          </a:p>
          <a:p>
            <a:pPr eaLnBrk="1" hangingPunct="1">
              <a:spcBef>
                <a:spcPts val="525"/>
              </a:spcBef>
            </a:pPr>
            <a:r>
              <a:rPr lang="sk-SK" altLang="cs-CZ" sz="2200" i="1" dirty="0" err="1" smtClean="0">
                <a:latin typeface="Cambria" panose="02040503050406030204" pitchFamily="18" charset="0"/>
              </a:rPr>
              <a:t>Greek</a:t>
            </a:r>
            <a:r>
              <a:rPr lang="sk-SK" altLang="cs-CZ" sz="2200" i="1" dirty="0" smtClean="0">
                <a:latin typeface="Cambria" panose="02040503050406030204" pitchFamily="18" charset="0"/>
              </a:rPr>
              <a:t> </a:t>
            </a:r>
            <a:r>
              <a:rPr lang="sk-SK" altLang="cs-CZ" sz="2200" i="1" dirty="0" err="1" smtClean="0">
                <a:latin typeface="Cambria" panose="02040503050406030204" pitchFamily="18" charset="0"/>
              </a:rPr>
              <a:t>words</a:t>
            </a:r>
            <a:endParaRPr lang="sk-SK" altLang="cs-CZ" sz="2200" i="1" dirty="0" smtClean="0">
              <a:latin typeface="Cambria" panose="02040503050406030204" pitchFamily="18" charset="0"/>
            </a:endParaRPr>
          </a:p>
          <a:p>
            <a:pPr eaLnBrk="1" hangingPunct="1">
              <a:spcBef>
                <a:spcPts val="525"/>
              </a:spcBef>
            </a:pPr>
            <a:r>
              <a:rPr lang="sk-SK" altLang="cs-CZ" sz="2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    OE </a:t>
            </a:r>
            <a:r>
              <a:rPr lang="sk-SK" altLang="cs-CZ" sz="2200" dirty="0">
                <a:latin typeface="Cambria" panose="02040503050406030204" pitchFamily="18" charset="0"/>
              </a:rPr>
              <a:t>(o-e</a:t>
            </a:r>
            <a:r>
              <a:rPr lang="sk-SK" altLang="cs-CZ" sz="2200" dirty="0" smtClean="0">
                <a:latin typeface="Cambria" panose="02040503050406030204" pitchFamily="18" charset="0"/>
              </a:rPr>
              <a:t>) </a:t>
            </a:r>
            <a:r>
              <a:rPr lang="sk-SK" altLang="cs-CZ" sz="2200" dirty="0" err="1" smtClean="0">
                <a:latin typeface="Cambria" panose="02040503050406030204" pitchFamily="18" charset="0"/>
              </a:rPr>
              <a:t>dyspn</a:t>
            </a:r>
            <a:r>
              <a:rPr lang="sk-SK" altLang="cs-CZ" sz="2200" b="1" dirty="0" err="1" smtClean="0">
                <a:latin typeface="Cambria" panose="02040503050406030204" pitchFamily="18" charset="0"/>
              </a:rPr>
              <a:t>oe</a:t>
            </a:r>
            <a:endParaRPr lang="sk-SK" altLang="cs-CZ" sz="2200" b="1" dirty="0">
              <a:latin typeface="Cambria" panose="02040503050406030204" pitchFamily="18" charset="0"/>
            </a:endParaRPr>
          </a:p>
          <a:p>
            <a:pPr eaLnBrk="1" hangingPunct="1">
              <a:spcBef>
                <a:spcPts val="525"/>
              </a:spcBef>
            </a:pPr>
            <a:r>
              <a:rPr lang="sk-SK" altLang="cs-CZ" sz="22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sk-SK" altLang="cs-CZ" sz="2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   EU</a:t>
            </a:r>
            <a:r>
              <a:rPr lang="sk-SK" altLang="cs-CZ" sz="2200" b="1" dirty="0" smtClean="0">
                <a:latin typeface="Cambria" panose="02040503050406030204" pitchFamily="18" charset="0"/>
              </a:rPr>
              <a:t> </a:t>
            </a:r>
            <a:r>
              <a:rPr lang="sk-SK" altLang="cs-CZ" sz="2200" dirty="0">
                <a:latin typeface="Cambria" panose="02040503050406030204" pitchFamily="18" charset="0"/>
              </a:rPr>
              <a:t>(e-u</a:t>
            </a:r>
            <a:r>
              <a:rPr lang="sk-SK" altLang="cs-CZ" sz="2200" dirty="0" smtClean="0">
                <a:latin typeface="Cambria" panose="02040503050406030204" pitchFamily="18" charset="0"/>
              </a:rPr>
              <a:t>) </a:t>
            </a:r>
            <a:r>
              <a:rPr lang="sk-SK" altLang="cs-CZ" sz="2200" b="1" dirty="0" err="1" smtClean="0">
                <a:latin typeface="Cambria" panose="02040503050406030204" pitchFamily="18" charset="0"/>
              </a:rPr>
              <a:t>eu</a:t>
            </a:r>
            <a:r>
              <a:rPr lang="sk-SK" altLang="cs-CZ" sz="2200" dirty="0" err="1" smtClean="0">
                <a:latin typeface="Cambria" panose="02040503050406030204" pitchFamily="18" charset="0"/>
              </a:rPr>
              <a:t>thanasia</a:t>
            </a:r>
            <a:endParaRPr lang="sk-SK" altLang="cs-CZ" sz="2200" dirty="0">
              <a:latin typeface="Cambria" panose="02040503050406030204" pitchFamily="18" charset="0"/>
            </a:endParaRPr>
          </a:p>
          <a:p>
            <a:pPr eaLnBrk="1" hangingPunct="1">
              <a:spcBef>
                <a:spcPts val="525"/>
              </a:spcBef>
            </a:pPr>
            <a:endParaRPr lang="en-GB" altLang="cs-CZ" sz="2200" dirty="0">
              <a:latin typeface="Cambria" panose="02040503050406030204" pitchFamily="18" charset="0"/>
            </a:endParaRPr>
          </a:p>
        </p:txBody>
      </p:sp>
      <p:cxnSp>
        <p:nvCxnSpPr>
          <p:cNvPr id="29" name="Straight Connector 28"/>
          <p:cNvCxnSpPr>
            <a:cxnSpLocks noChangeShapeType="1"/>
          </p:cNvCxnSpPr>
          <p:nvPr/>
        </p:nvCxnSpPr>
        <p:spPr bwMode="auto">
          <a:xfrm>
            <a:off x="8177213" y="2163763"/>
            <a:ext cx="84137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1" name="Ovál 23"/>
          <p:cNvSpPr/>
          <p:nvPr/>
        </p:nvSpPr>
        <p:spPr>
          <a:xfrm>
            <a:off x="220663" y="1641475"/>
            <a:ext cx="304800" cy="304800"/>
          </a:xfrm>
          <a:prstGeom prst="ellipse">
            <a:avLst/>
          </a:prstGeom>
          <a:noFill/>
          <a:ln w="38100">
            <a:solidFill>
              <a:srgbClr val="B1001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Ovál 24"/>
          <p:cNvSpPr/>
          <p:nvPr/>
        </p:nvSpPr>
        <p:spPr>
          <a:xfrm>
            <a:off x="2201863" y="1631950"/>
            <a:ext cx="304800" cy="304800"/>
          </a:xfrm>
          <a:prstGeom prst="ellipse">
            <a:avLst/>
          </a:prstGeom>
          <a:noFill/>
          <a:ln w="38100">
            <a:solidFill>
              <a:srgbClr val="B1001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Ovál 25"/>
          <p:cNvSpPr/>
          <p:nvPr/>
        </p:nvSpPr>
        <p:spPr>
          <a:xfrm>
            <a:off x="4148138" y="1631950"/>
            <a:ext cx="304800" cy="304800"/>
          </a:xfrm>
          <a:prstGeom prst="ellipse">
            <a:avLst/>
          </a:prstGeom>
          <a:noFill/>
          <a:ln w="38100">
            <a:solidFill>
              <a:srgbClr val="B1001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Ovál 26"/>
          <p:cNvSpPr/>
          <p:nvPr/>
        </p:nvSpPr>
        <p:spPr>
          <a:xfrm>
            <a:off x="2797175" y="2089150"/>
            <a:ext cx="304800" cy="304800"/>
          </a:xfrm>
          <a:prstGeom prst="ellipse">
            <a:avLst/>
          </a:prstGeom>
          <a:noFill/>
          <a:ln w="38100">
            <a:solidFill>
              <a:srgbClr val="B1001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Ovál 27"/>
          <p:cNvSpPr/>
          <p:nvPr/>
        </p:nvSpPr>
        <p:spPr>
          <a:xfrm>
            <a:off x="5880100" y="2089150"/>
            <a:ext cx="304800" cy="304800"/>
          </a:xfrm>
          <a:prstGeom prst="ellipse">
            <a:avLst/>
          </a:prstGeom>
          <a:noFill/>
          <a:ln w="38100">
            <a:solidFill>
              <a:srgbClr val="B1001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Ovál 28"/>
          <p:cNvSpPr/>
          <p:nvPr/>
        </p:nvSpPr>
        <p:spPr>
          <a:xfrm>
            <a:off x="7642225" y="2089150"/>
            <a:ext cx="304800" cy="304800"/>
          </a:xfrm>
          <a:prstGeom prst="ellipse">
            <a:avLst/>
          </a:prstGeom>
          <a:noFill/>
          <a:ln w="38100">
            <a:solidFill>
              <a:srgbClr val="B1001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465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8088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"/>
                <a:ea typeface="+mj-ea"/>
                <a:cs typeface="Cambria"/>
              </a:rPr>
              <a:t>Consonants I.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Cambria"/>
              <a:ea typeface="+mj-ea"/>
              <a:cs typeface="Cambria"/>
            </a:endParaRPr>
          </a:p>
        </p:txBody>
      </p:sp>
      <p:graphicFrame>
        <p:nvGraphicFramePr>
          <p:cNvPr id="4" name="Tabuľka 3"/>
          <p:cNvGraphicFramePr>
            <a:graphicFrameLocks noGrp="1"/>
          </p:cNvGraphicFramePr>
          <p:nvPr/>
        </p:nvGraphicFramePr>
        <p:xfrm>
          <a:off x="152400" y="1293813"/>
          <a:ext cx="6329363" cy="371475"/>
        </p:xfrm>
        <a:graphic>
          <a:graphicData uri="http://schemas.openxmlformats.org/drawingml/2006/table">
            <a:tbl>
              <a:tblPr/>
              <a:tblGrid>
                <a:gridCol w="474663"/>
                <a:gridCol w="398462"/>
                <a:gridCol w="398463"/>
                <a:gridCol w="398462"/>
                <a:gridCol w="387350"/>
                <a:gridCol w="409575"/>
                <a:gridCol w="396875"/>
                <a:gridCol w="398463"/>
                <a:gridCol w="398462"/>
                <a:gridCol w="398463"/>
                <a:gridCol w="360362"/>
                <a:gridCol w="315913"/>
                <a:gridCol w="398462"/>
                <a:gridCol w="398463"/>
                <a:gridCol w="398462"/>
                <a:gridCol w="398463"/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A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Ā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B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C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D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E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Ē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F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G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H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I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Ī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K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L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M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N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uľka 4"/>
          <p:cNvGraphicFramePr>
            <a:graphicFrameLocks noGrp="1"/>
          </p:cNvGraphicFramePr>
          <p:nvPr/>
        </p:nvGraphicFramePr>
        <p:xfrm>
          <a:off x="2743200" y="1751013"/>
          <a:ext cx="6188075" cy="371475"/>
        </p:xfrm>
        <a:graphic>
          <a:graphicData uri="http://schemas.openxmlformats.org/drawingml/2006/table">
            <a:tbl>
              <a:tblPr/>
              <a:tblGrid>
                <a:gridCol w="441325"/>
                <a:gridCol w="442913"/>
                <a:gridCol w="441325"/>
                <a:gridCol w="442912"/>
                <a:gridCol w="441325"/>
                <a:gridCol w="442913"/>
                <a:gridCol w="441325"/>
                <a:gridCol w="441325"/>
                <a:gridCol w="442912"/>
                <a:gridCol w="441325"/>
                <a:gridCol w="442913"/>
                <a:gridCol w="441325"/>
                <a:gridCol w="442912"/>
                <a:gridCol w="441325"/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O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Ō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P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Q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R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S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T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U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Ū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V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X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Y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Ŷ</a:t>
                      </a: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Z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6" name="Ovál 5"/>
          <p:cNvSpPr/>
          <p:nvPr/>
        </p:nvSpPr>
        <p:spPr>
          <a:xfrm>
            <a:off x="1066800" y="1317625"/>
            <a:ext cx="304800" cy="304800"/>
          </a:xfrm>
          <a:prstGeom prst="ellipse">
            <a:avLst/>
          </a:prstGeom>
          <a:noFill/>
          <a:ln w="3810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ambria"/>
              <a:cs typeface="Cambria"/>
            </a:endParaRPr>
          </a:p>
        </p:txBody>
      </p:sp>
      <p:sp>
        <p:nvSpPr>
          <p:cNvPr id="7" name="Ovál 6"/>
          <p:cNvSpPr/>
          <p:nvPr/>
        </p:nvSpPr>
        <p:spPr>
          <a:xfrm>
            <a:off x="1828800" y="1317625"/>
            <a:ext cx="304800" cy="304800"/>
          </a:xfrm>
          <a:prstGeom prst="ellipse">
            <a:avLst/>
          </a:prstGeom>
          <a:noFill/>
          <a:ln w="3810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ambria"/>
              <a:cs typeface="Cambria"/>
            </a:endParaRPr>
          </a:p>
        </p:txBody>
      </p:sp>
      <p:sp>
        <p:nvSpPr>
          <p:cNvPr id="8" name="Ovál 7"/>
          <p:cNvSpPr/>
          <p:nvPr/>
        </p:nvSpPr>
        <p:spPr>
          <a:xfrm>
            <a:off x="3048000" y="1317625"/>
            <a:ext cx="304800" cy="304800"/>
          </a:xfrm>
          <a:prstGeom prst="ellipse">
            <a:avLst/>
          </a:prstGeom>
          <a:noFill/>
          <a:ln w="3810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ambria"/>
              <a:cs typeface="Cambria"/>
            </a:endParaRPr>
          </a:p>
        </p:txBody>
      </p:sp>
      <p:sp>
        <p:nvSpPr>
          <p:cNvPr id="9" name="Ovál 8"/>
          <p:cNvSpPr/>
          <p:nvPr/>
        </p:nvSpPr>
        <p:spPr>
          <a:xfrm>
            <a:off x="5334000" y="1317625"/>
            <a:ext cx="304800" cy="304800"/>
          </a:xfrm>
          <a:prstGeom prst="ellipse">
            <a:avLst/>
          </a:prstGeom>
          <a:noFill/>
          <a:ln w="3810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ambria"/>
              <a:cs typeface="Cambria"/>
            </a:endParaRPr>
          </a:p>
        </p:txBody>
      </p:sp>
      <p:sp>
        <p:nvSpPr>
          <p:cNvPr id="10" name="Ovál 9"/>
          <p:cNvSpPr/>
          <p:nvPr/>
        </p:nvSpPr>
        <p:spPr>
          <a:xfrm>
            <a:off x="5715000" y="1317625"/>
            <a:ext cx="304800" cy="304800"/>
          </a:xfrm>
          <a:prstGeom prst="ellipse">
            <a:avLst/>
          </a:prstGeom>
          <a:noFill/>
          <a:ln w="3810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ambria"/>
              <a:cs typeface="Cambria"/>
            </a:endParaRPr>
          </a:p>
        </p:txBody>
      </p:sp>
      <p:sp>
        <p:nvSpPr>
          <p:cNvPr id="11" name="Ovál 10"/>
          <p:cNvSpPr/>
          <p:nvPr/>
        </p:nvSpPr>
        <p:spPr>
          <a:xfrm>
            <a:off x="6096000" y="1317625"/>
            <a:ext cx="304800" cy="304800"/>
          </a:xfrm>
          <a:prstGeom prst="ellipse">
            <a:avLst/>
          </a:prstGeom>
          <a:noFill/>
          <a:ln w="3810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ambria"/>
              <a:cs typeface="Cambria"/>
            </a:endParaRPr>
          </a:p>
        </p:txBody>
      </p:sp>
      <p:sp>
        <p:nvSpPr>
          <p:cNvPr id="12" name="Ovál 11"/>
          <p:cNvSpPr/>
          <p:nvPr/>
        </p:nvSpPr>
        <p:spPr>
          <a:xfrm>
            <a:off x="3657600" y="1774825"/>
            <a:ext cx="304800" cy="304800"/>
          </a:xfrm>
          <a:prstGeom prst="ellipse">
            <a:avLst/>
          </a:prstGeom>
          <a:noFill/>
          <a:ln w="3810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ambria"/>
              <a:cs typeface="Cambria"/>
            </a:endParaRPr>
          </a:p>
        </p:txBody>
      </p:sp>
      <p:sp>
        <p:nvSpPr>
          <p:cNvPr id="13" name="Ovál 12"/>
          <p:cNvSpPr/>
          <p:nvPr/>
        </p:nvSpPr>
        <p:spPr>
          <a:xfrm>
            <a:off x="4572000" y="1774825"/>
            <a:ext cx="304800" cy="304800"/>
          </a:xfrm>
          <a:prstGeom prst="ellipse">
            <a:avLst/>
          </a:prstGeom>
          <a:noFill/>
          <a:ln w="3810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ambria"/>
              <a:cs typeface="Cambria"/>
            </a:endParaRPr>
          </a:p>
        </p:txBody>
      </p:sp>
      <p:sp>
        <p:nvSpPr>
          <p:cNvPr id="14" name="Ovál 13"/>
          <p:cNvSpPr/>
          <p:nvPr/>
        </p:nvSpPr>
        <p:spPr>
          <a:xfrm>
            <a:off x="5410200" y="1774825"/>
            <a:ext cx="304800" cy="304800"/>
          </a:xfrm>
          <a:prstGeom prst="ellipse">
            <a:avLst/>
          </a:prstGeom>
          <a:noFill/>
          <a:ln w="3810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ambria"/>
              <a:cs typeface="Cambria"/>
            </a:endParaRPr>
          </a:p>
        </p:txBody>
      </p:sp>
      <p:sp>
        <p:nvSpPr>
          <p:cNvPr id="15" name="Ovál 15"/>
          <p:cNvSpPr/>
          <p:nvPr/>
        </p:nvSpPr>
        <p:spPr>
          <a:xfrm>
            <a:off x="6781800" y="1774825"/>
            <a:ext cx="304800" cy="304800"/>
          </a:xfrm>
          <a:prstGeom prst="ellipse">
            <a:avLst/>
          </a:prstGeom>
          <a:noFill/>
          <a:ln w="3810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ambria"/>
              <a:cs typeface="Cambria"/>
            </a:endParaRPr>
          </a:p>
        </p:txBody>
      </p:sp>
      <p:graphicFrame>
        <p:nvGraphicFramePr>
          <p:cNvPr id="16" name="Zástupný symbol obsahu 1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3449590850"/>
              </p:ext>
            </p:extLst>
          </p:nvPr>
        </p:nvGraphicFramePr>
        <p:xfrm>
          <a:off x="152400" y="3048000"/>
          <a:ext cx="8805864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9480"/>
                <a:gridCol w="2531096"/>
                <a:gridCol w="2935288"/>
              </a:tblGrid>
              <a:tr h="822960">
                <a:tc>
                  <a:txBody>
                    <a:bodyPr/>
                    <a:lstStyle/>
                    <a:p>
                      <a:r>
                        <a:rPr lang="sk-SK" sz="2400" dirty="0" err="1" smtClean="0">
                          <a:latin typeface="Cambria"/>
                          <a:cs typeface="Cambria"/>
                        </a:rPr>
                        <a:t>Consonant</a:t>
                      </a:r>
                      <a:r>
                        <a:rPr lang="sk-SK" sz="2400" dirty="0" smtClean="0">
                          <a:latin typeface="Cambria"/>
                          <a:cs typeface="Cambria"/>
                        </a:rPr>
                        <a:t>/</a:t>
                      </a:r>
                      <a:r>
                        <a:rPr lang="sk-SK" sz="2400" dirty="0" err="1" smtClean="0">
                          <a:latin typeface="Cambria"/>
                          <a:cs typeface="Cambria"/>
                        </a:rPr>
                        <a:t>group</a:t>
                      </a:r>
                      <a:r>
                        <a:rPr lang="sk-SK" sz="2400" baseline="0" dirty="0" smtClean="0">
                          <a:latin typeface="Cambria"/>
                          <a:cs typeface="Cambria"/>
                        </a:rPr>
                        <a:t> </a:t>
                      </a:r>
                      <a:r>
                        <a:rPr lang="sk-SK" sz="2400" baseline="0" dirty="0" err="1" smtClean="0">
                          <a:latin typeface="Cambria"/>
                          <a:cs typeface="Cambria"/>
                        </a:rPr>
                        <a:t>of</a:t>
                      </a:r>
                      <a:r>
                        <a:rPr lang="sk-SK" sz="2400" baseline="0" dirty="0" smtClean="0">
                          <a:latin typeface="Cambria"/>
                          <a:cs typeface="Cambria"/>
                        </a:rPr>
                        <a:t> </a:t>
                      </a:r>
                      <a:r>
                        <a:rPr lang="sk-SK" sz="2400" baseline="0" dirty="0" err="1" smtClean="0">
                          <a:latin typeface="Cambria"/>
                          <a:cs typeface="Cambria"/>
                        </a:rPr>
                        <a:t>consonants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200" dirty="0" err="1" smtClean="0">
                          <a:latin typeface="Cambria"/>
                          <a:cs typeface="Cambria"/>
                        </a:rPr>
                        <a:t>Pronunciation</a:t>
                      </a:r>
                      <a:endParaRPr lang="en-US" sz="22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dirty="0" err="1" smtClean="0">
                          <a:latin typeface="Cambria"/>
                          <a:cs typeface="Cambria"/>
                        </a:rPr>
                        <a:t>Example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  <a:tr h="1920240"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1: c </a:t>
                      </a:r>
                      <a:r>
                        <a:rPr lang="cs-CZ" sz="2400" b="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+ a, o, u, </a:t>
                      </a:r>
                      <a:r>
                        <a:rPr lang="cs-CZ" sz="2400" b="0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consonants</a:t>
                      </a:r>
                      <a:endParaRPr lang="cs-CZ" sz="2400" b="0" dirty="0" smtClean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  <a:p>
                      <a:endParaRPr lang="cs-CZ" sz="2400" b="1" dirty="0" smtClean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  <a:p>
                      <a:r>
                        <a:rPr lang="cs-CZ" sz="2400" b="1" dirty="0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     </a:t>
                      </a:r>
                      <a:r>
                        <a:rPr lang="cs-CZ" sz="2400" b="1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c </a:t>
                      </a:r>
                      <a:r>
                        <a:rPr lang="cs-CZ" sz="2400" b="0" i="1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+ </a:t>
                      </a:r>
                      <a:r>
                        <a:rPr lang="cs-CZ" sz="2400" b="0" i="0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ae</a:t>
                      </a:r>
                      <a:r>
                        <a:rPr lang="cs-CZ" sz="2400" b="0" i="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, </a:t>
                      </a:r>
                      <a:r>
                        <a:rPr lang="cs-CZ" sz="2400" b="0" i="0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oe</a:t>
                      </a:r>
                      <a:r>
                        <a:rPr lang="cs-CZ" sz="2400" b="0" i="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, e, i, y </a:t>
                      </a:r>
                      <a:endParaRPr lang="en-US" sz="2400" b="0" i="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40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[k] </a:t>
                      </a:r>
                      <a:r>
                        <a:rPr lang="cs-CZ" sz="2400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medi</a:t>
                      </a:r>
                      <a:r>
                        <a:rPr lang="cs-CZ" sz="2400" b="1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c</a:t>
                      </a:r>
                      <a:r>
                        <a:rPr lang="cs-CZ" sz="2400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al</a:t>
                      </a:r>
                      <a:endParaRPr lang="cs-CZ" sz="2400" dirty="0" smtClean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  <a:p>
                      <a:pPr algn="l"/>
                      <a:endParaRPr lang="cs-CZ" sz="2400" dirty="0" smtClean="0">
                        <a:solidFill>
                          <a:srgbClr val="FF0000"/>
                        </a:solidFill>
                        <a:latin typeface="Cambria"/>
                        <a:cs typeface="Cambria"/>
                      </a:endParaRPr>
                    </a:p>
                    <a:p>
                      <a:pPr algn="l"/>
                      <a:r>
                        <a:rPr lang="cs-CZ" sz="2400" dirty="0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[</a:t>
                      </a:r>
                      <a:r>
                        <a:rPr lang="cs-CZ" sz="2400" dirty="0" err="1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ts</a:t>
                      </a:r>
                      <a:r>
                        <a:rPr lang="cs-CZ" sz="2400" dirty="0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] </a:t>
                      </a:r>
                      <a:r>
                        <a:rPr lang="cs-CZ" sz="2400" b="1" dirty="0" err="1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ts</a:t>
                      </a:r>
                      <a:r>
                        <a:rPr lang="cs-CZ" sz="2400" dirty="0" err="1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ar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c</a:t>
                      </a:r>
                      <a:r>
                        <a:rPr lang="cs-CZ" sz="2400" u="sng" dirty="0" err="1" smtClean="0">
                          <a:solidFill>
                            <a:srgbClr val="00B05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lang="cs-CZ" sz="2400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mera</a:t>
                      </a:r>
                      <a:r>
                        <a:rPr lang="cs-CZ" sz="240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, </a:t>
                      </a:r>
                      <a:r>
                        <a:rPr lang="cs-CZ" sz="2400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c</a:t>
                      </a:r>
                      <a:r>
                        <a:rPr lang="cs-CZ" sz="2400" u="sng" dirty="0" err="1" smtClean="0">
                          <a:solidFill>
                            <a:srgbClr val="00B050"/>
                          </a:solidFill>
                          <a:latin typeface="Cambria"/>
                          <a:cs typeface="Cambria"/>
                        </a:rPr>
                        <a:t>o</a:t>
                      </a:r>
                      <a:r>
                        <a:rPr lang="cs-CZ" sz="2400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sta</a:t>
                      </a:r>
                      <a:r>
                        <a:rPr lang="cs-CZ" sz="240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, </a:t>
                      </a:r>
                      <a:r>
                        <a:rPr lang="cs-CZ" sz="2400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c</a:t>
                      </a:r>
                      <a:r>
                        <a:rPr lang="cs-CZ" sz="2400" u="sng" dirty="0" err="1" smtClean="0">
                          <a:solidFill>
                            <a:srgbClr val="00B05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lang="cs-CZ" sz="2400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ltivatio</a:t>
                      </a:r>
                      <a:r>
                        <a:rPr lang="cs-CZ" sz="240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, </a:t>
                      </a:r>
                      <a:r>
                        <a:rPr lang="cs-CZ" sz="2400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c</a:t>
                      </a:r>
                      <a:r>
                        <a:rPr lang="cs-CZ" sz="2400" u="sng" dirty="0" err="1" smtClean="0">
                          <a:solidFill>
                            <a:srgbClr val="00B05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lang="cs-CZ" sz="2400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anium</a:t>
                      </a:r>
                      <a:endParaRPr lang="cs-CZ" sz="2400" dirty="0" smtClean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  <a:p>
                      <a:r>
                        <a:rPr lang="cs-CZ" sz="2400" dirty="0" err="1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c</a:t>
                      </a:r>
                      <a:r>
                        <a:rPr lang="cs-CZ" sz="2400" u="sng" dirty="0" err="1" smtClean="0">
                          <a:solidFill>
                            <a:srgbClr val="00B050"/>
                          </a:solidFill>
                          <a:latin typeface="Cambria"/>
                          <a:cs typeface="Cambria"/>
                        </a:rPr>
                        <a:t>ae</a:t>
                      </a:r>
                      <a:r>
                        <a:rPr lang="cs-CZ" sz="2400" dirty="0" err="1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cus</a:t>
                      </a:r>
                      <a:r>
                        <a:rPr lang="cs-CZ" sz="2400" dirty="0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, </a:t>
                      </a:r>
                      <a:r>
                        <a:rPr lang="cs-CZ" sz="2400" dirty="0" err="1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c</a:t>
                      </a:r>
                      <a:r>
                        <a:rPr lang="cs-CZ" sz="2400" u="sng" dirty="0" err="1" smtClean="0">
                          <a:solidFill>
                            <a:srgbClr val="00B050"/>
                          </a:solidFill>
                          <a:latin typeface="Cambria"/>
                          <a:cs typeface="Cambria"/>
                        </a:rPr>
                        <a:t>oe</a:t>
                      </a:r>
                      <a:r>
                        <a:rPr lang="cs-CZ" sz="2400" dirty="0" err="1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liac</a:t>
                      </a:r>
                      <a:r>
                        <a:rPr lang="cs-CZ" sz="2400" u="sng" dirty="0" err="1" smtClean="0">
                          <a:solidFill>
                            <a:srgbClr val="00B05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lang="cs-CZ" sz="2400" dirty="0" err="1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lang="cs-CZ" sz="2400" dirty="0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, c</a:t>
                      </a:r>
                      <a:r>
                        <a:rPr lang="cs-CZ" sz="2400" u="sng" dirty="0" smtClean="0">
                          <a:solidFill>
                            <a:srgbClr val="00B05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lang="cs-CZ" sz="2400" dirty="0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ntrum,</a:t>
                      </a:r>
                      <a:r>
                        <a:rPr lang="cs-CZ" sz="2400" baseline="0" dirty="0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cs-CZ" sz="2400" dirty="0" err="1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c</a:t>
                      </a:r>
                      <a:r>
                        <a:rPr lang="cs-CZ" sz="2400" u="sng" dirty="0" err="1" smtClean="0">
                          <a:solidFill>
                            <a:srgbClr val="00B05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lang="cs-CZ" sz="2400" dirty="0" err="1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rculatio</a:t>
                      </a:r>
                      <a:r>
                        <a:rPr lang="cs-CZ" sz="2400" dirty="0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, c</a:t>
                      </a:r>
                      <a:r>
                        <a:rPr lang="cs-CZ" sz="2400" u="sng" dirty="0" smtClean="0">
                          <a:solidFill>
                            <a:srgbClr val="00B05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lang="cs-CZ" sz="2400" dirty="0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nismus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uľk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38024855"/>
              </p:ext>
            </p:extLst>
          </p:nvPr>
        </p:nvGraphicFramePr>
        <p:xfrm>
          <a:off x="152400" y="5797550"/>
          <a:ext cx="8805862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9480"/>
                <a:gridCol w="2494820"/>
                <a:gridCol w="2971562"/>
              </a:tblGrid>
              <a:tr h="370840">
                <a:tc>
                  <a:txBody>
                    <a:bodyPr/>
                    <a:lstStyle/>
                    <a:p>
                      <a:r>
                        <a:rPr lang="sk-SK" sz="2400" b="1" i="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2: ch</a:t>
                      </a:r>
                      <a:endParaRPr lang="en-US" sz="2400" b="1" i="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rgbClr val="BCE8F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2400" b="0" baseline="0" dirty="0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cs-CZ" sz="2400" b="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[x] lo</a:t>
                      </a:r>
                      <a:r>
                        <a:rPr lang="cs-CZ" sz="2400" b="1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ch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rgbClr val="BCE8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2400" b="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chirurgia, cholera 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rgbClr val="BCE8F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4316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Cambria"/>
                <a:ea typeface="+mj-ea"/>
                <a:cs typeface="Cambria"/>
              </a:rPr>
              <a:t>Consonants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"/>
                <a:ea typeface="+mj-ea"/>
                <a:cs typeface="Cambria"/>
              </a:rPr>
              <a:t>II.</a:t>
            </a:r>
            <a:endParaRPr lang="en-US" dirty="0">
              <a:ea typeface="+mj-ea"/>
              <a:cs typeface="+mj-cs"/>
            </a:endParaRPr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00036060"/>
              </p:ext>
            </p:extLst>
          </p:nvPr>
        </p:nvGraphicFramePr>
        <p:xfrm>
          <a:off x="152400" y="3159125"/>
          <a:ext cx="8839200" cy="3384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2667000"/>
                <a:gridCol w="3124200"/>
              </a:tblGrid>
              <a:tr h="457372"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4: h </a:t>
                      </a:r>
                    </a:p>
                  </a:txBody>
                  <a:tcPr marT="45737" marB="45737">
                    <a:solidFill>
                      <a:srgbClr val="BCE8F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400" b="0" baseline="0" dirty="0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cs-CZ" sz="2400" b="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[h] </a:t>
                      </a:r>
                      <a:r>
                        <a:rPr lang="cs-CZ" sz="2400" b="1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h</a:t>
                      </a:r>
                      <a:r>
                        <a:rPr lang="cs-CZ" sz="2400" b="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ouse</a:t>
                      </a:r>
                      <a:r>
                        <a:rPr lang="cs-CZ" sz="2400" b="0" dirty="0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 </a:t>
                      </a:r>
                    </a:p>
                  </a:txBody>
                  <a:tcPr marT="45737" marB="45737">
                    <a:solidFill>
                      <a:srgbClr val="BCE8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b="0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herba</a:t>
                      </a:r>
                      <a:r>
                        <a:rPr lang="cs-CZ" sz="2400" b="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, </a:t>
                      </a:r>
                      <a:r>
                        <a:rPr lang="cs-CZ" sz="2400" b="0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haematologia</a:t>
                      </a:r>
                      <a:endParaRPr lang="cs-CZ" sz="2400" b="0" dirty="0" smtClean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T="45737" marB="45737">
                    <a:solidFill>
                      <a:srgbClr val="BCE8FD"/>
                    </a:solidFill>
                  </a:tcPr>
                </a:tc>
              </a:tr>
              <a:tr h="823269"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5:</a:t>
                      </a:r>
                      <a:r>
                        <a:rPr lang="cs-CZ" sz="2400" b="1" baseline="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 j + </a:t>
                      </a:r>
                      <a:r>
                        <a:rPr lang="cs-CZ" sz="2400" b="1" baseline="0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vowel</a:t>
                      </a:r>
                      <a:endParaRPr lang="cs-CZ" sz="2400" b="1" dirty="0" smtClean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T="45737" marB="45737">
                    <a:solidFill>
                      <a:srgbClr val="E9F7F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400" dirty="0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cs-CZ" sz="240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[y] </a:t>
                      </a:r>
                      <a:r>
                        <a:rPr lang="cs-CZ" sz="2400" b="1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lang="cs-CZ" sz="2400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es</a:t>
                      </a:r>
                      <a:endParaRPr lang="cs-CZ" sz="2400" dirty="0" smtClean="0">
                        <a:solidFill>
                          <a:srgbClr val="FF0000"/>
                        </a:solidFill>
                        <a:latin typeface="Cambria"/>
                        <a:cs typeface="Cambria"/>
                      </a:endParaRPr>
                    </a:p>
                  </a:txBody>
                  <a:tcPr marT="45737" marB="45737">
                    <a:solidFill>
                      <a:srgbClr val="E9F7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iniectio</a:t>
                      </a:r>
                      <a:r>
                        <a:rPr lang="cs-CZ" sz="240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/</a:t>
                      </a:r>
                      <a:r>
                        <a:rPr lang="cs-CZ" sz="2400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injectio</a:t>
                      </a:r>
                      <a:r>
                        <a:rPr lang="cs-CZ" sz="240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, maior/major</a:t>
                      </a:r>
                    </a:p>
                  </a:txBody>
                  <a:tcPr marT="45737" marB="45737">
                    <a:solidFill>
                      <a:srgbClr val="E9F7FE"/>
                    </a:solidFill>
                  </a:tcPr>
                </a:tc>
              </a:tr>
              <a:tr h="8232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400" b="1" dirty="0" smtClean="0">
                          <a:latin typeface="Cambria"/>
                          <a:cs typeface="Cambria"/>
                        </a:rPr>
                        <a:t>6: p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400" b="1" dirty="0" smtClean="0">
                          <a:latin typeface="Cambria"/>
                          <a:cs typeface="Cambria"/>
                        </a:rPr>
                        <a:t>     </a:t>
                      </a:r>
                      <a:r>
                        <a:rPr lang="sk-SK" sz="2400" b="1" dirty="0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p + h</a:t>
                      </a:r>
                      <a:endParaRPr lang="en-US" sz="2400" b="1" dirty="0" smtClean="0">
                        <a:solidFill>
                          <a:srgbClr val="FF0000"/>
                        </a:solidFill>
                        <a:latin typeface="Cambria"/>
                        <a:cs typeface="Cambria"/>
                      </a:endParaRPr>
                    </a:p>
                  </a:txBody>
                  <a:tcPr marT="45737" marB="45737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 [p] </a:t>
                      </a:r>
                      <a:r>
                        <a:rPr lang="cs-CZ" sz="2400" b="1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lang="cs-CZ" sz="2400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resent</a:t>
                      </a:r>
                      <a:endParaRPr lang="cs-CZ" sz="2400" dirty="0" smtClean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cs-CZ" sz="2400" dirty="0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[f]  </a:t>
                      </a:r>
                      <a:r>
                        <a:rPr lang="cs-CZ" sz="2400" b="1" dirty="0" err="1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ph</a:t>
                      </a:r>
                      <a:r>
                        <a:rPr lang="cs-CZ" sz="2400" dirty="0" err="1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ysiology</a:t>
                      </a:r>
                      <a:endParaRPr lang="en-US" sz="2400" dirty="0" smtClean="0">
                        <a:solidFill>
                          <a:srgbClr val="FF0000"/>
                        </a:solidFill>
                        <a:latin typeface="Cambria"/>
                        <a:cs typeface="Cambria"/>
                      </a:endParaRPr>
                    </a:p>
                  </a:txBody>
                  <a:tcPr marT="45737" marB="45737">
                    <a:solidFill>
                      <a:srgbClr val="BCE8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2400" dirty="0" err="1" smtClean="0">
                          <a:latin typeface="Cambria"/>
                          <a:cs typeface="Cambria"/>
                        </a:rPr>
                        <a:t>pneumonia</a:t>
                      </a:r>
                      <a:r>
                        <a:rPr lang="sk-SK" sz="2400" dirty="0" smtClean="0">
                          <a:latin typeface="Cambria"/>
                          <a:cs typeface="Cambria"/>
                        </a:rPr>
                        <a:t>, </a:t>
                      </a:r>
                      <a:r>
                        <a:rPr lang="sk-SK" sz="2400" dirty="0" err="1" smtClean="0">
                          <a:latin typeface="Cambria"/>
                          <a:cs typeface="Cambria"/>
                        </a:rPr>
                        <a:t>pulmo</a:t>
                      </a:r>
                      <a:endParaRPr lang="sk-SK" sz="2400" dirty="0" smtClean="0">
                        <a:latin typeface="Cambria"/>
                        <a:cs typeface="Cambria"/>
                      </a:endParaRPr>
                    </a:p>
                    <a:p>
                      <a:r>
                        <a:rPr lang="sk-SK" sz="2400" dirty="0" err="1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phantasia</a:t>
                      </a:r>
                      <a:r>
                        <a:rPr lang="sk-SK" sz="2400" dirty="0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, </a:t>
                      </a:r>
                      <a:r>
                        <a:rPr lang="sk-SK" sz="2400" dirty="0" err="1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pharmacia</a:t>
                      </a:r>
                      <a:endParaRPr lang="en-US" sz="2400" dirty="0" smtClean="0">
                        <a:solidFill>
                          <a:srgbClr val="FF0000"/>
                        </a:solidFill>
                        <a:latin typeface="Cambria"/>
                        <a:cs typeface="Cambria"/>
                      </a:endParaRPr>
                    </a:p>
                  </a:txBody>
                  <a:tcPr marT="45737" marB="45737">
                    <a:solidFill>
                      <a:srgbClr val="BCE8FD"/>
                    </a:solidFill>
                  </a:tcPr>
                </a:tc>
              </a:tr>
              <a:tr h="4573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>
                          <a:latin typeface="Cambria"/>
                          <a:cs typeface="Cambria"/>
                        </a:rPr>
                        <a:t>7: </a:t>
                      </a:r>
                      <a:r>
                        <a:rPr lang="cs-CZ" sz="2400" b="1" dirty="0" err="1" smtClean="0">
                          <a:latin typeface="Cambria"/>
                          <a:cs typeface="Cambria"/>
                        </a:rPr>
                        <a:t>qu</a:t>
                      </a:r>
                      <a:r>
                        <a:rPr lang="cs-CZ" sz="2400" b="1" dirty="0" smtClean="0">
                          <a:latin typeface="Cambria"/>
                          <a:cs typeface="Cambria"/>
                        </a:rPr>
                        <a:t>+ </a:t>
                      </a:r>
                      <a:r>
                        <a:rPr lang="cs-CZ" sz="2400" b="1" dirty="0" err="1" smtClean="0">
                          <a:latin typeface="Cambria"/>
                          <a:cs typeface="Cambria"/>
                        </a:rPr>
                        <a:t>vowel</a:t>
                      </a:r>
                      <a:endParaRPr lang="en-US" sz="2400" dirty="0" smtClean="0">
                        <a:latin typeface="Cambria"/>
                        <a:cs typeface="Cambria"/>
                      </a:endParaRPr>
                    </a:p>
                  </a:txBody>
                  <a:tcPr marT="45737" marB="45737">
                    <a:solidFill>
                      <a:srgbClr val="E9F7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 [</a:t>
                      </a:r>
                      <a:r>
                        <a:rPr lang="cs-CZ" sz="2400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kv</a:t>
                      </a:r>
                      <a:r>
                        <a:rPr lang="cs-CZ" sz="240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] </a:t>
                      </a:r>
                      <a:r>
                        <a:rPr lang="cs-CZ" sz="2400" b="1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qu</a:t>
                      </a:r>
                      <a:r>
                        <a:rPr lang="cs-CZ" sz="2400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arrel</a:t>
                      </a:r>
                      <a:endParaRPr lang="en-US" sz="2400" dirty="0" smtClean="0">
                        <a:latin typeface="Cambria"/>
                        <a:cs typeface="Cambria"/>
                      </a:endParaRPr>
                    </a:p>
                  </a:txBody>
                  <a:tcPr marT="45737" marB="45737">
                    <a:solidFill>
                      <a:srgbClr val="E9F7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aqua</a:t>
                      </a:r>
                      <a:r>
                        <a:rPr lang="cs-CZ" sz="240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,</a:t>
                      </a:r>
                      <a:r>
                        <a:rPr lang="cs-CZ" sz="2400" baseline="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cs-CZ" sz="2400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quadriceps</a:t>
                      </a:r>
                      <a:endParaRPr lang="en-US" sz="2400" dirty="0" smtClean="0">
                        <a:latin typeface="Cambria"/>
                        <a:cs typeface="Cambria"/>
                      </a:endParaRPr>
                    </a:p>
                  </a:txBody>
                  <a:tcPr marT="45737" marB="45737">
                    <a:solidFill>
                      <a:srgbClr val="E9F7FE"/>
                    </a:solidFill>
                  </a:tcPr>
                </a:tc>
              </a:tr>
              <a:tr h="823269">
                <a:tc>
                  <a:txBody>
                    <a:bodyPr/>
                    <a:lstStyle/>
                    <a:p>
                      <a:r>
                        <a:rPr lang="sk-SK" sz="2400" b="1" dirty="0" smtClean="0">
                          <a:latin typeface="Cambria"/>
                          <a:cs typeface="Cambria"/>
                        </a:rPr>
                        <a:t>8: r</a:t>
                      </a:r>
                    </a:p>
                    <a:p>
                      <a:r>
                        <a:rPr lang="sk-SK" sz="2400" b="1" dirty="0" smtClean="0">
                          <a:latin typeface="Cambria"/>
                          <a:cs typeface="Cambria"/>
                        </a:rPr>
                        <a:t>     </a:t>
                      </a:r>
                      <a:r>
                        <a:rPr lang="sk-SK" sz="2400" b="1" dirty="0" err="1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r+h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Cambria"/>
                        <a:cs typeface="Cambria"/>
                      </a:endParaRPr>
                    </a:p>
                  </a:txBody>
                  <a:tcPr marT="45737" marB="45737">
                    <a:solidFill>
                      <a:srgbClr val="BCE8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 [r] </a:t>
                      </a:r>
                      <a:r>
                        <a:rPr lang="cs-CZ" sz="2400" b="1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lang="cs-CZ" sz="2400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upture</a:t>
                      </a:r>
                      <a:endParaRPr lang="cs-CZ" sz="2400" dirty="0" smtClean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cs-CZ" sz="2400" dirty="0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[r]</a:t>
                      </a:r>
                      <a:endParaRPr lang="en-US" sz="2400" dirty="0" smtClean="0">
                        <a:solidFill>
                          <a:srgbClr val="FF0000"/>
                        </a:solidFill>
                        <a:latin typeface="Cambria"/>
                        <a:cs typeface="Cambria"/>
                      </a:endParaRPr>
                    </a:p>
                  </a:txBody>
                  <a:tcPr marT="45737" marB="45737">
                    <a:solidFill>
                      <a:srgbClr val="BCE8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2400" dirty="0" err="1" smtClean="0">
                          <a:latin typeface="Cambria"/>
                          <a:cs typeface="Cambria"/>
                        </a:rPr>
                        <a:t>vertebra</a:t>
                      </a:r>
                      <a:r>
                        <a:rPr lang="sk-SK" sz="2400" dirty="0" smtClean="0">
                          <a:latin typeface="Cambria"/>
                          <a:cs typeface="Cambria"/>
                        </a:rPr>
                        <a:t>, </a:t>
                      </a:r>
                      <a:r>
                        <a:rPr lang="sk-SK" sz="2400" dirty="0" err="1" smtClean="0">
                          <a:latin typeface="Cambria"/>
                          <a:cs typeface="Cambria"/>
                        </a:rPr>
                        <a:t>ruptura</a:t>
                      </a:r>
                      <a:endParaRPr lang="sk-SK" sz="2400" dirty="0" smtClean="0">
                        <a:latin typeface="Cambria"/>
                        <a:cs typeface="Cambria"/>
                      </a:endParaRPr>
                    </a:p>
                    <a:p>
                      <a:r>
                        <a:rPr lang="sk-SK" sz="2400" dirty="0" err="1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rheuma</a:t>
                      </a:r>
                      <a:r>
                        <a:rPr lang="sk-SK" sz="2400" dirty="0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, </a:t>
                      </a:r>
                      <a:r>
                        <a:rPr lang="sk-SK" sz="2400" dirty="0" err="1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rhinitis</a:t>
                      </a:r>
                      <a:r>
                        <a:rPr lang="sk-SK" sz="2400" dirty="0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"/>
                        <a:cs typeface="Cambria"/>
                      </a:endParaRPr>
                    </a:p>
                  </a:txBody>
                  <a:tcPr marT="45737" marB="45737">
                    <a:solidFill>
                      <a:srgbClr val="BCE8F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uľka 4"/>
          <p:cNvGraphicFramePr>
            <a:graphicFrameLocks noGrp="1"/>
          </p:cNvGraphicFramePr>
          <p:nvPr/>
        </p:nvGraphicFramePr>
        <p:xfrm>
          <a:off x="152400" y="1528763"/>
          <a:ext cx="8839199" cy="1646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2667000"/>
                <a:gridCol w="3124199"/>
              </a:tblGrid>
              <a:tr h="823119">
                <a:tc>
                  <a:txBody>
                    <a:bodyPr/>
                    <a:lstStyle/>
                    <a:p>
                      <a:r>
                        <a:rPr lang="sk-SK" sz="2400" dirty="0" err="1" smtClean="0">
                          <a:latin typeface="Cambria"/>
                          <a:cs typeface="Cambria"/>
                        </a:rPr>
                        <a:t>Consonant</a:t>
                      </a:r>
                      <a:r>
                        <a:rPr lang="sk-SK" sz="2400" dirty="0" smtClean="0">
                          <a:latin typeface="Cambria"/>
                          <a:cs typeface="Cambria"/>
                        </a:rPr>
                        <a:t>/</a:t>
                      </a:r>
                      <a:r>
                        <a:rPr lang="sk-SK" sz="2400" dirty="0" err="1" smtClean="0">
                          <a:latin typeface="Cambria"/>
                          <a:cs typeface="Cambria"/>
                        </a:rPr>
                        <a:t>group</a:t>
                      </a:r>
                      <a:r>
                        <a:rPr lang="sk-SK" sz="2400" baseline="0" dirty="0" smtClean="0">
                          <a:latin typeface="Cambria"/>
                          <a:cs typeface="Cambria"/>
                        </a:rPr>
                        <a:t> </a:t>
                      </a:r>
                      <a:r>
                        <a:rPr lang="sk-SK" sz="2400" baseline="0" dirty="0" err="1" smtClean="0">
                          <a:latin typeface="Cambria"/>
                          <a:cs typeface="Cambria"/>
                        </a:rPr>
                        <a:t>of</a:t>
                      </a:r>
                      <a:r>
                        <a:rPr lang="sk-SK" sz="2400" baseline="0" dirty="0" smtClean="0">
                          <a:latin typeface="Cambria"/>
                          <a:cs typeface="Cambria"/>
                        </a:rPr>
                        <a:t> </a:t>
                      </a:r>
                      <a:r>
                        <a:rPr lang="sk-SK" sz="2400" baseline="0" dirty="0" err="1" smtClean="0">
                          <a:latin typeface="Cambria"/>
                          <a:cs typeface="Cambria"/>
                        </a:rPr>
                        <a:t>consonants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sk-SK" sz="2200" dirty="0" err="1" smtClean="0">
                          <a:latin typeface="Cambria"/>
                          <a:cs typeface="Cambria"/>
                        </a:rPr>
                        <a:t>Pronunciation</a:t>
                      </a:r>
                      <a:endParaRPr lang="en-US" sz="2200" dirty="0">
                        <a:latin typeface="Cambria"/>
                        <a:cs typeface="Cambria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sk-SK" sz="2400" dirty="0" err="1" smtClean="0">
                          <a:latin typeface="Cambria"/>
                          <a:cs typeface="Cambria"/>
                        </a:rPr>
                        <a:t>Example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 marT="45729" marB="45729"/>
                </a:tc>
              </a:tr>
              <a:tr h="823119"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3: g </a:t>
                      </a:r>
                    </a:p>
                    <a:p>
                      <a:r>
                        <a:rPr lang="cs-CZ" sz="2400" b="1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     </a:t>
                      </a:r>
                      <a:r>
                        <a:rPr lang="cs-CZ" sz="2400" b="1" dirty="0" err="1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gu</a:t>
                      </a:r>
                      <a:r>
                        <a:rPr lang="cs-CZ" sz="2400" b="1" dirty="0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 + </a:t>
                      </a:r>
                      <a:r>
                        <a:rPr lang="cs-CZ" sz="2400" b="1" dirty="0" err="1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vowel</a:t>
                      </a:r>
                      <a:endParaRPr lang="cs-CZ" sz="2400" b="1" dirty="0" smtClean="0">
                        <a:solidFill>
                          <a:srgbClr val="FF0000"/>
                        </a:solidFill>
                        <a:latin typeface="Cambria"/>
                        <a:cs typeface="Cambria"/>
                      </a:endParaRPr>
                    </a:p>
                  </a:txBody>
                  <a:tcPr marT="45729" marB="45729">
                    <a:solidFill>
                      <a:srgbClr val="E9F7F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40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[g] </a:t>
                      </a:r>
                      <a:r>
                        <a:rPr lang="cs-CZ" sz="2400" b="1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lang="cs-CZ" sz="2400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round</a:t>
                      </a:r>
                      <a:endParaRPr lang="cs-CZ" sz="2400" dirty="0" smtClean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  <a:p>
                      <a:pPr algn="l"/>
                      <a:r>
                        <a:rPr lang="cs-CZ" sz="2400" dirty="0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[</a:t>
                      </a:r>
                      <a:r>
                        <a:rPr lang="cs-CZ" sz="2400" dirty="0" err="1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gv</a:t>
                      </a:r>
                      <a:r>
                        <a:rPr lang="cs-CZ" sz="2400" dirty="0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] </a:t>
                      </a:r>
                    </a:p>
                  </a:txBody>
                  <a:tcPr marT="45729" marB="45729">
                    <a:solidFill>
                      <a:srgbClr val="E9F7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gramma</a:t>
                      </a:r>
                      <a:r>
                        <a:rPr lang="cs-CZ" sz="240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, gastritis</a:t>
                      </a:r>
                    </a:p>
                    <a:p>
                      <a:r>
                        <a:rPr lang="cs-CZ" sz="2400" dirty="0" err="1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lingua</a:t>
                      </a:r>
                      <a:r>
                        <a:rPr lang="cs-CZ" sz="2400" dirty="0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, </a:t>
                      </a:r>
                      <a:r>
                        <a:rPr lang="cs-CZ" sz="2400" dirty="0" err="1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sanguis</a:t>
                      </a:r>
                      <a:r>
                        <a:rPr lang="cs-CZ" sz="2400" dirty="0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 </a:t>
                      </a:r>
                    </a:p>
                  </a:txBody>
                  <a:tcPr marT="45729" marB="45729">
                    <a:solidFill>
                      <a:srgbClr val="E9F7F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348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Cambria"/>
                <a:ea typeface="+mj-ea"/>
                <a:cs typeface="Cambria"/>
              </a:rPr>
              <a:t>Consonants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"/>
                <a:ea typeface="+mj-ea"/>
                <a:cs typeface="Cambria"/>
              </a:rPr>
              <a:t>III.</a:t>
            </a:r>
            <a:endParaRPr lang="en-US" dirty="0">
              <a:ea typeface="+mj-ea"/>
              <a:cs typeface="+mj-cs"/>
            </a:endParaRPr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xmlns="" val="1417392857"/>
              </p:ext>
            </p:extLst>
          </p:nvPr>
        </p:nvGraphicFramePr>
        <p:xfrm>
          <a:off x="152400" y="1625600"/>
          <a:ext cx="8839200" cy="4754744"/>
        </p:xfrm>
        <a:graphic>
          <a:graphicData uri="http://schemas.openxmlformats.org/drawingml/2006/table">
            <a:tbl>
              <a:tblPr/>
              <a:tblGrid>
                <a:gridCol w="3151188"/>
                <a:gridCol w="2741612"/>
                <a:gridCol w="2946400"/>
              </a:tblGrid>
              <a:tr h="82289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Consonant</a:t>
                      </a:r>
                      <a:r>
                        <a:rPr kumimoji="0" lang="sk-SK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/</a:t>
                      </a:r>
                      <a:r>
                        <a:rPr kumimoji="0" lang="sk-SK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group</a:t>
                      </a:r>
                      <a:r>
                        <a:rPr kumimoji="0" lang="sk-SK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 of </a:t>
                      </a:r>
                      <a:r>
                        <a:rPr kumimoji="0" lang="sk-SK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consonants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charset="0"/>
                        <a:ea typeface="ＭＳ Ｐゴシック" charset="0"/>
                        <a:cs typeface="Cambria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Pronunciation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charset="0"/>
                        <a:ea typeface="ＭＳ Ｐゴシック" charset="0"/>
                        <a:cs typeface="Cambria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Example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charset="0"/>
                        <a:ea typeface="ＭＳ Ｐゴシック" charset="0"/>
                        <a:cs typeface="Cambria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5438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9: s/ss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     s </a:t>
                      </a:r>
                      <a:r>
                        <a:rPr kumimoji="0" lang="cs-CZ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between two vowels and following after l, r, n </a:t>
                      </a:r>
                      <a:endParaRPr kumimoji="0" lang="en-US" sz="2400" b="0" i="1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charset="0"/>
                        <a:ea typeface="ＭＳ Ｐゴシック" charset="0"/>
                        <a:cs typeface="Cambria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7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[s] </a:t>
                      </a:r>
                      <a:r>
                        <a:rPr kumimoji="0" lang="cs-CZ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s</a:t>
                      </a:r>
                      <a:r>
                        <a:rPr kumimoji="0" lang="cs-CZ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ome</a:t>
                      </a:r>
                      <a:endParaRPr kumimoji="0" lang="sk-SK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ＭＳ Ｐゴシック" charset="0"/>
                        <a:cs typeface="Cambria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[z</a:t>
                      </a: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] </a:t>
                      </a: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z</a:t>
                      </a: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ebra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charset="0"/>
                        <a:ea typeface="ＭＳ Ｐゴシック" charset="0"/>
                        <a:cs typeface="Cambria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7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serum</a:t>
                      </a: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, </a:t>
                      </a:r>
                      <a:r>
                        <a:rPr kumimoji="0" lang="cs-CZ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fossa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ＭＳ Ｐゴシック" charset="0"/>
                        <a:cs typeface="Cambria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nasus</a:t>
                      </a: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, </a:t>
                      </a:r>
                      <a:r>
                        <a:rPr kumimoji="0" lang="cs-CZ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incisura</a:t>
                      </a: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, </a:t>
                      </a:r>
                      <a:r>
                        <a:rPr kumimoji="0" lang="cs-CZ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pulsus</a:t>
                      </a: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, </a:t>
                      </a:r>
                      <a:r>
                        <a:rPr kumimoji="0" lang="cs-CZ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tonsilla</a:t>
                      </a: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, </a:t>
                      </a:r>
                      <a:r>
                        <a:rPr kumimoji="0" lang="cs-CZ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inversus</a:t>
                      </a: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, </a:t>
                      </a:r>
                      <a:r>
                        <a:rPr kumimoji="0" lang="cs-CZ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suspensio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charset="0"/>
                        <a:ea typeface="ＭＳ Ｐゴシック" charset="0"/>
                        <a:cs typeface="Cambria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7FE"/>
                    </a:solidFill>
                  </a:tcPr>
                </a:tc>
              </a:tr>
              <a:tr h="192013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10: t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     ti </a:t>
                      </a:r>
                      <a:r>
                        <a:rPr kumimoji="0" lang="cs-CZ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+ vowel </a:t>
                      </a:r>
                      <a:endParaRPr kumimoji="0" lang="cs-CZ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Ｐゴシック" charset="0"/>
                        <a:cs typeface="Cambria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     s/t/x + ti </a:t>
                      </a:r>
                      <a:r>
                        <a:rPr kumimoji="0" lang="cs-CZ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+ vowel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     </a:t>
                      </a:r>
                      <a:r>
                        <a:rPr kumimoji="0" lang="sk-SK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t+h</a:t>
                      </a:r>
                      <a:endParaRPr kumimoji="0" lang="en-US" sz="2400" b="0" i="1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charset="0"/>
                        <a:ea typeface="ＭＳ Ｐゴシック" charset="0"/>
                        <a:cs typeface="Cambria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E8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[t] </a:t>
                      </a:r>
                      <a:r>
                        <a:rPr kumimoji="0" lang="cs-CZ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t</a:t>
                      </a:r>
                      <a:r>
                        <a:rPr kumimoji="0" lang="cs-CZ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ongue</a:t>
                      </a: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[</a:t>
                      </a:r>
                      <a:r>
                        <a:rPr kumimoji="0" lang="cs-CZ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tsi</a:t>
                      </a: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]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[ty]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[t]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charset="0"/>
                        <a:ea typeface="ＭＳ Ｐゴシック" charset="0"/>
                        <a:cs typeface="Cambria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E8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trauma, tactus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operatio, substantia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tibia, ostium, mixtio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therapia, thermometrum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charset="0"/>
                        <a:ea typeface="ＭＳ Ｐゴシック" charset="0"/>
                        <a:cs typeface="Cambria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E8FD"/>
                    </a:solidFill>
                  </a:tcPr>
                </a:tc>
              </a:tr>
              <a:tr h="45715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11: z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ＭＳ Ｐゴシック" charset="0"/>
                        <a:cs typeface="Cambria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7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[z] </a:t>
                      </a:r>
                      <a:r>
                        <a:rPr kumimoji="0" 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z</a:t>
                      </a: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one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ＭＳ Ｐゴシック" charset="0"/>
                        <a:cs typeface="Cambria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7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zoologia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ＭＳ Ｐゴシック" charset="0"/>
                        <a:cs typeface="Cambria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7F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566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Cambria"/>
                <a:ea typeface="+mj-ea"/>
                <a:cs typeface="Cambria"/>
              </a:rPr>
              <a:t>Read aloud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"/>
                <a:ea typeface="+mj-ea"/>
                <a:cs typeface="Cambria"/>
              </a:rPr>
              <a:t>: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" y="1600200"/>
            <a:ext cx="8953500" cy="473710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numCol="2"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GB" sz="2400" dirty="0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cancer, </a:t>
            </a:r>
            <a:r>
              <a:rPr lang="en-GB" sz="2400" dirty="0" err="1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medicamentum</a:t>
            </a:r>
            <a:r>
              <a:rPr lang="en-GB" sz="2400" dirty="0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, lingua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GB" sz="2400" dirty="0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thorax, </a:t>
            </a:r>
            <a:r>
              <a:rPr lang="en-GB" sz="2400" dirty="0" err="1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pulsus</a:t>
            </a:r>
            <a:r>
              <a:rPr lang="en-GB" sz="2400" dirty="0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, </a:t>
            </a:r>
            <a:r>
              <a:rPr lang="en-GB" sz="2400" dirty="0" err="1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contusio</a:t>
            </a:r>
            <a:endParaRPr lang="en-GB" sz="2400" dirty="0">
              <a:solidFill>
                <a:schemeClr val="tx1"/>
              </a:solidFill>
              <a:latin typeface="Cambria"/>
              <a:ea typeface="+mn-ea"/>
              <a:cs typeface="Cambri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GB" sz="2400" dirty="0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corpus, </a:t>
            </a:r>
            <a:r>
              <a:rPr lang="en-GB" sz="2400" dirty="0" err="1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exitus</a:t>
            </a:r>
            <a:r>
              <a:rPr lang="en-GB" sz="2400" dirty="0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, </a:t>
            </a:r>
            <a:r>
              <a:rPr lang="en-GB" sz="2400" dirty="0" err="1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functio</a:t>
            </a:r>
            <a:endParaRPr lang="en-GB" sz="2400" dirty="0">
              <a:solidFill>
                <a:schemeClr val="tx1"/>
              </a:solidFill>
              <a:latin typeface="Cambria"/>
              <a:ea typeface="+mn-ea"/>
              <a:cs typeface="Cambri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GB" sz="2400" dirty="0" err="1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hemispherium</a:t>
            </a:r>
            <a:r>
              <a:rPr lang="en-GB" sz="2400" dirty="0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, </a:t>
            </a:r>
            <a:r>
              <a:rPr lang="en-GB" sz="2400" dirty="0" err="1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angulus</a:t>
            </a:r>
            <a:r>
              <a:rPr lang="en-GB" sz="2400" dirty="0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, </a:t>
            </a:r>
            <a:r>
              <a:rPr lang="en-GB" sz="2400" dirty="0" err="1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fractura</a:t>
            </a:r>
            <a:r>
              <a:rPr lang="en-GB" sz="2400" dirty="0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GB" sz="2400" dirty="0" err="1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intestinum</a:t>
            </a:r>
            <a:r>
              <a:rPr lang="en-GB" sz="2400" dirty="0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, aqua, </a:t>
            </a:r>
            <a:r>
              <a:rPr lang="en-GB" sz="2400" dirty="0" err="1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pharmacon</a:t>
            </a:r>
            <a:endParaRPr lang="en-GB" sz="2400" dirty="0">
              <a:solidFill>
                <a:schemeClr val="tx1"/>
              </a:solidFill>
              <a:latin typeface="Cambria"/>
              <a:ea typeface="+mn-ea"/>
              <a:cs typeface="Cambri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GB" sz="2400" dirty="0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oedema, </a:t>
            </a:r>
            <a:r>
              <a:rPr lang="en-GB" sz="2400" dirty="0" err="1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musculus</a:t>
            </a:r>
            <a:r>
              <a:rPr lang="en-GB" sz="2400" dirty="0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, </a:t>
            </a:r>
            <a:r>
              <a:rPr lang="en-GB" sz="2400" dirty="0" err="1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defectus</a:t>
            </a:r>
            <a:endParaRPr lang="en-GB" sz="2400" dirty="0">
              <a:solidFill>
                <a:schemeClr val="tx1"/>
              </a:solidFill>
              <a:latin typeface="Cambria"/>
              <a:ea typeface="+mn-ea"/>
              <a:cs typeface="Cambri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GB" sz="2400" dirty="0" err="1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medicus</a:t>
            </a:r>
            <a:r>
              <a:rPr lang="en-GB" sz="2400" dirty="0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, </a:t>
            </a:r>
            <a:r>
              <a:rPr lang="en-GB" sz="2400" dirty="0" err="1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operatio</a:t>
            </a:r>
            <a:r>
              <a:rPr lang="en-GB" sz="2400" dirty="0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, </a:t>
            </a:r>
            <a:r>
              <a:rPr lang="en-GB" sz="2400" dirty="0" err="1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infarctus</a:t>
            </a:r>
            <a:endParaRPr lang="en-GB" sz="2400" dirty="0">
              <a:solidFill>
                <a:schemeClr val="tx1"/>
              </a:solidFill>
              <a:latin typeface="Cambria"/>
              <a:ea typeface="+mn-ea"/>
              <a:cs typeface="Cambri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GB" sz="2400" dirty="0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homo, bronchus, duodenum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GB" sz="2400" dirty="0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angina, </a:t>
            </a:r>
            <a:r>
              <a:rPr lang="en-GB" sz="2400" dirty="0" err="1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haemorrhagia</a:t>
            </a:r>
            <a:r>
              <a:rPr lang="en-GB" sz="2400" dirty="0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, </a:t>
            </a:r>
            <a:r>
              <a:rPr lang="en-GB" sz="2400" dirty="0" err="1" smtClean="0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spasmus</a:t>
            </a:r>
            <a:endParaRPr lang="en-GB" sz="2400" dirty="0">
              <a:solidFill>
                <a:schemeClr val="tx1"/>
              </a:solidFill>
              <a:latin typeface="Cambria"/>
              <a:ea typeface="+mn-ea"/>
              <a:cs typeface="Cambri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GB" sz="2400" dirty="0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encephalon, bacterium, acne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GB" sz="2400" dirty="0" err="1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migraena</a:t>
            </a:r>
            <a:r>
              <a:rPr lang="en-GB" sz="2400" dirty="0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, pharynx, </a:t>
            </a:r>
            <a:r>
              <a:rPr lang="en-GB" sz="2400" dirty="0" err="1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dysenteria</a:t>
            </a:r>
            <a:endParaRPr lang="en-GB" sz="2400" dirty="0">
              <a:solidFill>
                <a:schemeClr val="tx1"/>
              </a:solidFill>
              <a:latin typeface="Cambria"/>
              <a:ea typeface="+mn-ea"/>
              <a:cs typeface="Cambri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GB" sz="2400" dirty="0" err="1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inflammatio</a:t>
            </a:r>
            <a:r>
              <a:rPr lang="en-GB" sz="2400" dirty="0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, </a:t>
            </a:r>
            <a:r>
              <a:rPr lang="en-GB" sz="2400" dirty="0" err="1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leucaemia</a:t>
            </a:r>
            <a:r>
              <a:rPr lang="en-GB" sz="2400" dirty="0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, virus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GB" sz="2400" dirty="0" err="1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laparoscopia</a:t>
            </a:r>
            <a:r>
              <a:rPr lang="en-GB" sz="2400" dirty="0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, typhus, </a:t>
            </a:r>
            <a:r>
              <a:rPr lang="en-GB" sz="2400" dirty="0" err="1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organismus</a:t>
            </a:r>
            <a:endParaRPr lang="en-GB" sz="2400" dirty="0">
              <a:solidFill>
                <a:schemeClr val="tx1"/>
              </a:solidFill>
              <a:latin typeface="Cambria"/>
              <a:ea typeface="+mn-ea"/>
              <a:cs typeface="Cambri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GB" sz="2400" dirty="0" err="1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therapia</a:t>
            </a:r>
            <a:r>
              <a:rPr lang="en-GB" sz="2400" dirty="0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, </a:t>
            </a:r>
            <a:r>
              <a:rPr lang="en-GB" sz="2400" dirty="0" err="1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digitus</a:t>
            </a:r>
            <a:r>
              <a:rPr lang="en-GB" sz="2400" dirty="0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, gingiva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GB" sz="2400" dirty="0" err="1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gangraena</a:t>
            </a:r>
            <a:r>
              <a:rPr lang="en-GB" sz="2400" dirty="0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, diagnosis, </a:t>
            </a:r>
            <a:r>
              <a:rPr lang="en-GB" sz="2400" dirty="0" err="1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tonsilla</a:t>
            </a:r>
            <a:endParaRPr lang="en-GB" sz="2400" dirty="0">
              <a:solidFill>
                <a:schemeClr val="tx1"/>
              </a:solidFill>
              <a:latin typeface="Cambria"/>
              <a:ea typeface="+mn-ea"/>
              <a:cs typeface="Cambri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GB" sz="2400" dirty="0" err="1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injectio</a:t>
            </a:r>
            <a:r>
              <a:rPr lang="en-GB" sz="2400" dirty="0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, </a:t>
            </a:r>
            <a:r>
              <a:rPr lang="en-GB" sz="2400" dirty="0" err="1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lympha</a:t>
            </a:r>
            <a:r>
              <a:rPr lang="en-GB" sz="2400" dirty="0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, </a:t>
            </a:r>
            <a:r>
              <a:rPr lang="en-GB" sz="2400" dirty="0" err="1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oxygenium</a:t>
            </a:r>
            <a:endParaRPr lang="en-GB" sz="2400" dirty="0">
              <a:solidFill>
                <a:schemeClr val="tx1"/>
              </a:solidFill>
              <a:latin typeface="Cambria"/>
              <a:ea typeface="+mn-ea"/>
              <a:cs typeface="Cambri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GB" sz="2400" dirty="0" err="1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vademecum</a:t>
            </a:r>
            <a:r>
              <a:rPr lang="en-GB" sz="2400" dirty="0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, </a:t>
            </a:r>
            <a:r>
              <a:rPr lang="en-GB" sz="2400" dirty="0" err="1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insufficientia</a:t>
            </a:r>
            <a:r>
              <a:rPr lang="en-GB" sz="2400" dirty="0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, </a:t>
            </a:r>
            <a:r>
              <a:rPr lang="en-GB" sz="2400" dirty="0" err="1" smtClean="0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chirurgia</a:t>
            </a:r>
            <a:endParaRPr lang="en-GB" sz="2400" dirty="0">
              <a:solidFill>
                <a:schemeClr val="tx1"/>
              </a:solidFill>
              <a:latin typeface="Cambria"/>
              <a:ea typeface="+mn-e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343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Grammatical</a:t>
            </a:r>
            <a:r>
              <a:rPr lang="cs-CZ" dirty="0" smtClean="0"/>
              <a:t> </a:t>
            </a:r>
            <a:r>
              <a:rPr lang="cs-CZ" dirty="0" err="1" smtClean="0"/>
              <a:t>concepts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Latin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55663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Demands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cs-CZ" dirty="0" err="1" smtClean="0"/>
              <a:t>Active</a:t>
            </a:r>
            <a:r>
              <a:rPr lang="cs-CZ" dirty="0" smtClean="0"/>
              <a:t> </a:t>
            </a:r>
            <a:r>
              <a:rPr lang="cs-CZ" dirty="0" err="1" smtClean="0"/>
              <a:t>attendance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classes</a:t>
            </a:r>
            <a:r>
              <a:rPr lang="cs-CZ" dirty="0" smtClean="0"/>
              <a:t> – </a:t>
            </a:r>
            <a:r>
              <a:rPr lang="cs-CZ" b="1" dirty="0" err="1" smtClean="0"/>
              <a:t>one</a:t>
            </a:r>
            <a:r>
              <a:rPr lang="cs-CZ" b="1" dirty="0" smtClean="0"/>
              <a:t> </a:t>
            </a:r>
            <a:r>
              <a:rPr lang="cs-CZ" b="1" dirty="0" err="1" smtClean="0"/>
              <a:t>unexcused</a:t>
            </a:r>
            <a:r>
              <a:rPr lang="cs-CZ" b="1" dirty="0" smtClean="0"/>
              <a:t> absence </a:t>
            </a:r>
            <a:r>
              <a:rPr lang="cs-CZ" dirty="0" err="1" smtClean="0"/>
              <a:t>possible</a:t>
            </a:r>
            <a:r>
              <a:rPr lang="cs-CZ" dirty="0" smtClean="0"/>
              <a:t>, </a:t>
            </a:r>
            <a:r>
              <a:rPr lang="cs-CZ" dirty="0" err="1" smtClean="0"/>
              <a:t>excuses</a:t>
            </a:r>
            <a:r>
              <a:rPr lang="cs-CZ" dirty="0" smtClean="0"/>
              <a:t> </a:t>
            </a:r>
            <a:r>
              <a:rPr lang="cs-CZ" dirty="0" err="1" smtClean="0"/>
              <a:t>give</a:t>
            </a:r>
            <a:r>
              <a:rPr lang="cs-CZ" dirty="0" smtClean="0"/>
              <a:t> in to </a:t>
            </a:r>
            <a:r>
              <a:rPr lang="cs-CZ" dirty="0" err="1" smtClean="0"/>
              <a:t>the</a:t>
            </a:r>
            <a:r>
              <a:rPr lang="cs-CZ" dirty="0" smtClean="0"/>
              <a:t> study </a:t>
            </a:r>
            <a:r>
              <a:rPr lang="cs-CZ" dirty="0" err="1" smtClean="0"/>
              <a:t>office</a:t>
            </a:r>
            <a:endParaRPr lang="cs-CZ" dirty="0" smtClean="0"/>
          </a:p>
          <a:p>
            <a:pPr>
              <a:lnSpc>
                <a:spcPct val="150000"/>
              </a:lnSpc>
            </a:pPr>
            <a:r>
              <a:rPr lang="cs-CZ" dirty="0" err="1" smtClean="0"/>
              <a:t>Possibility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substituting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classes</a:t>
            </a:r>
            <a:r>
              <a:rPr lang="cs-CZ" dirty="0" smtClean="0"/>
              <a:t> in </a:t>
            </a:r>
            <a:r>
              <a:rPr lang="cs-CZ" dirty="0" err="1" smtClean="0"/>
              <a:t>other</a:t>
            </a:r>
            <a:r>
              <a:rPr lang="cs-CZ" dirty="0" smtClean="0"/>
              <a:t> </a:t>
            </a:r>
            <a:r>
              <a:rPr lang="cs-CZ" dirty="0" err="1" smtClean="0"/>
              <a:t>seminar</a:t>
            </a:r>
            <a:r>
              <a:rPr lang="cs-CZ" dirty="0" smtClean="0"/>
              <a:t> </a:t>
            </a:r>
            <a:r>
              <a:rPr lang="cs-CZ" dirty="0" err="1" smtClean="0"/>
              <a:t>group</a:t>
            </a:r>
            <a:r>
              <a:rPr lang="cs-CZ" dirty="0" smtClean="0"/>
              <a:t> (has to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same</a:t>
            </a:r>
            <a:r>
              <a:rPr lang="cs-CZ" dirty="0" smtClean="0"/>
              <a:t> </a:t>
            </a:r>
            <a:r>
              <a:rPr lang="cs-CZ" dirty="0" err="1" smtClean="0"/>
              <a:t>week</a:t>
            </a:r>
            <a:r>
              <a:rPr lang="cs-CZ" dirty="0" smtClean="0"/>
              <a:t> as </a:t>
            </a:r>
            <a:r>
              <a:rPr lang="cs-CZ" dirty="0" err="1" smtClean="0"/>
              <a:t>your</a:t>
            </a:r>
            <a:r>
              <a:rPr lang="cs-CZ" dirty="0" smtClean="0"/>
              <a:t> absence, max. </a:t>
            </a:r>
            <a:r>
              <a:rPr lang="cs-CZ" dirty="0" err="1" smtClean="0"/>
              <a:t>twice</a:t>
            </a:r>
            <a:r>
              <a:rPr lang="cs-CZ" dirty="0" smtClean="0"/>
              <a:t> a </a:t>
            </a:r>
            <a:r>
              <a:rPr lang="cs-CZ" dirty="0" err="1" smtClean="0"/>
              <a:t>semester</a:t>
            </a:r>
            <a:r>
              <a:rPr lang="cs-CZ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cs-CZ" dirty="0" err="1" smtClean="0"/>
              <a:t>Taking</a:t>
            </a:r>
            <a:r>
              <a:rPr lang="cs-CZ" dirty="0" smtClean="0"/>
              <a:t> </a:t>
            </a:r>
            <a:r>
              <a:rPr lang="cs-CZ" b="1" dirty="0" err="1" smtClean="0"/>
              <a:t>two</a:t>
            </a:r>
            <a:r>
              <a:rPr lang="cs-CZ" b="1" dirty="0" smtClean="0"/>
              <a:t> </a:t>
            </a:r>
            <a:r>
              <a:rPr lang="cs-CZ" b="1" dirty="0" err="1" smtClean="0"/>
              <a:t>partial</a:t>
            </a:r>
            <a:r>
              <a:rPr lang="cs-CZ" b="1" dirty="0" smtClean="0"/>
              <a:t> </a:t>
            </a:r>
            <a:r>
              <a:rPr lang="cs-CZ" b="1" dirty="0" err="1" smtClean="0"/>
              <a:t>exams</a:t>
            </a:r>
            <a:r>
              <a:rPr lang="cs-CZ" b="1" dirty="0" smtClean="0"/>
              <a:t> </a:t>
            </a:r>
            <a:r>
              <a:rPr lang="cs-CZ" dirty="0" smtClean="0"/>
              <a:t>(in </a:t>
            </a:r>
            <a:r>
              <a:rPr lang="cs-CZ" dirty="0" err="1" smtClean="0"/>
              <a:t>the</a:t>
            </a:r>
            <a:r>
              <a:rPr lang="cs-CZ" dirty="0" smtClean="0"/>
              <a:t> case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successfull</a:t>
            </a:r>
            <a:r>
              <a:rPr lang="cs-CZ" dirty="0" smtClean="0"/>
              <a:t> </a:t>
            </a:r>
            <a:r>
              <a:rPr lang="cs-CZ" dirty="0" err="1" smtClean="0"/>
              <a:t>completion</a:t>
            </a:r>
            <a:r>
              <a:rPr lang="cs-CZ" dirty="0" smtClean="0"/>
              <a:t> </a:t>
            </a:r>
            <a:r>
              <a:rPr lang="cs-CZ" dirty="0" err="1" smtClean="0"/>
              <a:t>over</a:t>
            </a:r>
            <a:r>
              <a:rPr lang="cs-CZ" dirty="0" smtClean="0"/>
              <a:t> 70 %,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get</a:t>
            </a:r>
            <a:r>
              <a:rPr lang="cs-CZ" dirty="0" smtClean="0"/>
              <a:t> bonus 5 %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final</a:t>
            </a:r>
            <a:r>
              <a:rPr lang="cs-CZ" dirty="0" smtClean="0"/>
              <a:t> </a:t>
            </a:r>
            <a:r>
              <a:rPr lang="cs-CZ" dirty="0" err="1" smtClean="0"/>
              <a:t>exam</a:t>
            </a:r>
            <a:r>
              <a:rPr lang="cs-CZ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cs-CZ" dirty="0" err="1" smtClean="0"/>
              <a:t>Regular</a:t>
            </a:r>
            <a:r>
              <a:rPr lang="cs-CZ" dirty="0" smtClean="0"/>
              <a:t> </a:t>
            </a:r>
            <a:r>
              <a:rPr lang="cs-CZ" b="1" dirty="0" err="1" smtClean="0"/>
              <a:t>homestudy</a:t>
            </a:r>
            <a:r>
              <a:rPr lang="cs-CZ" b="1" dirty="0" smtClean="0"/>
              <a:t> </a:t>
            </a:r>
            <a:r>
              <a:rPr lang="cs-CZ" dirty="0" err="1" smtClean="0"/>
              <a:t>required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61166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Gender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b="1" dirty="0" err="1" smtClean="0"/>
              <a:t>Masculine</a:t>
            </a:r>
            <a:r>
              <a:rPr lang="cs-CZ" dirty="0" smtClean="0"/>
              <a:t> (</a:t>
            </a:r>
            <a:r>
              <a:rPr lang="cs-CZ" dirty="0" err="1" smtClean="0"/>
              <a:t>e.g</a:t>
            </a:r>
            <a:r>
              <a:rPr lang="cs-CZ" dirty="0" smtClean="0"/>
              <a:t>. </a:t>
            </a:r>
            <a:r>
              <a:rPr lang="cs-CZ" dirty="0" err="1" smtClean="0"/>
              <a:t>nerv</a:t>
            </a:r>
            <a:r>
              <a:rPr lang="cs-CZ" dirty="0" err="1" smtClean="0">
                <a:solidFill>
                  <a:srgbClr val="FF0000"/>
                </a:solidFill>
              </a:rPr>
              <a:t>us</a:t>
            </a:r>
            <a:r>
              <a:rPr lang="cs-CZ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cs-CZ" b="1" dirty="0" err="1" smtClean="0"/>
              <a:t>Feminine</a:t>
            </a:r>
            <a:r>
              <a:rPr lang="cs-CZ" dirty="0" smtClean="0"/>
              <a:t> (</a:t>
            </a:r>
            <a:r>
              <a:rPr lang="cs-CZ" dirty="0" err="1" smtClean="0"/>
              <a:t>e.g</a:t>
            </a:r>
            <a:r>
              <a:rPr lang="cs-CZ" dirty="0" smtClean="0"/>
              <a:t>. </a:t>
            </a:r>
            <a:r>
              <a:rPr lang="cs-CZ" dirty="0" err="1"/>
              <a:t>f</a:t>
            </a:r>
            <a:r>
              <a:rPr lang="cs-CZ" dirty="0" err="1" smtClean="0"/>
              <a:t>ractur</a:t>
            </a:r>
            <a:r>
              <a:rPr lang="cs-CZ" dirty="0" err="1" smtClean="0">
                <a:solidFill>
                  <a:srgbClr val="FF0000"/>
                </a:solidFill>
              </a:rPr>
              <a:t>a</a:t>
            </a:r>
            <a:r>
              <a:rPr lang="cs-CZ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cs-CZ" b="1" dirty="0" err="1" smtClean="0"/>
              <a:t>Neutral</a:t>
            </a:r>
            <a:r>
              <a:rPr lang="cs-CZ" dirty="0" smtClean="0"/>
              <a:t> (</a:t>
            </a:r>
            <a:r>
              <a:rPr lang="cs-CZ" dirty="0" err="1" smtClean="0"/>
              <a:t>e.g</a:t>
            </a:r>
            <a:r>
              <a:rPr lang="cs-CZ" dirty="0" smtClean="0"/>
              <a:t>. </a:t>
            </a:r>
            <a:r>
              <a:rPr lang="cs-CZ" dirty="0"/>
              <a:t>c</a:t>
            </a:r>
            <a:r>
              <a:rPr lang="cs-CZ" dirty="0" smtClean="0"/>
              <a:t>erebr</a:t>
            </a:r>
            <a:r>
              <a:rPr lang="cs-CZ" dirty="0" smtClean="0">
                <a:solidFill>
                  <a:srgbClr val="FF0000"/>
                </a:solidFill>
              </a:rPr>
              <a:t>um</a:t>
            </a:r>
            <a:r>
              <a:rPr lang="cs-CZ" dirty="0" smtClean="0"/>
              <a:t>)</a:t>
            </a:r>
          </a:p>
          <a:p>
            <a:pPr>
              <a:lnSpc>
                <a:spcPct val="150000"/>
              </a:lnSpc>
            </a:pPr>
            <a:endParaRPr lang="cs-CZ" dirty="0"/>
          </a:p>
          <a:p>
            <a:pPr marL="0" indent="0">
              <a:lnSpc>
                <a:spcPct val="150000"/>
              </a:lnSpc>
              <a:buNone/>
            </a:pPr>
            <a:r>
              <a:rPr lang="cs-CZ" dirty="0" smtClean="0"/>
              <a:t>Not </a:t>
            </a:r>
            <a:r>
              <a:rPr lang="cs-CZ" dirty="0" err="1" smtClean="0"/>
              <a:t>always</a:t>
            </a:r>
            <a:r>
              <a:rPr lang="cs-CZ" dirty="0" smtClean="0"/>
              <a:t> </a:t>
            </a:r>
            <a:r>
              <a:rPr lang="cs-CZ" dirty="0" err="1" smtClean="0"/>
              <a:t>intuitive</a:t>
            </a:r>
            <a:r>
              <a:rPr lang="cs-CZ" dirty="0" smtClean="0"/>
              <a:t> – </a:t>
            </a:r>
            <a:r>
              <a:rPr lang="cs-CZ" dirty="0" err="1" smtClean="0">
                <a:solidFill>
                  <a:srgbClr val="FF0000"/>
                </a:solidFill>
              </a:rPr>
              <a:t>you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have</a:t>
            </a:r>
            <a:r>
              <a:rPr lang="cs-CZ" dirty="0" smtClean="0">
                <a:solidFill>
                  <a:srgbClr val="FF0000"/>
                </a:solidFill>
              </a:rPr>
              <a:t> to </a:t>
            </a:r>
            <a:r>
              <a:rPr lang="cs-CZ" dirty="0" err="1" smtClean="0">
                <a:solidFill>
                  <a:srgbClr val="FF0000"/>
                </a:solidFill>
              </a:rPr>
              <a:t>learn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the</a:t>
            </a:r>
            <a:r>
              <a:rPr lang="cs-CZ" dirty="0" smtClean="0">
                <a:solidFill>
                  <a:srgbClr val="FF0000"/>
                </a:solidFill>
              </a:rPr>
              <a:t> gender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each</a:t>
            </a:r>
            <a:r>
              <a:rPr lang="cs-CZ" dirty="0" smtClean="0"/>
              <a:t> </a:t>
            </a:r>
            <a:r>
              <a:rPr lang="cs-CZ" dirty="0" err="1" smtClean="0"/>
              <a:t>noun</a:t>
            </a:r>
            <a:r>
              <a:rPr lang="cs-CZ" dirty="0" smtClean="0"/>
              <a:t> !!!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28559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Number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b="1" dirty="0" err="1" smtClean="0"/>
              <a:t>Singular</a:t>
            </a:r>
            <a:r>
              <a:rPr lang="cs-CZ" dirty="0" smtClean="0"/>
              <a:t> (=1)</a:t>
            </a:r>
          </a:p>
          <a:p>
            <a:pPr>
              <a:lnSpc>
                <a:spcPct val="150000"/>
              </a:lnSpc>
            </a:pPr>
            <a:r>
              <a:rPr lang="cs-CZ" b="1" dirty="0" err="1" smtClean="0"/>
              <a:t>Plural</a:t>
            </a:r>
            <a:r>
              <a:rPr lang="cs-CZ" dirty="0" smtClean="0"/>
              <a:t> (=2 and more)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86663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Case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65921"/>
            <a:ext cx="8229600" cy="4525963"/>
          </a:xfrm>
        </p:spPr>
        <p:txBody>
          <a:bodyPr>
            <a:normAutofit/>
          </a:bodyPr>
          <a:lstStyle/>
          <a:p>
            <a:endParaRPr lang="cs-CZ" sz="2000" b="1" dirty="0" smtClean="0"/>
          </a:p>
          <a:p>
            <a:r>
              <a:rPr lang="cs-CZ" sz="2000" b="1" dirty="0" err="1" smtClean="0"/>
              <a:t>English</a:t>
            </a:r>
            <a:r>
              <a:rPr lang="cs-CZ" sz="2000" b="1" dirty="0" smtClean="0"/>
              <a:t>: </a:t>
            </a:r>
            <a:r>
              <a:rPr lang="cs-CZ" sz="2000" dirty="0" smtClean="0"/>
              <a:t> </a:t>
            </a:r>
            <a:r>
              <a:rPr lang="cs-CZ" sz="2000" dirty="0" err="1" smtClean="0">
                <a:solidFill>
                  <a:srgbClr val="FF0000"/>
                </a:solidFill>
              </a:rPr>
              <a:t>the</a:t>
            </a:r>
            <a:r>
              <a:rPr lang="cs-CZ" sz="2000" dirty="0" smtClean="0">
                <a:solidFill>
                  <a:srgbClr val="FF0000"/>
                </a:solidFill>
              </a:rPr>
              <a:t> </a:t>
            </a:r>
            <a:r>
              <a:rPr lang="cs-CZ" sz="2000" dirty="0" err="1" smtClean="0">
                <a:solidFill>
                  <a:srgbClr val="FF0000"/>
                </a:solidFill>
              </a:rPr>
              <a:t>order</a:t>
            </a:r>
            <a:r>
              <a:rPr lang="cs-CZ" sz="2000" dirty="0" smtClean="0">
                <a:solidFill>
                  <a:srgbClr val="FF0000"/>
                </a:solidFill>
              </a:rPr>
              <a:t> </a:t>
            </a:r>
            <a:r>
              <a:rPr lang="cs-CZ" sz="2000" dirty="0" err="1" smtClean="0">
                <a:solidFill>
                  <a:srgbClr val="FF0000"/>
                </a:solidFill>
              </a:rPr>
              <a:t>of</a:t>
            </a:r>
            <a:r>
              <a:rPr lang="cs-CZ" sz="2000" dirty="0" smtClean="0">
                <a:solidFill>
                  <a:srgbClr val="FF0000"/>
                </a:solidFill>
              </a:rPr>
              <a:t> </a:t>
            </a:r>
            <a:r>
              <a:rPr lang="cs-CZ" sz="2000" dirty="0" err="1" smtClean="0">
                <a:solidFill>
                  <a:srgbClr val="FF0000"/>
                </a:solidFill>
              </a:rPr>
              <a:t>the</a:t>
            </a:r>
            <a:r>
              <a:rPr lang="cs-CZ" sz="2000" dirty="0" smtClean="0">
                <a:solidFill>
                  <a:srgbClr val="FF0000"/>
                </a:solidFill>
              </a:rPr>
              <a:t> </a:t>
            </a:r>
            <a:r>
              <a:rPr lang="cs-CZ" sz="2000" dirty="0" err="1" smtClean="0">
                <a:solidFill>
                  <a:srgbClr val="FF0000"/>
                </a:solidFill>
              </a:rPr>
              <a:t>words</a:t>
            </a:r>
            <a:r>
              <a:rPr lang="cs-CZ" sz="2000" dirty="0" smtClean="0"/>
              <a:t> in a sentence/</a:t>
            </a:r>
            <a:r>
              <a:rPr lang="cs-CZ" sz="2000" dirty="0" err="1" smtClean="0"/>
              <a:t>phrase</a:t>
            </a:r>
            <a:r>
              <a:rPr lang="cs-CZ" sz="2000" dirty="0" smtClean="0"/>
              <a:t> </a:t>
            </a:r>
            <a:r>
              <a:rPr lang="cs-CZ" sz="2000" dirty="0" err="1" smtClean="0"/>
              <a:t>gives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information</a:t>
            </a:r>
            <a:r>
              <a:rPr lang="cs-CZ" sz="2000" dirty="0" smtClean="0"/>
              <a:t> on </a:t>
            </a:r>
            <a:r>
              <a:rPr lang="cs-CZ" sz="2000" dirty="0" err="1" smtClean="0"/>
              <a:t>their</a:t>
            </a:r>
            <a:r>
              <a:rPr lang="cs-CZ" sz="2000" dirty="0" smtClean="0"/>
              <a:t> </a:t>
            </a:r>
            <a:r>
              <a:rPr lang="cs-CZ" sz="2000" dirty="0" err="1" smtClean="0"/>
              <a:t>grammatical</a:t>
            </a:r>
            <a:r>
              <a:rPr lang="cs-CZ" sz="2000" dirty="0" smtClean="0"/>
              <a:t> </a:t>
            </a:r>
            <a:r>
              <a:rPr lang="cs-CZ" sz="2000" dirty="0" err="1" smtClean="0"/>
              <a:t>function</a:t>
            </a: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	</a:t>
            </a:r>
            <a:r>
              <a:rPr lang="cs-CZ" sz="2000" dirty="0" err="1" smtClean="0"/>
              <a:t>e.g</a:t>
            </a:r>
            <a:r>
              <a:rPr lang="cs-CZ" sz="2000" dirty="0"/>
              <a:t>. </a:t>
            </a:r>
            <a:r>
              <a:rPr lang="cs-CZ" sz="2000" dirty="0" err="1"/>
              <a:t>Teacher</a:t>
            </a:r>
            <a:r>
              <a:rPr lang="cs-CZ" sz="2000" dirty="0"/>
              <a:t> </a:t>
            </a:r>
            <a:r>
              <a:rPr lang="cs-CZ" sz="2000" dirty="0" err="1"/>
              <a:t>gives</a:t>
            </a:r>
            <a:r>
              <a:rPr lang="cs-CZ" sz="2000" dirty="0"/>
              <a:t> a </a:t>
            </a:r>
            <a:r>
              <a:rPr lang="cs-CZ" sz="2000" dirty="0" err="1"/>
              <a:t>book</a:t>
            </a:r>
            <a:r>
              <a:rPr lang="cs-CZ" sz="2000" dirty="0"/>
              <a:t> to </a:t>
            </a:r>
            <a:r>
              <a:rPr lang="cs-CZ" sz="2000" dirty="0" err="1"/>
              <a:t>the</a:t>
            </a:r>
            <a:r>
              <a:rPr lang="cs-CZ" sz="2000" dirty="0"/>
              <a:t> student</a:t>
            </a:r>
            <a:r>
              <a:rPr lang="cs-CZ" sz="2000" dirty="0" smtClean="0"/>
              <a:t>.</a:t>
            </a:r>
          </a:p>
          <a:p>
            <a:pPr marL="0" indent="0">
              <a:buNone/>
            </a:pPr>
            <a:r>
              <a:rPr lang="cs-CZ" sz="2000" dirty="0"/>
              <a:t>	</a:t>
            </a:r>
            <a:r>
              <a:rPr lang="cs-CZ" sz="2000" dirty="0" smtClean="0"/>
              <a:t>(</a:t>
            </a:r>
            <a:r>
              <a:rPr lang="cs-CZ" sz="2000" b="1" dirty="0" err="1" smtClean="0"/>
              <a:t>subject</a:t>
            </a:r>
            <a:r>
              <a:rPr lang="cs-CZ" sz="2000" dirty="0" smtClean="0"/>
              <a:t> – </a:t>
            </a:r>
            <a:r>
              <a:rPr lang="cs-CZ" sz="2000" b="1" dirty="0" smtClean="0"/>
              <a:t>verb</a:t>
            </a:r>
            <a:r>
              <a:rPr lang="cs-CZ" sz="2000" dirty="0" smtClean="0"/>
              <a:t> – direct </a:t>
            </a:r>
            <a:r>
              <a:rPr lang="cs-CZ" sz="2000" b="1" dirty="0" err="1" smtClean="0"/>
              <a:t>object</a:t>
            </a:r>
            <a:r>
              <a:rPr lang="cs-CZ" sz="2000" dirty="0" smtClean="0"/>
              <a:t> – </a:t>
            </a:r>
            <a:r>
              <a:rPr lang="cs-CZ" sz="2000" dirty="0" err="1" smtClean="0"/>
              <a:t>indirect</a:t>
            </a:r>
            <a:r>
              <a:rPr lang="cs-CZ" sz="2000" dirty="0" smtClean="0"/>
              <a:t> </a:t>
            </a:r>
            <a:r>
              <a:rPr lang="cs-CZ" sz="2000" dirty="0" err="1" smtClean="0"/>
              <a:t>object</a:t>
            </a:r>
            <a:r>
              <a:rPr lang="cs-CZ" sz="2000" dirty="0" smtClean="0"/>
              <a:t>)</a:t>
            </a:r>
            <a:endParaRPr lang="cs-CZ" sz="2000" dirty="0"/>
          </a:p>
          <a:p>
            <a:endParaRPr lang="cs-CZ" sz="2000" dirty="0" smtClean="0"/>
          </a:p>
          <a:p>
            <a:r>
              <a:rPr lang="cs-CZ" sz="2000" b="1" dirty="0" smtClean="0"/>
              <a:t>Latin: </a:t>
            </a:r>
            <a:r>
              <a:rPr lang="cs-CZ" sz="2000" dirty="0" err="1" smtClean="0">
                <a:solidFill>
                  <a:srgbClr val="FF0000"/>
                </a:solidFill>
              </a:rPr>
              <a:t>the</a:t>
            </a:r>
            <a:r>
              <a:rPr lang="cs-CZ" sz="2000" dirty="0" smtClean="0">
                <a:solidFill>
                  <a:srgbClr val="FF0000"/>
                </a:solidFill>
              </a:rPr>
              <a:t> </a:t>
            </a:r>
            <a:r>
              <a:rPr lang="cs-CZ" sz="2000" dirty="0" err="1" smtClean="0">
                <a:solidFill>
                  <a:srgbClr val="FF0000"/>
                </a:solidFill>
              </a:rPr>
              <a:t>form</a:t>
            </a:r>
            <a:r>
              <a:rPr lang="cs-CZ" sz="2000" dirty="0" smtClean="0">
                <a:solidFill>
                  <a:srgbClr val="FF0000"/>
                </a:solidFill>
              </a:rPr>
              <a:t> </a:t>
            </a:r>
            <a:r>
              <a:rPr lang="cs-CZ" sz="2000" dirty="0" err="1" smtClean="0">
                <a:solidFill>
                  <a:srgbClr val="FF0000"/>
                </a:solidFill>
              </a:rPr>
              <a:t>of</a:t>
            </a:r>
            <a:r>
              <a:rPr lang="cs-CZ" sz="2000" dirty="0" smtClean="0">
                <a:solidFill>
                  <a:srgbClr val="FF0000"/>
                </a:solidFill>
              </a:rPr>
              <a:t> </a:t>
            </a:r>
            <a:r>
              <a:rPr lang="cs-CZ" sz="2000" dirty="0" err="1" smtClean="0">
                <a:solidFill>
                  <a:srgbClr val="FF0000"/>
                </a:solidFill>
              </a:rPr>
              <a:t>each</a:t>
            </a:r>
            <a:r>
              <a:rPr lang="cs-CZ" sz="2000" dirty="0" smtClean="0">
                <a:solidFill>
                  <a:srgbClr val="FF0000"/>
                </a:solidFill>
              </a:rPr>
              <a:t> </a:t>
            </a:r>
            <a:r>
              <a:rPr lang="cs-CZ" sz="2000" dirty="0" err="1" smtClean="0">
                <a:solidFill>
                  <a:srgbClr val="FF0000"/>
                </a:solidFill>
              </a:rPr>
              <a:t>word</a:t>
            </a:r>
            <a:r>
              <a:rPr lang="cs-CZ" sz="2000" dirty="0" smtClean="0"/>
              <a:t> in a sentence/</a:t>
            </a:r>
            <a:r>
              <a:rPr lang="cs-CZ" sz="2000" dirty="0" err="1" smtClean="0"/>
              <a:t>phrase</a:t>
            </a:r>
            <a:r>
              <a:rPr lang="cs-CZ" sz="2000" dirty="0" smtClean="0"/>
              <a:t> </a:t>
            </a:r>
            <a:r>
              <a:rPr lang="cs-CZ" sz="2000" dirty="0" err="1" smtClean="0"/>
              <a:t>gives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information</a:t>
            </a:r>
            <a:r>
              <a:rPr lang="cs-CZ" sz="2000" dirty="0" smtClean="0"/>
              <a:t> on </a:t>
            </a:r>
            <a:r>
              <a:rPr lang="cs-CZ" sz="2000" dirty="0" err="1" smtClean="0"/>
              <a:t>its</a:t>
            </a:r>
            <a:r>
              <a:rPr lang="cs-CZ" sz="2000" dirty="0" smtClean="0"/>
              <a:t> </a:t>
            </a:r>
            <a:r>
              <a:rPr lang="cs-CZ" sz="2000" dirty="0" err="1" smtClean="0"/>
              <a:t>grammatical</a:t>
            </a:r>
            <a:r>
              <a:rPr lang="cs-CZ" sz="2000" dirty="0" smtClean="0"/>
              <a:t> </a:t>
            </a:r>
            <a:r>
              <a:rPr lang="cs-CZ" sz="2000" dirty="0" err="1" smtClean="0"/>
              <a:t>function</a:t>
            </a:r>
            <a:endParaRPr lang="cs-CZ" sz="2000" dirty="0" smtClean="0"/>
          </a:p>
          <a:p>
            <a:endParaRPr lang="cs-CZ" sz="2000" b="1" dirty="0"/>
          </a:p>
          <a:p>
            <a:pPr marL="0" indent="0">
              <a:buNone/>
            </a:pPr>
            <a:r>
              <a:rPr lang="cs-CZ" sz="2000" b="1" dirty="0"/>
              <a:t>	</a:t>
            </a:r>
            <a:r>
              <a:rPr lang="cs-CZ" sz="2000" dirty="0" err="1" smtClean="0"/>
              <a:t>e.g</a:t>
            </a:r>
            <a:r>
              <a:rPr lang="cs-CZ" sz="2000" dirty="0" smtClean="0"/>
              <a:t>. Magist</a:t>
            </a:r>
            <a:r>
              <a:rPr lang="cs-CZ" sz="2000" b="1" i="1" dirty="0" smtClean="0"/>
              <a:t>er</a:t>
            </a:r>
            <a:r>
              <a:rPr lang="cs-CZ" sz="2000" dirty="0" smtClean="0"/>
              <a:t> d</a:t>
            </a:r>
            <a:r>
              <a:rPr lang="cs-CZ" sz="2000" b="1" i="1" dirty="0" smtClean="0"/>
              <a:t>at</a:t>
            </a:r>
            <a:r>
              <a:rPr lang="cs-CZ" sz="2000" dirty="0" smtClean="0"/>
              <a:t> </a:t>
            </a:r>
            <a:r>
              <a:rPr lang="cs-CZ" sz="2000" dirty="0" err="1" smtClean="0"/>
              <a:t>libr</a:t>
            </a:r>
            <a:r>
              <a:rPr lang="cs-CZ" sz="2000" b="1" i="1" dirty="0" err="1" smtClean="0"/>
              <a:t>um</a:t>
            </a:r>
            <a:r>
              <a:rPr lang="cs-CZ" sz="2000" dirty="0" smtClean="0"/>
              <a:t> </a:t>
            </a:r>
            <a:r>
              <a:rPr lang="cs-CZ" sz="2000" dirty="0" err="1" smtClean="0"/>
              <a:t>discipul</a:t>
            </a:r>
            <a:r>
              <a:rPr lang="cs-CZ" sz="2000" b="1" i="1" dirty="0" err="1" smtClean="0"/>
              <a:t>o</a:t>
            </a:r>
            <a:r>
              <a:rPr lang="cs-CZ" sz="2000" dirty="0" smtClean="0"/>
              <a:t>.</a:t>
            </a:r>
            <a:endParaRPr lang="cs-CZ" sz="400" b="1" dirty="0" smtClean="0"/>
          </a:p>
          <a:p>
            <a:pPr marL="0" indent="0">
              <a:buNone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401140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 smtClean="0"/>
              <a:t>What</a:t>
            </a:r>
            <a:r>
              <a:rPr lang="cs-CZ" sz="3600" dirty="0" smtClean="0"/>
              <a:t> </a:t>
            </a:r>
            <a:r>
              <a:rPr lang="cs-CZ" sz="3600" dirty="0" err="1" smtClean="0"/>
              <a:t>happens</a:t>
            </a:r>
            <a:r>
              <a:rPr lang="cs-CZ" sz="3600" dirty="0" smtClean="0"/>
              <a:t> </a:t>
            </a:r>
            <a:r>
              <a:rPr lang="cs-CZ" sz="3600" dirty="0" err="1" smtClean="0"/>
              <a:t>if</a:t>
            </a:r>
            <a:r>
              <a:rPr lang="cs-CZ" sz="3600" dirty="0" smtClean="0"/>
              <a:t> </a:t>
            </a:r>
            <a:r>
              <a:rPr lang="cs-CZ" sz="3600" dirty="0" err="1" smtClean="0"/>
              <a:t>we</a:t>
            </a:r>
            <a:r>
              <a:rPr lang="cs-CZ" sz="3600" dirty="0" smtClean="0"/>
              <a:t> </a:t>
            </a:r>
            <a:r>
              <a:rPr lang="cs-CZ" sz="3600" dirty="0" err="1" smtClean="0"/>
              <a:t>swip</a:t>
            </a:r>
            <a:r>
              <a:rPr lang="cs-CZ" sz="3600" dirty="0" smtClean="0"/>
              <a:t> </a:t>
            </a:r>
            <a:r>
              <a:rPr lang="cs-CZ" sz="3600" dirty="0" err="1" smtClean="0"/>
              <a:t>the</a:t>
            </a:r>
            <a:r>
              <a:rPr lang="cs-CZ" sz="3600" dirty="0" smtClean="0"/>
              <a:t> </a:t>
            </a:r>
            <a:r>
              <a:rPr lang="cs-CZ" sz="3600" dirty="0" err="1" smtClean="0"/>
              <a:t>order</a:t>
            </a:r>
            <a:r>
              <a:rPr lang="cs-CZ" sz="3600" dirty="0" smtClean="0"/>
              <a:t> </a:t>
            </a:r>
            <a:r>
              <a:rPr lang="cs-CZ" sz="3600" dirty="0" err="1" smtClean="0"/>
              <a:t>of</a:t>
            </a:r>
            <a:r>
              <a:rPr lang="cs-CZ" sz="3600" dirty="0" smtClean="0"/>
              <a:t> </a:t>
            </a:r>
            <a:r>
              <a:rPr lang="cs-CZ" sz="3600" dirty="0" err="1" smtClean="0"/>
              <a:t>the</a:t>
            </a:r>
            <a:r>
              <a:rPr lang="cs-CZ" sz="3600" dirty="0" smtClean="0"/>
              <a:t> </a:t>
            </a:r>
            <a:r>
              <a:rPr lang="cs-CZ" sz="3600" dirty="0" err="1" smtClean="0"/>
              <a:t>words</a:t>
            </a:r>
            <a:r>
              <a:rPr lang="cs-CZ" sz="3600" dirty="0" smtClean="0"/>
              <a:t>?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 err="1" smtClean="0"/>
              <a:t>English</a:t>
            </a:r>
            <a:r>
              <a:rPr lang="cs-CZ" dirty="0" smtClean="0"/>
              <a:t>: </a:t>
            </a:r>
            <a:r>
              <a:rPr lang="cs-CZ" dirty="0" err="1" smtClean="0">
                <a:solidFill>
                  <a:srgbClr val="FF0000"/>
                </a:solidFill>
              </a:rPr>
              <a:t>meaning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changes</a:t>
            </a:r>
            <a:endParaRPr lang="cs-CZ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	</a:t>
            </a:r>
            <a:r>
              <a:rPr lang="cs-CZ" dirty="0">
                <a:solidFill>
                  <a:schemeClr val="tx1"/>
                </a:solidFill>
              </a:rPr>
              <a:t>S</a:t>
            </a:r>
            <a:r>
              <a:rPr lang="cs-CZ" dirty="0" smtClean="0">
                <a:solidFill>
                  <a:schemeClr val="tx1"/>
                </a:solidFill>
              </a:rPr>
              <a:t>tudent </a:t>
            </a:r>
            <a:r>
              <a:rPr lang="cs-CZ" dirty="0" err="1" smtClean="0">
                <a:solidFill>
                  <a:schemeClr val="tx1"/>
                </a:solidFill>
              </a:rPr>
              <a:t>give</a:t>
            </a:r>
            <a:r>
              <a:rPr lang="cs-CZ" dirty="0" smtClean="0">
                <a:solidFill>
                  <a:schemeClr val="tx1"/>
                </a:solidFill>
              </a:rPr>
              <a:t> a </a:t>
            </a:r>
            <a:r>
              <a:rPr lang="cs-CZ" dirty="0" err="1" smtClean="0">
                <a:solidFill>
                  <a:schemeClr val="tx1"/>
                </a:solidFill>
              </a:rPr>
              <a:t>book</a:t>
            </a:r>
            <a:r>
              <a:rPr lang="cs-CZ" dirty="0" smtClean="0">
                <a:solidFill>
                  <a:schemeClr val="tx1"/>
                </a:solidFill>
              </a:rPr>
              <a:t> to </a:t>
            </a:r>
            <a:r>
              <a:rPr lang="cs-CZ" dirty="0" err="1" smtClean="0">
                <a:solidFill>
                  <a:schemeClr val="tx1"/>
                </a:solidFill>
              </a:rPr>
              <a:t>the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teacher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err="1">
                <a:solidFill>
                  <a:schemeClr val="tx1"/>
                </a:solidFill>
              </a:rPr>
              <a:t>i</a:t>
            </a:r>
            <a:r>
              <a:rPr lang="cs-CZ" dirty="0" err="1" smtClean="0">
                <a:solidFill>
                  <a:schemeClr val="tx1"/>
                </a:solidFill>
              </a:rPr>
              <a:t>solated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word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does</a:t>
            </a:r>
            <a:r>
              <a:rPr lang="cs-CZ" dirty="0" smtClean="0">
                <a:solidFill>
                  <a:schemeClr val="tx1"/>
                </a:solidFill>
              </a:rPr>
              <a:t> not </a:t>
            </a:r>
            <a:r>
              <a:rPr lang="cs-CZ" dirty="0" err="1" smtClean="0">
                <a:solidFill>
                  <a:schemeClr val="tx1"/>
                </a:solidFill>
              </a:rPr>
              <a:t>give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any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information</a:t>
            </a:r>
            <a:r>
              <a:rPr lang="cs-CZ" dirty="0" smtClean="0">
                <a:solidFill>
                  <a:schemeClr val="tx1"/>
                </a:solidFill>
              </a:rPr>
              <a:t> on </a:t>
            </a:r>
            <a:r>
              <a:rPr lang="cs-CZ" dirty="0" err="1" smtClean="0">
                <a:solidFill>
                  <a:schemeClr val="tx1"/>
                </a:solidFill>
              </a:rPr>
              <a:t>its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function</a:t>
            </a:r>
            <a:endParaRPr lang="cs-CZ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 smtClean="0"/>
          </a:p>
          <a:p>
            <a:r>
              <a:rPr lang="cs-CZ" b="1" dirty="0" smtClean="0"/>
              <a:t>Latin</a:t>
            </a:r>
            <a:r>
              <a:rPr lang="cs-CZ" dirty="0" smtClean="0"/>
              <a:t>: </a:t>
            </a:r>
            <a:r>
              <a:rPr lang="cs-CZ" dirty="0" err="1" smtClean="0">
                <a:solidFill>
                  <a:srgbClr val="FF0000"/>
                </a:solidFill>
              </a:rPr>
              <a:t>nothing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	</a:t>
            </a:r>
            <a:r>
              <a:rPr lang="cs-CZ" dirty="0" smtClean="0">
                <a:solidFill>
                  <a:schemeClr val="tx1"/>
                </a:solidFill>
              </a:rPr>
              <a:t>D</a:t>
            </a:r>
            <a:r>
              <a:rPr lang="cs-CZ" b="1" i="1" dirty="0" smtClean="0">
                <a:solidFill>
                  <a:schemeClr val="tx1"/>
                </a:solidFill>
              </a:rPr>
              <a:t>at</a:t>
            </a:r>
            <a:r>
              <a:rPr lang="cs-CZ" dirty="0" smtClean="0">
                <a:solidFill>
                  <a:schemeClr val="tx1"/>
                </a:solidFill>
              </a:rPr>
              <a:t> magist</a:t>
            </a:r>
            <a:r>
              <a:rPr lang="cs-CZ" b="1" i="1" dirty="0" smtClean="0">
                <a:solidFill>
                  <a:schemeClr val="tx1"/>
                </a:solidFill>
              </a:rPr>
              <a:t>er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libr</a:t>
            </a:r>
            <a:r>
              <a:rPr lang="cs-CZ" b="1" i="1" dirty="0" err="1" smtClean="0">
                <a:solidFill>
                  <a:schemeClr val="tx1"/>
                </a:solidFill>
              </a:rPr>
              <a:t>um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discipul</a:t>
            </a:r>
            <a:r>
              <a:rPr lang="cs-CZ" b="1" i="1" dirty="0" err="1" smtClean="0">
                <a:solidFill>
                  <a:schemeClr val="tx1"/>
                </a:solidFill>
              </a:rPr>
              <a:t>o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</a:t>
            </a:r>
            <a:r>
              <a:rPr lang="cs-CZ" dirty="0" err="1" smtClean="0">
                <a:solidFill>
                  <a:schemeClr val="tx1"/>
                </a:solidFill>
              </a:rPr>
              <a:t>Libr</a:t>
            </a:r>
            <a:r>
              <a:rPr lang="cs-CZ" b="1" i="1" dirty="0" err="1" smtClean="0">
                <a:solidFill>
                  <a:schemeClr val="tx1"/>
                </a:solidFill>
              </a:rPr>
              <a:t>um</a:t>
            </a:r>
            <a:r>
              <a:rPr lang="cs-CZ" dirty="0" smtClean="0">
                <a:solidFill>
                  <a:schemeClr val="tx1"/>
                </a:solidFill>
              </a:rPr>
              <a:t> magist</a:t>
            </a:r>
            <a:r>
              <a:rPr lang="cs-CZ" b="1" i="1" dirty="0" smtClean="0">
                <a:solidFill>
                  <a:schemeClr val="tx1"/>
                </a:solidFill>
              </a:rPr>
              <a:t>er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discipul</a:t>
            </a:r>
            <a:r>
              <a:rPr lang="cs-CZ" b="1" i="1" dirty="0" err="1" smtClean="0">
                <a:solidFill>
                  <a:schemeClr val="tx1"/>
                </a:solidFill>
              </a:rPr>
              <a:t>o</a:t>
            </a:r>
            <a:r>
              <a:rPr lang="cs-CZ" dirty="0" smtClean="0">
                <a:solidFill>
                  <a:schemeClr val="tx1"/>
                </a:solidFill>
              </a:rPr>
              <a:t> d</a:t>
            </a:r>
            <a:r>
              <a:rPr lang="cs-CZ" b="1" i="1" dirty="0" smtClean="0">
                <a:solidFill>
                  <a:schemeClr val="tx1"/>
                </a:solidFill>
              </a:rPr>
              <a:t>at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</a:t>
            </a:r>
            <a:r>
              <a:rPr lang="cs-CZ" dirty="0" err="1" smtClean="0">
                <a:solidFill>
                  <a:schemeClr val="tx1"/>
                </a:solidFill>
              </a:rPr>
              <a:t>Discipul</a:t>
            </a:r>
            <a:r>
              <a:rPr lang="cs-CZ" b="1" i="1" dirty="0" err="1" smtClean="0">
                <a:solidFill>
                  <a:schemeClr val="tx1"/>
                </a:solidFill>
              </a:rPr>
              <a:t>o</a:t>
            </a:r>
            <a:r>
              <a:rPr lang="cs-CZ" dirty="0" smtClean="0">
                <a:solidFill>
                  <a:schemeClr val="tx1"/>
                </a:solidFill>
              </a:rPr>
              <a:t> magist</a:t>
            </a:r>
            <a:r>
              <a:rPr lang="cs-CZ" b="1" i="1" dirty="0" smtClean="0">
                <a:solidFill>
                  <a:schemeClr val="tx1"/>
                </a:solidFill>
              </a:rPr>
              <a:t>er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libr</a:t>
            </a:r>
            <a:r>
              <a:rPr lang="cs-CZ" b="1" i="1" dirty="0" err="1" smtClean="0">
                <a:solidFill>
                  <a:schemeClr val="tx1"/>
                </a:solidFill>
              </a:rPr>
              <a:t>um</a:t>
            </a:r>
            <a:r>
              <a:rPr lang="cs-CZ" dirty="0" smtClean="0">
                <a:solidFill>
                  <a:schemeClr val="tx1"/>
                </a:solidFill>
              </a:rPr>
              <a:t> d</a:t>
            </a:r>
            <a:r>
              <a:rPr lang="cs-CZ" b="1" i="1" dirty="0" smtClean="0">
                <a:solidFill>
                  <a:schemeClr val="tx1"/>
                </a:solidFill>
              </a:rPr>
              <a:t>at</a:t>
            </a:r>
            <a:r>
              <a:rPr lang="cs-CZ" dirty="0" smtClean="0">
                <a:solidFill>
                  <a:schemeClr val="tx1"/>
                </a:solidFill>
              </a:rPr>
              <a:t>. 		</a:t>
            </a:r>
            <a:r>
              <a:rPr lang="cs-CZ" dirty="0" err="1" smtClean="0">
                <a:solidFill>
                  <a:schemeClr val="tx1"/>
                </a:solidFill>
              </a:rPr>
              <a:t>etc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err="1">
                <a:solidFill>
                  <a:schemeClr val="tx1"/>
                </a:solidFill>
              </a:rPr>
              <a:t>i</a:t>
            </a:r>
            <a:r>
              <a:rPr lang="cs-CZ" dirty="0" err="1" smtClean="0">
                <a:solidFill>
                  <a:schemeClr val="tx1"/>
                </a:solidFill>
              </a:rPr>
              <a:t>solated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word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gives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all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the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information</a:t>
            </a:r>
            <a:r>
              <a:rPr lang="cs-CZ" dirty="0" smtClean="0">
                <a:solidFill>
                  <a:schemeClr val="tx1"/>
                </a:solidFill>
              </a:rPr>
              <a:t> on </a:t>
            </a:r>
            <a:r>
              <a:rPr lang="cs-CZ" dirty="0" err="1" smtClean="0">
                <a:solidFill>
                  <a:schemeClr val="tx1"/>
                </a:solidFill>
              </a:rPr>
              <a:t>its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grammatical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function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err="1" smtClean="0">
                <a:solidFill>
                  <a:schemeClr val="tx1"/>
                </a:solidFill>
              </a:rPr>
              <a:t>All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sentences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mean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the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same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 err="1" smtClean="0">
                <a:solidFill>
                  <a:schemeClr val="tx1"/>
                </a:solidFill>
              </a:rPr>
              <a:t>because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cs-CZ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forms</a:t>
            </a:r>
            <a:r>
              <a:rPr lang="cs-CZ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cs-CZ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cs-CZ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words</a:t>
            </a:r>
            <a:r>
              <a:rPr lang="cs-CZ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did</a:t>
            </a:r>
            <a:r>
              <a:rPr lang="cs-CZ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not </a:t>
            </a:r>
            <a:r>
              <a:rPr lang="cs-CZ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change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  <a:endParaRPr lang="cs-CZ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52291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err="1" smtClean="0"/>
              <a:t>How</a:t>
            </a:r>
            <a:r>
              <a:rPr lang="cs-CZ" sz="4000" dirty="0" smtClean="0"/>
              <a:t> do </a:t>
            </a:r>
            <a:r>
              <a:rPr lang="cs-CZ" sz="4000" dirty="0" err="1" smtClean="0"/>
              <a:t>cases</a:t>
            </a:r>
            <a:r>
              <a:rPr lang="cs-CZ" sz="4000" dirty="0" smtClean="0"/>
              <a:t> </a:t>
            </a:r>
            <a:r>
              <a:rPr lang="cs-CZ" sz="4000" dirty="0" err="1" smtClean="0"/>
              <a:t>work</a:t>
            </a:r>
            <a:r>
              <a:rPr lang="cs-CZ" sz="4000" dirty="0" smtClean="0"/>
              <a:t> in </a:t>
            </a:r>
            <a:r>
              <a:rPr lang="cs-CZ" sz="4000" dirty="0" err="1" smtClean="0"/>
              <a:t>medical</a:t>
            </a:r>
            <a:r>
              <a:rPr lang="cs-CZ" sz="4000" dirty="0" smtClean="0"/>
              <a:t> </a:t>
            </a:r>
            <a:r>
              <a:rPr lang="cs-CZ" sz="4000" dirty="0" err="1" smtClean="0"/>
              <a:t>terms</a:t>
            </a:r>
            <a:r>
              <a:rPr lang="cs-CZ" sz="4000" dirty="0" smtClean="0"/>
              <a:t>?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b="1" dirty="0"/>
          </a:p>
          <a:p>
            <a:r>
              <a:rPr lang="cs-CZ" b="1" dirty="0"/>
              <a:t>Nominative</a:t>
            </a:r>
            <a:r>
              <a:rPr lang="cs-CZ" dirty="0"/>
              <a:t> (</a:t>
            </a:r>
            <a:r>
              <a:rPr lang="cs-CZ" dirty="0" err="1"/>
              <a:t>Nom</a:t>
            </a:r>
            <a:r>
              <a:rPr lang="cs-CZ" dirty="0"/>
              <a:t>.) –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>
                <a:solidFill>
                  <a:srgbClr val="FF0000"/>
                </a:solidFill>
              </a:rPr>
              <a:t>subject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sth</a:t>
            </a:r>
            <a:r>
              <a:rPr lang="cs-CZ" dirty="0"/>
              <a:t> – </a:t>
            </a:r>
            <a:r>
              <a:rPr lang="cs-CZ" dirty="0" err="1"/>
              <a:t>upright</a:t>
            </a:r>
            <a:r>
              <a:rPr lang="cs-CZ" dirty="0"/>
              <a:t> case (1st </a:t>
            </a:r>
            <a:r>
              <a:rPr lang="cs-CZ" dirty="0" err="1"/>
              <a:t>dictionary</a:t>
            </a:r>
            <a:r>
              <a:rPr lang="cs-CZ" dirty="0"/>
              <a:t> </a:t>
            </a:r>
            <a:r>
              <a:rPr lang="cs-CZ" dirty="0" err="1"/>
              <a:t>entry</a:t>
            </a:r>
            <a:r>
              <a:rPr lang="cs-CZ" dirty="0"/>
              <a:t>)</a:t>
            </a:r>
          </a:p>
          <a:p>
            <a:r>
              <a:rPr lang="cs-CZ" b="1" dirty="0"/>
              <a:t>Genitive</a:t>
            </a:r>
            <a:r>
              <a:rPr lang="cs-CZ" dirty="0"/>
              <a:t> (Gen.) – </a:t>
            </a:r>
            <a:r>
              <a:rPr lang="cs-CZ" dirty="0" err="1"/>
              <a:t>functions</a:t>
            </a:r>
            <a:r>
              <a:rPr lang="cs-CZ" dirty="0"/>
              <a:t> as </a:t>
            </a:r>
            <a:r>
              <a:rPr lang="cs-CZ" dirty="0" err="1"/>
              <a:t>English</a:t>
            </a:r>
            <a:r>
              <a:rPr lang="cs-CZ" dirty="0"/>
              <a:t> </a:t>
            </a:r>
            <a:r>
              <a:rPr lang="cs-CZ" dirty="0" err="1"/>
              <a:t>preposition</a:t>
            </a:r>
            <a:r>
              <a:rPr lang="cs-CZ" dirty="0"/>
              <a:t> </a:t>
            </a:r>
            <a:r>
              <a:rPr lang="cs-CZ" i="1" dirty="0" err="1">
                <a:solidFill>
                  <a:srgbClr val="FF0000"/>
                </a:solidFill>
              </a:rPr>
              <a:t>of</a:t>
            </a:r>
            <a:r>
              <a:rPr lang="cs-CZ" dirty="0"/>
              <a:t>, 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possessive</a:t>
            </a:r>
            <a:r>
              <a:rPr lang="cs-CZ" dirty="0"/>
              <a:t> </a:t>
            </a:r>
            <a:r>
              <a:rPr lang="cs-CZ" dirty="0" err="1"/>
              <a:t>function</a:t>
            </a:r>
            <a:r>
              <a:rPr lang="cs-CZ" dirty="0"/>
              <a:t>, </a:t>
            </a:r>
            <a:r>
              <a:rPr lang="cs-CZ" dirty="0" err="1"/>
              <a:t>denotes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declension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a </a:t>
            </a:r>
            <a:r>
              <a:rPr lang="cs-CZ" dirty="0" err="1"/>
              <a:t>noun</a:t>
            </a:r>
            <a:r>
              <a:rPr lang="cs-CZ" dirty="0"/>
              <a:t> (2nd </a:t>
            </a:r>
            <a:r>
              <a:rPr lang="cs-CZ" dirty="0" err="1"/>
              <a:t>dictionary</a:t>
            </a:r>
            <a:r>
              <a:rPr lang="cs-CZ" dirty="0"/>
              <a:t> </a:t>
            </a:r>
            <a:r>
              <a:rPr lang="cs-CZ" dirty="0" err="1"/>
              <a:t>entry</a:t>
            </a:r>
            <a:r>
              <a:rPr lang="cs-CZ" dirty="0"/>
              <a:t>)</a:t>
            </a:r>
          </a:p>
          <a:p>
            <a:r>
              <a:rPr lang="cs-CZ" b="1" dirty="0" err="1"/>
              <a:t>Accusative</a:t>
            </a:r>
            <a:r>
              <a:rPr lang="cs-CZ" dirty="0"/>
              <a:t> (</a:t>
            </a:r>
            <a:r>
              <a:rPr lang="cs-CZ" dirty="0" err="1"/>
              <a:t>Acc</a:t>
            </a:r>
            <a:r>
              <a:rPr lang="cs-CZ" dirty="0"/>
              <a:t>.) –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object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sth</a:t>
            </a:r>
            <a:r>
              <a:rPr lang="cs-CZ" dirty="0" smtClean="0"/>
              <a:t>, </a:t>
            </a:r>
            <a:r>
              <a:rPr lang="cs-CZ" dirty="0" err="1" smtClean="0"/>
              <a:t>motion</a:t>
            </a:r>
            <a:r>
              <a:rPr lang="cs-CZ" dirty="0" smtClean="0"/>
              <a:t> </a:t>
            </a:r>
            <a:r>
              <a:rPr lang="cs-CZ" dirty="0" err="1" smtClean="0"/>
              <a:t>towards</a:t>
            </a:r>
            <a:r>
              <a:rPr lang="cs-CZ" dirty="0" smtClean="0"/>
              <a:t> </a:t>
            </a:r>
            <a:r>
              <a:rPr lang="cs-CZ" dirty="0" err="1" smtClean="0"/>
              <a:t>sth</a:t>
            </a:r>
            <a:r>
              <a:rPr lang="cs-CZ" dirty="0" smtClean="0"/>
              <a:t>, </a:t>
            </a:r>
            <a:r>
              <a:rPr lang="cs-CZ" dirty="0" err="1">
                <a:solidFill>
                  <a:srgbClr val="FF0000"/>
                </a:solidFill>
              </a:rPr>
              <a:t>with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prepositions</a:t>
            </a:r>
            <a:r>
              <a:rPr lang="cs-CZ" dirty="0" smtClean="0"/>
              <a:t> (ad</a:t>
            </a:r>
            <a:r>
              <a:rPr lang="cs-CZ" dirty="0"/>
              <a:t>, </a:t>
            </a:r>
            <a:r>
              <a:rPr lang="cs-CZ" dirty="0" err="1"/>
              <a:t>prope</a:t>
            </a:r>
            <a:r>
              <a:rPr lang="cs-CZ" dirty="0"/>
              <a:t>, </a:t>
            </a:r>
            <a:r>
              <a:rPr lang="cs-CZ" dirty="0" smtClean="0"/>
              <a:t>in, </a:t>
            </a:r>
            <a:r>
              <a:rPr lang="cs-CZ" dirty="0" err="1" smtClean="0"/>
              <a:t>propter</a:t>
            </a:r>
            <a:r>
              <a:rPr lang="cs-CZ" dirty="0" smtClean="0"/>
              <a:t>, post, ante, </a:t>
            </a:r>
            <a:r>
              <a:rPr lang="cs-CZ" dirty="0" err="1" smtClean="0"/>
              <a:t>etc</a:t>
            </a:r>
            <a:r>
              <a:rPr lang="cs-CZ" dirty="0" smtClean="0"/>
              <a:t>.)</a:t>
            </a:r>
            <a:endParaRPr lang="cs-CZ" dirty="0"/>
          </a:p>
          <a:p>
            <a:r>
              <a:rPr lang="cs-CZ" b="1" dirty="0"/>
              <a:t>Ablative</a:t>
            </a:r>
            <a:r>
              <a:rPr lang="cs-CZ" dirty="0"/>
              <a:t> (</a:t>
            </a:r>
            <a:r>
              <a:rPr lang="cs-CZ" dirty="0" err="1"/>
              <a:t>Abl</a:t>
            </a:r>
            <a:r>
              <a:rPr lang="cs-CZ" dirty="0"/>
              <a:t>.) – </a:t>
            </a:r>
            <a:r>
              <a:rPr lang="cs-CZ" dirty="0" err="1"/>
              <a:t>expresses</a:t>
            </a:r>
            <a:r>
              <a:rPr lang="cs-CZ" dirty="0"/>
              <a:t> </a:t>
            </a:r>
            <a:r>
              <a:rPr lang="cs-CZ" dirty="0" err="1"/>
              <a:t>separation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motion</a:t>
            </a:r>
            <a:r>
              <a:rPr lang="cs-CZ" dirty="0"/>
              <a:t> </a:t>
            </a:r>
            <a:r>
              <a:rPr lang="cs-CZ" dirty="0" err="1"/>
              <a:t>away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sth</a:t>
            </a:r>
            <a:r>
              <a:rPr lang="cs-CZ" dirty="0"/>
              <a:t>, </a:t>
            </a:r>
            <a:r>
              <a:rPr lang="cs-CZ" dirty="0" err="1">
                <a:solidFill>
                  <a:srgbClr val="FF0000"/>
                </a:solidFill>
              </a:rPr>
              <a:t>with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prepositions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smtClean="0"/>
              <a:t>(e/ex</a:t>
            </a:r>
            <a:r>
              <a:rPr lang="cs-CZ" dirty="0"/>
              <a:t>, a/ab, de, sine, </a:t>
            </a:r>
            <a:r>
              <a:rPr lang="cs-CZ" dirty="0" err="1" smtClean="0"/>
              <a:t>cum</a:t>
            </a:r>
            <a:r>
              <a:rPr lang="cs-CZ" dirty="0" smtClean="0"/>
              <a:t>, </a:t>
            </a:r>
            <a:r>
              <a:rPr lang="cs-CZ" dirty="0" err="1" smtClean="0"/>
              <a:t>etc</a:t>
            </a:r>
            <a:r>
              <a:rPr lang="cs-CZ" dirty="0" smtClean="0"/>
              <a:t>.)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3209105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548680"/>
            <a:ext cx="8640960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000" dirty="0" smtClean="0"/>
          </a:p>
          <a:p>
            <a:pPr marL="0" indent="0" algn="ctr">
              <a:buNone/>
            </a:pPr>
            <a:endParaRPr lang="cs-CZ" sz="2000" dirty="0"/>
          </a:p>
          <a:p>
            <a:pPr marL="0" indent="0" algn="ctr">
              <a:buNone/>
            </a:pPr>
            <a:r>
              <a:rPr lang="cs-CZ" sz="1800" b="1" dirty="0">
                <a:solidFill>
                  <a:srgbClr val="00B050"/>
                </a:solidFill>
              </a:rPr>
              <a:t>s</a:t>
            </a:r>
            <a:r>
              <a:rPr lang="cs-CZ" sz="1800" b="1" dirty="0" smtClean="0">
                <a:solidFill>
                  <a:srgbClr val="00B050"/>
                </a:solidFill>
              </a:rPr>
              <a:t>tat</a:t>
            </a:r>
            <a:r>
              <a:rPr lang="cs-CZ" sz="1800" b="1" dirty="0" smtClean="0">
                <a:solidFill>
                  <a:srgbClr val="FF0000"/>
                </a:solidFill>
              </a:rPr>
              <a:t>us</a:t>
            </a:r>
            <a:r>
              <a:rPr lang="cs-CZ" sz="1800" b="1" dirty="0" smtClean="0">
                <a:solidFill>
                  <a:srgbClr val="00B050"/>
                </a:solidFill>
              </a:rPr>
              <a:t> post </a:t>
            </a:r>
            <a:r>
              <a:rPr lang="cs-CZ" sz="1800" b="1" dirty="0" err="1" smtClean="0">
                <a:solidFill>
                  <a:srgbClr val="00B050"/>
                </a:solidFill>
              </a:rPr>
              <a:t>implantation</a:t>
            </a:r>
            <a:r>
              <a:rPr lang="cs-CZ" sz="1800" b="1" dirty="0" err="1" smtClean="0">
                <a:solidFill>
                  <a:srgbClr val="FF0000"/>
                </a:solidFill>
              </a:rPr>
              <a:t>em</a:t>
            </a:r>
            <a:r>
              <a:rPr lang="cs-CZ" sz="1800" b="1" dirty="0" smtClean="0">
                <a:solidFill>
                  <a:srgbClr val="00B050"/>
                </a:solidFill>
              </a:rPr>
              <a:t> </a:t>
            </a:r>
            <a:r>
              <a:rPr lang="cs-CZ" sz="1800" b="1" dirty="0" err="1" smtClean="0">
                <a:solidFill>
                  <a:srgbClr val="00B050"/>
                </a:solidFill>
              </a:rPr>
              <a:t>osteoprothes</a:t>
            </a:r>
            <a:r>
              <a:rPr lang="cs-CZ" sz="1800" b="1" dirty="0" err="1" smtClean="0">
                <a:solidFill>
                  <a:srgbClr val="FF0000"/>
                </a:solidFill>
              </a:rPr>
              <a:t>eos</a:t>
            </a:r>
            <a:r>
              <a:rPr lang="cs-CZ" sz="1800" b="1" dirty="0" smtClean="0">
                <a:solidFill>
                  <a:srgbClr val="00B050"/>
                </a:solidFill>
              </a:rPr>
              <a:t> </a:t>
            </a:r>
            <a:r>
              <a:rPr lang="cs-CZ" sz="1800" b="1" dirty="0" err="1" smtClean="0">
                <a:solidFill>
                  <a:srgbClr val="00B050"/>
                </a:solidFill>
              </a:rPr>
              <a:t>cox</a:t>
            </a:r>
            <a:r>
              <a:rPr lang="cs-CZ" sz="1800" b="1" dirty="0" err="1" smtClean="0">
                <a:solidFill>
                  <a:srgbClr val="FF0000"/>
                </a:solidFill>
              </a:rPr>
              <a:t>ae</a:t>
            </a:r>
            <a:r>
              <a:rPr lang="cs-CZ" sz="1800" b="1" dirty="0" smtClean="0">
                <a:solidFill>
                  <a:srgbClr val="00B050"/>
                </a:solidFill>
              </a:rPr>
              <a:t> sine </a:t>
            </a:r>
            <a:r>
              <a:rPr lang="cs-CZ" sz="1800" b="1" dirty="0" err="1" smtClean="0">
                <a:solidFill>
                  <a:srgbClr val="00B050"/>
                </a:solidFill>
              </a:rPr>
              <a:t>complication</a:t>
            </a:r>
            <a:r>
              <a:rPr lang="cs-CZ" sz="1800" b="1" dirty="0" err="1" smtClean="0">
                <a:solidFill>
                  <a:srgbClr val="FF0000"/>
                </a:solidFill>
              </a:rPr>
              <a:t>ibus</a:t>
            </a:r>
            <a:endParaRPr lang="cs-CZ" sz="1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000" b="1" dirty="0"/>
          </a:p>
          <a:p>
            <a:pPr marL="0" indent="0">
              <a:lnSpc>
                <a:spcPct val="150000"/>
              </a:lnSpc>
              <a:buNone/>
            </a:pPr>
            <a:r>
              <a:rPr lang="cs-CZ" sz="2000" i="1" dirty="0" smtClean="0"/>
              <a:t>Nominative</a:t>
            </a:r>
            <a:r>
              <a:rPr lang="cs-CZ" sz="2000" dirty="0" smtClean="0"/>
              <a:t>: stat</a:t>
            </a:r>
            <a:r>
              <a:rPr lang="cs-CZ" sz="2000" dirty="0" smtClean="0">
                <a:solidFill>
                  <a:srgbClr val="FF0000"/>
                </a:solidFill>
              </a:rPr>
              <a:t>us </a:t>
            </a:r>
            <a:r>
              <a:rPr lang="cs-CZ" sz="2000" dirty="0" smtClean="0"/>
              <a:t>(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b="1" dirty="0" err="1" smtClean="0"/>
              <a:t>subject</a:t>
            </a:r>
            <a:r>
              <a:rPr lang="cs-CZ" sz="2000" b="1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phrase</a:t>
            </a:r>
            <a:r>
              <a:rPr lang="cs-CZ" sz="2000" dirty="0" smtClean="0"/>
              <a:t>, </a:t>
            </a:r>
            <a:r>
              <a:rPr lang="cs-CZ" sz="2000" dirty="0" err="1" smtClean="0"/>
              <a:t>usually</a:t>
            </a:r>
            <a:r>
              <a:rPr lang="cs-CZ" sz="2000" dirty="0" smtClean="0"/>
              <a:t> </a:t>
            </a:r>
            <a:r>
              <a:rPr lang="cs-CZ" sz="2000" dirty="0" err="1" smtClean="0"/>
              <a:t>stands</a:t>
            </a:r>
            <a:r>
              <a:rPr lang="cs-CZ" sz="2000" dirty="0" smtClean="0"/>
              <a:t> </a:t>
            </a:r>
            <a:r>
              <a:rPr lang="cs-CZ" sz="2000" dirty="0" err="1" smtClean="0"/>
              <a:t>first</a:t>
            </a:r>
            <a:r>
              <a:rPr lang="cs-CZ" sz="2000" dirty="0" smtClean="0"/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000" i="1" dirty="0" smtClean="0"/>
              <a:t>Genitive</a:t>
            </a:r>
            <a:r>
              <a:rPr lang="cs-CZ" sz="2000" dirty="0" smtClean="0"/>
              <a:t>: </a:t>
            </a:r>
            <a:r>
              <a:rPr lang="cs-CZ" sz="2000" dirty="0" err="1" smtClean="0"/>
              <a:t>osteoprothes</a:t>
            </a:r>
            <a:r>
              <a:rPr lang="cs-CZ" sz="2000" dirty="0" err="1" smtClean="0">
                <a:solidFill>
                  <a:srgbClr val="FF0000"/>
                </a:solidFill>
              </a:rPr>
              <a:t>eos</a:t>
            </a:r>
            <a:r>
              <a:rPr lang="cs-CZ" sz="2000" dirty="0" smtClean="0"/>
              <a:t> (</a:t>
            </a:r>
            <a:r>
              <a:rPr lang="cs-CZ" sz="2000" dirty="0" err="1" smtClean="0"/>
              <a:t>implantation</a:t>
            </a:r>
            <a:r>
              <a:rPr lang="cs-CZ" sz="2000" dirty="0" smtClean="0"/>
              <a:t> </a:t>
            </a:r>
            <a:r>
              <a:rPr lang="cs-CZ" sz="2000" b="1" u="sng" dirty="0" err="1" smtClean="0"/>
              <a:t>of</a:t>
            </a:r>
            <a:r>
              <a:rPr lang="cs-CZ" sz="2000" b="1" u="sng" dirty="0" smtClean="0"/>
              <a:t> </a:t>
            </a:r>
            <a:r>
              <a:rPr lang="cs-CZ" sz="2000" u="sng" dirty="0" err="1" smtClean="0"/>
              <a:t>the</a:t>
            </a:r>
            <a:r>
              <a:rPr lang="cs-CZ" sz="2000" u="sng" dirty="0" smtClean="0"/>
              <a:t> </a:t>
            </a:r>
            <a:r>
              <a:rPr lang="cs-CZ" sz="2000" u="sng" dirty="0" err="1" smtClean="0"/>
              <a:t>osteoprothesis</a:t>
            </a:r>
            <a:r>
              <a:rPr lang="cs-CZ" sz="2000" dirty="0" smtClean="0"/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000" dirty="0"/>
              <a:t>	 </a:t>
            </a:r>
            <a:r>
              <a:rPr lang="cs-CZ" sz="2000" dirty="0" smtClean="0"/>
              <a:t>   </a:t>
            </a:r>
            <a:r>
              <a:rPr lang="cs-CZ" sz="2000" dirty="0" err="1" smtClean="0"/>
              <a:t>cox</a:t>
            </a:r>
            <a:r>
              <a:rPr lang="cs-CZ" sz="2000" dirty="0" err="1" smtClean="0">
                <a:solidFill>
                  <a:srgbClr val="FF0000"/>
                </a:solidFill>
              </a:rPr>
              <a:t>ae</a:t>
            </a:r>
            <a:r>
              <a:rPr lang="cs-CZ" sz="2000" dirty="0" smtClean="0"/>
              <a:t> (</a:t>
            </a:r>
            <a:r>
              <a:rPr lang="cs-CZ" sz="2000" dirty="0" err="1" smtClean="0"/>
              <a:t>osteoprothesis</a:t>
            </a:r>
            <a:r>
              <a:rPr lang="cs-CZ" sz="2000" dirty="0" smtClean="0"/>
              <a:t> </a:t>
            </a:r>
            <a:r>
              <a:rPr lang="cs-CZ" sz="2000" b="1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hip)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000" i="1" dirty="0" err="1" smtClean="0"/>
              <a:t>Accusative</a:t>
            </a:r>
            <a:r>
              <a:rPr lang="cs-CZ" sz="2000" dirty="0" smtClean="0"/>
              <a:t>: </a:t>
            </a:r>
            <a:r>
              <a:rPr lang="cs-CZ" sz="2000" dirty="0" err="1" smtClean="0"/>
              <a:t>implantation</a:t>
            </a:r>
            <a:r>
              <a:rPr lang="cs-CZ" sz="2000" dirty="0" err="1" smtClean="0">
                <a:solidFill>
                  <a:srgbClr val="FF0000"/>
                </a:solidFill>
              </a:rPr>
              <a:t>em</a:t>
            </a:r>
            <a:r>
              <a:rPr lang="cs-CZ" sz="2000" dirty="0" smtClean="0"/>
              <a:t> (</a:t>
            </a:r>
            <a:r>
              <a:rPr lang="cs-CZ" sz="2000" dirty="0" err="1" smtClean="0"/>
              <a:t>after</a:t>
            </a:r>
            <a:r>
              <a:rPr lang="cs-CZ" sz="2000" dirty="0" smtClean="0"/>
              <a:t> </a:t>
            </a:r>
            <a:r>
              <a:rPr lang="cs-CZ" sz="2000" dirty="0" err="1" smtClean="0"/>
              <a:t>preposition</a:t>
            </a:r>
            <a:r>
              <a:rPr lang="cs-CZ" sz="2000" dirty="0" smtClean="0"/>
              <a:t> </a:t>
            </a:r>
            <a:r>
              <a:rPr lang="cs-CZ" sz="2000" b="1" dirty="0" smtClean="0"/>
              <a:t>post</a:t>
            </a:r>
            <a:r>
              <a:rPr lang="cs-CZ" sz="2000" dirty="0" smtClean="0"/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000" i="1" dirty="0" smtClean="0"/>
              <a:t>Ablative</a:t>
            </a:r>
            <a:r>
              <a:rPr lang="cs-CZ" sz="2000" dirty="0" smtClean="0"/>
              <a:t>: </a:t>
            </a:r>
            <a:r>
              <a:rPr lang="cs-CZ" sz="2000" dirty="0" err="1" smtClean="0"/>
              <a:t>complication</a:t>
            </a:r>
            <a:r>
              <a:rPr lang="cs-CZ" sz="2000" dirty="0" err="1" smtClean="0">
                <a:solidFill>
                  <a:srgbClr val="FF0000"/>
                </a:solidFill>
              </a:rPr>
              <a:t>ibus</a:t>
            </a:r>
            <a:r>
              <a:rPr lang="cs-CZ" sz="2000" dirty="0" smtClean="0"/>
              <a:t> (</a:t>
            </a:r>
            <a:r>
              <a:rPr lang="cs-CZ" sz="2000" dirty="0" err="1" smtClean="0"/>
              <a:t>after</a:t>
            </a:r>
            <a:r>
              <a:rPr lang="cs-CZ" sz="2000" dirty="0" smtClean="0"/>
              <a:t> </a:t>
            </a:r>
            <a:r>
              <a:rPr lang="cs-CZ" sz="2000" dirty="0" err="1" smtClean="0"/>
              <a:t>preposition</a:t>
            </a:r>
            <a:r>
              <a:rPr lang="cs-CZ" sz="2000" dirty="0" smtClean="0"/>
              <a:t> </a:t>
            </a:r>
            <a:r>
              <a:rPr lang="cs-CZ" sz="2000" b="1" dirty="0" smtClean="0"/>
              <a:t>sine</a:t>
            </a:r>
            <a:r>
              <a:rPr lang="cs-CZ" sz="2000" dirty="0" smtClean="0"/>
              <a:t>)</a:t>
            </a: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xmlns="" val="20432509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67CF2"/>
                </a:solidFill>
                <a:latin typeface="Cambria"/>
                <a:ea typeface="+mj-ea"/>
                <a:cs typeface="Cambria"/>
              </a:rPr>
              <a:t>What will you find in the dictionary?</a:t>
            </a:r>
            <a:endParaRPr lang="en-US" dirty="0">
              <a:solidFill>
                <a:srgbClr val="267CF2"/>
              </a:solidFill>
              <a:latin typeface="Cambria"/>
              <a:ea typeface="+mj-ea"/>
              <a:cs typeface="Cambria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35000" y="1196752"/>
            <a:ext cx="2208808" cy="16353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Cambria"/>
                <a:cs typeface="Cambria"/>
              </a:rPr>
              <a:t>English noun is presented only in its single form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Cambria"/>
                <a:cs typeface="Cambria"/>
              </a:rPr>
              <a:t>(nominative singular)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372200" y="965201"/>
            <a:ext cx="2149500" cy="18668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Cambria"/>
                <a:cs typeface="Cambria"/>
              </a:rPr>
              <a:t>Latin noun is presented in three forms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801813" y="2955925"/>
            <a:ext cx="56149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cs-CZ" sz="2800">
                <a:latin typeface="Cambria" panose="02040503050406030204" pitchFamily="18" charset="0"/>
              </a:rPr>
              <a:t>Muscle =        MUSCULUS,    I,          M.</a:t>
            </a:r>
          </a:p>
          <a:p>
            <a:pPr eaLnBrk="1" hangingPunct="1"/>
            <a:r>
              <a:rPr lang="en-US" altLang="cs-CZ" sz="2800">
                <a:latin typeface="Cambria" panose="02040503050406030204" pitchFamily="18" charset="0"/>
              </a:rPr>
              <a:t>Bone =             OS,                  OSSIS,  N.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119313" y="4546600"/>
            <a:ext cx="2414587" cy="1155700"/>
          </a:xfrm>
          <a:prstGeom prst="roundRect">
            <a:avLst/>
          </a:prstGeom>
          <a:noFill/>
          <a:ln>
            <a:solidFill>
              <a:srgbClr val="B1001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mbria"/>
                <a:cs typeface="Cambria"/>
              </a:rPr>
              <a:t>Main form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mbria"/>
                <a:cs typeface="Cambria"/>
              </a:rPr>
              <a:t>(full nominative)</a:t>
            </a:r>
          </a:p>
        </p:txBody>
      </p:sp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3771900" y="2955925"/>
            <a:ext cx="2044700" cy="108267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B1001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14" name="Straight Arrow Connector 13"/>
          <p:cNvCxnSpPr>
            <a:cxnSpLocks noChangeShapeType="1"/>
            <a:endCxn id="9" idx="0"/>
          </p:cNvCxnSpPr>
          <p:nvPr/>
        </p:nvCxnSpPr>
        <p:spPr bwMode="auto">
          <a:xfrm flipH="1">
            <a:off x="3327400" y="4060825"/>
            <a:ext cx="736600" cy="485775"/>
          </a:xfrm>
          <a:prstGeom prst="straightConnector1">
            <a:avLst/>
          </a:prstGeom>
          <a:noFill/>
          <a:ln w="25400">
            <a:solidFill>
              <a:srgbClr val="B1001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6" name="Rounded Rectangle 15"/>
          <p:cNvSpPr/>
          <p:nvPr/>
        </p:nvSpPr>
        <p:spPr>
          <a:xfrm>
            <a:off x="4659313" y="4559300"/>
            <a:ext cx="2414587" cy="1155700"/>
          </a:xfrm>
          <a:prstGeom prst="roundRect">
            <a:avLst/>
          </a:prstGeom>
          <a:noFill/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5295B"/>
                </a:solidFill>
                <a:latin typeface="Cambria"/>
                <a:cs typeface="Cambria"/>
              </a:rPr>
              <a:t>Genitive ending/or even full Genitive form</a:t>
            </a:r>
          </a:p>
        </p:txBody>
      </p:sp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5839442" y="2976563"/>
            <a:ext cx="925513" cy="108108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 flipH="1">
            <a:off x="5537200" y="4035425"/>
            <a:ext cx="584200" cy="511175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3" name="Rounded Rectangle 22"/>
          <p:cNvSpPr/>
          <p:nvPr/>
        </p:nvSpPr>
        <p:spPr>
          <a:xfrm>
            <a:off x="7200900" y="4584700"/>
            <a:ext cx="1765300" cy="1155700"/>
          </a:xfrm>
          <a:prstGeom prst="roundRect">
            <a:avLst/>
          </a:prstGeom>
          <a:noFill/>
          <a:ln>
            <a:solidFill>
              <a:srgbClr val="52C17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5295B"/>
                </a:solidFill>
                <a:latin typeface="Cambria"/>
                <a:cs typeface="Cambria"/>
              </a:rPr>
              <a:t>Gender abbreviation</a:t>
            </a:r>
          </a:p>
        </p:txBody>
      </p:sp>
      <p:sp>
        <p:nvSpPr>
          <p:cNvPr id="24" name="Rounded Rectangle 23"/>
          <p:cNvSpPr>
            <a:spLocks noChangeArrowheads="1"/>
          </p:cNvSpPr>
          <p:nvPr/>
        </p:nvSpPr>
        <p:spPr bwMode="auto">
          <a:xfrm>
            <a:off x="6881813" y="2976563"/>
            <a:ext cx="463550" cy="108267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52C17E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25" name="Straight Arrow Connector 24"/>
          <p:cNvCxnSpPr>
            <a:cxnSpLocks noChangeShapeType="1"/>
          </p:cNvCxnSpPr>
          <p:nvPr/>
        </p:nvCxnSpPr>
        <p:spPr bwMode="auto">
          <a:xfrm>
            <a:off x="7332663" y="4035425"/>
            <a:ext cx="738187" cy="523875"/>
          </a:xfrm>
          <a:prstGeom prst="straightConnector1">
            <a:avLst/>
          </a:prstGeom>
          <a:noFill/>
          <a:ln w="25400">
            <a:solidFill>
              <a:srgbClr val="52C17E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52425" y="5899150"/>
            <a:ext cx="87090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cs-CZ" sz="1800" b="1">
                <a:solidFill>
                  <a:srgbClr val="B10010"/>
                </a:solidFill>
                <a:latin typeface="Cambria" panose="02040503050406030204" pitchFamily="18" charset="0"/>
              </a:rPr>
              <a:t>CAUTION! When learning new words ALL THREE FORMS are EQUALLY important </a:t>
            </a:r>
          </a:p>
          <a:p>
            <a:pPr eaLnBrk="1" hangingPunct="1"/>
            <a:r>
              <a:rPr lang="en-GB" altLang="cs-CZ" sz="1800" b="1">
                <a:solidFill>
                  <a:srgbClr val="B10010"/>
                </a:solidFill>
                <a:latin typeface="Cambria" panose="02040503050406030204" pitchFamily="18" charset="0"/>
              </a:rPr>
              <a:t>                      for the future ability to use the noun in the context.</a:t>
            </a:r>
          </a:p>
          <a:p>
            <a:pPr eaLnBrk="1" hangingPunct="1"/>
            <a:endParaRPr lang="en-US" altLang="cs-CZ" sz="1800">
              <a:solidFill>
                <a:srgbClr val="B1001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390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 animBg="1"/>
      <p:bldP spid="12" grpId="0" animBg="1"/>
      <p:bldP spid="16" grpId="0" animBg="1"/>
      <p:bldP spid="17" grpId="0" animBg="1"/>
      <p:bldP spid="23" grpId="0" animBg="1"/>
      <p:bldP spid="24" grpId="0" animBg="1"/>
      <p:bldP spid="3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/>
                <a:ea typeface="+mj-ea"/>
                <a:cs typeface="Cambria"/>
              </a:rPr>
              <a:t>Genitive ending = Declension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Cambria"/>
              <a:ea typeface="+mj-ea"/>
              <a:cs typeface="Cambria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75315595"/>
              </p:ext>
            </p:extLst>
          </p:nvPr>
        </p:nvGraphicFramePr>
        <p:xfrm>
          <a:off x="203200" y="1896977"/>
          <a:ext cx="8763000" cy="2473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9400"/>
                <a:gridCol w="1219200"/>
                <a:gridCol w="1612900"/>
                <a:gridCol w="1574800"/>
                <a:gridCol w="1485900"/>
                <a:gridCol w="1320800"/>
              </a:tblGrid>
              <a:tr h="37047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mbria"/>
                          <a:cs typeface="Cambria"/>
                        </a:rPr>
                        <a:t>DECLENSION</a:t>
                      </a:r>
                      <a:endParaRPr lang="en-US" sz="1800" dirty="0">
                        <a:latin typeface="Cambria"/>
                        <a:cs typeface="Cambria"/>
                      </a:endParaRPr>
                    </a:p>
                  </a:txBody>
                  <a:tcPr marT="45675" marB="45675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mbria"/>
                          <a:cs typeface="Cambria"/>
                        </a:rPr>
                        <a:t>1</a:t>
                      </a:r>
                      <a:r>
                        <a:rPr lang="en-US" sz="1800" baseline="30000" dirty="0" smtClean="0">
                          <a:latin typeface="Cambria"/>
                          <a:cs typeface="Cambria"/>
                        </a:rPr>
                        <a:t>st</a:t>
                      </a:r>
                      <a:endParaRPr lang="en-US" sz="1800" dirty="0">
                        <a:latin typeface="Cambria"/>
                        <a:cs typeface="Cambria"/>
                      </a:endParaRPr>
                    </a:p>
                  </a:txBody>
                  <a:tcPr marT="45675" marB="45675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mbria"/>
                          <a:cs typeface="Cambria"/>
                        </a:rPr>
                        <a:t>2</a:t>
                      </a:r>
                      <a:r>
                        <a:rPr lang="en-US" sz="1800" baseline="30000" dirty="0" smtClean="0">
                          <a:latin typeface="Cambria"/>
                          <a:cs typeface="Cambria"/>
                        </a:rPr>
                        <a:t>nd</a:t>
                      </a:r>
                      <a:endParaRPr lang="en-US" sz="1800" dirty="0">
                        <a:latin typeface="Cambria"/>
                        <a:cs typeface="Cambria"/>
                      </a:endParaRPr>
                    </a:p>
                  </a:txBody>
                  <a:tcPr marT="45675" marB="45675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mbria"/>
                          <a:cs typeface="Cambria"/>
                        </a:rPr>
                        <a:t>3</a:t>
                      </a:r>
                      <a:r>
                        <a:rPr lang="en-US" sz="1800" baseline="30000" dirty="0" smtClean="0">
                          <a:latin typeface="Cambria"/>
                          <a:cs typeface="Cambria"/>
                        </a:rPr>
                        <a:t>rd</a:t>
                      </a:r>
                      <a:endParaRPr lang="en-US" sz="1800" dirty="0">
                        <a:latin typeface="Cambria"/>
                        <a:cs typeface="Cambria"/>
                      </a:endParaRPr>
                    </a:p>
                  </a:txBody>
                  <a:tcPr marT="45675" marB="45675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mbria"/>
                          <a:cs typeface="Cambria"/>
                        </a:rPr>
                        <a:t>4</a:t>
                      </a:r>
                      <a:r>
                        <a:rPr lang="en-US" sz="1800" baseline="30000" dirty="0" smtClean="0">
                          <a:latin typeface="Cambria"/>
                          <a:cs typeface="Cambria"/>
                        </a:rPr>
                        <a:t>th</a:t>
                      </a:r>
                      <a:endParaRPr lang="en-US" sz="1800" dirty="0">
                        <a:latin typeface="Cambria"/>
                        <a:cs typeface="Cambria"/>
                      </a:endParaRPr>
                    </a:p>
                  </a:txBody>
                  <a:tcPr marT="45675" marB="45675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mbria"/>
                          <a:cs typeface="Cambria"/>
                        </a:rPr>
                        <a:t>5</a:t>
                      </a:r>
                      <a:r>
                        <a:rPr lang="en-US" sz="1800" baseline="30000" dirty="0" smtClean="0">
                          <a:latin typeface="Cambria"/>
                          <a:cs typeface="Cambria"/>
                        </a:rPr>
                        <a:t>th</a:t>
                      </a:r>
                      <a:endParaRPr lang="en-US" sz="1800" dirty="0">
                        <a:latin typeface="Cambria"/>
                        <a:cs typeface="Cambria"/>
                      </a:endParaRPr>
                    </a:p>
                  </a:txBody>
                  <a:tcPr marT="45675" marB="45675"/>
                </a:tc>
              </a:tr>
              <a:tr h="63996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mbria"/>
                          <a:cs typeface="Cambria"/>
                        </a:rPr>
                        <a:t>GENITIVE ENDING</a:t>
                      </a:r>
                      <a:endParaRPr lang="en-US" sz="1800" dirty="0">
                        <a:latin typeface="Cambria"/>
                        <a:cs typeface="Cambria"/>
                      </a:endParaRPr>
                    </a:p>
                  </a:txBody>
                  <a:tcPr marT="45675" marB="45675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1800" dirty="0" err="1" smtClean="0">
                          <a:latin typeface="Cambria"/>
                          <a:cs typeface="Cambria"/>
                        </a:rPr>
                        <a:t>ae</a:t>
                      </a:r>
                      <a:r>
                        <a:rPr lang="en-US" sz="1800" baseline="0" dirty="0" smtClean="0">
                          <a:latin typeface="Cambria"/>
                          <a:cs typeface="Cambria"/>
                        </a:rPr>
                        <a:t> (-</a:t>
                      </a:r>
                      <a:r>
                        <a:rPr lang="en-US" sz="1800" baseline="0" dirty="0" err="1" smtClean="0">
                          <a:latin typeface="Cambria"/>
                          <a:cs typeface="Cambria"/>
                        </a:rPr>
                        <a:t>es</a:t>
                      </a:r>
                      <a:r>
                        <a:rPr lang="en-US" sz="1800" baseline="0" dirty="0" smtClean="0">
                          <a:latin typeface="Cambria"/>
                          <a:cs typeface="Cambria"/>
                        </a:rPr>
                        <a:t>)</a:t>
                      </a:r>
                      <a:endParaRPr lang="en-US" sz="1800" dirty="0">
                        <a:latin typeface="Cambria"/>
                        <a:cs typeface="Cambria"/>
                      </a:endParaRPr>
                    </a:p>
                  </a:txBody>
                  <a:tcPr marT="45675" marB="45675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1800" dirty="0" err="1" smtClean="0">
                          <a:latin typeface="Cambria"/>
                          <a:cs typeface="Cambria"/>
                        </a:rPr>
                        <a:t>i</a:t>
                      </a:r>
                      <a:endParaRPr lang="en-US" sz="1800" dirty="0">
                        <a:latin typeface="Cambria"/>
                        <a:cs typeface="Cambria"/>
                      </a:endParaRPr>
                    </a:p>
                  </a:txBody>
                  <a:tcPr marT="45675" marB="45675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mbria"/>
                          <a:cs typeface="Cambria"/>
                        </a:rPr>
                        <a:t>-(?)-is</a:t>
                      </a:r>
                      <a:endParaRPr lang="en-US" sz="1800" dirty="0">
                        <a:latin typeface="Cambria"/>
                        <a:cs typeface="Cambria"/>
                      </a:endParaRPr>
                    </a:p>
                  </a:txBody>
                  <a:tcPr marT="45675" marB="45675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mbria"/>
                          <a:cs typeface="Cambria"/>
                        </a:rPr>
                        <a:t>-us</a:t>
                      </a:r>
                      <a:endParaRPr lang="en-US" sz="1800" dirty="0">
                        <a:latin typeface="Cambria"/>
                        <a:cs typeface="Cambria"/>
                      </a:endParaRPr>
                    </a:p>
                  </a:txBody>
                  <a:tcPr marT="45675" marB="45675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1800" dirty="0" err="1" smtClean="0">
                          <a:latin typeface="Cambria"/>
                          <a:cs typeface="Cambria"/>
                        </a:rPr>
                        <a:t>ei</a:t>
                      </a:r>
                      <a:endParaRPr lang="en-US" sz="1800" dirty="0">
                        <a:latin typeface="Cambria"/>
                        <a:cs typeface="Cambria"/>
                      </a:endParaRPr>
                    </a:p>
                  </a:txBody>
                  <a:tcPr marT="45675" marB="45675"/>
                </a:tc>
              </a:tr>
              <a:tr h="1462889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mbria"/>
                          <a:cs typeface="Cambria"/>
                        </a:rPr>
                        <a:t>EXAMPLE</a:t>
                      </a:r>
                      <a:endParaRPr lang="en-US" sz="1800" dirty="0">
                        <a:latin typeface="Cambria"/>
                        <a:cs typeface="Cambria"/>
                      </a:endParaRPr>
                    </a:p>
                  </a:txBody>
                  <a:tcPr marT="45675" marB="45675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Cambria"/>
                          <a:cs typeface="Cambria"/>
                        </a:rPr>
                        <a:t>coxa</a:t>
                      </a:r>
                      <a:r>
                        <a:rPr lang="en-US" sz="1800" dirty="0" smtClean="0">
                          <a:latin typeface="Cambria"/>
                          <a:cs typeface="Cambria"/>
                        </a:rPr>
                        <a:t>, 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ae</a:t>
                      </a:r>
                      <a:r>
                        <a:rPr lang="en-US" sz="1800" dirty="0" smtClean="0">
                          <a:latin typeface="Cambria"/>
                          <a:cs typeface="Cambria"/>
                        </a:rPr>
                        <a:t>, f.</a:t>
                      </a:r>
                      <a:endParaRPr lang="en-US" sz="1800" dirty="0">
                        <a:latin typeface="Cambria"/>
                        <a:cs typeface="Cambria"/>
                      </a:endParaRPr>
                    </a:p>
                  </a:txBody>
                  <a:tcPr marT="45675" marB="45675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Cambria"/>
                          <a:cs typeface="Cambria"/>
                        </a:rPr>
                        <a:t>humerus</a:t>
                      </a:r>
                      <a:r>
                        <a:rPr lang="en-US" sz="1800" dirty="0" smtClean="0">
                          <a:latin typeface="Cambria"/>
                          <a:cs typeface="Cambria"/>
                        </a:rPr>
                        <a:t>, 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lang="en-US" sz="1800" dirty="0" smtClean="0">
                          <a:latin typeface="Cambria"/>
                          <a:cs typeface="Cambria"/>
                        </a:rPr>
                        <a:t>, m.</a:t>
                      </a:r>
                    </a:p>
                    <a:p>
                      <a:r>
                        <a:rPr lang="en-US" sz="1800" dirty="0" smtClean="0">
                          <a:latin typeface="Cambria"/>
                          <a:cs typeface="Cambria"/>
                        </a:rPr>
                        <a:t>cranium, ii, n.</a:t>
                      </a:r>
                      <a:endParaRPr lang="en-US" sz="1800" dirty="0">
                        <a:latin typeface="Cambria"/>
                        <a:cs typeface="Cambria"/>
                      </a:endParaRPr>
                    </a:p>
                  </a:txBody>
                  <a:tcPr marT="45675" marB="45675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mbria"/>
                          <a:cs typeface="Cambria"/>
                        </a:rPr>
                        <a:t>coccyx, </a:t>
                      </a:r>
                      <a:r>
                        <a:rPr lang="en-US" sz="1800" dirty="0" err="1" smtClean="0">
                          <a:latin typeface="Cambria"/>
                          <a:cs typeface="Cambria"/>
                        </a:rPr>
                        <a:t>g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is</a:t>
                      </a:r>
                      <a:r>
                        <a:rPr lang="en-US" sz="1800" dirty="0" smtClean="0">
                          <a:latin typeface="Cambria"/>
                          <a:cs typeface="Cambria"/>
                        </a:rPr>
                        <a:t>, f.</a:t>
                      </a:r>
                    </a:p>
                    <a:p>
                      <a:r>
                        <a:rPr lang="en-US" sz="1800" dirty="0" smtClean="0">
                          <a:latin typeface="Cambria"/>
                          <a:cs typeface="Cambria"/>
                        </a:rPr>
                        <a:t>dens, </a:t>
                      </a:r>
                      <a:r>
                        <a:rPr lang="en-US" sz="1800" dirty="0" err="1" smtClean="0">
                          <a:latin typeface="Cambria"/>
                          <a:cs typeface="Cambria"/>
                        </a:rPr>
                        <a:t>dentis</a:t>
                      </a:r>
                      <a:r>
                        <a:rPr lang="en-US" sz="1800" dirty="0" smtClean="0">
                          <a:latin typeface="Cambria"/>
                          <a:cs typeface="Cambria"/>
                        </a:rPr>
                        <a:t>, m.</a:t>
                      </a:r>
                    </a:p>
                    <a:p>
                      <a:r>
                        <a:rPr lang="en-US" sz="1800" dirty="0" smtClean="0">
                          <a:latin typeface="Cambria"/>
                          <a:cs typeface="Cambria"/>
                        </a:rPr>
                        <a:t>femur, </a:t>
                      </a:r>
                      <a:r>
                        <a:rPr lang="en-US" sz="1800" dirty="0" err="1" smtClean="0">
                          <a:latin typeface="Cambria"/>
                          <a:cs typeface="Cambria"/>
                        </a:rPr>
                        <a:t>oris</a:t>
                      </a:r>
                      <a:r>
                        <a:rPr lang="en-US" sz="1800" dirty="0" smtClean="0">
                          <a:latin typeface="Cambria"/>
                          <a:cs typeface="Cambria"/>
                        </a:rPr>
                        <a:t>, n.</a:t>
                      </a:r>
                    </a:p>
                    <a:p>
                      <a:r>
                        <a:rPr lang="en-US" sz="1800" dirty="0" smtClean="0">
                          <a:latin typeface="Cambria"/>
                          <a:cs typeface="Cambria"/>
                        </a:rPr>
                        <a:t>pelvis, is, f.</a:t>
                      </a:r>
                      <a:endParaRPr lang="en-US" sz="1800" dirty="0">
                        <a:latin typeface="Cambria"/>
                        <a:cs typeface="Cambria"/>
                      </a:endParaRPr>
                    </a:p>
                  </a:txBody>
                  <a:tcPr marT="45675" marB="45675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Cambria"/>
                          <a:cs typeface="Cambria"/>
                        </a:rPr>
                        <a:t>arcus</a:t>
                      </a:r>
                      <a:r>
                        <a:rPr lang="en-US" sz="1800" dirty="0" smtClean="0">
                          <a:latin typeface="Cambria"/>
                          <a:cs typeface="Cambria"/>
                        </a:rPr>
                        <a:t>, 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us</a:t>
                      </a:r>
                      <a:r>
                        <a:rPr lang="en-US" sz="1800" dirty="0" smtClean="0">
                          <a:latin typeface="Cambria"/>
                          <a:cs typeface="Cambria"/>
                        </a:rPr>
                        <a:t>, m.</a:t>
                      </a:r>
                    </a:p>
                    <a:p>
                      <a:r>
                        <a:rPr lang="en-US" sz="1800" dirty="0" smtClean="0">
                          <a:latin typeface="Cambria"/>
                          <a:cs typeface="Cambria"/>
                        </a:rPr>
                        <a:t>genu, us, n.</a:t>
                      </a:r>
                      <a:endParaRPr lang="en-US" sz="1800" dirty="0">
                        <a:latin typeface="Cambria"/>
                        <a:cs typeface="Cambria"/>
                      </a:endParaRPr>
                    </a:p>
                  </a:txBody>
                  <a:tcPr marT="45675" marB="45675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Cambria"/>
                          <a:cs typeface="Cambria"/>
                        </a:rPr>
                        <a:t>faci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es</a:t>
                      </a:r>
                      <a:r>
                        <a:rPr lang="en-US" sz="1800" dirty="0" smtClean="0">
                          <a:latin typeface="Cambria"/>
                          <a:cs typeface="Cambria"/>
                        </a:rPr>
                        <a:t>, </a:t>
                      </a:r>
                      <a:r>
                        <a:rPr lang="en-US" sz="1800" dirty="0" err="1" smtClean="0">
                          <a:latin typeface="Cambria"/>
                          <a:cs typeface="Cambria"/>
                        </a:rPr>
                        <a:t>ei</a:t>
                      </a:r>
                      <a:r>
                        <a:rPr lang="en-US" sz="1800" dirty="0" smtClean="0">
                          <a:latin typeface="Cambria"/>
                          <a:cs typeface="Cambria"/>
                        </a:rPr>
                        <a:t>, f.</a:t>
                      </a:r>
                      <a:endParaRPr lang="en-US" sz="1800" dirty="0">
                        <a:latin typeface="Cambria"/>
                        <a:cs typeface="Cambria"/>
                      </a:endParaRPr>
                    </a:p>
                  </a:txBody>
                  <a:tcPr marT="45675" marB="45675"/>
                </a:tc>
              </a:tr>
            </a:tbl>
          </a:graphicData>
        </a:graphic>
      </p:graphicFrame>
      <p:sp>
        <p:nvSpPr>
          <p:cNvPr id="39968" name="TextBox 5"/>
          <p:cNvSpPr txBox="1">
            <a:spLocks noChangeArrowheads="1"/>
          </p:cNvSpPr>
          <p:nvPr/>
        </p:nvSpPr>
        <p:spPr bwMode="auto">
          <a:xfrm>
            <a:off x="215900" y="4370388"/>
            <a:ext cx="8737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cs-CZ" b="1" dirty="0">
                <a:solidFill>
                  <a:srgbClr val="B10010"/>
                </a:solidFill>
                <a:latin typeface="Cambria" panose="02040503050406030204" pitchFamily="18" charset="0"/>
              </a:rPr>
              <a:t>Declensions are groups of nouns (or adjective) that use the same set of suffixes (=endings).</a:t>
            </a:r>
          </a:p>
          <a:p>
            <a:pPr eaLnBrk="1" hangingPunct="1"/>
            <a:endParaRPr lang="en-US" altLang="cs-CZ" dirty="0">
              <a:solidFill>
                <a:srgbClr val="B1001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727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Declension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96855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cs-CZ" b="1" dirty="0" smtClean="0">
                <a:solidFill>
                  <a:srgbClr val="00B050"/>
                </a:solidFill>
              </a:rPr>
              <a:t>= a </a:t>
            </a:r>
            <a:r>
              <a:rPr lang="cs-CZ" b="1" dirty="0" err="1" smtClean="0">
                <a:solidFill>
                  <a:srgbClr val="00B050"/>
                </a:solidFill>
              </a:rPr>
              <a:t>group</a:t>
            </a:r>
            <a:r>
              <a:rPr lang="cs-CZ" b="1" dirty="0" smtClean="0">
                <a:solidFill>
                  <a:srgbClr val="00B050"/>
                </a:solidFill>
              </a:rPr>
              <a:t> </a:t>
            </a:r>
            <a:r>
              <a:rPr lang="cs-CZ" b="1" dirty="0" err="1" smtClean="0">
                <a:solidFill>
                  <a:srgbClr val="00B050"/>
                </a:solidFill>
              </a:rPr>
              <a:t>of</a:t>
            </a:r>
            <a:r>
              <a:rPr lang="cs-CZ" b="1" dirty="0" smtClean="0">
                <a:solidFill>
                  <a:srgbClr val="00B050"/>
                </a:solidFill>
              </a:rPr>
              <a:t> </a:t>
            </a:r>
            <a:r>
              <a:rPr lang="cs-CZ" b="1" dirty="0" err="1" smtClean="0">
                <a:solidFill>
                  <a:srgbClr val="00B050"/>
                </a:solidFill>
              </a:rPr>
              <a:t>nouns</a:t>
            </a:r>
            <a:r>
              <a:rPr lang="cs-CZ" b="1" dirty="0" smtClean="0">
                <a:solidFill>
                  <a:srgbClr val="00B050"/>
                </a:solidFill>
              </a:rPr>
              <a:t> </a:t>
            </a:r>
            <a:r>
              <a:rPr lang="cs-CZ" b="1" dirty="0" err="1" smtClean="0">
                <a:solidFill>
                  <a:srgbClr val="00B050"/>
                </a:solidFill>
              </a:rPr>
              <a:t>that</a:t>
            </a:r>
            <a:r>
              <a:rPr lang="cs-CZ" b="1" dirty="0" smtClean="0">
                <a:solidFill>
                  <a:srgbClr val="00B050"/>
                </a:solidFill>
              </a:rPr>
              <a:t> </a:t>
            </a:r>
            <a:r>
              <a:rPr lang="cs-CZ" b="1" dirty="0" err="1" smtClean="0">
                <a:solidFill>
                  <a:srgbClr val="00B050"/>
                </a:solidFill>
              </a:rPr>
              <a:t>form</a:t>
            </a:r>
            <a:r>
              <a:rPr lang="cs-CZ" b="1" dirty="0" smtClean="0">
                <a:solidFill>
                  <a:srgbClr val="00B050"/>
                </a:solidFill>
              </a:rPr>
              <a:t> </a:t>
            </a:r>
            <a:r>
              <a:rPr lang="cs-CZ" b="1" dirty="0" err="1" smtClean="0">
                <a:solidFill>
                  <a:srgbClr val="00B050"/>
                </a:solidFill>
              </a:rPr>
              <a:t>their</a:t>
            </a:r>
            <a:r>
              <a:rPr lang="cs-CZ" b="1" dirty="0" smtClean="0">
                <a:solidFill>
                  <a:srgbClr val="00B050"/>
                </a:solidFill>
              </a:rPr>
              <a:t> </a:t>
            </a:r>
            <a:r>
              <a:rPr lang="cs-CZ" b="1" dirty="0" err="1" smtClean="0">
                <a:solidFill>
                  <a:srgbClr val="00B050"/>
                </a:solidFill>
              </a:rPr>
              <a:t>cases</a:t>
            </a:r>
            <a:r>
              <a:rPr lang="cs-CZ" b="1" dirty="0" smtClean="0">
                <a:solidFill>
                  <a:srgbClr val="00B050"/>
                </a:solidFill>
              </a:rPr>
              <a:t> </a:t>
            </a:r>
            <a:r>
              <a:rPr lang="cs-CZ" b="1" dirty="0" err="1" smtClean="0">
                <a:solidFill>
                  <a:srgbClr val="00B050"/>
                </a:solidFill>
              </a:rPr>
              <a:t>the</a:t>
            </a:r>
            <a:r>
              <a:rPr lang="cs-CZ" b="1" dirty="0" smtClean="0">
                <a:solidFill>
                  <a:srgbClr val="00B050"/>
                </a:solidFill>
              </a:rPr>
              <a:t> </a:t>
            </a:r>
            <a:r>
              <a:rPr lang="cs-CZ" b="1" dirty="0" err="1" smtClean="0">
                <a:solidFill>
                  <a:srgbClr val="00B050"/>
                </a:solidFill>
              </a:rPr>
              <a:t>same</a:t>
            </a:r>
            <a:r>
              <a:rPr lang="cs-CZ" b="1" dirty="0" smtClean="0">
                <a:solidFill>
                  <a:srgbClr val="00B050"/>
                </a:solidFill>
              </a:rPr>
              <a:t> </a:t>
            </a:r>
            <a:r>
              <a:rPr lang="cs-CZ" b="1" dirty="0" err="1" smtClean="0">
                <a:solidFill>
                  <a:srgbClr val="00B050"/>
                </a:solidFill>
              </a:rPr>
              <a:t>way</a:t>
            </a:r>
            <a:r>
              <a:rPr lang="cs-CZ" b="1" dirty="0" smtClean="0">
                <a:solidFill>
                  <a:srgbClr val="00B050"/>
                </a:solidFill>
              </a:rPr>
              <a:t> </a:t>
            </a:r>
            <a:r>
              <a:rPr lang="cs-CZ" dirty="0" smtClean="0"/>
              <a:t>(</a:t>
            </a:r>
            <a:r>
              <a:rPr lang="cs-CZ" dirty="0" err="1" smtClean="0"/>
              <a:t>have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same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endings</a:t>
            </a:r>
            <a:r>
              <a:rPr lang="cs-CZ" dirty="0" smtClean="0"/>
              <a:t>), </a:t>
            </a:r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b="1" dirty="0" smtClean="0"/>
              <a:t>chart</a:t>
            </a:r>
          </a:p>
          <a:p>
            <a:pPr marL="0" indent="0">
              <a:lnSpc>
                <a:spcPct val="170000"/>
              </a:lnSpc>
              <a:buNone/>
            </a:pPr>
            <a:endParaRPr lang="cs-CZ" dirty="0"/>
          </a:p>
          <a:p>
            <a:pPr marL="0" indent="0">
              <a:lnSpc>
                <a:spcPct val="170000"/>
              </a:lnSpc>
              <a:buNone/>
            </a:pPr>
            <a:r>
              <a:rPr lang="cs-CZ" dirty="0" err="1" smtClean="0"/>
              <a:t>Each</a:t>
            </a:r>
            <a:r>
              <a:rPr lang="cs-CZ" dirty="0" smtClean="0"/>
              <a:t> </a:t>
            </a:r>
            <a:r>
              <a:rPr lang="cs-CZ" dirty="0" err="1" smtClean="0"/>
              <a:t>noun</a:t>
            </a:r>
            <a:r>
              <a:rPr lang="cs-CZ" dirty="0" smtClean="0"/>
              <a:t> </a:t>
            </a:r>
            <a:r>
              <a:rPr lang="cs-CZ" dirty="0" err="1" smtClean="0"/>
              <a:t>belongs</a:t>
            </a:r>
            <a:r>
              <a:rPr lang="cs-CZ" dirty="0" smtClean="0"/>
              <a:t> to </a:t>
            </a:r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FF0000"/>
                </a:solidFill>
              </a:rPr>
              <a:t>5 </a:t>
            </a:r>
            <a:r>
              <a:rPr lang="cs-CZ" dirty="0" err="1" smtClean="0">
                <a:solidFill>
                  <a:srgbClr val="FF0000"/>
                </a:solidFill>
              </a:rPr>
              <a:t>declensions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division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nouns</a:t>
            </a:r>
            <a:r>
              <a:rPr lang="cs-CZ" dirty="0" smtClean="0"/>
              <a:t> </a:t>
            </a:r>
            <a:r>
              <a:rPr lang="cs-CZ" dirty="0" err="1" smtClean="0"/>
              <a:t>into</a:t>
            </a:r>
            <a:r>
              <a:rPr lang="cs-CZ" dirty="0" smtClean="0"/>
              <a:t> </a:t>
            </a:r>
            <a:r>
              <a:rPr lang="cs-CZ" dirty="0" err="1" smtClean="0"/>
              <a:t>declensions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based</a:t>
            </a:r>
            <a:r>
              <a:rPr lang="cs-CZ" dirty="0" smtClean="0"/>
              <a:t> on </a:t>
            </a:r>
            <a:r>
              <a:rPr lang="cs-CZ" dirty="0" err="1" smtClean="0"/>
              <a:t>their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chemeClr val="tx1"/>
                </a:solidFill>
              </a:rPr>
              <a:t>stem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(</a:t>
            </a:r>
            <a:r>
              <a:rPr lang="cs-CZ" dirty="0" err="1" smtClean="0"/>
              <a:t>according</a:t>
            </a:r>
            <a:r>
              <a:rPr lang="cs-CZ" dirty="0" smtClean="0"/>
              <a:t> to Gen. </a:t>
            </a:r>
            <a:r>
              <a:rPr lang="cs-CZ" dirty="0" err="1"/>
              <a:t>p</a:t>
            </a:r>
            <a:r>
              <a:rPr lang="cs-CZ" dirty="0" err="1" smtClean="0"/>
              <a:t>lural</a:t>
            </a:r>
            <a:r>
              <a:rPr lang="cs-CZ" dirty="0" smtClean="0"/>
              <a:t> </a:t>
            </a:r>
            <a:r>
              <a:rPr lang="cs-CZ" dirty="0" err="1" smtClean="0"/>
              <a:t>form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1st </a:t>
            </a:r>
            <a:r>
              <a:rPr lang="cs-CZ" dirty="0" err="1" smtClean="0"/>
              <a:t>declension</a:t>
            </a:r>
            <a:r>
              <a:rPr lang="cs-CZ" dirty="0" smtClean="0"/>
              <a:t> – a-</a:t>
            </a:r>
            <a:r>
              <a:rPr lang="cs-CZ" dirty="0" err="1" smtClean="0"/>
              <a:t>stems</a:t>
            </a:r>
            <a:r>
              <a:rPr lang="cs-CZ" dirty="0" smtClean="0"/>
              <a:t> – ven-</a:t>
            </a:r>
            <a:r>
              <a:rPr lang="cs-CZ" b="1" dirty="0" smtClean="0"/>
              <a:t>a</a:t>
            </a:r>
            <a:r>
              <a:rPr lang="cs-CZ" dirty="0" smtClean="0"/>
              <a:t>-rum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2nd </a:t>
            </a:r>
            <a:r>
              <a:rPr lang="cs-CZ" dirty="0" err="1" smtClean="0"/>
              <a:t>declension</a:t>
            </a:r>
            <a:r>
              <a:rPr lang="cs-CZ" dirty="0" smtClean="0"/>
              <a:t> – o-</a:t>
            </a:r>
            <a:r>
              <a:rPr lang="cs-CZ" dirty="0" err="1" smtClean="0"/>
              <a:t>stems</a:t>
            </a:r>
            <a:r>
              <a:rPr lang="cs-CZ" dirty="0" smtClean="0"/>
              <a:t> – </a:t>
            </a:r>
            <a:r>
              <a:rPr lang="cs-CZ" dirty="0"/>
              <a:t>nerv-o-rum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3rd </a:t>
            </a:r>
            <a:r>
              <a:rPr lang="cs-CZ" dirty="0" err="1" smtClean="0"/>
              <a:t>declension</a:t>
            </a:r>
            <a:endParaRPr lang="cs-CZ" dirty="0" smtClean="0"/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cs-CZ" dirty="0" smtClean="0"/>
              <a:t>i-</a:t>
            </a:r>
            <a:r>
              <a:rPr lang="cs-CZ" dirty="0" err="1" smtClean="0"/>
              <a:t>stems</a:t>
            </a:r>
            <a:r>
              <a:rPr lang="cs-CZ" dirty="0" smtClean="0"/>
              <a:t> – </a:t>
            </a:r>
            <a:r>
              <a:rPr lang="cs-CZ" dirty="0" err="1" smtClean="0"/>
              <a:t>pelv</a:t>
            </a:r>
            <a:r>
              <a:rPr lang="cs-CZ" dirty="0" smtClean="0"/>
              <a:t>-</a:t>
            </a:r>
            <a:r>
              <a:rPr lang="cs-CZ" b="1" dirty="0" smtClean="0"/>
              <a:t>i</a:t>
            </a:r>
            <a:r>
              <a:rPr lang="cs-CZ" dirty="0" smtClean="0"/>
              <a:t>-um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cs-CZ" dirty="0" err="1" smtClean="0"/>
              <a:t>consonant</a:t>
            </a:r>
            <a:r>
              <a:rPr lang="cs-CZ" dirty="0" smtClean="0"/>
              <a:t> </a:t>
            </a:r>
            <a:r>
              <a:rPr lang="cs-CZ" dirty="0" err="1" smtClean="0"/>
              <a:t>stems</a:t>
            </a:r>
            <a:r>
              <a:rPr lang="cs-CZ" dirty="0" smtClean="0"/>
              <a:t> – </a:t>
            </a:r>
            <a:r>
              <a:rPr lang="cs-CZ" dirty="0" err="1" smtClean="0"/>
              <a:t>dolo</a:t>
            </a:r>
            <a:r>
              <a:rPr lang="cs-CZ" dirty="0" smtClean="0"/>
              <a:t>-</a:t>
            </a:r>
            <a:r>
              <a:rPr lang="cs-CZ" b="1" dirty="0" smtClean="0"/>
              <a:t>r</a:t>
            </a:r>
            <a:r>
              <a:rPr lang="cs-CZ" dirty="0" smtClean="0"/>
              <a:t>-um, </a:t>
            </a:r>
            <a:r>
              <a:rPr lang="cs-CZ" dirty="0" err="1" smtClean="0"/>
              <a:t>pon</a:t>
            </a:r>
            <a:r>
              <a:rPr lang="cs-CZ" dirty="0" smtClean="0"/>
              <a:t>-</a:t>
            </a:r>
            <a:r>
              <a:rPr lang="cs-CZ" b="1" dirty="0" smtClean="0"/>
              <a:t>t</a:t>
            </a:r>
            <a:r>
              <a:rPr lang="cs-CZ" dirty="0" smtClean="0"/>
              <a:t>-um, </a:t>
            </a:r>
            <a:r>
              <a:rPr lang="cs-CZ" dirty="0" err="1" smtClean="0"/>
              <a:t>sectio</a:t>
            </a:r>
            <a:r>
              <a:rPr lang="cs-CZ" dirty="0" smtClean="0"/>
              <a:t>-</a:t>
            </a:r>
            <a:r>
              <a:rPr lang="cs-CZ" b="1" dirty="0" smtClean="0"/>
              <a:t>n</a:t>
            </a:r>
            <a:r>
              <a:rPr lang="cs-CZ" dirty="0" smtClean="0"/>
              <a:t>-um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4th </a:t>
            </a:r>
            <a:r>
              <a:rPr lang="cs-CZ" dirty="0" err="1" smtClean="0"/>
              <a:t>declesion</a:t>
            </a:r>
            <a:r>
              <a:rPr lang="cs-CZ" dirty="0" smtClean="0"/>
              <a:t> – u-</a:t>
            </a:r>
            <a:r>
              <a:rPr lang="cs-CZ" dirty="0" err="1" smtClean="0"/>
              <a:t>stems</a:t>
            </a:r>
            <a:r>
              <a:rPr lang="cs-CZ" dirty="0" smtClean="0"/>
              <a:t> – </a:t>
            </a:r>
            <a:r>
              <a:rPr lang="cs-CZ" dirty="0" err="1" smtClean="0"/>
              <a:t>duct</a:t>
            </a:r>
            <a:r>
              <a:rPr lang="cs-CZ" dirty="0" smtClean="0"/>
              <a:t>-</a:t>
            </a:r>
            <a:r>
              <a:rPr lang="cs-CZ" b="1" dirty="0" smtClean="0"/>
              <a:t>u</a:t>
            </a:r>
            <a:r>
              <a:rPr lang="cs-CZ" dirty="0" smtClean="0"/>
              <a:t>-um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5th </a:t>
            </a:r>
            <a:r>
              <a:rPr lang="cs-CZ" dirty="0" err="1" smtClean="0"/>
              <a:t>declension</a:t>
            </a:r>
            <a:r>
              <a:rPr lang="cs-CZ" dirty="0" smtClean="0"/>
              <a:t> – e-</a:t>
            </a:r>
            <a:r>
              <a:rPr lang="cs-CZ" dirty="0" err="1" smtClean="0"/>
              <a:t>stems</a:t>
            </a:r>
            <a:r>
              <a:rPr lang="cs-CZ" dirty="0" smtClean="0"/>
              <a:t> – </a:t>
            </a:r>
            <a:r>
              <a:rPr lang="cs-CZ" dirty="0" err="1" smtClean="0"/>
              <a:t>faci</a:t>
            </a:r>
            <a:r>
              <a:rPr lang="cs-CZ" dirty="0" smtClean="0"/>
              <a:t>-</a:t>
            </a:r>
            <a:r>
              <a:rPr lang="cs-CZ" b="1" dirty="0" smtClean="0"/>
              <a:t>e</a:t>
            </a:r>
            <a:r>
              <a:rPr lang="cs-CZ" dirty="0" smtClean="0"/>
              <a:t>-rum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60125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"/>
                <a:ea typeface="+mj-ea"/>
                <a:cs typeface="Cambria"/>
              </a:rPr>
              <a:t>Latin and Greek declensions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Cambria"/>
              <a:ea typeface="+mj-ea"/>
              <a:cs typeface="Cambria"/>
            </a:endParaRPr>
          </a:p>
        </p:txBody>
      </p:sp>
      <p:pic>
        <p:nvPicPr>
          <p:cNvPr id="40962" name="Picture 3" descr="ENDINGS PHOT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5" y="1425575"/>
            <a:ext cx="9144000" cy="53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2288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Methods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teaching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cs-CZ" dirty="0" err="1" smtClean="0"/>
              <a:t>Preparatory</a:t>
            </a:r>
            <a:r>
              <a:rPr lang="cs-CZ" dirty="0" smtClean="0"/>
              <a:t> </a:t>
            </a:r>
            <a:r>
              <a:rPr lang="cs-CZ" dirty="0" err="1" smtClean="0"/>
              <a:t>course</a:t>
            </a:r>
            <a:endParaRPr lang="cs-CZ" dirty="0" smtClean="0"/>
          </a:p>
          <a:p>
            <a:pPr>
              <a:lnSpc>
                <a:spcPct val="150000"/>
              </a:lnSpc>
            </a:pPr>
            <a:r>
              <a:rPr lang="cs-CZ" dirty="0" smtClean="0"/>
              <a:t>7 </a:t>
            </a:r>
            <a:r>
              <a:rPr lang="cs-CZ" dirty="0" err="1" smtClean="0"/>
              <a:t>units</a:t>
            </a:r>
            <a:r>
              <a:rPr lang="cs-CZ" dirty="0" smtClean="0"/>
              <a:t> in </a:t>
            </a:r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semester</a:t>
            </a:r>
            <a:r>
              <a:rPr lang="cs-CZ" dirty="0" smtClean="0"/>
              <a:t> – </a:t>
            </a:r>
            <a:r>
              <a:rPr lang="cs-CZ" dirty="0" err="1" smtClean="0"/>
              <a:t>exercises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handbook (</a:t>
            </a:r>
            <a:r>
              <a:rPr lang="cs-CZ" dirty="0" err="1" smtClean="0"/>
              <a:t>Prucklová</a:t>
            </a:r>
            <a:r>
              <a:rPr lang="cs-CZ" dirty="0" smtClean="0"/>
              <a:t>, Severová – </a:t>
            </a:r>
            <a:r>
              <a:rPr lang="cs-CZ" dirty="0" err="1" smtClean="0"/>
              <a:t>Introduction</a:t>
            </a:r>
            <a:r>
              <a:rPr lang="cs-CZ" dirty="0" smtClean="0"/>
              <a:t> to Latin and </a:t>
            </a:r>
            <a:r>
              <a:rPr lang="cs-CZ" dirty="0" err="1" smtClean="0"/>
              <a:t>Greek</a:t>
            </a:r>
            <a:r>
              <a:rPr lang="cs-CZ" dirty="0" smtClean="0"/>
              <a:t> Terminology in </a:t>
            </a:r>
            <a:r>
              <a:rPr lang="cs-CZ" dirty="0" err="1" smtClean="0"/>
              <a:t>Medicine</a:t>
            </a:r>
            <a:r>
              <a:rPr lang="cs-CZ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cs-CZ" dirty="0"/>
              <a:t>Study </a:t>
            </a:r>
            <a:r>
              <a:rPr lang="cs-CZ" dirty="0" err="1"/>
              <a:t>materials</a:t>
            </a:r>
            <a:r>
              <a:rPr lang="cs-CZ" dirty="0"/>
              <a:t> </a:t>
            </a:r>
            <a:r>
              <a:rPr lang="cs-CZ" dirty="0" err="1"/>
              <a:t>under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personal</a:t>
            </a:r>
            <a:r>
              <a:rPr lang="cs-CZ" dirty="0"/>
              <a:t> </a:t>
            </a:r>
            <a:r>
              <a:rPr lang="cs-CZ" dirty="0" err="1"/>
              <a:t>administration</a:t>
            </a:r>
            <a:r>
              <a:rPr lang="cs-CZ" dirty="0"/>
              <a:t> in IS </a:t>
            </a:r>
          </a:p>
          <a:p>
            <a:pPr>
              <a:lnSpc>
                <a:spcPct val="150000"/>
              </a:lnSpc>
            </a:pPr>
            <a:r>
              <a:rPr lang="cs-CZ" dirty="0" err="1" smtClean="0"/>
              <a:t>Drill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IS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Study </a:t>
            </a:r>
            <a:r>
              <a:rPr lang="cs-CZ" dirty="0" err="1" smtClean="0"/>
              <a:t>literature</a:t>
            </a:r>
            <a:r>
              <a:rPr lang="cs-CZ" dirty="0" smtClean="0"/>
              <a:t> (</a:t>
            </a:r>
            <a:r>
              <a:rPr lang="cs-CZ" dirty="0" err="1" smtClean="0"/>
              <a:t>illustrated</a:t>
            </a:r>
            <a:r>
              <a:rPr lang="cs-CZ" dirty="0" smtClean="0"/>
              <a:t> </a:t>
            </a:r>
            <a:r>
              <a:rPr lang="cs-CZ" dirty="0" err="1" smtClean="0"/>
              <a:t>dictionaries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22430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1143000"/>
          </a:xfrm>
        </p:spPr>
        <p:txBody>
          <a:bodyPr/>
          <a:lstStyle/>
          <a:p>
            <a:pPr algn="l" eaLnBrk="1" hangingPunct="1"/>
            <a:r>
              <a:rPr lang="cs-CZ" altLang="cs-CZ" dirty="0">
                <a:solidFill>
                  <a:srgbClr val="267CF2"/>
                </a:solidFill>
                <a:latin typeface="Cambria" panose="02040503050406030204" pitchFamily="18" charset="0"/>
              </a:rPr>
              <a:t>S</a:t>
            </a:r>
            <a:r>
              <a:rPr lang="en-US" altLang="cs-CZ" dirty="0" smtClean="0">
                <a:solidFill>
                  <a:srgbClr val="267CF2"/>
                </a:solidFill>
                <a:latin typeface="Cambria" panose="02040503050406030204" pitchFamily="18" charset="0"/>
              </a:rPr>
              <a:t>tem of a word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3124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500" dirty="0" smtClean="0">
                <a:solidFill>
                  <a:srgbClr val="00B050"/>
                </a:solidFill>
                <a:latin typeface="Cambria" panose="02040503050406030204" pitchFamily="18" charset="0"/>
              </a:rPr>
              <a:t>= </a:t>
            </a:r>
            <a:r>
              <a:rPr lang="en-US" altLang="cs-CZ" sz="2500" dirty="0" smtClean="0">
                <a:solidFill>
                  <a:srgbClr val="00B050"/>
                </a:solidFill>
                <a:latin typeface="Cambria" panose="02040503050406030204" pitchFamily="18" charset="0"/>
              </a:rPr>
              <a:t>a form to which affixes (endings) can be attached</a:t>
            </a:r>
            <a:endParaRPr lang="cs-CZ" altLang="cs-CZ" sz="2500" dirty="0" smtClean="0">
              <a:solidFill>
                <a:srgbClr val="00B050"/>
              </a:solidFill>
              <a:latin typeface="Cambria" panose="02040503050406030204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cs-CZ" altLang="cs-CZ" sz="2500" dirty="0" smtClean="0">
              <a:solidFill>
                <a:srgbClr val="00B050"/>
              </a:solidFill>
              <a:latin typeface="Cambria" panose="02040503050406030204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2500" dirty="0" smtClean="0">
                <a:solidFill>
                  <a:srgbClr val="00B050"/>
                </a:solidFill>
                <a:latin typeface="Cambria" panose="02040503050406030204" pitchFamily="18" charset="0"/>
              </a:rPr>
              <a:t>IT IS CRUCIAL TO KNOW THE STEM TO CREATE ALL OTHER CASES !!!</a:t>
            </a:r>
            <a:endParaRPr lang="en-US" altLang="cs-CZ" sz="2500" dirty="0" smtClean="0">
              <a:solidFill>
                <a:srgbClr val="00B050"/>
              </a:solidFill>
              <a:latin typeface="Cambria" panose="02040503050406030204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cs-CZ" altLang="cs-CZ" sz="2500" b="1" dirty="0">
              <a:solidFill>
                <a:srgbClr val="B10010"/>
              </a:solidFill>
              <a:latin typeface="Cambria" panose="020405030504060302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cs-CZ" sz="2500" b="1" dirty="0" smtClean="0">
                <a:solidFill>
                  <a:srgbClr val="B10010"/>
                </a:solidFill>
                <a:latin typeface="Cambria" panose="02040503050406030204" pitchFamily="18" charset="0"/>
              </a:rPr>
              <a:t>In Latin we need to remove the genitive ending in order to gain the genitive stem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23900" y="4165054"/>
            <a:ext cx="12112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cs-CZ" sz="2800" dirty="0" err="1">
                <a:solidFill>
                  <a:srgbClr val="267CF2"/>
                </a:solidFill>
                <a:latin typeface="Cambria" panose="02040503050406030204" pitchFamily="18" charset="0"/>
              </a:rPr>
              <a:t>ven</a:t>
            </a:r>
            <a:r>
              <a:rPr lang="en-US" altLang="cs-CZ" sz="2800" dirty="0">
                <a:solidFill>
                  <a:srgbClr val="267CF2"/>
                </a:solidFill>
                <a:latin typeface="Cambria" panose="02040503050406030204" pitchFamily="18" charset="0"/>
              </a:rPr>
              <a:t>-a</a:t>
            </a:r>
          </a:p>
          <a:p>
            <a:pPr eaLnBrk="1" hangingPunct="1"/>
            <a:r>
              <a:rPr lang="en-US" altLang="cs-CZ" sz="2800" dirty="0" err="1">
                <a:solidFill>
                  <a:srgbClr val="7030A0"/>
                </a:solidFill>
                <a:latin typeface="Cambria" panose="02040503050406030204" pitchFamily="18" charset="0"/>
              </a:rPr>
              <a:t>ven</a:t>
            </a:r>
            <a:r>
              <a:rPr lang="en-US" altLang="cs-CZ" sz="2800" dirty="0">
                <a:solidFill>
                  <a:srgbClr val="267CF2"/>
                </a:solidFill>
                <a:latin typeface="Cambria" panose="02040503050406030204" pitchFamily="18" charset="0"/>
              </a:rPr>
              <a:t>-ae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01863" y="4178300"/>
            <a:ext cx="169862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cs-CZ" sz="2800" dirty="0" err="1">
                <a:solidFill>
                  <a:srgbClr val="267CF2"/>
                </a:solidFill>
                <a:latin typeface="Cambria" panose="02040503050406030204" pitchFamily="18" charset="0"/>
              </a:rPr>
              <a:t>humer</a:t>
            </a:r>
            <a:r>
              <a:rPr lang="en-US" altLang="cs-CZ" sz="2800" dirty="0">
                <a:solidFill>
                  <a:srgbClr val="267CF2"/>
                </a:solidFill>
                <a:latin typeface="Cambria" panose="02040503050406030204" pitchFamily="18" charset="0"/>
              </a:rPr>
              <a:t>-us</a:t>
            </a:r>
          </a:p>
          <a:p>
            <a:pPr eaLnBrk="1" hangingPunct="1"/>
            <a:r>
              <a:rPr lang="en-US" altLang="cs-CZ" sz="2800" dirty="0" err="1">
                <a:solidFill>
                  <a:srgbClr val="7030A0"/>
                </a:solidFill>
                <a:latin typeface="Cambria" panose="02040503050406030204" pitchFamily="18" charset="0"/>
              </a:rPr>
              <a:t>humer</a:t>
            </a:r>
            <a:r>
              <a:rPr lang="en-US" altLang="cs-CZ" sz="2800" dirty="0" err="1">
                <a:solidFill>
                  <a:srgbClr val="267CF2"/>
                </a:solidFill>
                <a:latin typeface="Cambria" panose="02040503050406030204" pitchFamily="18" charset="0"/>
              </a:rPr>
              <a:t>-i</a:t>
            </a:r>
            <a:endParaRPr lang="en-US" altLang="cs-CZ" sz="2800" dirty="0">
              <a:solidFill>
                <a:srgbClr val="267CF2"/>
              </a:solidFill>
              <a:latin typeface="Cambria" panose="02040503050406030204" pitchFamily="18" charset="0"/>
            </a:endParaRPr>
          </a:p>
          <a:p>
            <a:pPr eaLnBrk="1" hangingPunct="1"/>
            <a:endParaRPr lang="en-US" altLang="cs-CZ" sz="2800" dirty="0">
              <a:solidFill>
                <a:srgbClr val="267CF2"/>
              </a:solidFill>
              <a:latin typeface="Cambria" panose="02040503050406030204" pitchFamily="18" charset="0"/>
            </a:endParaRPr>
          </a:p>
          <a:p>
            <a:pPr eaLnBrk="1" hangingPunct="1"/>
            <a:r>
              <a:rPr lang="en-US" altLang="cs-CZ" sz="2800" dirty="0" err="1">
                <a:solidFill>
                  <a:srgbClr val="267CF2"/>
                </a:solidFill>
                <a:latin typeface="Cambria" panose="02040503050406030204" pitchFamily="18" charset="0"/>
              </a:rPr>
              <a:t>diamet-er</a:t>
            </a:r>
            <a:endParaRPr lang="en-US" altLang="cs-CZ" sz="2800" dirty="0">
              <a:solidFill>
                <a:srgbClr val="267CF2"/>
              </a:solidFill>
              <a:latin typeface="Cambria" panose="02040503050406030204" pitchFamily="18" charset="0"/>
            </a:endParaRPr>
          </a:p>
          <a:p>
            <a:pPr eaLnBrk="1" hangingPunct="1"/>
            <a:r>
              <a:rPr lang="en-US" altLang="cs-CZ" sz="2800" dirty="0" err="1">
                <a:solidFill>
                  <a:srgbClr val="7030A0"/>
                </a:solidFill>
                <a:latin typeface="Cambria" panose="02040503050406030204" pitchFamily="18" charset="0"/>
              </a:rPr>
              <a:t>diametr</a:t>
            </a:r>
            <a:r>
              <a:rPr lang="en-US" altLang="cs-CZ" sz="2800" dirty="0" err="1">
                <a:solidFill>
                  <a:srgbClr val="267CF2"/>
                </a:solidFill>
                <a:latin typeface="Cambria" panose="02040503050406030204" pitchFamily="18" charset="0"/>
              </a:rPr>
              <a:t>-i</a:t>
            </a:r>
            <a:endParaRPr lang="en-US" altLang="cs-CZ" sz="2800" dirty="0">
              <a:solidFill>
                <a:srgbClr val="267CF2"/>
              </a:solidFill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121150" y="4178300"/>
            <a:ext cx="159385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cs-CZ" sz="2800" dirty="0" err="1">
                <a:solidFill>
                  <a:srgbClr val="267CF2"/>
                </a:solidFill>
                <a:latin typeface="Cambria" panose="02040503050406030204" pitchFamily="18" charset="0"/>
              </a:rPr>
              <a:t>dol</a:t>
            </a:r>
            <a:r>
              <a:rPr lang="en-US" altLang="cs-CZ" sz="2800" dirty="0">
                <a:solidFill>
                  <a:srgbClr val="267CF2"/>
                </a:solidFill>
                <a:latin typeface="Cambria" panose="02040503050406030204" pitchFamily="18" charset="0"/>
              </a:rPr>
              <a:t>-or</a:t>
            </a:r>
          </a:p>
          <a:p>
            <a:pPr eaLnBrk="1" hangingPunct="1"/>
            <a:r>
              <a:rPr lang="en-US" altLang="cs-CZ" sz="2800" dirty="0">
                <a:solidFill>
                  <a:srgbClr val="7030A0"/>
                </a:solidFill>
                <a:latin typeface="Cambria" panose="02040503050406030204" pitchFamily="18" charset="0"/>
              </a:rPr>
              <a:t>dolor</a:t>
            </a:r>
            <a:r>
              <a:rPr lang="en-US" altLang="cs-CZ" sz="2800" dirty="0">
                <a:solidFill>
                  <a:srgbClr val="267CF2"/>
                </a:solidFill>
                <a:latin typeface="Cambria" panose="02040503050406030204" pitchFamily="18" charset="0"/>
              </a:rPr>
              <a:t>-is</a:t>
            </a:r>
          </a:p>
          <a:p>
            <a:pPr eaLnBrk="1" hangingPunct="1"/>
            <a:r>
              <a:rPr lang="en-US" altLang="cs-CZ" sz="2800" dirty="0" err="1">
                <a:solidFill>
                  <a:srgbClr val="267CF2"/>
                </a:solidFill>
                <a:latin typeface="Cambria" panose="02040503050406030204" pitchFamily="18" charset="0"/>
              </a:rPr>
              <a:t>corp</a:t>
            </a:r>
            <a:r>
              <a:rPr lang="en-US" altLang="cs-CZ" sz="2800" dirty="0">
                <a:solidFill>
                  <a:srgbClr val="267CF2"/>
                </a:solidFill>
                <a:latin typeface="Cambria" panose="02040503050406030204" pitchFamily="18" charset="0"/>
              </a:rPr>
              <a:t>-us</a:t>
            </a:r>
          </a:p>
          <a:p>
            <a:pPr eaLnBrk="1" hangingPunct="1"/>
            <a:r>
              <a:rPr lang="en-US" altLang="cs-CZ" sz="2800" dirty="0" err="1">
                <a:solidFill>
                  <a:srgbClr val="7030A0"/>
                </a:solidFill>
                <a:latin typeface="Cambria" panose="02040503050406030204" pitchFamily="18" charset="0"/>
              </a:rPr>
              <a:t>corpor</a:t>
            </a:r>
            <a:r>
              <a:rPr lang="en-US" altLang="cs-CZ" sz="2800" dirty="0">
                <a:solidFill>
                  <a:srgbClr val="267CF2"/>
                </a:solidFill>
                <a:latin typeface="Cambria" panose="02040503050406030204" pitchFamily="18" charset="0"/>
              </a:rPr>
              <a:t>-is</a:t>
            </a:r>
          </a:p>
          <a:p>
            <a:pPr eaLnBrk="1" hangingPunct="1"/>
            <a:r>
              <a:rPr lang="en-US" altLang="cs-CZ" sz="2800" dirty="0">
                <a:solidFill>
                  <a:srgbClr val="267CF2"/>
                </a:solidFill>
                <a:latin typeface="Cambria" panose="02040503050406030204" pitchFamily="18" charset="0"/>
              </a:rPr>
              <a:t>de-ns</a:t>
            </a:r>
          </a:p>
          <a:p>
            <a:pPr eaLnBrk="1" hangingPunct="1"/>
            <a:r>
              <a:rPr lang="en-US" altLang="cs-CZ" sz="2800" dirty="0">
                <a:solidFill>
                  <a:srgbClr val="7030A0"/>
                </a:solidFill>
                <a:latin typeface="Cambria" panose="02040503050406030204" pitchFamily="18" charset="0"/>
              </a:rPr>
              <a:t>dent</a:t>
            </a:r>
            <a:r>
              <a:rPr lang="en-US" altLang="cs-CZ" sz="2800" dirty="0">
                <a:solidFill>
                  <a:srgbClr val="267CF2"/>
                </a:solidFill>
                <a:latin typeface="Cambria" panose="02040503050406030204" pitchFamily="18" charset="0"/>
              </a:rPr>
              <a:t>-is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948363" y="4178300"/>
            <a:ext cx="120967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cs-CZ" sz="2800" dirty="0">
                <a:solidFill>
                  <a:srgbClr val="267CF2"/>
                </a:solidFill>
                <a:latin typeface="Cambria" panose="02040503050406030204" pitchFamily="18" charset="0"/>
              </a:rPr>
              <a:t>arc-us</a:t>
            </a:r>
          </a:p>
          <a:p>
            <a:pPr eaLnBrk="1" hangingPunct="1"/>
            <a:r>
              <a:rPr lang="en-US" altLang="cs-CZ" sz="2800" dirty="0">
                <a:solidFill>
                  <a:srgbClr val="7030A0"/>
                </a:solidFill>
                <a:latin typeface="Cambria" panose="02040503050406030204" pitchFamily="18" charset="0"/>
              </a:rPr>
              <a:t>arc</a:t>
            </a:r>
            <a:r>
              <a:rPr lang="en-US" altLang="cs-CZ" sz="2800" dirty="0">
                <a:solidFill>
                  <a:srgbClr val="267CF2"/>
                </a:solidFill>
                <a:latin typeface="Cambria" panose="02040503050406030204" pitchFamily="18" charset="0"/>
              </a:rPr>
              <a:t>-us</a:t>
            </a:r>
          </a:p>
          <a:p>
            <a:pPr eaLnBrk="1" hangingPunct="1"/>
            <a:endParaRPr lang="en-US" altLang="cs-CZ" sz="2800" dirty="0">
              <a:solidFill>
                <a:srgbClr val="267CF2"/>
              </a:solidFill>
              <a:latin typeface="Cambria" panose="02040503050406030204" pitchFamily="18" charset="0"/>
            </a:endParaRPr>
          </a:p>
          <a:p>
            <a:pPr eaLnBrk="1" hangingPunct="1"/>
            <a:r>
              <a:rPr lang="en-US" altLang="cs-CZ" sz="2800" dirty="0">
                <a:solidFill>
                  <a:srgbClr val="267CF2"/>
                </a:solidFill>
                <a:latin typeface="Cambria" panose="02040503050406030204" pitchFamily="18" charset="0"/>
              </a:rPr>
              <a:t>gen-u</a:t>
            </a:r>
          </a:p>
          <a:p>
            <a:pPr eaLnBrk="1" hangingPunct="1"/>
            <a:r>
              <a:rPr lang="en-US" altLang="cs-CZ" sz="2800" dirty="0">
                <a:solidFill>
                  <a:srgbClr val="7030A0"/>
                </a:solidFill>
                <a:latin typeface="Cambria" panose="02040503050406030204" pitchFamily="18" charset="0"/>
              </a:rPr>
              <a:t>gen</a:t>
            </a:r>
            <a:r>
              <a:rPr lang="en-US" altLang="cs-CZ" sz="2800" dirty="0">
                <a:solidFill>
                  <a:srgbClr val="267CF2"/>
                </a:solidFill>
                <a:latin typeface="Cambria" panose="02040503050406030204" pitchFamily="18" charset="0"/>
              </a:rPr>
              <a:t>-us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391400" y="4178300"/>
            <a:ext cx="11747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cs-CZ" sz="2800" dirty="0" err="1">
                <a:solidFill>
                  <a:srgbClr val="267CF2"/>
                </a:solidFill>
                <a:latin typeface="Cambria" panose="02040503050406030204" pitchFamily="18" charset="0"/>
              </a:rPr>
              <a:t>faci-es</a:t>
            </a:r>
            <a:endParaRPr lang="en-US" altLang="cs-CZ" sz="2800" dirty="0">
              <a:solidFill>
                <a:srgbClr val="267CF2"/>
              </a:solidFill>
              <a:latin typeface="Cambria" panose="02040503050406030204" pitchFamily="18" charset="0"/>
            </a:endParaRPr>
          </a:p>
          <a:p>
            <a:pPr eaLnBrk="1" hangingPunct="1"/>
            <a:r>
              <a:rPr lang="en-US" altLang="cs-CZ" sz="2800" dirty="0" err="1">
                <a:solidFill>
                  <a:srgbClr val="7030A0"/>
                </a:solidFill>
                <a:latin typeface="Cambria" panose="02040503050406030204" pitchFamily="18" charset="0"/>
              </a:rPr>
              <a:t>faci</a:t>
            </a:r>
            <a:r>
              <a:rPr lang="en-US" altLang="cs-CZ" sz="2800" dirty="0" err="1">
                <a:solidFill>
                  <a:srgbClr val="267CF2"/>
                </a:solidFill>
                <a:latin typeface="Cambria" panose="02040503050406030204" pitchFamily="18" charset="0"/>
              </a:rPr>
              <a:t>-ei</a:t>
            </a:r>
            <a:endParaRPr lang="en-US" altLang="cs-CZ" sz="2800" dirty="0">
              <a:solidFill>
                <a:srgbClr val="267CF2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853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Adjectives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2800" b="1" dirty="0" smtClean="0">
                <a:solidFill>
                  <a:srgbClr val="00B050"/>
                </a:solidFill>
              </a:rPr>
              <a:t>= </a:t>
            </a:r>
            <a:r>
              <a:rPr lang="cs-CZ" sz="2800" b="1" dirty="0" err="1" smtClean="0">
                <a:solidFill>
                  <a:srgbClr val="00B050"/>
                </a:solidFill>
              </a:rPr>
              <a:t>words</a:t>
            </a:r>
            <a:r>
              <a:rPr lang="cs-CZ" sz="2800" b="1" dirty="0" smtClean="0">
                <a:solidFill>
                  <a:srgbClr val="00B050"/>
                </a:solidFill>
              </a:rPr>
              <a:t> </a:t>
            </a:r>
            <a:r>
              <a:rPr lang="cs-CZ" sz="2800" b="1" dirty="0" err="1" smtClean="0">
                <a:solidFill>
                  <a:srgbClr val="00B050"/>
                </a:solidFill>
              </a:rPr>
              <a:t>that</a:t>
            </a:r>
            <a:r>
              <a:rPr lang="cs-CZ" sz="2800" b="1" dirty="0" smtClean="0">
                <a:solidFill>
                  <a:srgbClr val="00B050"/>
                </a:solidFill>
              </a:rPr>
              <a:t> </a:t>
            </a:r>
            <a:r>
              <a:rPr lang="cs-CZ" sz="2800" b="1" dirty="0" err="1" smtClean="0">
                <a:solidFill>
                  <a:srgbClr val="00B050"/>
                </a:solidFill>
              </a:rPr>
              <a:t>give</a:t>
            </a:r>
            <a:r>
              <a:rPr lang="cs-CZ" sz="2800" b="1" dirty="0" smtClean="0">
                <a:solidFill>
                  <a:srgbClr val="00B050"/>
                </a:solidFill>
              </a:rPr>
              <a:t> </a:t>
            </a:r>
            <a:r>
              <a:rPr lang="cs-CZ" sz="2800" b="1" dirty="0" err="1" smtClean="0">
                <a:solidFill>
                  <a:srgbClr val="00B050"/>
                </a:solidFill>
              </a:rPr>
              <a:t>new</a:t>
            </a:r>
            <a:r>
              <a:rPr lang="cs-CZ" sz="2800" b="1" dirty="0" smtClean="0">
                <a:solidFill>
                  <a:srgbClr val="00B050"/>
                </a:solidFill>
              </a:rPr>
              <a:t> </a:t>
            </a:r>
            <a:r>
              <a:rPr lang="cs-CZ" sz="2800" b="1" dirty="0" err="1" smtClean="0">
                <a:solidFill>
                  <a:srgbClr val="00B050"/>
                </a:solidFill>
              </a:rPr>
              <a:t>information</a:t>
            </a:r>
            <a:r>
              <a:rPr lang="cs-CZ" sz="2800" b="1" dirty="0" smtClean="0">
                <a:solidFill>
                  <a:srgbClr val="00B050"/>
                </a:solidFill>
              </a:rPr>
              <a:t> on </a:t>
            </a:r>
            <a:r>
              <a:rPr lang="cs-CZ" sz="2800" b="1" dirty="0" err="1" smtClean="0">
                <a:solidFill>
                  <a:srgbClr val="00B050"/>
                </a:solidFill>
              </a:rPr>
              <a:t>nouns</a:t>
            </a:r>
            <a:r>
              <a:rPr lang="cs-CZ" sz="2800" b="1" dirty="0" smtClean="0">
                <a:solidFill>
                  <a:srgbClr val="00B050"/>
                </a:solidFill>
              </a:rPr>
              <a:t>, </a:t>
            </a:r>
            <a:r>
              <a:rPr lang="cs-CZ" sz="2800" b="1" dirty="0" err="1" smtClean="0">
                <a:solidFill>
                  <a:srgbClr val="00B050"/>
                </a:solidFill>
              </a:rPr>
              <a:t>modify</a:t>
            </a:r>
            <a:r>
              <a:rPr lang="cs-CZ" sz="2800" b="1" dirty="0" smtClean="0">
                <a:solidFill>
                  <a:srgbClr val="00B050"/>
                </a:solidFill>
              </a:rPr>
              <a:t> </a:t>
            </a:r>
            <a:r>
              <a:rPr lang="cs-CZ" sz="2800" b="1" dirty="0" err="1" smtClean="0">
                <a:solidFill>
                  <a:srgbClr val="00B050"/>
                </a:solidFill>
              </a:rPr>
              <a:t>nouns</a:t>
            </a:r>
            <a:endParaRPr lang="cs-CZ" sz="2800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cs-CZ" sz="28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cs-CZ" sz="2800" dirty="0" err="1" smtClean="0">
                <a:solidFill>
                  <a:srgbClr val="FF0000"/>
                </a:solidFill>
              </a:rPr>
              <a:t>Adjectives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always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have</a:t>
            </a:r>
            <a:r>
              <a:rPr lang="cs-CZ" sz="2800" dirty="0" smtClean="0">
                <a:solidFill>
                  <a:srgbClr val="FF0000"/>
                </a:solidFill>
              </a:rPr>
              <a:t> to </a:t>
            </a:r>
            <a:r>
              <a:rPr lang="cs-CZ" sz="2800" dirty="0" err="1" smtClean="0">
                <a:solidFill>
                  <a:srgbClr val="FF0000"/>
                </a:solidFill>
              </a:rPr>
              <a:t>correspond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with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the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noun</a:t>
            </a:r>
            <a:r>
              <a:rPr lang="cs-CZ" sz="2800" dirty="0" smtClean="0">
                <a:solidFill>
                  <a:srgbClr val="FF0000"/>
                </a:solidFill>
              </a:rPr>
              <a:t> to </a:t>
            </a:r>
            <a:r>
              <a:rPr lang="cs-CZ" sz="2800" dirty="0" err="1" smtClean="0">
                <a:solidFill>
                  <a:srgbClr val="FF0000"/>
                </a:solidFill>
              </a:rPr>
              <a:t>which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they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belong</a:t>
            </a:r>
            <a:r>
              <a:rPr lang="cs-CZ" sz="2800" dirty="0" smtClean="0">
                <a:solidFill>
                  <a:srgbClr val="FF0000"/>
                </a:solidFill>
              </a:rPr>
              <a:t> in gender, </a:t>
            </a:r>
            <a:r>
              <a:rPr lang="cs-CZ" sz="2800" dirty="0" err="1" smtClean="0">
                <a:solidFill>
                  <a:srgbClr val="FF0000"/>
                </a:solidFill>
              </a:rPr>
              <a:t>number</a:t>
            </a:r>
            <a:r>
              <a:rPr lang="cs-CZ" sz="2800" dirty="0" smtClean="0">
                <a:solidFill>
                  <a:srgbClr val="FF0000"/>
                </a:solidFill>
              </a:rPr>
              <a:t> and case!!!!</a:t>
            </a:r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r>
              <a:rPr lang="cs-CZ" sz="2800" dirty="0" err="1" smtClean="0"/>
              <a:t>fractur</a:t>
            </a:r>
            <a:r>
              <a:rPr lang="cs-CZ" sz="2800" b="1" dirty="0" err="1" smtClean="0"/>
              <a:t>a</a:t>
            </a:r>
            <a:r>
              <a:rPr lang="cs-CZ" sz="2800" dirty="0" smtClean="0"/>
              <a:t> </a:t>
            </a:r>
            <a:r>
              <a:rPr lang="cs-CZ" sz="2800" dirty="0" err="1" smtClean="0"/>
              <a:t>ulnae</a:t>
            </a:r>
            <a:r>
              <a:rPr lang="cs-CZ" sz="2800" dirty="0" smtClean="0"/>
              <a:t> </a:t>
            </a:r>
            <a:r>
              <a:rPr lang="cs-CZ" sz="2800" dirty="0" err="1" smtClean="0"/>
              <a:t>dextrae</a:t>
            </a:r>
            <a:r>
              <a:rPr lang="cs-CZ" sz="2800" dirty="0" smtClean="0"/>
              <a:t> </a:t>
            </a:r>
            <a:r>
              <a:rPr lang="cs-CZ" sz="2800" dirty="0" err="1" smtClean="0"/>
              <a:t>complicat</a:t>
            </a:r>
            <a:r>
              <a:rPr lang="cs-CZ" sz="2800" b="1" dirty="0" err="1" smtClean="0"/>
              <a:t>a</a:t>
            </a:r>
            <a:endParaRPr lang="cs-CZ" sz="2800" dirty="0"/>
          </a:p>
          <a:p>
            <a:pPr marL="0" indent="0">
              <a:buNone/>
            </a:pPr>
            <a:r>
              <a:rPr lang="cs-CZ" sz="2800" dirty="0" err="1" smtClean="0"/>
              <a:t>vertebr</a:t>
            </a:r>
            <a:r>
              <a:rPr lang="cs-CZ" sz="2800" b="1" dirty="0" err="1" smtClean="0"/>
              <a:t>ae</a:t>
            </a:r>
            <a:r>
              <a:rPr lang="cs-CZ" sz="2800" dirty="0" smtClean="0"/>
              <a:t> </a:t>
            </a:r>
            <a:r>
              <a:rPr lang="cs-CZ" sz="2800" dirty="0" err="1" smtClean="0"/>
              <a:t>thoracic</a:t>
            </a:r>
            <a:r>
              <a:rPr lang="cs-CZ" sz="2800" b="1" dirty="0" err="1" smtClean="0"/>
              <a:t>ae</a:t>
            </a:r>
            <a:endParaRPr lang="cs-CZ" sz="2800" dirty="0"/>
          </a:p>
          <a:p>
            <a:pPr marL="0" indent="0">
              <a:buNone/>
            </a:pPr>
            <a:r>
              <a:rPr lang="cs-CZ" sz="2800" dirty="0" smtClean="0"/>
              <a:t>ad </a:t>
            </a:r>
            <a:r>
              <a:rPr lang="cs-CZ" sz="2800" dirty="0" err="1" smtClean="0"/>
              <a:t>lagoen</a:t>
            </a:r>
            <a:r>
              <a:rPr lang="cs-CZ" sz="2800" b="1" dirty="0" err="1" smtClean="0"/>
              <a:t>am</a:t>
            </a:r>
            <a:r>
              <a:rPr lang="cs-CZ" sz="2800" dirty="0" smtClean="0"/>
              <a:t> </a:t>
            </a:r>
            <a:r>
              <a:rPr lang="cs-CZ" sz="2800" dirty="0" err="1" smtClean="0"/>
              <a:t>fusc</a:t>
            </a:r>
            <a:r>
              <a:rPr lang="cs-CZ" sz="2800" b="1" dirty="0" err="1" smtClean="0"/>
              <a:t>am</a:t>
            </a:r>
            <a:endParaRPr lang="cs-CZ" sz="2800" b="1" dirty="0" smtClean="0"/>
          </a:p>
          <a:p>
            <a:pPr marL="0" indent="0">
              <a:buNone/>
            </a:pPr>
            <a:r>
              <a:rPr lang="cs-CZ" sz="2800" dirty="0" err="1" smtClean="0"/>
              <a:t>cum</a:t>
            </a:r>
            <a:r>
              <a:rPr lang="cs-CZ" sz="2800" dirty="0" smtClean="0"/>
              <a:t> </a:t>
            </a:r>
            <a:r>
              <a:rPr lang="cs-CZ" sz="2800" dirty="0" err="1" smtClean="0"/>
              <a:t>anaemi</a:t>
            </a:r>
            <a:r>
              <a:rPr lang="cs-CZ" sz="2800" b="1" dirty="0" err="1" smtClean="0"/>
              <a:t>a</a:t>
            </a:r>
            <a:r>
              <a:rPr lang="cs-CZ" sz="2800" dirty="0" smtClean="0"/>
              <a:t> </a:t>
            </a:r>
            <a:r>
              <a:rPr lang="cs-CZ" sz="2800" dirty="0" err="1" smtClean="0"/>
              <a:t>pernicios</a:t>
            </a:r>
            <a:r>
              <a:rPr lang="cs-CZ" sz="2800" b="1" dirty="0" err="1" smtClean="0"/>
              <a:t>a</a:t>
            </a:r>
            <a:endParaRPr lang="cs-CZ" sz="2800" b="1" dirty="0" smtClean="0"/>
          </a:p>
          <a:p>
            <a:pPr marL="0" indent="0">
              <a:buNone/>
            </a:pPr>
            <a:endParaRPr lang="cs-CZ" sz="2800" b="1" dirty="0"/>
          </a:p>
          <a:p>
            <a:pPr marL="0" indent="0" algn="ctr">
              <a:buNone/>
            </a:pPr>
            <a:r>
              <a:rPr lang="cs-CZ" sz="2800" b="1" i="1" dirty="0" err="1" smtClean="0">
                <a:solidFill>
                  <a:schemeClr val="tx1"/>
                </a:solidFill>
              </a:rPr>
              <a:t>Why</a:t>
            </a:r>
            <a:r>
              <a:rPr lang="cs-CZ" sz="2800" b="1" i="1" dirty="0" smtClean="0">
                <a:solidFill>
                  <a:schemeClr val="tx1"/>
                </a:solidFill>
              </a:rPr>
              <a:t> do </a:t>
            </a:r>
            <a:r>
              <a:rPr lang="cs-CZ" sz="2800" b="1" i="1" dirty="0" err="1" smtClean="0">
                <a:solidFill>
                  <a:schemeClr val="tx1"/>
                </a:solidFill>
              </a:rPr>
              <a:t>you</a:t>
            </a:r>
            <a:r>
              <a:rPr lang="cs-CZ" sz="2800" b="1" i="1" dirty="0" smtClean="0">
                <a:solidFill>
                  <a:schemeClr val="tx1"/>
                </a:solidFill>
              </a:rPr>
              <a:t> </a:t>
            </a:r>
            <a:r>
              <a:rPr lang="cs-CZ" sz="2800" b="1" i="1" dirty="0" err="1" smtClean="0">
                <a:solidFill>
                  <a:schemeClr val="tx1"/>
                </a:solidFill>
              </a:rPr>
              <a:t>think</a:t>
            </a:r>
            <a:r>
              <a:rPr lang="cs-CZ" sz="2800" b="1" i="1" dirty="0" smtClean="0">
                <a:solidFill>
                  <a:schemeClr val="tx1"/>
                </a:solidFill>
              </a:rPr>
              <a:t> </a:t>
            </a:r>
            <a:r>
              <a:rPr lang="cs-CZ" sz="2800" b="1" i="1" dirty="0" err="1" smtClean="0">
                <a:solidFill>
                  <a:schemeClr val="tx1"/>
                </a:solidFill>
              </a:rPr>
              <a:t>this</a:t>
            </a:r>
            <a:r>
              <a:rPr lang="cs-CZ" sz="2800" b="1" i="1" dirty="0" smtClean="0">
                <a:solidFill>
                  <a:schemeClr val="tx1"/>
                </a:solidFill>
              </a:rPr>
              <a:t> </a:t>
            </a:r>
            <a:r>
              <a:rPr lang="cs-CZ" sz="2800" b="1" i="1" dirty="0" err="1" smtClean="0">
                <a:solidFill>
                  <a:schemeClr val="tx1"/>
                </a:solidFill>
              </a:rPr>
              <a:t>is</a:t>
            </a:r>
            <a:r>
              <a:rPr lang="cs-CZ" sz="2800" b="1" i="1" dirty="0" smtClean="0">
                <a:solidFill>
                  <a:schemeClr val="tx1"/>
                </a:solidFill>
              </a:rPr>
              <a:t> so?</a:t>
            </a:r>
            <a:endParaRPr lang="cs-CZ" sz="28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323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Prepositions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w</a:t>
            </a:r>
            <a:r>
              <a:rPr lang="cs-CZ" dirty="0" err="1" smtClean="0"/>
              <a:t>ith</a:t>
            </a:r>
            <a:r>
              <a:rPr lang="cs-CZ" dirty="0" smtClean="0"/>
              <a:t> </a:t>
            </a:r>
            <a:r>
              <a:rPr lang="cs-CZ" dirty="0" err="1" smtClean="0">
                <a:solidFill>
                  <a:srgbClr val="FF0000"/>
                </a:solidFill>
              </a:rPr>
              <a:t>accusative</a:t>
            </a:r>
            <a:endParaRPr lang="cs-CZ" dirty="0" smtClean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/>
              <a:t>ad</a:t>
            </a:r>
            <a:r>
              <a:rPr lang="cs-CZ" dirty="0" smtClean="0"/>
              <a:t> = </a:t>
            </a:r>
            <a:r>
              <a:rPr lang="cs-CZ" dirty="0" err="1" smtClean="0"/>
              <a:t>towards</a:t>
            </a:r>
            <a:r>
              <a:rPr lang="cs-CZ" dirty="0" smtClean="0"/>
              <a:t>, to – ad </a:t>
            </a:r>
            <a:r>
              <a:rPr lang="cs-CZ" dirty="0" err="1" smtClean="0"/>
              <a:t>cranium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/>
              <a:t>a</a:t>
            </a:r>
            <a:r>
              <a:rPr lang="cs-CZ" b="1" dirty="0" smtClean="0"/>
              <a:t>nte</a:t>
            </a:r>
            <a:r>
              <a:rPr lang="cs-CZ" dirty="0" smtClean="0"/>
              <a:t> = </a:t>
            </a:r>
            <a:r>
              <a:rPr lang="cs-CZ" dirty="0" err="1" smtClean="0"/>
              <a:t>before</a:t>
            </a:r>
            <a:r>
              <a:rPr lang="cs-CZ" dirty="0" smtClean="0"/>
              <a:t> – ante </a:t>
            </a:r>
            <a:r>
              <a:rPr lang="cs-CZ" dirty="0" err="1" smtClean="0"/>
              <a:t>fracturam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/>
              <a:t>p</a:t>
            </a:r>
            <a:r>
              <a:rPr lang="cs-CZ" b="1" dirty="0" smtClean="0"/>
              <a:t>ost</a:t>
            </a:r>
            <a:r>
              <a:rPr lang="cs-CZ" dirty="0" smtClean="0"/>
              <a:t> = </a:t>
            </a:r>
            <a:r>
              <a:rPr lang="cs-CZ" dirty="0" err="1" smtClean="0"/>
              <a:t>after</a:t>
            </a:r>
            <a:r>
              <a:rPr lang="cs-CZ" dirty="0" smtClean="0"/>
              <a:t> – post </a:t>
            </a:r>
            <a:r>
              <a:rPr lang="cs-CZ" dirty="0" err="1" smtClean="0"/>
              <a:t>operationem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/>
              <a:t>p</a:t>
            </a:r>
            <a:r>
              <a:rPr lang="cs-CZ" b="1" dirty="0" smtClean="0"/>
              <a:t>er</a:t>
            </a:r>
            <a:r>
              <a:rPr lang="cs-CZ" dirty="0" smtClean="0"/>
              <a:t> = </a:t>
            </a:r>
            <a:r>
              <a:rPr lang="cs-CZ" dirty="0" err="1" smtClean="0"/>
              <a:t>through</a:t>
            </a:r>
            <a:r>
              <a:rPr lang="cs-CZ" dirty="0" smtClean="0"/>
              <a:t> – per </a:t>
            </a:r>
            <a:r>
              <a:rPr lang="cs-CZ" dirty="0" err="1" smtClean="0"/>
              <a:t>rectum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/>
              <a:t>i</a:t>
            </a:r>
            <a:r>
              <a:rPr lang="cs-CZ" b="1" dirty="0" smtClean="0"/>
              <a:t>n</a:t>
            </a:r>
            <a:r>
              <a:rPr lang="cs-CZ" dirty="0" smtClean="0"/>
              <a:t> (</a:t>
            </a:r>
            <a:r>
              <a:rPr lang="cs-CZ" dirty="0" err="1" smtClean="0"/>
              <a:t>motion</a:t>
            </a:r>
            <a:r>
              <a:rPr lang="cs-CZ" dirty="0" smtClean="0"/>
              <a:t>)= </a:t>
            </a:r>
            <a:r>
              <a:rPr lang="cs-CZ" dirty="0" err="1" smtClean="0"/>
              <a:t>towards</a:t>
            </a:r>
            <a:r>
              <a:rPr lang="cs-CZ" dirty="0" smtClean="0"/>
              <a:t>, </a:t>
            </a:r>
            <a:r>
              <a:rPr lang="cs-CZ" dirty="0" err="1" smtClean="0"/>
              <a:t>into</a:t>
            </a:r>
            <a:r>
              <a:rPr lang="cs-CZ" dirty="0" smtClean="0"/>
              <a:t> – in </a:t>
            </a:r>
            <a:r>
              <a:rPr lang="cs-CZ" dirty="0" err="1" smtClean="0"/>
              <a:t>lagoenam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err="1"/>
              <a:t>p</a:t>
            </a:r>
            <a:r>
              <a:rPr lang="cs-CZ" b="1" dirty="0" err="1" smtClean="0"/>
              <a:t>rope</a:t>
            </a:r>
            <a:r>
              <a:rPr lang="cs-CZ" dirty="0" smtClean="0"/>
              <a:t> (</a:t>
            </a:r>
            <a:r>
              <a:rPr lang="cs-CZ" dirty="0" err="1" smtClean="0"/>
              <a:t>motion</a:t>
            </a:r>
            <a:r>
              <a:rPr lang="cs-CZ" dirty="0" smtClean="0"/>
              <a:t>) = </a:t>
            </a:r>
            <a:r>
              <a:rPr lang="cs-CZ" dirty="0" err="1" smtClean="0"/>
              <a:t>near</a:t>
            </a:r>
            <a:r>
              <a:rPr lang="cs-CZ" dirty="0" smtClean="0"/>
              <a:t> to – </a:t>
            </a:r>
            <a:r>
              <a:rPr lang="cs-CZ" dirty="0" err="1" smtClean="0"/>
              <a:t>prope</a:t>
            </a:r>
            <a:r>
              <a:rPr lang="cs-CZ" dirty="0" smtClean="0"/>
              <a:t> </a:t>
            </a:r>
            <a:r>
              <a:rPr lang="cs-CZ" dirty="0" err="1" smtClean="0"/>
              <a:t>ulnam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err="1"/>
              <a:t>p</a:t>
            </a:r>
            <a:r>
              <a:rPr lang="cs-CZ" b="1" dirty="0" err="1" smtClean="0"/>
              <a:t>ropter</a:t>
            </a:r>
            <a:r>
              <a:rPr lang="cs-CZ" dirty="0" smtClean="0"/>
              <a:t> = </a:t>
            </a:r>
            <a:r>
              <a:rPr lang="cs-CZ" dirty="0" err="1" smtClean="0"/>
              <a:t>because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– </a:t>
            </a:r>
            <a:r>
              <a:rPr lang="cs-CZ" dirty="0" err="1" smtClean="0"/>
              <a:t>propter</a:t>
            </a:r>
            <a:r>
              <a:rPr lang="cs-CZ" dirty="0" smtClean="0"/>
              <a:t> </a:t>
            </a:r>
            <a:r>
              <a:rPr lang="cs-CZ" dirty="0" err="1" smtClean="0"/>
              <a:t>anaemiam</a:t>
            </a:r>
            <a:r>
              <a:rPr lang="cs-CZ" dirty="0"/>
              <a:t>	</a:t>
            </a:r>
            <a:r>
              <a:rPr lang="cs-CZ" dirty="0" smtClean="0"/>
              <a:t>	</a:t>
            </a:r>
          </a:p>
          <a:p>
            <a:r>
              <a:rPr lang="cs-CZ" dirty="0" err="1"/>
              <a:t>w</a:t>
            </a:r>
            <a:r>
              <a:rPr lang="cs-CZ" dirty="0" err="1" smtClean="0"/>
              <a:t>ith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FF0000"/>
                </a:solidFill>
              </a:rPr>
              <a:t>ablative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/>
              <a:t>e/ex</a:t>
            </a:r>
            <a:r>
              <a:rPr lang="cs-CZ" dirty="0" smtClean="0"/>
              <a:t> = </a:t>
            </a:r>
            <a:r>
              <a:rPr lang="cs-CZ" dirty="0" err="1" smtClean="0"/>
              <a:t>out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– e </a:t>
            </a:r>
            <a:r>
              <a:rPr lang="cs-CZ" dirty="0" err="1" smtClean="0"/>
              <a:t>scatula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/>
              <a:t>a/ab</a:t>
            </a:r>
            <a:r>
              <a:rPr lang="cs-CZ" dirty="0" smtClean="0"/>
              <a:t> = </a:t>
            </a:r>
            <a:r>
              <a:rPr lang="cs-CZ" dirty="0" err="1" smtClean="0"/>
              <a:t>from</a:t>
            </a:r>
            <a:r>
              <a:rPr lang="cs-CZ" dirty="0" smtClean="0"/>
              <a:t>, by  – a </a:t>
            </a:r>
            <a:r>
              <a:rPr lang="cs-CZ" dirty="0" err="1" smtClean="0"/>
              <a:t>medico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/>
              <a:t>s</a:t>
            </a:r>
            <a:r>
              <a:rPr lang="cs-CZ" b="1" dirty="0" smtClean="0"/>
              <a:t>ine</a:t>
            </a:r>
            <a:r>
              <a:rPr lang="cs-CZ" dirty="0" smtClean="0"/>
              <a:t> = </a:t>
            </a:r>
            <a:r>
              <a:rPr lang="cs-CZ" dirty="0" err="1" smtClean="0"/>
              <a:t>without</a:t>
            </a:r>
            <a:r>
              <a:rPr lang="cs-CZ" dirty="0" smtClean="0"/>
              <a:t> – sine </a:t>
            </a:r>
            <a:r>
              <a:rPr lang="cs-CZ" dirty="0" err="1" smtClean="0"/>
              <a:t>insufficientia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err="1"/>
              <a:t>c</a:t>
            </a:r>
            <a:r>
              <a:rPr lang="cs-CZ" b="1" dirty="0" err="1" smtClean="0"/>
              <a:t>um</a:t>
            </a:r>
            <a:r>
              <a:rPr lang="cs-CZ" dirty="0" smtClean="0"/>
              <a:t> = </a:t>
            </a:r>
            <a:r>
              <a:rPr lang="cs-CZ" dirty="0" err="1" smtClean="0"/>
              <a:t>with</a:t>
            </a:r>
            <a:r>
              <a:rPr lang="cs-CZ" dirty="0" smtClean="0"/>
              <a:t> – </a:t>
            </a:r>
            <a:r>
              <a:rPr lang="cs-CZ" dirty="0" err="1" smtClean="0"/>
              <a:t>cum</a:t>
            </a:r>
            <a:r>
              <a:rPr lang="cs-CZ" dirty="0" smtClean="0"/>
              <a:t> </a:t>
            </a:r>
            <a:r>
              <a:rPr lang="cs-CZ" dirty="0" err="1" smtClean="0"/>
              <a:t>digito</a:t>
            </a:r>
            <a:r>
              <a:rPr lang="cs-CZ" dirty="0" smtClean="0"/>
              <a:t> </a:t>
            </a:r>
            <a:r>
              <a:rPr lang="cs-CZ" dirty="0" err="1" smtClean="0"/>
              <a:t>medio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/>
              <a:t>p</a:t>
            </a:r>
            <a:r>
              <a:rPr lang="cs-CZ" b="1" dirty="0" smtClean="0"/>
              <a:t>ro</a:t>
            </a:r>
            <a:r>
              <a:rPr lang="cs-CZ" dirty="0" smtClean="0"/>
              <a:t> =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sake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– pro </a:t>
            </a:r>
            <a:r>
              <a:rPr lang="cs-CZ" dirty="0" err="1" smtClean="0"/>
              <a:t>adulto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91436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Exercise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492896"/>
            <a:ext cx="8229600" cy="4525963"/>
          </a:xfrm>
        </p:spPr>
        <p:txBody>
          <a:bodyPr/>
          <a:lstStyle/>
          <a:p>
            <a:r>
              <a:rPr lang="cs-CZ" dirty="0" err="1" smtClean="0"/>
              <a:t>Assign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words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vocabulary</a:t>
            </a:r>
            <a:r>
              <a:rPr lang="cs-CZ" dirty="0" smtClean="0"/>
              <a:t> in Handout 1 to </a:t>
            </a:r>
            <a:r>
              <a:rPr lang="cs-CZ" dirty="0" err="1" smtClean="0"/>
              <a:t>their</a:t>
            </a:r>
            <a:r>
              <a:rPr lang="cs-CZ" dirty="0"/>
              <a:t> </a:t>
            </a:r>
            <a:r>
              <a:rPr lang="cs-CZ" dirty="0" err="1" smtClean="0"/>
              <a:t>declensions</a:t>
            </a:r>
            <a:r>
              <a:rPr lang="cs-CZ" dirty="0" smtClean="0"/>
              <a:t> </a:t>
            </a:r>
            <a:r>
              <a:rPr lang="cs-CZ" dirty="0" err="1" smtClean="0"/>
              <a:t>using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chart</a:t>
            </a:r>
          </a:p>
          <a:p>
            <a:endParaRPr lang="cs-CZ" dirty="0"/>
          </a:p>
          <a:p>
            <a:r>
              <a:rPr lang="cs-CZ" dirty="0" err="1" smtClean="0"/>
              <a:t>Decide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stem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each</a:t>
            </a:r>
            <a:r>
              <a:rPr lang="cs-CZ" dirty="0" smtClean="0"/>
              <a:t> </a:t>
            </a:r>
            <a:r>
              <a:rPr lang="cs-CZ" dirty="0" err="1" smtClean="0"/>
              <a:t>word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032051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Why</a:t>
            </a:r>
            <a:r>
              <a:rPr lang="cs-CZ" dirty="0" smtClean="0"/>
              <a:t> Latin/</a:t>
            </a:r>
            <a:r>
              <a:rPr lang="cs-CZ" dirty="0" err="1" smtClean="0"/>
              <a:t>Greek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sz="2800" dirty="0" smtClean="0">
                <a:solidFill>
                  <a:srgbClr val="FF0000"/>
                </a:solidFill>
              </a:rPr>
              <a:t>universal</a:t>
            </a:r>
            <a:r>
              <a:rPr lang="cs-CZ" sz="2800" dirty="0" smtClean="0"/>
              <a:t>, </a:t>
            </a:r>
            <a:r>
              <a:rPr lang="cs-CZ" sz="2800" dirty="0" err="1" smtClean="0">
                <a:solidFill>
                  <a:srgbClr val="FF0000"/>
                </a:solidFill>
              </a:rPr>
              <a:t>precise</a:t>
            </a:r>
            <a:r>
              <a:rPr lang="cs-CZ" sz="2800" dirty="0" smtClean="0"/>
              <a:t> and </a:t>
            </a:r>
            <a:r>
              <a:rPr lang="cs-CZ" sz="2800" dirty="0" err="1" smtClean="0">
                <a:solidFill>
                  <a:srgbClr val="FF0000"/>
                </a:solidFill>
              </a:rPr>
              <a:t>flexible</a:t>
            </a:r>
            <a:r>
              <a:rPr lang="cs-CZ" sz="2800" dirty="0" smtClean="0"/>
              <a:t> </a:t>
            </a:r>
            <a:r>
              <a:rPr lang="cs-CZ" sz="2800" dirty="0" err="1" smtClean="0"/>
              <a:t>system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terms</a:t>
            </a:r>
            <a:endParaRPr lang="cs-CZ" sz="2800" dirty="0" smtClean="0"/>
          </a:p>
          <a:p>
            <a:pPr marL="0" indent="0">
              <a:buNone/>
            </a:pPr>
            <a:endParaRPr lang="cs-CZ" sz="2800" dirty="0" smtClean="0"/>
          </a:p>
          <a:p>
            <a:r>
              <a:rPr lang="cs-CZ" sz="2800" dirty="0" err="1" smtClean="0"/>
              <a:t>Denote</a:t>
            </a:r>
            <a:r>
              <a:rPr lang="cs-CZ" sz="2800" dirty="0" smtClean="0"/>
              <a:t>:</a:t>
            </a:r>
          </a:p>
          <a:p>
            <a:pPr lvl="1"/>
            <a:r>
              <a:rPr lang="cs-CZ" sz="1800" dirty="0" err="1"/>
              <a:t>a</a:t>
            </a:r>
            <a:r>
              <a:rPr lang="cs-CZ" sz="1800" dirty="0" err="1" smtClean="0"/>
              <a:t>natomical</a:t>
            </a:r>
            <a:r>
              <a:rPr lang="cs-CZ" sz="1800" dirty="0" smtClean="0"/>
              <a:t> </a:t>
            </a:r>
            <a:r>
              <a:rPr lang="cs-CZ" sz="1800" dirty="0" err="1" smtClean="0"/>
              <a:t>structures</a:t>
            </a:r>
            <a:endParaRPr lang="cs-CZ" sz="1800" dirty="0" smtClean="0"/>
          </a:p>
          <a:p>
            <a:pPr lvl="1"/>
            <a:r>
              <a:rPr lang="cs-CZ" sz="1800" dirty="0" err="1"/>
              <a:t>m</a:t>
            </a:r>
            <a:r>
              <a:rPr lang="cs-CZ" sz="1800" dirty="0" err="1" smtClean="0"/>
              <a:t>edicaments</a:t>
            </a:r>
            <a:endParaRPr lang="cs-CZ" sz="1800" dirty="0" smtClean="0"/>
          </a:p>
          <a:p>
            <a:pPr lvl="1"/>
            <a:r>
              <a:rPr lang="cs-CZ" sz="1800" dirty="0" err="1"/>
              <a:t>t</a:t>
            </a:r>
            <a:r>
              <a:rPr lang="cs-CZ" sz="1800" dirty="0" err="1" smtClean="0"/>
              <a:t>herapeutical</a:t>
            </a:r>
            <a:r>
              <a:rPr lang="cs-CZ" sz="1800" dirty="0" smtClean="0"/>
              <a:t> </a:t>
            </a:r>
            <a:r>
              <a:rPr lang="cs-CZ" sz="1800" dirty="0" err="1" smtClean="0"/>
              <a:t>methods</a:t>
            </a:r>
            <a:r>
              <a:rPr lang="cs-CZ" sz="1800" dirty="0" smtClean="0"/>
              <a:t>, </a:t>
            </a:r>
            <a:r>
              <a:rPr lang="cs-CZ" sz="1800" dirty="0" err="1" smtClean="0"/>
              <a:t>diagnoses</a:t>
            </a:r>
            <a:endParaRPr lang="cs-CZ" sz="1800" dirty="0" smtClean="0"/>
          </a:p>
          <a:p>
            <a:r>
              <a:rPr lang="cs-CZ" sz="2800" dirty="0" err="1" smtClean="0"/>
              <a:t>Used</a:t>
            </a:r>
            <a:r>
              <a:rPr lang="cs-CZ" sz="2800" dirty="0" smtClean="0"/>
              <a:t> in:</a:t>
            </a:r>
          </a:p>
          <a:p>
            <a:pPr lvl="1"/>
            <a:r>
              <a:rPr lang="cs-CZ" sz="1800" dirty="0" err="1"/>
              <a:t>c</a:t>
            </a:r>
            <a:r>
              <a:rPr lang="cs-CZ" sz="1800" dirty="0" err="1" smtClean="0"/>
              <a:t>linical</a:t>
            </a:r>
            <a:r>
              <a:rPr lang="cs-CZ" sz="1800" dirty="0" smtClean="0"/>
              <a:t> </a:t>
            </a:r>
            <a:r>
              <a:rPr lang="cs-CZ" sz="1800" dirty="0" err="1" smtClean="0"/>
              <a:t>diagnoses</a:t>
            </a:r>
            <a:endParaRPr lang="cs-CZ" sz="1800" dirty="0" smtClean="0"/>
          </a:p>
          <a:p>
            <a:pPr lvl="1"/>
            <a:r>
              <a:rPr lang="cs-CZ" sz="1800" dirty="0" err="1"/>
              <a:t>d</a:t>
            </a:r>
            <a:r>
              <a:rPr lang="cs-CZ" sz="1800" dirty="0" err="1" smtClean="0"/>
              <a:t>issection</a:t>
            </a:r>
            <a:r>
              <a:rPr lang="cs-CZ" sz="1800" dirty="0" smtClean="0"/>
              <a:t> </a:t>
            </a:r>
            <a:r>
              <a:rPr lang="cs-CZ" sz="1800" dirty="0" err="1" smtClean="0"/>
              <a:t>protocols</a:t>
            </a:r>
            <a:endParaRPr lang="cs-CZ" sz="1800" dirty="0" smtClean="0"/>
          </a:p>
          <a:p>
            <a:pPr lvl="1"/>
            <a:r>
              <a:rPr lang="cs-CZ" sz="1800" dirty="0" err="1"/>
              <a:t>m</a:t>
            </a:r>
            <a:r>
              <a:rPr lang="cs-CZ" sz="1800" dirty="0" err="1" smtClean="0"/>
              <a:t>edical</a:t>
            </a:r>
            <a:r>
              <a:rPr lang="cs-CZ" sz="1800" dirty="0" smtClean="0"/>
              <a:t> </a:t>
            </a:r>
            <a:r>
              <a:rPr lang="cs-CZ" sz="1800" dirty="0" err="1" smtClean="0"/>
              <a:t>prescriptions</a:t>
            </a:r>
            <a:endParaRPr lang="cs-CZ" sz="1800" dirty="0" smtClean="0"/>
          </a:p>
          <a:p>
            <a:pPr lvl="1"/>
            <a:r>
              <a:rPr lang="cs-CZ" sz="1800" dirty="0" err="1"/>
              <a:t>m</a:t>
            </a:r>
            <a:r>
              <a:rPr lang="cs-CZ" sz="1800" dirty="0" err="1" smtClean="0"/>
              <a:t>edical</a:t>
            </a:r>
            <a:r>
              <a:rPr lang="cs-CZ" sz="1800" dirty="0" smtClean="0"/>
              <a:t> </a:t>
            </a:r>
            <a:r>
              <a:rPr lang="cs-CZ" sz="1800" dirty="0" err="1" smtClean="0"/>
              <a:t>documentation</a:t>
            </a:r>
            <a:r>
              <a:rPr lang="cs-CZ" sz="1800" dirty="0" smtClean="0"/>
              <a:t> --- </a:t>
            </a:r>
            <a:r>
              <a:rPr lang="cs-CZ" sz="1800" dirty="0" err="1" smtClean="0"/>
              <a:t>communication</a:t>
            </a:r>
            <a:r>
              <a:rPr lang="cs-CZ" sz="1800" dirty="0" smtClean="0"/>
              <a:t> </a:t>
            </a:r>
            <a:r>
              <a:rPr lang="cs-CZ" sz="1800" dirty="0" err="1" smtClean="0"/>
              <a:t>between</a:t>
            </a:r>
            <a:r>
              <a:rPr lang="cs-CZ" sz="1800" dirty="0" smtClean="0"/>
              <a:t> </a:t>
            </a:r>
            <a:r>
              <a:rPr lang="cs-CZ" sz="1800" dirty="0" err="1" smtClean="0"/>
              <a:t>doctors</a:t>
            </a:r>
            <a:r>
              <a:rPr lang="cs-CZ" sz="1800" dirty="0" smtClean="0"/>
              <a:t> </a:t>
            </a:r>
            <a:r>
              <a:rPr lang="cs-CZ" sz="1800" dirty="0" err="1" smtClean="0"/>
              <a:t>from</a:t>
            </a:r>
            <a:r>
              <a:rPr lang="cs-CZ" sz="1800" dirty="0" smtClean="0"/>
              <a:t> </a:t>
            </a:r>
            <a:r>
              <a:rPr lang="cs-CZ" sz="1800" dirty="0" err="1" smtClean="0"/>
              <a:t>different</a:t>
            </a:r>
            <a:r>
              <a:rPr lang="cs-CZ" sz="1800" dirty="0" smtClean="0"/>
              <a:t> </a:t>
            </a:r>
            <a:r>
              <a:rPr lang="cs-CZ" sz="1800" dirty="0" err="1" smtClean="0"/>
              <a:t>environments</a:t>
            </a:r>
            <a:r>
              <a:rPr lang="cs-CZ" sz="1800" dirty="0" smtClean="0"/>
              <a:t>/</a:t>
            </a:r>
            <a:r>
              <a:rPr lang="cs-CZ" sz="1800" dirty="0" err="1" smtClean="0"/>
              <a:t>countries</a:t>
            </a:r>
            <a:r>
              <a:rPr lang="cs-CZ" sz="1800" dirty="0" smtClean="0"/>
              <a:t>/</a:t>
            </a:r>
            <a:r>
              <a:rPr lang="cs-CZ" sz="1800" dirty="0" err="1" smtClean="0"/>
              <a:t>fields</a:t>
            </a:r>
            <a:r>
              <a:rPr lang="cs-CZ" sz="1800" dirty="0" smtClean="0"/>
              <a:t> </a:t>
            </a:r>
            <a:r>
              <a:rPr lang="cs-CZ" sz="1800" dirty="0" err="1" smtClean="0"/>
              <a:t>of</a:t>
            </a:r>
            <a:r>
              <a:rPr lang="cs-CZ" sz="1800" dirty="0" smtClean="0"/>
              <a:t> study</a:t>
            </a:r>
          </a:p>
          <a:p>
            <a:pPr lvl="1"/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cs-CZ" dirty="0" err="1" smtClean="0"/>
              <a:t>Anatomical</a:t>
            </a:r>
            <a:r>
              <a:rPr lang="cs-CZ" dirty="0" smtClean="0"/>
              <a:t> </a:t>
            </a:r>
            <a:r>
              <a:rPr lang="cs-CZ" dirty="0" err="1" smtClean="0"/>
              <a:t>structures</a:t>
            </a:r>
            <a:endParaRPr lang="cs-CZ" dirty="0"/>
          </a:p>
        </p:txBody>
      </p:sp>
      <p:pic>
        <p:nvPicPr>
          <p:cNvPr id="17410" name="Picture 2" descr="http://pctuning.tyden.cz/ilustrace3/svobodova/ergonomie1/06_lebka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80728"/>
            <a:ext cx="6619875" cy="5362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Medicaments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r>
              <a:rPr lang="cs-CZ" dirty="0" err="1" smtClean="0"/>
              <a:t>Paxil</a:t>
            </a:r>
            <a:r>
              <a:rPr lang="cs-CZ" dirty="0" smtClean="0"/>
              <a:t>: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antidepressant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anti</a:t>
            </a:r>
            <a:r>
              <a:rPr lang="cs-CZ" dirty="0" smtClean="0"/>
              <a:t>-</a:t>
            </a:r>
            <a:r>
              <a:rPr lang="cs-CZ" dirty="0" err="1" smtClean="0"/>
              <a:t>anxiety</a:t>
            </a:r>
            <a:r>
              <a:rPr lang="cs-CZ" dirty="0" smtClean="0"/>
              <a:t> </a:t>
            </a:r>
            <a:r>
              <a:rPr lang="cs-CZ" dirty="0" err="1" smtClean="0"/>
              <a:t>drug</a:t>
            </a:r>
            <a:r>
              <a:rPr lang="cs-CZ" dirty="0" smtClean="0"/>
              <a:t> (Pax=</a:t>
            </a:r>
            <a:r>
              <a:rPr lang="cs-CZ" dirty="0" err="1" smtClean="0"/>
              <a:t>peace</a:t>
            </a:r>
            <a:r>
              <a:rPr lang="cs-CZ" dirty="0" smtClean="0"/>
              <a:t> in Latin)</a:t>
            </a:r>
          </a:p>
          <a:p>
            <a:r>
              <a:rPr lang="cs-CZ" dirty="0" err="1" smtClean="0"/>
              <a:t>Lunesta</a:t>
            </a:r>
            <a:r>
              <a:rPr lang="cs-CZ" dirty="0" smtClean="0"/>
              <a:t>: a </a:t>
            </a:r>
            <a:r>
              <a:rPr lang="cs-CZ" dirty="0" err="1" smtClean="0"/>
              <a:t>sleeping</a:t>
            </a:r>
            <a:r>
              <a:rPr lang="cs-CZ" dirty="0" smtClean="0"/>
              <a:t> </a:t>
            </a:r>
            <a:r>
              <a:rPr lang="cs-CZ" dirty="0" err="1" smtClean="0"/>
              <a:t>medication</a:t>
            </a:r>
            <a:r>
              <a:rPr lang="cs-CZ" dirty="0" smtClean="0"/>
              <a:t> (Luna=</a:t>
            </a:r>
            <a:r>
              <a:rPr lang="cs-CZ" dirty="0" err="1" smtClean="0"/>
              <a:t>moon</a:t>
            </a:r>
            <a:r>
              <a:rPr lang="cs-CZ" dirty="0" smtClean="0"/>
              <a:t> in Latin)</a:t>
            </a:r>
          </a:p>
          <a:p>
            <a:r>
              <a:rPr lang="cs-CZ" dirty="0" err="1" smtClean="0"/>
              <a:t>Viagra</a:t>
            </a:r>
            <a:r>
              <a:rPr lang="cs-CZ" dirty="0" smtClean="0"/>
              <a:t>: a </a:t>
            </a:r>
            <a:r>
              <a:rPr lang="cs-CZ" dirty="0" err="1" smtClean="0"/>
              <a:t>medication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erectile</a:t>
            </a:r>
            <a:r>
              <a:rPr lang="cs-CZ" dirty="0" smtClean="0"/>
              <a:t> </a:t>
            </a:r>
            <a:r>
              <a:rPr lang="cs-CZ" dirty="0" err="1" smtClean="0"/>
              <a:t>dysfunction</a:t>
            </a:r>
            <a:r>
              <a:rPr lang="cs-CZ" dirty="0" smtClean="0"/>
              <a:t> (</a:t>
            </a:r>
            <a:r>
              <a:rPr lang="cs-CZ" dirty="0" err="1" smtClean="0"/>
              <a:t>Vi</a:t>
            </a:r>
            <a:r>
              <a:rPr lang="cs-CZ" dirty="0" smtClean="0"/>
              <a:t>[r]= man in Latin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Agra</a:t>
            </a:r>
            <a:r>
              <a:rPr lang="cs-CZ" dirty="0" smtClean="0"/>
              <a:t>=</a:t>
            </a:r>
            <a:r>
              <a:rPr lang="cs-CZ" dirty="0" err="1" smtClean="0"/>
              <a:t>field</a:t>
            </a:r>
            <a:r>
              <a:rPr lang="cs-CZ" dirty="0" smtClean="0"/>
              <a:t>, </a:t>
            </a:r>
            <a:r>
              <a:rPr lang="cs-CZ" dirty="0" err="1" smtClean="0"/>
              <a:t>usually</a:t>
            </a:r>
            <a:r>
              <a:rPr lang="cs-CZ" dirty="0" smtClean="0"/>
              <a:t> </a:t>
            </a:r>
            <a:r>
              <a:rPr lang="cs-CZ" dirty="0" err="1" smtClean="0"/>
              <a:t>farmed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fertile</a:t>
            </a:r>
            <a:r>
              <a:rPr lang="cs-CZ" dirty="0" smtClean="0"/>
              <a:t> in Latin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Greek</a:t>
            </a:r>
            <a:r>
              <a:rPr lang="cs-CZ" dirty="0" smtClean="0"/>
              <a:t>)</a:t>
            </a:r>
          </a:p>
          <a:p>
            <a:r>
              <a:rPr lang="en-US" dirty="0" err="1" smtClean="0"/>
              <a:t>Fosamax</a:t>
            </a:r>
            <a:r>
              <a:rPr lang="en-US" dirty="0" smtClean="0"/>
              <a:t>: a drug for osteoporosis, or bone thinning (Os=bone Max=great in Latin)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cs-CZ" dirty="0" err="1" smtClean="0"/>
              <a:t>Diagnoses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8208912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323528" y="2276872"/>
            <a:ext cx="8136904" cy="13681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System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 diagnose </a:t>
            </a:r>
            <a:r>
              <a:rPr lang="cs-CZ" dirty="0" err="1" smtClean="0"/>
              <a:t>codes</a:t>
            </a:r>
            <a:endParaRPr lang="cs-CZ" dirty="0"/>
          </a:p>
        </p:txBody>
      </p:sp>
      <p:pic>
        <p:nvPicPr>
          <p:cNvPr id="4" name="Picture 1" descr="09_Dg_padak.pdf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22" r="12281"/>
          <a:stretch/>
        </p:blipFill>
        <p:spPr>
          <a:xfrm>
            <a:off x="457200" y="1772816"/>
            <a:ext cx="8229600" cy="4392488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043608" y="2636912"/>
            <a:ext cx="720080" cy="32403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VulnusScissum-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6821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466</TotalTime>
  <Words>1457</Words>
  <Application>Microsoft Office PowerPoint</Application>
  <PresentationFormat>Předvádění na obrazovce (4:3)</PresentationFormat>
  <Paragraphs>393</Paragraphs>
  <Slides>33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4" baseType="lpstr">
      <vt:lpstr>Exekutivní</vt:lpstr>
      <vt:lpstr>Study instructions</vt:lpstr>
      <vt:lpstr>Demands</vt:lpstr>
      <vt:lpstr>Methods of teaching</vt:lpstr>
      <vt:lpstr>Why Latin/Greek?</vt:lpstr>
      <vt:lpstr>Anatomical structures</vt:lpstr>
      <vt:lpstr>Medicaments</vt:lpstr>
      <vt:lpstr>Diagnoses</vt:lpstr>
      <vt:lpstr>System of  diagnose codes</vt:lpstr>
      <vt:lpstr>Snímek 9</vt:lpstr>
      <vt:lpstr>Medical prescriptions</vt:lpstr>
      <vt:lpstr>At the end of the course, you will be able to:</vt:lpstr>
      <vt:lpstr>Latin pronunciation</vt:lpstr>
      <vt:lpstr>Read aloud :</vt:lpstr>
      <vt:lpstr>Vowels</vt:lpstr>
      <vt:lpstr>Consonants I.</vt:lpstr>
      <vt:lpstr>Consonants II.</vt:lpstr>
      <vt:lpstr>Consonants III.</vt:lpstr>
      <vt:lpstr>Read aloud :</vt:lpstr>
      <vt:lpstr>Grammatical concepts of Latin</vt:lpstr>
      <vt:lpstr>Gender</vt:lpstr>
      <vt:lpstr>Number</vt:lpstr>
      <vt:lpstr>Case</vt:lpstr>
      <vt:lpstr>What happens if we swip the order of the words?</vt:lpstr>
      <vt:lpstr>How do cases work in medical terms?</vt:lpstr>
      <vt:lpstr>Snímek 25</vt:lpstr>
      <vt:lpstr>What will you find in the dictionary?</vt:lpstr>
      <vt:lpstr>Genitive ending = Declension</vt:lpstr>
      <vt:lpstr>Declension</vt:lpstr>
      <vt:lpstr>Latin and Greek declensions</vt:lpstr>
      <vt:lpstr>Stem of a word</vt:lpstr>
      <vt:lpstr>Adjectives</vt:lpstr>
      <vt:lpstr>Prepositions</vt:lpstr>
      <vt:lpstr>Exercise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instructions</dc:title>
  <dc:creator>user</dc:creator>
  <cp:lastModifiedBy>user</cp:lastModifiedBy>
  <cp:revision>48</cp:revision>
  <dcterms:modified xsi:type="dcterms:W3CDTF">2015-09-21T04:48:52Z</dcterms:modified>
</cp:coreProperties>
</file>