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E51C-6D37-4277-89FB-7720D57EDE6E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DA65-2201-45CD-89AE-D59AD6911C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E51C-6D37-4277-89FB-7720D57EDE6E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DA65-2201-45CD-89AE-D59AD6911C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E51C-6D37-4277-89FB-7720D57EDE6E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DA65-2201-45CD-89AE-D59AD6911C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E51C-6D37-4277-89FB-7720D57EDE6E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DA65-2201-45CD-89AE-D59AD6911C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E51C-6D37-4277-89FB-7720D57EDE6E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DA65-2201-45CD-89AE-D59AD6911C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E51C-6D37-4277-89FB-7720D57EDE6E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DA65-2201-45CD-89AE-D59AD6911C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E51C-6D37-4277-89FB-7720D57EDE6E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DA65-2201-45CD-89AE-D59AD6911C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E51C-6D37-4277-89FB-7720D57EDE6E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DA65-2201-45CD-89AE-D59AD6911C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E51C-6D37-4277-89FB-7720D57EDE6E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DA65-2201-45CD-89AE-D59AD6911C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E51C-6D37-4277-89FB-7720D57EDE6E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DA65-2201-45CD-89AE-D59AD6911C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E51C-6D37-4277-89FB-7720D57EDE6E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DA65-2201-45CD-89AE-D59AD6911C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EE51C-6D37-4277-89FB-7720D57EDE6E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EDA65-2201-45CD-89AE-D59AD6911C8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Co je člověk?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Naturalistická odpověď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dirty="0" smtClean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dirty="0" smtClean="0"/>
          </a:p>
          <a:p>
            <a:pPr eaLnBrk="1" hangingPunct="1">
              <a:buFontTx/>
              <a:buNone/>
            </a:pPr>
            <a:endParaRPr lang="cs-CZ" dirty="0" smtClean="0"/>
          </a:p>
          <a:p>
            <a:pPr algn="ctr" eaLnBrk="1" hangingPunct="1">
              <a:buFontTx/>
              <a:buNone/>
            </a:pPr>
            <a:r>
              <a:rPr lang="cs-CZ" dirty="0" smtClean="0"/>
              <a:t>Váš názor?</a:t>
            </a:r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Naturalismus</a:t>
            </a:r>
            <a:endParaRPr lang="cs-CZ" dirty="0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Dnešní </a:t>
            </a:r>
            <a:r>
              <a:rPr lang="cs-CZ" dirty="0" smtClean="0"/>
              <a:t>nejvlivnější stanovisko k otázce člověka (alespoň v </a:t>
            </a:r>
            <a:r>
              <a:rPr lang="cs-CZ" dirty="0" smtClean="0"/>
              <a:t>akademickém a intelektuálním </a:t>
            </a:r>
            <a:r>
              <a:rPr lang="cs-CZ" dirty="0" smtClean="0"/>
              <a:t>světě)</a:t>
            </a:r>
          </a:p>
          <a:p>
            <a:pPr eaLnBrk="1" hangingPunct="1"/>
            <a:r>
              <a:rPr lang="cs-CZ" dirty="0" smtClean="0"/>
              <a:t>Naturalismus se snaží co nejvíce opírat výhradně o </a:t>
            </a:r>
            <a:r>
              <a:rPr lang="cs-CZ" dirty="0" smtClean="0"/>
              <a:t>poznatky </a:t>
            </a:r>
            <a:r>
              <a:rPr lang="cs-CZ" b="1" dirty="0" smtClean="0"/>
              <a:t>vědy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Co jsme</a:t>
            </a:r>
            <a:endParaRPr lang="cs-CZ" dirty="0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800" dirty="0" smtClean="0"/>
              <a:t>Jsme</a:t>
            </a:r>
          </a:p>
          <a:p>
            <a:pPr lvl="1" eaLnBrk="1" hangingPunct="1"/>
            <a:r>
              <a:rPr lang="cs-CZ" sz="2400" dirty="0" smtClean="0"/>
              <a:t>ohromně složité komplexy skládající se z obrovského počtu atomů.</a:t>
            </a:r>
          </a:p>
          <a:p>
            <a:pPr lvl="1" eaLnBrk="1" hangingPunct="1"/>
            <a:r>
              <a:rPr lang="cs-CZ" sz="2400" dirty="0" smtClean="0"/>
              <a:t>jako obrovská stavebnice se stále stejnými opakujícími se dílky – atomů je málo druhů</a:t>
            </a:r>
          </a:p>
          <a:p>
            <a:pPr lvl="1" eaLnBrk="1" hangingPunct="1"/>
            <a:r>
              <a:rPr lang="cs-CZ" sz="2400" dirty="0" smtClean="0"/>
              <a:t>komplexy, které  neustále reagují, pohybují se a vyvíjejí se skrze extrémně velké množství velmi složitých a navzájem provázaných biochemických reakcí</a:t>
            </a:r>
          </a:p>
          <a:p>
            <a:pPr eaLnBrk="1" hangingPunct="1">
              <a:buFontTx/>
              <a:buNone/>
            </a:pPr>
            <a:r>
              <a:rPr lang="cs-CZ" dirty="0" smtClean="0"/>
              <a:t>Není důvod si myslet, že jsme něco víc: jsme jen to…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Jak jsme vznikli</a:t>
            </a:r>
            <a:endParaRPr lang="cs-CZ" dirty="0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sz="2800" dirty="0" smtClean="0"/>
              <a:t>Jsme výsledkem evolučního vývoje, to znamená:</a:t>
            </a:r>
          </a:p>
          <a:p>
            <a:pPr lvl="1" eaLnBrk="1" hangingPunct="1"/>
            <a:r>
              <a:rPr lang="cs-CZ" sz="2400" dirty="0" smtClean="0"/>
              <a:t>jsme výsledkem neplánovaného a neřízeného vývoje</a:t>
            </a:r>
          </a:p>
          <a:p>
            <a:pPr lvl="1" eaLnBrk="1" hangingPunct="1"/>
            <a:r>
              <a:rPr lang="cs-CZ" sz="2400" dirty="0" smtClean="0"/>
              <a:t>jsme výsledkem pozvolného růstu složitosti z jednoduchých organismů</a:t>
            </a:r>
          </a:p>
          <a:p>
            <a:pPr lvl="1" eaLnBrk="1" hangingPunct="1"/>
            <a:r>
              <a:rPr lang="cs-CZ" sz="2400" dirty="0" smtClean="0"/>
              <a:t>jsme součástí živočišné říše, mezi námi a zvířaty není ostrá hranice</a:t>
            </a:r>
          </a:p>
          <a:p>
            <a:pPr lvl="1" eaLnBrk="1" hangingPunct="1"/>
            <a:r>
              <a:rPr lang="cs-CZ" sz="2400" dirty="0" smtClean="0"/>
              <a:t>jsme výsledkem dlouhé série genetických mutací a změn v kombinaci s dědičností a přírodním výběrem (viz </a:t>
            </a:r>
            <a:r>
              <a:rPr lang="cs-CZ" sz="2400" i="1" dirty="0" smtClean="0"/>
              <a:t>Vysvětlení člověka popisem jeho vzniku</a:t>
            </a:r>
            <a:r>
              <a:rPr lang="cs-CZ" sz="2400" dirty="0" smtClean="0"/>
              <a:t>)</a:t>
            </a:r>
          </a:p>
          <a:p>
            <a:pPr eaLnBrk="1" hangingPunct="1"/>
            <a:r>
              <a:rPr lang="cs-CZ" dirty="0" smtClean="0"/>
              <a:t>Není důvod si myslet, že jsme něco víc: vznikli jsme jen takto…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Richard </a:t>
            </a:r>
            <a:r>
              <a:rPr lang="cs-CZ" dirty="0" err="1" smtClean="0"/>
              <a:t>Dawkins</a:t>
            </a:r>
            <a:endParaRPr lang="cs-CZ" dirty="0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/>
              <a:t>biolog, nejslavnější intelektuál dneška, kniha </a:t>
            </a:r>
            <a:r>
              <a:rPr lang="cs-CZ" i="1" dirty="0" smtClean="0"/>
              <a:t>Sobecký gen</a:t>
            </a:r>
            <a:r>
              <a:rPr lang="cs-CZ" i="1" dirty="0"/>
              <a:t>:</a:t>
            </a:r>
            <a:endParaRPr lang="cs-CZ" dirty="0" smtClean="0"/>
          </a:p>
          <a:p>
            <a:pPr eaLnBrk="1" hangingPunct="1">
              <a:buFontTx/>
              <a:buNone/>
            </a:pPr>
            <a:endParaRPr lang="cs-CZ" dirty="0" smtClean="0"/>
          </a:p>
          <a:p>
            <a:pPr eaLnBrk="1" hangingPunct="1"/>
            <a:r>
              <a:rPr lang="cs-CZ" sz="2800" dirty="0" smtClean="0"/>
              <a:t>všechny před-darwinovské pokusy zodpovědět otázku, co je člověk, </a:t>
            </a:r>
            <a:r>
              <a:rPr lang="cs-CZ" sz="2800" i="1" dirty="0" smtClean="0"/>
              <a:t>„jsou bezcenné a uděláme nejlépe, když je zcela pomineme“.</a:t>
            </a:r>
          </a:p>
          <a:p>
            <a:pPr eaLnBrk="1" hangingPunct="1"/>
            <a:r>
              <a:rPr lang="cs-CZ" sz="2800" dirty="0" smtClean="0"/>
              <a:t>j</a:t>
            </a:r>
            <a:r>
              <a:rPr lang="cs-CZ" sz="2800" dirty="0" smtClean="0"/>
              <a:t>sme stroje, vehikly našich genů, nástroje vytvořené k jejich přežití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err="1" smtClean="0"/>
              <a:t>Francis</a:t>
            </a:r>
            <a:r>
              <a:rPr lang="cs-CZ" dirty="0" smtClean="0"/>
              <a:t> </a:t>
            </a:r>
            <a:r>
              <a:rPr lang="cs-CZ" dirty="0" err="1" smtClean="0"/>
              <a:t>Crick</a:t>
            </a:r>
            <a:endParaRPr lang="cs-CZ" dirty="0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/>
              <a:t>biolog, objevitel DNA, kniha </a:t>
            </a:r>
            <a:r>
              <a:rPr lang="cs-CZ" i="1" dirty="0" smtClean="0"/>
              <a:t>Věda hledá duši</a:t>
            </a:r>
            <a:r>
              <a:rPr lang="cs-CZ" dirty="0" smtClean="0"/>
              <a:t>:</a:t>
            </a:r>
          </a:p>
          <a:p>
            <a:pPr eaLnBrk="1" hangingPunct="1">
              <a:buFontTx/>
              <a:buNone/>
            </a:pPr>
            <a:endParaRPr lang="cs-CZ" dirty="0" smtClean="0"/>
          </a:p>
          <a:p>
            <a:pPr eaLnBrk="1" hangingPunct="1"/>
            <a:r>
              <a:rPr lang="cs-CZ" sz="2400" dirty="0" smtClean="0"/>
              <a:t>naše city, myšlení, pocit svobodné vůle „</a:t>
            </a:r>
            <a:r>
              <a:rPr lang="cs-CZ" sz="2400" i="1" dirty="0" smtClean="0"/>
              <a:t>nejsou ve skutečnosti nic jiného než chování obrovského souboru nervových buněk a přidružených molekul“</a:t>
            </a:r>
            <a:endParaRPr lang="cs-CZ" sz="2400" dirty="0" smtClean="0"/>
          </a:p>
          <a:p>
            <a:pPr eaLnBrk="1" hangingPunct="1"/>
            <a:r>
              <a:rPr lang="cs-CZ" sz="2400" dirty="0" smtClean="0"/>
              <a:t>l</a:t>
            </a:r>
            <a:r>
              <a:rPr lang="cs-CZ" sz="2400" dirty="0" smtClean="0"/>
              <a:t>idé si neuvědomují revolučnost těchto vědeckých zjištění – nic jako duše není</a:t>
            </a:r>
          </a:p>
          <a:p>
            <a:pPr eaLnBrk="1" hangingPunct="1"/>
            <a:r>
              <a:rPr lang="cs-CZ" sz="2400" dirty="0" smtClean="0"/>
              <a:t>u</a:t>
            </a:r>
            <a:r>
              <a:rPr lang="cs-CZ" sz="2400" dirty="0" smtClean="0"/>
              <a:t>znává, že zatím není vyřešen tzv. problém </a:t>
            </a:r>
            <a:r>
              <a:rPr lang="cs-CZ" sz="2400" dirty="0" err="1" smtClean="0"/>
              <a:t>qualií</a:t>
            </a:r>
            <a:r>
              <a:rPr lang="cs-CZ" sz="2400" dirty="0" smtClean="0"/>
              <a:t> (jak vysvětlit to, jak subjektivně vnímáme prožitky)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Stav diskuse</a:t>
            </a:r>
            <a:endParaRPr lang="cs-CZ" dirty="0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Podle naturalistů </a:t>
            </a:r>
            <a:r>
              <a:rPr lang="cs-CZ" dirty="0" smtClean="0"/>
              <a:t>není v našem těle či v naší povaze nic, co by nebylo vědecky vysvětlitelné a nevzniklo známými evolučními mechanismy</a:t>
            </a:r>
          </a:p>
          <a:p>
            <a:pPr eaLnBrk="1" hangingPunct="1"/>
            <a:r>
              <a:rPr lang="cs-CZ" dirty="0" smtClean="0"/>
              <a:t>opačný názor </a:t>
            </a:r>
            <a:r>
              <a:rPr lang="cs-CZ" dirty="0" smtClean="0"/>
              <a:t>je ve vědě výrazně menšinový </a:t>
            </a:r>
            <a:r>
              <a:rPr lang="cs-CZ" dirty="0" smtClean="0"/>
              <a:t>(např. Michael </a:t>
            </a:r>
            <a:r>
              <a:rPr lang="cs-CZ" dirty="0" err="1" smtClean="0"/>
              <a:t>Behe</a:t>
            </a:r>
            <a:r>
              <a:rPr lang="cs-CZ" dirty="0" smtClean="0"/>
              <a:t>: </a:t>
            </a:r>
            <a:r>
              <a:rPr lang="cs-CZ" i="1" dirty="0" smtClean="0"/>
              <a:t>Darwinova černá skříňka</a:t>
            </a:r>
            <a:r>
              <a:rPr lang="cs-CZ" dirty="0" smtClean="0"/>
              <a:t>)</a:t>
            </a:r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Naturalismus a Kantovy otázky</a:t>
            </a:r>
            <a:endParaRPr lang="cs-CZ" dirty="0" smtClean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00594"/>
          </a:xfrm>
        </p:spPr>
        <p:txBody>
          <a:bodyPr>
            <a:normAutofit fontScale="92500"/>
          </a:bodyPr>
          <a:lstStyle/>
          <a:p>
            <a:pPr algn="ctr" eaLnBrk="1" hangingPunct="1">
              <a:buFontTx/>
              <a:buNone/>
            </a:pPr>
            <a:endParaRPr lang="cs-CZ" sz="2400" b="1" dirty="0" smtClean="0"/>
          </a:p>
          <a:p>
            <a:pPr eaLnBrk="1" hangingPunct="1">
              <a:buFontTx/>
              <a:buNone/>
            </a:pPr>
            <a:r>
              <a:rPr lang="cs-CZ" sz="2000" b="1" dirty="0" smtClean="0"/>
              <a:t>Co je člověk? </a:t>
            </a:r>
          </a:p>
          <a:p>
            <a:pPr lvl="1" eaLnBrk="1" hangingPunct="1"/>
            <a:r>
              <a:rPr lang="cs-CZ" sz="2000" dirty="0" smtClean="0"/>
              <a:t>Viz předchozí </a:t>
            </a:r>
            <a:r>
              <a:rPr lang="cs-CZ" sz="2000" dirty="0" err="1" smtClean="0"/>
              <a:t>slidy</a:t>
            </a:r>
            <a:r>
              <a:rPr lang="cs-CZ" sz="2000" dirty="0" smtClean="0"/>
              <a:t>; není duše, svoboda, posmrtná existence</a:t>
            </a:r>
          </a:p>
          <a:p>
            <a:pPr eaLnBrk="1" hangingPunct="1">
              <a:buFontTx/>
              <a:buNone/>
            </a:pPr>
            <a:r>
              <a:rPr lang="cs-CZ" sz="2000" b="1" dirty="0" smtClean="0"/>
              <a:t>V co mohu doufat?</a:t>
            </a:r>
          </a:p>
          <a:p>
            <a:pPr lvl="1" eaLnBrk="1" hangingPunct="1"/>
            <a:r>
              <a:rPr lang="cs-CZ" sz="2000" dirty="0" smtClean="0"/>
              <a:t>V nic z toho v co doufal Kant, smrt </a:t>
            </a:r>
            <a:r>
              <a:rPr lang="cs-CZ" sz="2000" dirty="0" smtClean="0"/>
              <a:t>„je konečná“</a:t>
            </a:r>
            <a:endParaRPr lang="cs-CZ" sz="2000" dirty="0" smtClean="0"/>
          </a:p>
          <a:p>
            <a:pPr eaLnBrk="1" hangingPunct="1">
              <a:buFontTx/>
              <a:buNone/>
            </a:pPr>
            <a:r>
              <a:rPr lang="cs-CZ" sz="2000" b="1" dirty="0" smtClean="0"/>
              <a:t>Co mohu vědět?</a:t>
            </a:r>
          </a:p>
          <a:p>
            <a:pPr lvl="1" eaLnBrk="1" hangingPunct="1"/>
            <a:r>
              <a:rPr lang="cs-CZ" sz="2000" dirty="0" smtClean="0"/>
              <a:t>To, co bylo z evolučního hlediska užitečné, abychom věděli</a:t>
            </a:r>
          </a:p>
          <a:p>
            <a:pPr eaLnBrk="1" hangingPunct="1">
              <a:buFontTx/>
              <a:buNone/>
            </a:pPr>
            <a:r>
              <a:rPr lang="cs-CZ" sz="2000" b="1" dirty="0" smtClean="0"/>
              <a:t>Co mám dělat</a:t>
            </a:r>
            <a:r>
              <a:rPr lang="cs-CZ" sz="2000" b="1" dirty="0" smtClean="0"/>
              <a:t>?</a:t>
            </a:r>
          </a:p>
          <a:p>
            <a:pPr lvl="1" eaLnBrk="1" hangingPunct="1"/>
            <a:r>
              <a:rPr lang="cs-CZ" sz="2000" dirty="0" smtClean="0"/>
              <a:t>1. možnost: To</a:t>
            </a:r>
            <a:r>
              <a:rPr lang="cs-CZ" sz="2000" dirty="0" smtClean="0"/>
              <a:t>, co po nás "chce" evoluce (rozmnožit se, starat se o děti)</a:t>
            </a:r>
          </a:p>
          <a:p>
            <a:pPr lvl="1" eaLnBrk="1" hangingPunct="1"/>
            <a:r>
              <a:rPr lang="cs-CZ" sz="2000" dirty="0" smtClean="0"/>
              <a:t>2. možnost: Z </a:t>
            </a:r>
            <a:r>
              <a:rPr lang="cs-CZ" sz="2000" dirty="0" smtClean="0"/>
              <a:t>toho, jak jsme vznikli, nevyplývá, že to musíme následovat, můžeme dokonce i jít proti </a:t>
            </a:r>
            <a:r>
              <a:rPr lang="cs-CZ" sz="2000" dirty="0" smtClean="0"/>
              <a:t>tomu</a:t>
            </a:r>
          </a:p>
          <a:p>
            <a:pPr lvl="1" eaLnBrk="1" hangingPunct="1"/>
            <a:r>
              <a:rPr lang="cs-CZ" sz="2000" dirty="0" smtClean="0"/>
              <a:t>3. možnost: Věda ukazuje, že žádná objektivní odpověď není </a:t>
            </a:r>
            <a:r>
              <a:rPr lang="cs-CZ" sz="2000" dirty="0" smtClean="0">
                <a:sym typeface="Wingdings" pitchFamily="2" charset="2"/>
              </a:rPr>
              <a:t>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relativismus</a:t>
            </a: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Protiváha naturalismu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Duchovní/spirituální/náboženské/idealistické pojetí světa a člověka</a:t>
            </a:r>
          </a:p>
          <a:p>
            <a:pPr eaLnBrk="1" hangingPunct="1"/>
            <a:r>
              <a:rPr lang="cs-CZ" dirty="0" smtClean="0"/>
              <a:t>Člověk má duši, o které se často soudí, že překonává smrt – tzv. přirozený dualismus duše a těla</a:t>
            </a:r>
          </a:p>
          <a:p>
            <a:pPr lvl="1" eaLnBrk="1" hangingPunct="1"/>
            <a:r>
              <a:rPr lang="cs-CZ" dirty="0" smtClean="0"/>
              <a:t>Toto pojetí pro člověka přirozené, vyskytuje se ve všech kulturách a časech (od přírodních národů přes starověký Egypt až po myšlení současného člověka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498</Words>
  <Application>Microsoft Office PowerPoint</Application>
  <PresentationFormat>Předvádění na obrazovce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Co je člověk?</vt:lpstr>
      <vt:lpstr>Naturalismus</vt:lpstr>
      <vt:lpstr>Co jsme</vt:lpstr>
      <vt:lpstr>Jak jsme vznikli</vt:lpstr>
      <vt:lpstr>Richard Dawkins</vt:lpstr>
      <vt:lpstr>Francis Crick</vt:lpstr>
      <vt:lpstr>Stav diskuse</vt:lpstr>
      <vt:lpstr>Naturalismus a Kantovy otázky</vt:lpstr>
      <vt:lpstr>Protiváha naturalismu</vt:lpstr>
      <vt:lpstr>Snímek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člověk?</dc:title>
  <dc:creator>Aja</dc:creator>
  <cp:lastModifiedBy>Aja</cp:lastModifiedBy>
  <cp:revision>2</cp:revision>
  <dcterms:created xsi:type="dcterms:W3CDTF">2016-10-03T10:39:38Z</dcterms:created>
  <dcterms:modified xsi:type="dcterms:W3CDTF">2016-10-03T10:49:42Z</dcterms:modified>
</cp:coreProperties>
</file>