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Override1.xml" ContentType="application/vnd.openxmlformats-officedocument.themeOverride+xml"/>
  <Override PartName="/ppt/tags/tag4.xml" ContentType="application/vnd.openxmlformats-officedocument.presentationml.tags+xml"/>
  <Override PartName="/ppt/theme/themeOverride2.xml" ContentType="application/vnd.openxmlformats-officedocument.themeOverride+xml"/>
  <Override PartName="/ppt/tags/tag5.xml" ContentType="application/vnd.openxmlformats-officedocument.presentationml.tags+xml"/>
  <Override PartName="/ppt/theme/themeOverride3.xml" ContentType="application/vnd.openxmlformats-officedocument.themeOverride+xml"/>
  <Override PartName="/ppt/tags/tag6.xml" ContentType="application/vnd.openxmlformats-officedocument.presentationml.tags+xml"/>
  <Override PartName="/ppt/theme/themeOverride4.xml" ContentType="application/vnd.openxmlformats-officedocument.themeOverride+xml"/>
  <Override PartName="/ppt/tags/tag7.xml" ContentType="application/vnd.openxmlformats-officedocument.presentationml.tags+xml"/>
  <Override PartName="/ppt/theme/themeOverride5.xml" ContentType="application/vnd.openxmlformats-officedocument.themeOverride+xml"/>
  <Override PartName="/ppt/tags/tag8.xml" ContentType="application/vnd.openxmlformats-officedocument.presentationml.tags+xml"/>
  <Override PartName="/ppt/theme/themeOverride6.xml" ContentType="application/vnd.openxmlformats-officedocument.themeOverride+xml"/>
  <Override PartName="/ppt/tags/tag9.xml" ContentType="application/vnd.openxmlformats-officedocument.presentationml.tags+xml"/>
  <Override PartName="/ppt/theme/themeOverride7.xml" ContentType="application/vnd.openxmlformats-officedocument.themeOverride+xml"/>
  <Override PartName="/ppt/tags/tag10.xml" ContentType="application/vnd.openxmlformats-officedocument.presentationml.tags+xml"/>
  <Override PartName="/ppt/theme/themeOverride8.xml" ContentType="application/vnd.openxmlformats-officedocument.themeOverr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Override9.xml" ContentType="application/vnd.openxmlformats-officedocument.themeOverride+xml"/>
  <Override PartName="/ppt/tags/tag13.xml" ContentType="application/vnd.openxmlformats-officedocument.presentationml.tags+xml"/>
  <Override PartName="/ppt/theme/themeOverride10.xml" ContentType="application/vnd.openxmlformats-officedocument.themeOverride+xml"/>
  <Override PartName="/ppt/tags/tag14.xml" ContentType="application/vnd.openxmlformats-officedocument.presentationml.tags+xml"/>
  <Override PartName="/ppt/theme/themeOverride11.xml" ContentType="application/vnd.openxmlformats-officedocument.themeOverride+xml"/>
  <Override PartName="/ppt/tags/tag15.xml" ContentType="application/vnd.openxmlformats-officedocument.presentationml.tags+xml"/>
  <Override PartName="/ppt/theme/themeOverride12.xml" ContentType="application/vnd.openxmlformats-officedocument.themeOverride+xml"/>
  <Override PartName="/ppt/tags/tag16.xml" ContentType="application/vnd.openxmlformats-officedocument.presentationml.tags+xml"/>
  <Override PartName="/ppt/theme/themeOverride13.xml" ContentType="application/vnd.openxmlformats-officedocument.themeOverride+xml"/>
  <Override PartName="/ppt/tags/tag17.xml" ContentType="application/vnd.openxmlformats-officedocument.presentationml.tags+xml"/>
  <Override PartName="/ppt/theme/themeOverride14.xml" ContentType="application/vnd.openxmlformats-officedocument.themeOverride+xml"/>
  <Override PartName="/ppt/tags/tag18.xml" ContentType="application/vnd.openxmlformats-officedocument.presentationml.tags+xml"/>
  <Override PartName="/ppt/theme/themeOverride15.xml" ContentType="application/vnd.openxmlformats-officedocument.themeOverride+xml"/>
  <Override PartName="/ppt/tags/tag19.xml" ContentType="application/vnd.openxmlformats-officedocument.presentationml.tags+xml"/>
  <Override PartName="/ppt/theme/themeOverride16.xml" ContentType="application/vnd.openxmlformats-officedocument.themeOverride+xml"/>
  <Override PartName="/ppt/tags/tag20.xml" ContentType="application/vnd.openxmlformats-officedocument.presentationml.tags+xml"/>
  <Override PartName="/ppt/theme/themeOverride17.xml" ContentType="application/vnd.openxmlformats-officedocument.themeOverr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heme/themeOverride18.xml" ContentType="application/vnd.openxmlformats-officedocument.themeOverr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heme/themeOverride19.xml" ContentType="application/vnd.openxmlformats-officedocument.themeOverride+xml"/>
  <Override PartName="/ppt/tags/tag25.xml" ContentType="application/vnd.openxmlformats-officedocument.presentationml.tags+xml"/>
  <Override PartName="/ppt/theme/themeOverride20.xml" ContentType="application/vnd.openxmlformats-officedocument.themeOverride+xml"/>
  <Override PartName="/ppt/tags/tag26.xml" ContentType="application/vnd.openxmlformats-officedocument.presentationml.tags+xml"/>
  <Override PartName="/ppt/theme/themeOverride21.xml" ContentType="application/vnd.openxmlformats-officedocument.themeOverride+xml"/>
  <Override PartName="/ppt/tags/tag27.xml" ContentType="application/vnd.openxmlformats-officedocument.presentationml.tags+xml"/>
  <Override PartName="/ppt/theme/themeOverride22.xml" ContentType="application/vnd.openxmlformats-officedocument.themeOverride+xml"/>
  <Override PartName="/ppt/tags/tag28.xml" ContentType="application/vnd.openxmlformats-officedocument.presentationml.tags+xml"/>
  <Override PartName="/ppt/theme/themeOverride23.xml" ContentType="application/vnd.openxmlformats-officedocument.themeOverride+xml"/>
  <Override PartName="/ppt/tags/tag29.xml" ContentType="application/vnd.openxmlformats-officedocument.presentationml.tags+xml"/>
  <Override PartName="/ppt/theme/themeOverride24.xml" ContentType="application/vnd.openxmlformats-officedocument.themeOverride+xml"/>
  <Override PartName="/ppt/tags/tag30.xml" ContentType="application/vnd.openxmlformats-officedocument.presentationml.tags+xml"/>
  <Override PartName="/ppt/theme/themeOverride25.xml" ContentType="application/vnd.openxmlformats-officedocument.themeOverride+xml"/>
  <Override PartName="/ppt/tags/tag31.xml" ContentType="application/vnd.openxmlformats-officedocument.presentationml.tags+xml"/>
  <Override PartName="/ppt/theme/themeOverride26.xml" ContentType="application/vnd.openxmlformats-officedocument.themeOverride+xml"/>
  <Override PartName="/ppt/tags/tag32.xml" ContentType="application/vnd.openxmlformats-officedocument.presentationml.tags+xml"/>
  <Override PartName="/ppt/theme/themeOverride27.xml" ContentType="application/vnd.openxmlformats-officedocument.themeOverride+xml"/>
  <Override PartName="/ppt/tags/tag33.xml" ContentType="application/vnd.openxmlformats-officedocument.presentationml.tags+xml"/>
  <Override PartName="/ppt/theme/themeOverride28.xml" ContentType="application/vnd.openxmlformats-officedocument.themeOverride+xml"/>
  <Override PartName="/ppt/tags/tag3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87" r:id="rId13"/>
    <p:sldId id="269" r:id="rId14"/>
    <p:sldId id="270" r:id="rId15"/>
    <p:sldId id="271" r:id="rId16"/>
    <p:sldId id="272" r:id="rId17"/>
    <p:sldId id="274" r:id="rId18"/>
    <p:sldId id="273" r:id="rId19"/>
    <p:sldId id="289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custDataLst>
    <p:tags r:id="rId3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8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AC5B8-FE06-4D11-AA63-0DED41838F12}" type="datetimeFigureOut">
              <a:rPr lang="cs-CZ" smtClean="0"/>
              <a:t>14.12.2016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C28E-051B-4FB9-A38D-24457D02D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89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AC5B8-FE06-4D11-AA63-0DED41838F12}" type="datetimeFigureOut">
              <a:rPr lang="cs-CZ" smtClean="0"/>
              <a:t>14.12.2016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C28E-051B-4FB9-A38D-24457D02D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781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AC5B8-FE06-4D11-AA63-0DED41838F12}" type="datetimeFigureOut">
              <a:rPr lang="cs-CZ" smtClean="0"/>
              <a:t>14.12.2016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C28E-051B-4FB9-A38D-24457D02D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741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AC5B8-FE06-4D11-AA63-0DED41838F12}" type="datetimeFigureOut">
              <a:rPr lang="cs-CZ" smtClean="0"/>
              <a:t>14.12.2016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C28E-051B-4FB9-A38D-24457D02D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50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AC5B8-FE06-4D11-AA63-0DED41838F12}" type="datetimeFigureOut">
              <a:rPr lang="cs-CZ" smtClean="0"/>
              <a:t>14.12.2016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C28E-051B-4FB9-A38D-24457D02D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543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AC5B8-FE06-4D11-AA63-0DED41838F12}" type="datetimeFigureOut">
              <a:rPr lang="cs-CZ" smtClean="0"/>
              <a:t>14.12.2016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C28E-051B-4FB9-A38D-24457D02D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216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AC5B8-FE06-4D11-AA63-0DED41838F12}" type="datetimeFigureOut">
              <a:rPr lang="cs-CZ" smtClean="0"/>
              <a:t>14.12.2016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C28E-051B-4FB9-A38D-24457D02D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423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AC5B8-FE06-4D11-AA63-0DED41838F12}" type="datetimeFigureOut">
              <a:rPr lang="cs-CZ" smtClean="0"/>
              <a:t>14.12.2016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C28E-051B-4FB9-A38D-24457D02D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140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AC5B8-FE06-4D11-AA63-0DED41838F12}" type="datetimeFigureOut">
              <a:rPr lang="cs-CZ" smtClean="0"/>
              <a:t>14.12.2016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C28E-051B-4FB9-A38D-24457D02D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128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AC5B8-FE06-4D11-AA63-0DED41838F12}" type="datetimeFigureOut">
              <a:rPr lang="cs-CZ" smtClean="0"/>
              <a:t>14.12.2016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C28E-051B-4FB9-A38D-24457D02D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23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AC5B8-FE06-4D11-AA63-0DED41838F12}" type="datetimeFigureOut">
              <a:rPr lang="cs-CZ" smtClean="0"/>
              <a:t>14.12.2016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C28E-051B-4FB9-A38D-24457D02D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082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AC5B8-FE06-4D11-AA63-0DED41838F12}" type="datetimeFigureOut">
              <a:rPr lang="cs-CZ" smtClean="0"/>
              <a:t>14.12.2016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3C28E-051B-4FB9-A38D-24457D02DD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246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hemeOverride" Target="../theme/themeOverride17.xml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hemeOverride" Target="../theme/themeOverride18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themeOverride" Target="../theme/themeOverr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hemeOverride" Target="../theme/themeOverr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themeOverride" Target="../theme/themeOverrid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hemeOverride" Target="../theme/themeOverr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hemeOverride" Target="../theme/themeOverrid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themeOverride" Target="../theme/themeOverr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hemeOverride" Target="../theme/themeOverride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2.xml"/><Relationship Id="rId1" Type="http://schemas.openxmlformats.org/officeDocument/2006/relationships/themeOverride" Target="../theme/themeOverrid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3.xml"/><Relationship Id="rId1" Type="http://schemas.openxmlformats.org/officeDocument/2006/relationships/themeOverride" Target="../theme/themeOverride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4.xml"/><Relationship Id="rId1" Type="http://schemas.openxmlformats.org/officeDocument/2006/relationships/themeOverride" Target="../theme/themeOverride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hemeOverride" Target="../theme/themeOverride8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sz="5400" b="1" spc="50" dirty="0">
                <a:ln w="0">
                  <a:solidFill>
                    <a:schemeClr val="tx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n-lt"/>
                <a:ea typeface="+mn-ea"/>
                <a:cs typeface="+mn-cs"/>
              </a:rPr>
              <a:t>Antimykotika, </a:t>
            </a:r>
            <a:r>
              <a:rPr lang="cs-CZ" sz="5400" b="1" spc="50" dirty="0" err="1">
                <a:ln w="0">
                  <a:solidFill>
                    <a:schemeClr val="tx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n-lt"/>
                <a:ea typeface="+mn-ea"/>
                <a:cs typeface="+mn-cs"/>
              </a:rPr>
              <a:t>desinficiencia</a:t>
            </a:r>
            <a:r>
              <a:rPr lang="cs-CZ" sz="5400" b="1" spc="50" dirty="0">
                <a:ln w="0">
                  <a:solidFill>
                    <a:schemeClr val="tx1"/>
                  </a:solidFill>
                </a:ln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n-lt"/>
                <a:ea typeface="+mn-ea"/>
                <a:cs typeface="+mn-cs"/>
              </a:rPr>
              <a:t>, antiseptika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390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04165"/>
            <a:ext cx="10515600" cy="1325563"/>
          </a:xfrm>
        </p:spPr>
        <p:txBody>
          <a:bodyPr/>
          <a:lstStyle/>
          <a:p>
            <a:r>
              <a:rPr lang="cs-CZ" dirty="0"/>
              <a:t>Další antimykotika pro systémové použití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Griseofulvin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cs-CZ" dirty="0"/>
              <a:t>MÚ: vazba na tubulin a blokáda mitózy houbové buňky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cs-CZ" dirty="0"/>
              <a:t>kumuluje se v kůži, vlasech , nehtech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cs-CZ" dirty="0"/>
              <a:t>vylučuje se potními žlázami také na povrch kůže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cs-CZ" dirty="0"/>
              <a:t>účinný na dermatofyty</a:t>
            </a:r>
          </a:p>
          <a:p>
            <a:r>
              <a:rPr lang="cs-CZ" dirty="0" err="1"/>
              <a:t>Flucytosin</a:t>
            </a:r>
            <a:endParaRPr lang="cs-CZ" dirty="0"/>
          </a:p>
          <a:p>
            <a:pPr lvl="1">
              <a:buFont typeface="Calibri" panose="020F0502020204030204" pitchFamily="34" charset="0"/>
              <a:buChar char="‒"/>
            </a:pPr>
            <a:r>
              <a:rPr lang="cs-CZ" dirty="0"/>
              <a:t>antimetabolit – falešný substrát při syntéze RNA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cs-CZ" dirty="0"/>
              <a:t>účinný proti kandidám, kryptokokům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10023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04165"/>
            <a:ext cx="10515600" cy="1325563"/>
          </a:xfrm>
        </p:spPr>
        <p:txBody>
          <a:bodyPr/>
          <a:lstStyle/>
          <a:p>
            <a:r>
              <a:rPr lang="cs-CZ" dirty="0"/>
              <a:t>Další antimykotika pro lokální použití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6775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Terbinafin</a:t>
            </a:r>
            <a:endParaRPr lang="cs-CZ" dirty="0"/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600" dirty="0" err="1"/>
              <a:t>allylaminové</a:t>
            </a:r>
            <a:r>
              <a:rPr lang="cs-CZ" sz="2600" dirty="0"/>
              <a:t> antimykotikum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600" dirty="0"/>
              <a:t>lokální léčba </a:t>
            </a:r>
            <a:r>
              <a:rPr lang="cs-CZ" sz="2600" dirty="0" err="1"/>
              <a:t>onychomykóz</a:t>
            </a:r>
            <a:r>
              <a:rPr lang="cs-CZ" sz="2600" dirty="0"/>
              <a:t>, dermatomykóz způsobených dermatofyty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600" dirty="0"/>
              <a:t>MÚ: inhibice syntézy ergosterolu</a:t>
            </a:r>
          </a:p>
          <a:p>
            <a:r>
              <a:rPr lang="cs-CZ" dirty="0" err="1"/>
              <a:t>Amorolfin</a:t>
            </a:r>
            <a:endParaRPr lang="cs-CZ" dirty="0"/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600" dirty="0"/>
              <a:t>léčivý lak na nehty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600" dirty="0"/>
              <a:t>inhibuje syntézu ergosterolu</a:t>
            </a:r>
          </a:p>
          <a:p>
            <a:r>
              <a:rPr lang="cs-CZ" dirty="0" err="1"/>
              <a:t>Ciclopirox</a:t>
            </a:r>
            <a:r>
              <a:rPr lang="cs-CZ" dirty="0"/>
              <a:t> </a:t>
            </a:r>
            <a:r>
              <a:rPr lang="cs-CZ" dirty="0" err="1"/>
              <a:t>olamin</a:t>
            </a:r>
            <a:endParaRPr lang="cs-CZ" dirty="0"/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600" dirty="0"/>
              <a:t>působí také proti celé řadě bakterií, plísní a protozoí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600" dirty="0"/>
              <a:t>inhibice transportu klíčových látek uvnitř buněk hub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600" dirty="0" err="1"/>
              <a:t>onychomykózy</a:t>
            </a:r>
            <a:r>
              <a:rPr lang="cs-CZ" sz="2600" dirty="0"/>
              <a:t>, vaginální mykózy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702110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04165"/>
            <a:ext cx="10515600" cy="1325563"/>
          </a:xfrm>
        </p:spPr>
        <p:txBody>
          <a:bodyPr/>
          <a:lstStyle/>
          <a:p>
            <a:r>
              <a:rPr lang="cs-CZ" dirty="0"/>
              <a:t>Další antimykotika pro lokální použití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1211560" cy="5032376"/>
          </a:xfrm>
        </p:spPr>
        <p:txBody>
          <a:bodyPr>
            <a:normAutofit/>
          </a:bodyPr>
          <a:lstStyle/>
          <a:p>
            <a:r>
              <a:rPr lang="cs-CZ" dirty="0"/>
              <a:t>nespecificky účinná antimykotika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600" dirty="0"/>
              <a:t>kyseliny (salicylová, boritá, benzoová)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600" dirty="0"/>
              <a:t>aldehydy (formaldehyd)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600" dirty="0"/>
              <a:t>organická barviva (genciánová violeť, methylenová modř, brilantová zeleň)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600" dirty="0"/>
              <a:t>fenoly (</a:t>
            </a:r>
            <a:r>
              <a:rPr lang="cs-CZ" sz="2600" dirty="0" err="1"/>
              <a:t>resorcinol</a:t>
            </a:r>
            <a:r>
              <a:rPr lang="cs-CZ" sz="2600" dirty="0"/>
              <a:t>)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600" dirty="0"/>
              <a:t>halogeny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600" dirty="0"/>
              <a:t>hypermangan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600" dirty="0"/>
              <a:t>dehty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49674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Desinficiencia</a:t>
            </a:r>
            <a:r>
              <a:rPr lang="cs-CZ" dirty="0"/>
              <a:t> a antiseptika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191240" cy="4351338"/>
          </a:xfrm>
        </p:spPr>
        <p:txBody>
          <a:bodyPr/>
          <a:lstStyle/>
          <a:p>
            <a:pPr lvl="0"/>
            <a:r>
              <a:rPr lang="cs-CZ" b="1" dirty="0"/>
              <a:t>dezinfekce</a:t>
            </a:r>
            <a:r>
              <a:rPr lang="cs-CZ" dirty="0"/>
              <a:t> = proces, který vede k usmrcení všech patogenních organismů v určitém prostředí</a:t>
            </a:r>
          </a:p>
          <a:p>
            <a:pPr lvl="0"/>
            <a:r>
              <a:rPr lang="cs-CZ" b="1" dirty="0" err="1"/>
              <a:t>desinficiencia</a:t>
            </a:r>
            <a:r>
              <a:rPr lang="cs-CZ" dirty="0"/>
              <a:t> = látky, které jsou určené k ošetření ovzduší, podlah, nábytku a nástrojů</a:t>
            </a:r>
          </a:p>
          <a:p>
            <a:r>
              <a:rPr lang="cs-CZ" b="1" dirty="0"/>
              <a:t>antiseptika</a:t>
            </a:r>
            <a:r>
              <a:rPr lang="cs-CZ" dirty="0"/>
              <a:t> = látky používané k usmrcení mikrobů v prostředí živého organismu</a:t>
            </a:r>
          </a:p>
          <a:p>
            <a:r>
              <a:rPr lang="cs-CZ" b="1" dirty="0"/>
              <a:t>sterilizace</a:t>
            </a:r>
            <a:r>
              <a:rPr lang="cs-CZ" dirty="0"/>
              <a:t> = proces, který vede k úplné likvidaci všech forem mikroorganismů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03500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2440" y="218757"/>
            <a:ext cx="10515600" cy="1325563"/>
          </a:xfrm>
        </p:spPr>
        <p:txBody>
          <a:bodyPr/>
          <a:lstStyle/>
          <a:p>
            <a:r>
              <a:rPr lang="cs-CZ" dirty="0" err="1"/>
              <a:t>Desinficiencia</a:t>
            </a:r>
            <a:r>
              <a:rPr lang="cs-CZ" dirty="0"/>
              <a:t> a antiseptika - rozdělení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5320" y="1381760"/>
            <a:ext cx="10515600" cy="5486399"/>
          </a:xfrm>
        </p:spPr>
        <p:txBody>
          <a:bodyPr>
            <a:normAutofit/>
          </a:bodyPr>
          <a:lstStyle/>
          <a:p>
            <a:pPr lvl="1"/>
            <a:r>
              <a:rPr lang="cs-CZ" sz="3200" dirty="0"/>
              <a:t>těžké kovy a jejich sloučeniny</a:t>
            </a:r>
          </a:p>
          <a:p>
            <a:pPr lvl="1"/>
            <a:r>
              <a:rPr lang="cs-CZ" sz="3200" dirty="0"/>
              <a:t>oxidanty</a:t>
            </a:r>
          </a:p>
          <a:p>
            <a:pPr lvl="3"/>
            <a:r>
              <a:rPr lang="cs-CZ" sz="2600" dirty="0"/>
              <a:t>ozon, halogeny a jejich sloučeniny, ostatní</a:t>
            </a:r>
          </a:p>
          <a:p>
            <a:pPr lvl="1"/>
            <a:r>
              <a:rPr lang="cs-CZ" sz="3200" dirty="0"/>
              <a:t>alkoholy a fenoly</a:t>
            </a:r>
          </a:p>
          <a:p>
            <a:pPr lvl="1"/>
            <a:r>
              <a:rPr lang="cs-CZ" sz="3200" dirty="0"/>
              <a:t>aldehydy</a:t>
            </a:r>
          </a:p>
          <a:p>
            <a:pPr lvl="1"/>
            <a:r>
              <a:rPr lang="cs-CZ" sz="3200" dirty="0"/>
              <a:t>kyselina boritá a boritany</a:t>
            </a:r>
          </a:p>
          <a:p>
            <a:pPr lvl="1"/>
            <a:r>
              <a:rPr lang="cs-CZ" sz="3200" dirty="0"/>
              <a:t>kvartérní amoniové soli</a:t>
            </a:r>
          </a:p>
          <a:p>
            <a:pPr lvl="1"/>
            <a:r>
              <a:rPr lang="cs-CZ" sz="3200" dirty="0"/>
              <a:t>organická barviva</a:t>
            </a:r>
          </a:p>
          <a:p>
            <a:pPr lvl="1"/>
            <a:r>
              <a:rPr lang="cs-CZ" sz="3200" dirty="0"/>
              <a:t>přírodní antiseptika dutiny ústní</a:t>
            </a:r>
          </a:p>
          <a:p>
            <a:pPr lvl="1"/>
            <a:r>
              <a:rPr lang="cs-CZ" sz="3200" dirty="0"/>
              <a:t>další antiseptika dutiny ústní</a:t>
            </a:r>
          </a:p>
          <a:p>
            <a:pPr lvl="1"/>
            <a:endParaRPr lang="cs-CZ" sz="3200" dirty="0"/>
          </a:p>
          <a:p>
            <a:endParaRPr lang="cs-CZ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20122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Těžké kovy a jejich sloučeniny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cs-CZ" dirty="0"/>
              <a:t>jejich kationty se váží na </a:t>
            </a:r>
            <a:r>
              <a:rPr lang="cs-CZ" b="1" dirty="0"/>
              <a:t>proteiny</a:t>
            </a:r>
            <a:r>
              <a:rPr lang="cs-CZ" dirty="0"/>
              <a:t> (strukturní, enzymy), které mají ve své struktuře S a </a:t>
            </a:r>
            <a:r>
              <a:rPr lang="cs-CZ" b="1" dirty="0"/>
              <a:t>nukleové kyseliny</a:t>
            </a:r>
          </a:p>
          <a:p>
            <a:r>
              <a:rPr lang="cs-CZ" dirty="0"/>
              <a:t>stříbro</a:t>
            </a:r>
          </a:p>
          <a:p>
            <a:pPr lvl="1"/>
            <a:r>
              <a:rPr lang="cs-CZ" dirty="0" err="1"/>
              <a:t>sulfadiazin</a:t>
            </a:r>
            <a:r>
              <a:rPr lang="cs-CZ" dirty="0"/>
              <a:t> stříbrný, AgNO</a:t>
            </a:r>
            <a:r>
              <a:rPr lang="cs-CZ" baseline="-25000" dirty="0"/>
              <a:t>3</a:t>
            </a:r>
            <a:endParaRPr lang="cs-CZ" dirty="0"/>
          </a:p>
          <a:p>
            <a:pPr lvl="1"/>
            <a:r>
              <a:rPr lang="cs-CZ" dirty="0"/>
              <a:t>topická aplikace – kožní infekce, bradavice, špatně se hojící rány</a:t>
            </a:r>
          </a:p>
          <a:p>
            <a:pPr lvl="1"/>
            <a:r>
              <a:rPr lang="cs-CZ" dirty="0"/>
              <a:t>kosmetika</a:t>
            </a:r>
          </a:p>
          <a:p>
            <a:r>
              <a:rPr lang="cs-CZ" dirty="0"/>
              <a:t>rtuť</a:t>
            </a:r>
          </a:p>
          <a:p>
            <a:pPr lvl="1"/>
            <a:r>
              <a:rPr lang="cs-CZ" dirty="0" err="1"/>
              <a:t>thiomersal</a:t>
            </a:r>
            <a:r>
              <a:rPr lang="cs-CZ" dirty="0"/>
              <a:t> – dříve </a:t>
            </a:r>
            <a:r>
              <a:rPr lang="cs-CZ" dirty="0" err="1"/>
              <a:t>konservans</a:t>
            </a:r>
            <a:r>
              <a:rPr lang="cs-CZ" dirty="0"/>
              <a:t> očních kapek a vakcín</a:t>
            </a:r>
          </a:p>
          <a:p>
            <a:r>
              <a:rPr lang="cs-CZ" dirty="0"/>
              <a:t>bismut</a:t>
            </a:r>
          </a:p>
          <a:p>
            <a:pPr lvl="1"/>
            <a:r>
              <a:rPr lang="cs-CZ" dirty="0"/>
              <a:t>gallan-</a:t>
            </a:r>
            <a:r>
              <a:rPr lang="cs-CZ" dirty="0" err="1"/>
              <a:t>dihydroxid</a:t>
            </a:r>
            <a:r>
              <a:rPr lang="cs-CZ" dirty="0"/>
              <a:t> bismutitý - zásypy</a:t>
            </a:r>
          </a:p>
          <a:p>
            <a:endParaRPr lang="cs-CZ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216022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Oxidanty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poškozují lipidové membrány, nukleové kyseliny, strukturní proteiny, enzymy</a:t>
            </a:r>
          </a:p>
          <a:p>
            <a:r>
              <a:rPr lang="cs-CZ" b="1" dirty="0"/>
              <a:t>ozon a peroxidy</a:t>
            </a:r>
          </a:p>
          <a:p>
            <a:pPr lvl="1"/>
            <a:r>
              <a:rPr lang="cs-CZ" dirty="0"/>
              <a:t>ozon – nejsilnější </a:t>
            </a:r>
            <a:r>
              <a:rPr lang="cs-CZ" dirty="0" err="1"/>
              <a:t>oxidans</a:t>
            </a:r>
            <a:r>
              <a:rPr lang="cs-CZ" dirty="0"/>
              <a:t>, použití ve stomatologii</a:t>
            </a:r>
          </a:p>
          <a:p>
            <a:pPr lvl="1"/>
            <a:r>
              <a:rPr lang="cs-CZ" dirty="0"/>
              <a:t>peroxid vodíku </a:t>
            </a:r>
          </a:p>
          <a:p>
            <a:pPr lvl="2"/>
            <a:r>
              <a:rPr lang="cs-CZ" dirty="0"/>
              <a:t>3%: běžné antiseptikum</a:t>
            </a:r>
          </a:p>
          <a:p>
            <a:pPr lvl="2"/>
            <a:r>
              <a:rPr lang="cs-CZ" dirty="0"/>
              <a:t>6%: ošetření lézí v DÚ</a:t>
            </a:r>
          </a:p>
          <a:p>
            <a:pPr lvl="2"/>
            <a:r>
              <a:rPr lang="cs-CZ" dirty="0"/>
              <a:t>30%: stomatologická ošetření gingivy</a:t>
            </a:r>
          </a:p>
          <a:p>
            <a:pPr lvl="1"/>
            <a:r>
              <a:rPr lang="cs-CZ" dirty="0" err="1"/>
              <a:t>dibenzoylperoxid</a:t>
            </a:r>
            <a:r>
              <a:rPr lang="cs-CZ" dirty="0"/>
              <a:t> – akné</a:t>
            </a:r>
          </a:p>
          <a:p>
            <a:pPr lvl="1"/>
            <a:r>
              <a:rPr lang="cs-CZ" dirty="0"/>
              <a:t>kyselina </a:t>
            </a:r>
            <a:r>
              <a:rPr lang="cs-CZ" dirty="0" err="1"/>
              <a:t>peroxooctová</a:t>
            </a:r>
            <a:endParaRPr lang="cs-CZ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281868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520" y="0"/>
            <a:ext cx="10515600" cy="1325563"/>
          </a:xfrm>
        </p:spPr>
        <p:txBody>
          <a:bodyPr/>
          <a:lstStyle/>
          <a:p>
            <a:r>
              <a:rPr lang="cs-CZ" dirty="0"/>
              <a:t>Oxidanty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44320"/>
            <a:ext cx="10515600" cy="5313679"/>
          </a:xfrm>
        </p:spPr>
        <p:txBody>
          <a:bodyPr>
            <a:normAutofit/>
          </a:bodyPr>
          <a:lstStyle/>
          <a:p>
            <a:r>
              <a:rPr lang="cs-CZ" sz="3200" b="1" dirty="0"/>
              <a:t>halogeny</a:t>
            </a:r>
          </a:p>
          <a:p>
            <a:pPr lvl="1"/>
            <a:r>
              <a:rPr lang="cs-CZ" sz="2800" dirty="0"/>
              <a:t>silné oxidační účinky</a:t>
            </a:r>
          </a:p>
          <a:p>
            <a:pPr lvl="1"/>
            <a:r>
              <a:rPr lang="cs-CZ" sz="2800" dirty="0" smtClean="0"/>
              <a:t>j</a:t>
            </a:r>
            <a:r>
              <a:rPr lang="cs-CZ" sz="2800" dirty="0"/>
              <a:t>ó</a:t>
            </a:r>
            <a:r>
              <a:rPr lang="cs-CZ" sz="2800" dirty="0" smtClean="0"/>
              <a:t>d</a:t>
            </a:r>
            <a:endParaRPr lang="cs-CZ" sz="2800" dirty="0"/>
          </a:p>
          <a:p>
            <a:pPr lvl="2"/>
            <a:r>
              <a:rPr lang="cs-CZ" sz="2400" dirty="0" err="1"/>
              <a:t>iodová</a:t>
            </a:r>
            <a:r>
              <a:rPr lang="cs-CZ" sz="2400" dirty="0"/>
              <a:t> tinktura, glycerolový roztok </a:t>
            </a:r>
            <a:r>
              <a:rPr lang="cs-CZ" sz="2400" dirty="0" err="1"/>
              <a:t>iodu</a:t>
            </a:r>
            <a:endParaRPr lang="cs-CZ" sz="2400" dirty="0"/>
          </a:p>
          <a:p>
            <a:pPr lvl="2"/>
            <a:r>
              <a:rPr lang="cs-CZ" sz="2400" dirty="0" err="1"/>
              <a:t>Lugolův</a:t>
            </a:r>
            <a:r>
              <a:rPr lang="cs-CZ" sz="2400" dirty="0"/>
              <a:t> roztok</a:t>
            </a:r>
          </a:p>
          <a:p>
            <a:pPr lvl="2"/>
            <a:r>
              <a:rPr lang="cs-CZ" sz="2400" dirty="0" err="1"/>
              <a:t>jodofory</a:t>
            </a:r>
            <a:r>
              <a:rPr lang="cs-CZ" sz="2400" dirty="0"/>
              <a:t> – </a:t>
            </a:r>
            <a:r>
              <a:rPr lang="cs-CZ" sz="2400" b="1" dirty="0" err="1"/>
              <a:t>jodopovidon</a:t>
            </a:r>
            <a:endParaRPr lang="cs-CZ" sz="2400" b="1" dirty="0"/>
          </a:p>
          <a:p>
            <a:pPr lvl="2"/>
            <a:r>
              <a:rPr lang="cs-CZ" sz="2400" dirty="0"/>
              <a:t>neměly by se používat na rozsáhlé plochy těla</a:t>
            </a:r>
          </a:p>
          <a:p>
            <a:pPr lvl="1"/>
            <a:r>
              <a:rPr lang="cs-CZ" sz="2800" dirty="0" smtClean="0"/>
              <a:t>chlór</a:t>
            </a:r>
            <a:endParaRPr lang="cs-CZ" sz="2800" dirty="0"/>
          </a:p>
          <a:p>
            <a:pPr lvl="2"/>
            <a:r>
              <a:rPr lang="cs-CZ" sz="2400" dirty="0" err="1"/>
              <a:t>desinficiencia</a:t>
            </a:r>
            <a:r>
              <a:rPr lang="cs-CZ" sz="2400" dirty="0"/>
              <a:t> povrchů – Chloramin B, T; chlornan sodný</a:t>
            </a:r>
          </a:p>
          <a:p>
            <a:pPr marL="228600" lvl="1">
              <a:spcBef>
                <a:spcPts val="1000"/>
              </a:spcBef>
            </a:pPr>
            <a:r>
              <a:rPr lang="cs-CZ" sz="3200" b="1" dirty="0"/>
              <a:t>ostatní</a:t>
            </a:r>
          </a:p>
          <a:p>
            <a:pPr marL="685800" lvl="2">
              <a:spcBef>
                <a:spcPts val="1000"/>
              </a:spcBef>
            </a:pPr>
            <a:r>
              <a:rPr lang="cs-CZ" sz="2800" dirty="0"/>
              <a:t>manganistan draselný (KMnO</a:t>
            </a:r>
            <a:r>
              <a:rPr lang="cs-CZ" sz="2800" baseline="-25000" dirty="0"/>
              <a:t>4</a:t>
            </a:r>
            <a:r>
              <a:rPr lang="cs-CZ" sz="2800" dirty="0"/>
              <a:t>, „hypermangan“) - mykózy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027145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33400" y="149629"/>
            <a:ext cx="10515600" cy="1325563"/>
          </a:xfrm>
        </p:spPr>
        <p:txBody>
          <a:bodyPr/>
          <a:lstStyle/>
          <a:p>
            <a:r>
              <a:rPr lang="cs-CZ" dirty="0"/>
              <a:t>Alkoholy a fenoly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724574"/>
            <a:ext cx="11028680" cy="5524124"/>
          </a:xfrm>
        </p:spPr>
        <p:txBody>
          <a:bodyPr>
            <a:normAutofit/>
          </a:bodyPr>
          <a:lstStyle/>
          <a:p>
            <a:r>
              <a:rPr lang="cs-CZ" sz="3000" dirty="0"/>
              <a:t>odnímají vodu z hydratačního obalu bílkovin – ty denaturují</a:t>
            </a:r>
          </a:p>
          <a:p>
            <a:r>
              <a:rPr lang="cs-CZ" sz="3000" dirty="0"/>
              <a:t>nepůsobí na </a:t>
            </a:r>
            <a:r>
              <a:rPr lang="cs-CZ" sz="3000" dirty="0" err="1"/>
              <a:t>spóry</a:t>
            </a:r>
            <a:endParaRPr lang="cs-CZ" sz="3000" dirty="0"/>
          </a:p>
          <a:p>
            <a:r>
              <a:rPr lang="cs-CZ" sz="3000" dirty="0"/>
              <a:t>krátkodobý účinek – </a:t>
            </a:r>
            <a:r>
              <a:rPr lang="cs-CZ" sz="3000" dirty="0" smtClean="0"/>
              <a:t>těkavé</a:t>
            </a:r>
          </a:p>
          <a:p>
            <a:r>
              <a:rPr lang="cs-CZ" sz="3000" b="1" dirty="0" err="1" smtClean="0"/>
              <a:t>ethanol</a:t>
            </a:r>
            <a:r>
              <a:rPr lang="cs-CZ" sz="3000" dirty="0" smtClean="0"/>
              <a:t> – 60% roztok</a:t>
            </a:r>
          </a:p>
          <a:p>
            <a:r>
              <a:rPr lang="cs-CZ" sz="3000" b="1" dirty="0" smtClean="0"/>
              <a:t>fenol</a:t>
            </a:r>
            <a:r>
              <a:rPr lang="cs-CZ" sz="3000" b="1" dirty="0"/>
              <a:t>, karbolová voda </a:t>
            </a:r>
            <a:r>
              <a:rPr lang="cs-CZ" sz="3000" dirty="0"/>
              <a:t>– </a:t>
            </a:r>
            <a:r>
              <a:rPr lang="cs-CZ" sz="3000" dirty="0" err="1"/>
              <a:t>obsolentní</a:t>
            </a:r>
            <a:endParaRPr lang="cs-CZ" sz="3000" dirty="0"/>
          </a:p>
          <a:p>
            <a:r>
              <a:rPr lang="cs-CZ" sz="3000" b="1" dirty="0"/>
              <a:t>krezoly </a:t>
            </a:r>
            <a:r>
              <a:rPr lang="cs-CZ" sz="3000" dirty="0"/>
              <a:t>– deriváty fenolu, desinfekce povrchů, nástrojů</a:t>
            </a:r>
          </a:p>
          <a:p>
            <a:pPr lvl="1"/>
            <a:r>
              <a:rPr lang="cs-CZ" sz="2800" dirty="0"/>
              <a:t>halogenované deriváty – </a:t>
            </a:r>
            <a:r>
              <a:rPr lang="cs-CZ" sz="2800" b="1" dirty="0"/>
              <a:t>4-chlorkrezol</a:t>
            </a:r>
          </a:p>
          <a:p>
            <a:pPr lvl="1"/>
            <a:r>
              <a:rPr lang="cs-CZ" sz="2800" b="1" dirty="0" err="1"/>
              <a:t>amylmetakrezol</a:t>
            </a:r>
            <a:r>
              <a:rPr lang="cs-CZ" sz="2800" b="1" dirty="0"/>
              <a:t> </a:t>
            </a:r>
            <a:r>
              <a:rPr lang="cs-CZ" sz="2800" dirty="0"/>
              <a:t>- </a:t>
            </a:r>
            <a:r>
              <a:rPr lang="cs-CZ" sz="2800" dirty="0" smtClean="0"/>
              <a:t>pastilky</a:t>
            </a:r>
            <a:endParaRPr lang="cs-CZ" sz="28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069416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33400" y="33251"/>
            <a:ext cx="10515600" cy="1325563"/>
          </a:xfrm>
        </p:spPr>
        <p:txBody>
          <a:bodyPr/>
          <a:lstStyle/>
          <a:p>
            <a:r>
              <a:rPr lang="cs-CZ" dirty="0"/>
              <a:t>Alkoholy a fenoly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541694"/>
            <a:ext cx="10515600" cy="4649556"/>
          </a:xfrm>
        </p:spPr>
        <p:txBody>
          <a:bodyPr>
            <a:normAutofit/>
          </a:bodyPr>
          <a:lstStyle/>
          <a:p>
            <a:r>
              <a:rPr lang="cs-CZ" sz="3200" b="1" dirty="0" err="1" smtClean="0"/>
              <a:t>thymol</a:t>
            </a:r>
            <a:r>
              <a:rPr lang="cs-CZ" sz="3200" b="1" dirty="0"/>
              <a:t>, eugenol</a:t>
            </a:r>
            <a:r>
              <a:rPr lang="cs-CZ" sz="3200" dirty="0"/>
              <a:t> – silice, stomatologie, ošetření kůže a sliznic</a:t>
            </a:r>
          </a:p>
          <a:p>
            <a:r>
              <a:rPr lang="cs-CZ" sz="3200" dirty="0" err="1" smtClean="0"/>
              <a:t>resorcinol</a:t>
            </a:r>
            <a:r>
              <a:rPr lang="cs-CZ" sz="3200" dirty="0" smtClean="0"/>
              <a:t> – dříve bradavice</a:t>
            </a:r>
          </a:p>
          <a:p>
            <a:r>
              <a:rPr lang="cs-CZ" sz="3200" dirty="0" err="1" smtClean="0"/>
              <a:t>hexachlorfen</a:t>
            </a:r>
            <a:r>
              <a:rPr lang="cs-CZ" sz="3200" dirty="0" smtClean="0"/>
              <a:t> </a:t>
            </a:r>
            <a:r>
              <a:rPr lang="cs-CZ" sz="3200" dirty="0"/>
              <a:t>– dříve akné</a:t>
            </a:r>
          </a:p>
          <a:p>
            <a:r>
              <a:rPr lang="cs-CZ" sz="3200" b="1" dirty="0" err="1"/>
              <a:t>triklosan</a:t>
            </a:r>
            <a:r>
              <a:rPr lang="cs-CZ" sz="3200" dirty="0"/>
              <a:t> – běžná součást zubních past, ústních vod, mýdel, </a:t>
            </a:r>
            <a:r>
              <a:rPr lang="cs-CZ" sz="3200" dirty="0" smtClean="0"/>
              <a:t>deodorantů</a:t>
            </a:r>
          </a:p>
          <a:p>
            <a:r>
              <a:rPr lang="cs-CZ" sz="3200" b="1" dirty="0" err="1"/>
              <a:t>amylmetakresol</a:t>
            </a:r>
            <a:r>
              <a:rPr lang="cs-CZ" sz="3200" b="1" dirty="0"/>
              <a:t>, </a:t>
            </a:r>
            <a:r>
              <a:rPr lang="cs-CZ" sz="3200" b="1" dirty="0" err="1"/>
              <a:t>hexylresorcinol</a:t>
            </a:r>
            <a:r>
              <a:rPr lang="cs-CZ" sz="3200" b="1" dirty="0"/>
              <a:t>, </a:t>
            </a:r>
            <a:r>
              <a:rPr lang="cs-CZ" sz="3200" b="1" dirty="0" err="1"/>
              <a:t>dichlorobenzenmethanol</a:t>
            </a:r>
            <a:r>
              <a:rPr lang="cs-CZ" sz="3200" b="1" dirty="0"/>
              <a:t> </a:t>
            </a:r>
            <a:r>
              <a:rPr lang="cs-CZ" sz="3200" dirty="0"/>
              <a:t>– součásti pastilek proti bolesti v krku</a:t>
            </a:r>
          </a:p>
          <a:p>
            <a:endParaRPr lang="cs-CZ" sz="25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2704641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Antimykotika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" y="2079308"/>
            <a:ext cx="11917680" cy="4351338"/>
          </a:xfrm>
        </p:spPr>
        <p:txBody>
          <a:bodyPr>
            <a:normAutofit/>
          </a:bodyPr>
          <a:lstStyle/>
          <a:p>
            <a:pPr marL="360000" indent="-360000"/>
            <a:r>
              <a:rPr lang="cs-CZ" sz="4000" dirty="0"/>
              <a:t>mykózy = infekce způsobené mikroskopickými houbami</a:t>
            </a:r>
          </a:p>
          <a:p>
            <a:pPr marL="900000" lvl="1" indent="-360000">
              <a:buFont typeface="Calibri" panose="020F0502020204030204" pitchFamily="34" charset="0"/>
              <a:buChar char="‒"/>
            </a:pPr>
            <a:r>
              <a:rPr lang="cs-CZ" sz="3600" dirty="0"/>
              <a:t>běžně na kůži, nehtech, sliznicích</a:t>
            </a:r>
          </a:p>
          <a:p>
            <a:pPr marL="900000" lvl="1" indent="-360000">
              <a:buFont typeface="Calibri" panose="020F0502020204030204" pitchFamily="34" charset="0"/>
              <a:buChar char="‒"/>
            </a:pPr>
            <a:r>
              <a:rPr lang="cs-CZ" sz="3600" dirty="0"/>
              <a:t>nejčastěji </a:t>
            </a:r>
            <a:r>
              <a:rPr lang="cs-CZ" sz="3600" dirty="0" smtClean="0"/>
              <a:t>kvasinky </a:t>
            </a:r>
            <a:r>
              <a:rPr lang="cs-CZ" sz="3600" i="1" dirty="0"/>
              <a:t>Candida </a:t>
            </a:r>
            <a:r>
              <a:rPr lang="cs-CZ" sz="3600" i="1" dirty="0" err="1"/>
              <a:t>albicans</a:t>
            </a:r>
            <a:endParaRPr lang="cs-CZ" sz="3600" i="1" dirty="0"/>
          </a:p>
          <a:p>
            <a:pPr marL="900000" lvl="1" indent="-360000">
              <a:buFont typeface="Calibri" panose="020F0502020204030204" pitchFamily="34" charset="0"/>
              <a:buChar char="‒"/>
            </a:pPr>
            <a:r>
              <a:rPr lang="cs-CZ" sz="3600" dirty="0"/>
              <a:t>systémové mykózy – </a:t>
            </a:r>
            <a:r>
              <a:rPr lang="cs-CZ" sz="3600" dirty="0" err="1"/>
              <a:t>imunosuprimovaní</a:t>
            </a:r>
            <a:r>
              <a:rPr lang="cs-CZ" sz="3600" dirty="0"/>
              <a:t> </a:t>
            </a:r>
            <a:r>
              <a:rPr lang="cs-CZ" sz="3600" dirty="0" smtClean="0"/>
              <a:t>pacienti</a:t>
            </a:r>
          </a:p>
          <a:p>
            <a:pPr marL="1800000" lvl="2" indent="-457200"/>
            <a:r>
              <a:rPr lang="cs-CZ" sz="2800" i="1" dirty="0" err="1" smtClean="0"/>
              <a:t>Candida</a:t>
            </a:r>
            <a:r>
              <a:rPr lang="cs-CZ" sz="2800" i="1" dirty="0" smtClean="0"/>
              <a:t>, </a:t>
            </a:r>
            <a:r>
              <a:rPr lang="cs-CZ" sz="2800" i="1" dirty="0" err="1" smtClean="0"/>
              <a:t>Aspergillus</a:t>
            </a:r>
            <a:r>
              <a:rPr lang="cs-CZ" sz="2800" i="1" dirty="0" smtClean="0"/>
              <a:t>, </a:t>
            </a:r>
            <a:r>
              <a:rPr lang="cs-CZ" sz="2800" i="1" dirty="0" err="1" smtClean="0"/>
              <a:t>Cryptococcus</a:t>
            </a:r>
            <a:endParaRPr lang="cs-CZ" sz="2800" i="1" dirty="0"/>
          </a:p>
          <a:p>
            <a:endParaRPr lang="cs-CZ" sz="4000" dirty="0"/>
          </a:p>
          <a:p>
            <a:pPr marL="0" indent="0">
              <a:buNone/>
            </a:pPr>
            <a:endParaRPr lang="cs-CZ" sz="40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55947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Aldehydy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b="1" dirty="0"/>
              <a:t>formaldehyd</a:t>
            </a:r>
          </a:p>
          <a:p>
            <a:pPr lvl="1"/>
            <a:r>
              <a:rPr lang="cs-CZ" sz="3200" dirty="0"/>
              <a:t>denaturace bílkovin, fermentace nukleových kyselin</a:t>
            </a:r>
          </a:p>
          <a:p>
            <a:pPr lvl="1"/>
            <a:r>
              <a:rPr lang="cs-CZ" sz="3200" dirty="0"/>
              <a:t>ve formě roztoku, par – chemická sterilizace </a:t>
            </a:r>
          </a:p>
          <a:p>
            <a:pPr lvl="1"/>
            <a:r>
              <a:rPr lang="cs-CZ" sz="3200" dirty="0"/>
              <a:t>desinfekce místností, povrchů</a:t>
            </a:r>
          </a:p>
          <a:p>
            <a:pPr lvl="1"/>
            <a:r>
              <a:rPr lang="cs-CZ" sz="3200" dirty="0"/>
              <a:t>dráždí sliznice</a:t>
            </a:r>
          </a:p>
          <a:p>
            <a:pPr lvl="1"/>
            <a:r>
              <a:rPr lang="cs-CZ" sz="3200" dirty="0"/>
              <a:t>používá se i jako činidlo k fixaci biologického materiálu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567654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Kyselina boritá a boritany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kyselina boritá</a:t>
            </a:r>
          </a:p>
          <a:p>
            <a:pPr lvl="1"/>
            <a:r>
              <a:rPr lang="cs-CZ" dirty="0"/>
              <a:t>antiseptické účinky (kůže, sliznice)</a:t>
            </a:r>
          </a:p>
          <a:p>
            <a:pPr lvl="1"/>
            <a:r>
              <a:rPr lang="cs-CZ" dirty="0"/>
              <a:t>1,7%: </a:t>
            </a:r>
            <a:r>
              <a:rPr lang="cs-CZ" dirty="0" smtClean="0"/>
              <a:t>oční voda</a:t>
            </a:r>
            <a:endParaRPr lang="cs-CZ" dirty="0"/>
          </a:p>
          <a:p>
            <a:pPr lvl="1"/>
            <a:r>
              <a:rPr lang="cs-CZ" dirty="0"/>
              <a:t>2%: </a:t>
            </a:r>
            <a:r>
              <a:rPr lang="cs-CZ" dirty="0" err="1"/>
              <a:t>Solutio</a:t>
            </a:r>
            <a:r>
              <a:rPr lang="cs-CZ" dirty="0"/>
              <a:t> </a:t>
            </a:r>
            <a:r>
              <a:rPr lang="cs-CZ" dirty="0" err="1"/>
              <a:t>Jarisch</a:t>
            </a:r>
            <a:endParaRPr lang="cs-CZ" dirty="0"/>
          </a:p>
          <a:p>
            <a:pPr lvl="1"/>
            <a:r>
              <a:rPr lang="cs-CZ" dirty="0"/>
              <a:t>3%: borová voda</a:t>
            </a:r>
          </a:p>
          <a:p>
            <a:r>
              <a:rPr lang="cs-CZ" dirty="0" err="1"/>
              <a:t>dekahydrát</a:t>
            </a:r>
            <a:r>
              <a:rPr lang="cs-CZ" dirty="0"/>
              <a:t> tetraboritanu sodného</a:t>
            </a:r>
          </a:p>
          <a:p>
            <a:pPr lvl="1"/>
            <a:r>
              <a:rPr lang="cs-CZ" dirty="0"/>
              <a:t>součást antiseptických očních přípravků</a:t>
            </a:r>
          </a:p>
          <a:p>
            <a:pPr lvl="1"/>
            <a:r>
              <a:rPr lang="cs-CZ" dirty="0"/>
              <a:t>globule – léčba mykotických vaginálních infekcí</a:t>
            </a:r>
          </a:p>
          <a:p>
            <a:r>
              <a:rPr lang="cs-CZ" dirty="0"/>
              <a:t>používat s opatrností, u dětí pouze krátkodobě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518002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Kvarterní amoniové soli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3301"/>
          </a:xfrm>
        </p:spPr>
        <p:txBody>
          <a:bodyPr/>
          <a:lstStyle/>
          <a:p>
            <a:r>
              <a:rPr lang="cs-CZ" dirty="0"/>
              <a:t>antiseptické látky</a:t>
            </a:r>
          </a:p>
          <a:p>
            <a:r>
              <a:rPr lang="cs-CZ" dirty="0"/>
              <a:t>detergenční účinky – narušují strukturu cytoplasmatické membrány mikrobů</a:t>
            </a:r>
          </a:p>
          <a:p>
            <a:r>
              <a:rPr lang="cs-CZ" dirty="0" smtClean="0"/>
              <a:t>působí na bakterie</a:t>
            </a:r>
            <a:r>
              <a:rPr lang="cs-CZ" dirty="0"/>
              <a:t>, omezeně plísně a viry</a:t>
            </a:r>
          </a:p>
          <a:p>
            <a:r>
              <a:rPr lang="cs-CZ" dirty="0"/>
              <a:t>aplikace na </a:t>
            </a:r>
            <a:r>
              <a:rPr lang="cs-CZ" b="1" dirty="0"/>
              <a:t>očištěnou</a:t>
            </a:r>
            <a:r>
              <a:rPr lang="cs-CZ" dirty="0"/>
              <a:t> kůži nebo sliznici – riziko inaktivace</a:t>
            </a:r>
          </a:p>
          <a:p>
            <a:r>
              <a:rPr lang="cs-CZ" dirty="0"/>
              <a:t>dobře tolerovány, nedráždivé</a:t>
            </a:r>
          </a:p>
          <a:p>
            <a:r>
              <a:rPr lang="cs-CZ" dirty="0"/>
              <a:t>preventivné ošetření drobných ran, léčba infekcí sliznic</a:t>
            </a:r>
          </a:p>
          <a:p>
            <a:r>
              <a:rPr lang="cs-CZ" b="1" dirty="0" err="1"/>
              <a:t>karbethopendecinium</a:t>
            </a:r>
            <a:r>
              <a:rPr lang="cs-CZ" b="1" dirty="0"/>
              <a:t> bromid</a:t>
            </a:r>
            <a:r>
              <a:rPr lang="cs-CZ" dirty="0"/>
              <a:t> (Septonex)</a:t>
            </a:r>
            <a:endParaRPr lang="cs-CZ" b="1" dirty="0"/>
          </a:p>
          <a:p>
            <a:r>
              <a:rPr lang="cs-CZ" dirty="0" err="1"/>
              <a:t>benzododecinium</a:t>
            </a:r>
            <a:r>
              <a:rPr lang="cs-CZ" dirty="0"/>
              <a:t> bromid, </a:t>
            </a:r>
            <a:r>
              <a:rPr lang="cs-CZ" dirty="0" err="1"/>
              <a:t>benzalkonium</a:t>
            </a:r>
            <a:r>
              <a:rPr lang="cs-CZ" dirty="0"/>
              <a:t> chlorid</a:t>
            </a:r>
          </a:p>
          <a:p>
            <a:endParaRPr lang="cs-CZ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172473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Organická barviva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dříve hojně používané, dnes spíše jako druhá volba</a:t>
            </a:r>
          </a:p>
          <a:p>
            <a:r>
              <a:rPr lang="cs-CZ" b="1" dirty="0"/>
              <a:t>brilantová zeleň </a:t>
            </a:r>
            <a:r>
              <a:rPr lang="cs-CZ" dirty="0"/>
              <a:t>– </a:t>
            </a:r>
            <a:r>
              <a:rPr lang="cs-CZ" dirty="0" smtClean="0"/>
              <a:t>„</a:t>
            </a:r>
            <a:r>
              <a:rPr lang="cs-CZ" dirty="0" err="1" smtClean="0"/>
              <a:t>Solutio</a:t>
            </a:r>
            <a:r>
              <a:rPr lang="cs-CZ" dirty="0" smtClean="0"/>
              <a:t> </a:t>
            </a:r>
            <a:r>
              <a:rPr lang="cs-CZ" dirty="0" err="1" smtClean="0"/>
              <a:t>Novikov</a:t>
            </a:r>
            <a:r>
              <a:rPr lang="cs-CZ" dirty="0" smtClean="0"/>
              <a:t>“, </a:t>
            </a:r>
            <a:r>
              <a:rPr lang="cs-CZ" dirty="0"/>
              <a:t>tekutý obvaz</a:t>
            </a:r>
          </a:p>
          <a:p>
            <a:r>
              <a:rPr lang="cs-CZ" dirty="0" err="1"/>
              <a:t>gentiánová</a:t>
            </a:r>
            <a:r>
              <a:rPr lang="cs-CZ" dirty="0"/>
              <a:t> violeť	</a:t>
            </a:r>
          </a:p>
          <a:p>
            <a:pPr lvl="1"/>
            <a:r>
              <a:rPr lang="cs-CZ" dirty="0"/>
              <a:t>terapie mykotických infekcí kůže a sliznic</a:t>
            </a:r>
          </a:p>
          <a:p>
            <a:pPr lvl="1"/>
            <a:r>
              <a:rPr lang="cs-CZ" dirty="0"/>
              <a:t>hl. v pediatrii</a:t>
            </a:r>
          </a:p>
          <a:p>
            <a:pPr marL="228600" lvl="1">
              <a:spcBef>
                <a:spcPts val="1000"/>
              </a:spcBef>
            </a:pPr>
            <a:r>
              <a:rPr lang="cs-CZ" sz="2800" dirty="0"/>
              <a:t>methylenová modř – nosní kapky</a:t>
            </a:r>
          </a:p>
          <a:p>
            <a:pPr marL="228600" lvl="1">
              <a:spcBef>
                <a:spcPts val="1000"/>
              </a:spcBef>
            </a:pPr>
            <a:r>
              <a:rPr lang="cs-CZ" sz="2800" dirty="0" err="1"/>
              <a:t>ethakridin</a:t>
            </a:r>
            <a:r>
              <a:rPr lang="cs-CZ" sz="2800" dirty="0"/>
              <a:t>, akriflavin – dermatologie, stomatologie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404227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Antiseptika dutiny ústní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terapie infekčních lézí dutiny ústní a gingivy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ROZDĚLENÍ</a:t>
            </a:r>
          </a:p>
          <a:p>
            <a:r>
              <a:rPr lang="cs-CZ" dirty="0"/>
              <a:t>rostlinná antiseptika</a:t>
            </a:r>
          </a:p>
          <a:p>
            <a:r>
              <a:rPr lang="cs-CZ" dirty="0" smtClean="0"/>
              <a:t>další </a:t>
            </a:r>
            <a:r>
              <a:rPr lang="cs-CZ" dirty="0"/>
              <a:t>antiseptika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5743129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Rostlinná antiseptika dutiny ústní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SILICE</a:t>
            </a:r>
          </a:p>
          <a:p>
            <a:r>
              <a:rPr lang="cs-CZ" dirty="0"/>
              <a:t>účinná antiseptika sliznic a kůže</a:t>
            </a:r>
          </a:p>
          <a:p>
            <a:r>
              <a:rPr lang="cs-CZ" dirty="0"/>
              <a:t>bakterie, viry, plísně, protozoa</a:t>
            </a:r>
          </a:p>
          <a:p>
            <a:r>
              <a:rPr lang="cs-CZ" dirty="0"/>
              <a:t>výhoda – není rezistence</a:t>
            </a:r>
          </a:p>
          <a:p>
            <a:r>
              <a:rPr lang="cs-CZ" b="1" dirty="0"/>
              <a:t>eugenol</a:t>
            </a:r>
            <a:r>
              <a:rPr lang="cs-CZ" dirty="0"/>
              <a:t> – hřebíčkovec vonný</a:t>
            </a:r>
          </a:p>
          <a:p>
            <a:r>
              <a:rPr lang="cs-CZ" b="1" dirty="0" err="1"/>
              <a:t>thymol</a:t>
            </a:r>
            <a:r>
              <a:rPr lang="cs-CZ" dirty="0"/>
              <a:t> – tymián</a:t>
            </a:r>
          </a:p>
          <a:p>
            <a:r>
              <a:rPr lang="cs-CZ" dirty="0"/>
              <a:t>karvakrol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193001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Rostlinná antiseptika dutiny ústní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arnika horská</a:t>
            </a:r>
          </a:p>
          <a:p>
            <a:r>
              <a:rPr lang="cs-CZ" dirty="0" smtClean="0"/>
              <a:t>šalvěj </a:t>
            </a:r>
            <a:r>
              <a:rPr lang="cs-CZ" dirty="0"/>
              <a:t>lékařská</a:t>
            </a:r>
          </a:p>
          <a:p>
            <a:pPr lvl="1"/>
            <a:r>
              <a:rPr lang="cs-CZ" dirty="0"/>
              <a:t>výplachy DÚ, krku, </a:t>
            </a:r>
            <a:r>
              <a:rPr lang="cs-CZ" dirty="0" err="1"/>
              <a:t>klotadlo</a:t>
            </a:r>
            <a:endParaRPr lang="cs-CZ" dirty="0"/>
          </a:p>
          <a:p>
            <a:pPr lvl="1"/>
            <a:r>
              <a:rPr lang="cs-CZ" dirty="0" err="1"/>
              <a:t>Florsalmin</a:t>
            </a:r>
            <a:endParaRPr lang="cs-CZ" dirty="0"/>
          </a:p>
          <a:p>
            <a:r>
              <a:rPr lang="cs-CZ" dirty="0" err="1" smtClean="0"/>
              <a:t>vonodřev</a:t>
            </a:r>
            <a:r>
              <a:rPr lang="cs-CZ" dirty="0" smtClean="0"/>
              <a:t> </a:t>
            </a:r>
            <a:r>
              <a:rPr lang="cs-CZ" dirty="0"/>
              <a:t>balzámový - peruánský balzám</a:t>
            </a:r>
          </a:p>
          <a:p>
            <a:r>
              <a:rPr lang="cs-CZ" dirty="0" smtClean="0"/>
              <a:t>česnek setý</a:t>
            </a:r>
          </a:p>
          <a:p>
            <a:r>
              <a:rPr lang="cs-CZ" dirty="0" smtClean="0"/>
              <a:t>kajeput </a:t>
            </a:r>
            <a:r>
              <a:rPr lang="cs-CZ" dirty="0"/>
              <a:t>střídavolistý</a:t>
            </a:r>
          </a:p>
          <a:p>
            <a:pPr lvl="1"/>
            <a:r>
              <a:rPr lang="cs-CZ" dirty="0"/>
              <a:t>jedno z nejsilnějších přírodních </a:t>
            </a:r>
            <a:r>
              <a:rPr lang="cs-CZ" dirty="0" smtClean="0"/>
              <a:t>antiseptik</a:t>
            </a:r>
          </a:p>
          <a:p>
            <a:pPr marL="228600" lvl="1">
              <a:spcBef>
                <a:spcPts val="1000"/>
              </a:spcBef>
            </a:pPr>
            <a:r>
              <a:rPr lang="cs-CZ" sz="2800" dirty="0"/>
              <a:t>propolis, myrha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53335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antiseptika dutiny ústní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chlorhexidin</a:t>
            </a:r>
          </a:p>
          <a:p>
            <a:pPr lvl="1"/>
            <a:r>
              <a:rPr lang="cs-CZ" sz="3200" dirty="0"/>
              <a:t>podobný MÚ jako kvarterní amoniové soli</a:t>
            </a:r>
          </a:p>
          <a:p>
            <a:pPr lvl="1"/>
            <a:r>
              <a:rPr lang="cs-CZ" sz="3200" dirty="0"/>
              <a:t>váže se na povrch sliznic, postupně se uvolňuje</a:t>
            </a:r>
          </a:p>
          <a:p>
            <a:pPr lvl="1"/>
            <a:r>
              <a:rPr lang="cs-CZ" sz="3200" dirty="0"/>
              <a:t>0,05%: běžná orální hygiena</a:t>
            </a:r>
          </a:p>
          <a:p>
            <a:pPr lvl="1"/>
            <a:r>
              <a:rPr lang="cs-CZ" sz="3200" dirty="0"/>
              <a:t>1,2%: při infekčních lézích, </a:t>
            </a:r>
            <a:r>
              <a:rPr lang="cs-CZ" sz="3200" dirty="0" err="1"/>
              <a:t>max</a:t>
            </a:r>
            <a:r>
              <a:rPr lang="cs-CZ" sz="3200" dirty="0"/>
              <a:t> 14 dní</a:t>
            </a:r>
          </a:p>
          <a:p>
            <a:pPr lvl="1"/>
            <a:r>
              <a:rPr lang="cs-CZ" sz="3200" dirty="0"/>
              <a:t>NÚ: poruchy chuti, změny zbarvení jazyka a zubů, olupování epitelu sliznice DÚ</a:t>
            </a:r>
          </a:p>
          <a:p>
            <a:pPr lvl="1"/>
            <a:r>
              <a:rPr lang="cs-CZ" sz="3200" dirty="0"/>
              <a:t>pastilky, zubní pasty, kloktadla, ústní vody</a:t>
            </a:r>
          </a:p>
          <a:p>
            <a:endParaRPr lang="cs-CZ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74450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antiseptika dutiny ústní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err="1"/>
              <a:t>benzydamin</a:t>
            </a:r>
            <a:endParaRPr lang="cs-CZ" sz="3600" dirty="0"/>
          </a:p>
          <a:p>
            <a:pPr lvl="1"/>
            <a:r>
              <a:rPr lang="cs-CZ" sz="3200" dirty="0"/>
              <a:t>antibakteriální, antiflogistický, lokálně anestetický účinek</a:t>
            </a:r>
          </a:p>
          <a:p>
            <a:pPr lvl="1"/>
            <a:r>
              <a:rPr lang="cs-CZ" sz="3200" dirty="0"/>
              <a:t>léčba </a:t>
            </a:r>
            <a:r>
              <a:rPr lang="cs-CZ" sz="3200" b="1" dirty="0"/>
              <a:t>bolestivých</a:t>
            </a:r>
            <a:r>
              <a:rPr lang="cs-CZ" sz="3200" dirty="0"/>
              <a:t> afekcí/ran</a:t>
            </a:r>
          </a:p>
          <a:p>
            <a:pPr lvl="1"/>
            <a:r>
              <a:rPr lang="cs-CZ" sz="3200" dirty="0"/>
              <a:t>dostupný ve formě orálních pastilek, zubních past, kloktadel a ústních </a:t>
            </a:r>
            <a:r>
              <a:rPr lang="cs-CZ" sz="3200" dirty="0" smtClean="0"/>
              <a:t>vod</a:t>
            </a:r>
          </a:p>
          <a:p>
            <a:pPr lvl="1"/>
            <a:r>
              <a:rPr lang="cs-CZ" sz="3200" dirty="0" smtClean="0"/>
              <a:t>také </a:t>
            </a:r>
            <a:r>
              <a:rPr lang="cs-CZ" sz="3200" dirty="0"/>
              <a:t>ve formě vaginálního </a:t>
            </a:r>
            <a:r>
              <a:rPr lang="cs-CZ" sz="3200" dirty="0" smtClean="0"/>
              <a:t>výplachu</a:t>
            </a:r>
          </a:p>
          <a:p>
            <a:pPr lvl="1"/>
            <a:endParaRPr lang="cs-CZ" sz="3200" dirty="0"/>
          </a:p>
          <a:p>
            <a:endParaRPr lang="cs-CZ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701920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antiseptika dutiny ústní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err="1"/>
              <a:t>hexetidin</a:t>
            </a:r>
            <a:endParaRPr lang="cs-CZ" sz="3600" dirty="0"/>
          </a:p>
          <a:p>
            <a:pPr lvl="1"/>
            <a:r>
              <a:rPr lang="cs-CZ" sz="3200" dirty="0"/>
              <a:t>širokospektrální, bakterie, plísně</a:t>
            </a:r>
          </a:p>
          <a:p>
            <a:pPr lvl="1"/>
            <a:r>
              <a:rPr lang="cs-CZ" sz="3200" dirty="0"/>
              <a:t>mírný lokálně anestetický účinek</a:t>
            </a:r>
          </a:p>
          <a:p>
            <a:pPr lvl="1"/>
            <a:r>
              <a:rPr lang="cs-CZ" sz="3200" dirty="0"/>
              <a:t>orální pastilky, </a:t>
            </a:r>
            <a:r>
              <a:rPr lang="cs-CZ" sz="3200" dirty="0" smtClean="0"/>
              <a:t>kloktadla</a:t>
            </a:r>
            <a:endParaRPr lang="cs-CZ" sz="3200" dirty="0"/>
          </a:p>
          <a:p>
            <a:pPr marL="228600" lvl="1">
              <a:spcBef>
                <a:spcPts val="1000"/>
              </a:spcBef>
            </a:pPr>
            <a:r>
              <a:rPr lang="cs-CZ" sz="3600" dirty="0" err="1"/>
              <a:t>aminotridekan</a:t>
            </a:r>
            <a:endParaRPr lang="cs-CZ" sz="3600" dirty="0"/>
          </a:p>
          <a:p>
            <a:pPr marL="685800" lvl="2">
              <a:spcBef>
                <a:spcPts val="1000"/>
              </a:spcBef>
            </a:pPr>
            <a:r>
              <a:rPr lang="cs-CZ" sz="3200" dirty="0"/>
              <a:t>vhodný pro léčbu bolesti v krku v </a:t>
            </a:r>
            <a:r>
              <a:rPr lang="cs-CZ" sz="3200" dirty="0" smtClean="0"/>
              <a:t>těhotenství</a:t>
            </a:r>
            <a:endParaRPr lang="cs-CZ" sz="3200" dirty="0"/>
          </a:p>
          <a:p>
            <a:pPr marL="228600" lvl="1">
              <a:spcBef>
                <a:spcPts val="1000"/>
              </a:spcBef>
            </a:pPr>
            <a:r>
              <a:rPr lang="cs-CZ" sz="3600" dirty="0" err="1"/>
              <a:t>benzalkonium</a:t>
            </a:r>
            <a:r>
              <a:rPr lang="cs-CZ" sz="3600" dirty="0"/>
              <a:t>, jód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73828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Antimykotika - rozdělení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0" lvl="1" indent="-360000">
              <a:lnSpc>
                <a:spcPct val="100000"/>
              </a:lnSpc>
            </a:pPr>
            <a:r>
              <a:rPr lang="cs-CZ" sz="4000" dirty="0"/>
              <a:t>polyenová antimykotika</a:t>
            </a:r>
          </a:p>
          <a:p>
            <a:pPr marL="720000" lvl="1" indent="-360000">
              <a:lnSpc>
                <a:spcPct val="100000"/>
              </a:lnSpc>
            </a:pPr>
            <a:r>
              <a:rPr lang="cs-CZ" sz="4000" dirty="0" err="1"/>
              <a:t>azolová</a:t>
            </a:r>
            <a:r>
              <a:rPr lang="cs-CZ" sz="4000" dirty="0"/>
              <a:t> antimykotika</a:t>
            </a:r>
          </a:p>
          <a:p>
            <a:pPr marL="720000" lvl="1" indent="-360000">
              <a:lnSpc>
                <a:spcPct val="100000"/>
              </a:lnSpc>
            </a:pPr>
            <a:r>
              <a:rPr lang="cs-CZ" sz="4000" dirty="0" err="1"/>
              <a:t>echinokandiny</a:t>
            </a:r>
            <a:endParaRPr lang="cs-CZ" sz="4000" dirty="0"/>
          </a:p>
          <a:p>
            <a:pPr marL="720000" lvl="1" indent="-360000">
              <a:lnSpc>
                <a:spcPct val="100000"/>
              </a:lnSpc>
            </a:pPr>
            <a:r>
              <a:rPr lang="cs-CZ" sz="4000" dirty="0"/>
              <a:t>ostatní antimykotika</a:t>
            </a:r>
          </a:p>
          <a:p>
            <a:pPr marL="1177200" lvl="2" indent="-360000">
              <a:lnSpc>
                <a:spcPct val="100000"/>
              </a:lnSpc>
            </a:pPr>
            <a:endParaRPr lang="cs-CZ" sz="3600" dirty="0"/>
          </a:p>
          <a:p>
            <a:endParaRPr lang="cs-CZ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034731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454" y="7776"/>
            <a:ext cx="10515600" cy="1325563"/>
          </a:xfrm>
        </p:spPr>
        <p:txBody>
          <a:bodyPr/>
          <a:lstStyle/>
          <a:p>
            <a:r>
              <a:rPr lang="cs-CZ" dirty="0"/>
              <a:t>Polyenová antimykotika pro systémové použití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454" y="1482962"/>
            <a:ext cx="11655626" cy="5225415"/>
          </a:xfrm>
        </p:spPr>
        <p:txBody>
          <a:bodyPr>
            <a:normAutofit/>
          </a:bodyPr>
          <a:lstStyle/>
          <a:p>
            <a:r>
              <a:rPr lang="cs-CZ" sz="3600" dirty="0" err="1"/>
              <a:t>Amfotericin</a:t>
            </a:r>
            <a:r>
              <a:rPr lang="cs-CZ" sz="3600" dirty="0"/>
              <a:t> B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900" dirty="0"/>
              <a:t>váže se na ergosterol v </a:t>
            </a:r>
            <a:r>
              <a:rPr lang="cs-CZ" sz="2900" dirty="0" smtClean="0"/>
              <a:t>cytoplasmatické membráně houby</a:t>
            </a:r>
            <a:endParaRPr lang="cs-CZ" sz="2900" dirty="0"/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900" b="1" dirty="0"/>
              <a:t>ergosterol</a:t>
            </a:r>
            <a:r>
              <a:rPr lang="cs-CZ" sz="2900" dirty="0"/>
              <a:t> – součást </a:t>
            </a:r>
            <a:r>
              <a:rPr lang="cs-CZ" sz="2900" dirty="0" smtClean="0"/>
              <a:t>CM </a:t>
            </a:r>
            <a:r>
              <a:rPr lang="cs-CZ" sz="2900" dirty="0"/>
              <a:t>hub, zajišťuje správnou funkci této membrány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900" dirty="0"/>
              <a:t>způsobuje změnu permeability membrány, porušuje homeostázu </a:t>
            </a:r>
            <a:r>
              <a:rPr lang="cs-CZ" sz="2900" dirty="0" smtClean="0"/>
              <a:t>iontů (tvorba pórů, únik iontů a makromolekul do prostředí – </a:t>
            </a:r>
            <a:r>
              <a:rPr lang="cs-CZ" sz="2900" b="1" dirty="0" smtClean="0"/>
              <a:t>zánik buňky</a:t>
            </a:r>
            <a:r>
              <a:rPr lang="cs-CZ" sz="2900" dirty="0" smtClean="0"/>
              <a:t>)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900" dirty="0" smtClean="0"/>
              <a:t>špatně absorbován z GIT, nutná </a:t>
            </a:r>
            <a:r>
              <a:rPr lang="cs-CZ" sz="2900" dirty="0" err="1" smtClean="0"/>
              <a:t>i.v</a:t>
            </a:r>
            <a:r>
              <a:rPr lang="cs-CZ" sz="2900" dirty="0" smtClean="0"/>
              <a:t>. aplikace</a:t>
            </a:r>
            <a:endParaRPr lang="cs-CZ" sz="2900" dirty="0"/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900" dirty="0"/>
              <a:t>I: terapie invazivních systémových onemocnění (např. kandidóz)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900" dirty="0"/>
              <a:t>časté nežádoucí účinky – </a:t>
            </a:r>
            <a:r>
              <a:rPr lang="cs-CZ" sz="2900" dirty="0" err="1"/>
              <a:t>nefrotoxicita</a:t>
            </a:r>
            <a:r>
              <a:rPr lang="cs-CZ" sz="2900" dirty="0"/>
              <a:t>, </a:t>
            </a:r>
            <a:r>
              <a:rPr lang="cs-CZ" sz="2900" dirty="0" err="1"/>
              <a:t>hepatotoxicita</a:t>
            </a:r>
            <a:r>
              <a:rPr lang="cs-CZ" sz="2900" dirty="0"/>
              <a:t> – zavedení </a:t>
            </a:r>
            <a:r>
              <a:rPr lang="cs-CZ" sz="2900" b="1" dirty="0"/>
              <a:t>lipidových lékových forem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900" dirty="0"/>
              <a:t>možná i lokální aplikace (oko)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960528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Polyenová antimykotika pro lokální použití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22541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sz="3600" dirty="0" err="1"/>
              <a:t>dermatologika</a:t>
            </a:r>
            <a:r>
              <a:rPr lang="cs-CZ" sz="3600" dirty="0"/>
              <a:t>, </a:t>
            </a:r>
            <a:r>
              <a:rPr lang="cs-CZ" sz="3600" dirty="0" err="1"/>
              <a:t>gynekologika</a:t>
            </a:r>
            <a:r>
              <a:rPr lang="cs-CZ" sz="3600" dirty="0"/>
              <a:t> – infekce kůže a sliznic</a:t>
            </a:r>
          </a:p>
          <a:p>
            <a:pPr lvl="0"/>
            <a:r>
              <a:rPr lang="cs-CZ" sz="3600" dirty="0"/>
              <a:t>masti, krémy, čípky, </a:t>
            </a:r>
            <a:r>
              <a:rPr lang="cs-CZ" sz="3600" dirty="0" err="1"/>
              <a:t>globulky</a:t>
            </a:r>
            <a:r>
              <a:rPr lang="cs-CZ" sz="3600" dirty="0"/>
              <a:t>, tablety pro lokální </a:t>
            </a:r>
            <a:r>
              <a:rPr lang="cs-CZ" sz="3600" dirty="0" smtClean="0"/>
              <a:t>užití</a:t>
            </a:r>
          </a:p>
          <a:p>
            <a:r>
              <a:rPr lang="cs-CZ" sz="3600" dirty="0" smtClean="0"/>
              <a:t>Nystatin </a:t>
            </a:r>
            <a:endParaRPr lang="cs-CZ" sz="3600" dirty="0"/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900" dirty="0"/>
              <a:t>infekce dutiny ústní, pochvy - kandidózy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900" dirty="0"/>
              <a:t>mast, globule – volně prodejné</a:t>
            </a:r>
          </a:p>
          <a:p>
            <a:r>
              <a:rPr lang="cs-CZ" sz="3600" dirty="0" err="1"/>
              <a:t>Natamycin</a:t>
            </a:r>
            <a:endParaRPr lang="cs-CZ" sz="3600" dirty="0"/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900" dirty="0"/>
              <a:t>kožní, vaginální infekce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900" dirty="0"/>
              <a:t>krém, globule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900" dirty="0"/>
              <a:t>působí také proti </a:t>
            </a:r>
            <a:r>
              <a:rPr lang="cs-CZ" sz="2900" dirty="0" err="1"/>
              <a:t>Trichomonas</a:t>
            </a:r>
            <a:r>
              <a:rPr lang="cs-CZ" sz="2900" dirty="0"/>
              <a:t> vaginalis</a:t>
            </a:r>
          </a:p>
          <a:p>
            <a:pPr marL="228600" lvl="1">
              <a:spcBef>
                <a:spcPts val="2400"/>
              </a:spcBef>
            </a:pPr>
            <a:r>
              <a:rPr lang="cs-CZ" sz="3600" dirty="0"/>
              <a:t>NÚ: podráždění v místě aplikace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73867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Azolová</a:t>
            </a:r>
            <a:r>
              <a:rPr lang="cs-CZ" dirty="0"/>
              <a:t> antimykotika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9436331" cy="4351338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sz="3200" dirty="0"/>
              <a:t>inhibují biotransformační </a:t>
            </a:r>
            <a:r>
              <a:rPr lang="cs-CZ" sz="3200" dirty="0" smtClean="0"/>
              <a:t>enzymy (cytochrom P450)</a:t>
            </a: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cs-CZ" sz="3600" b="1" dirty="0" smtClean="0"/>
              <a:t> inhibují </a:t>
            </a:r>
            <a:r>
              <a:rPr lang="cs-CZ" sz="3600" b="1" dirty="0"/>
              <a:t>syntézu ergosterolu </a:t>
            </a:r>
          </a:p>
          <a:p>
            <a:pPr>
              <a:spcBef>
                <a:spcPts val="1800"/>
              </a:spcBef>
            </a:pPr>
            <a:r>
              <a:rPr lang="cs-CZ" sz="3200" dirty="0"/>
              <a:t>zabraňují konverzi </a:t>
            </a:r>
            <a:r>
              <a:rPr lang="cs-CZ" sz="3200" dirty="0" err="1"/>
              <a:t>lanosterolu</a:t>
            </a:r>
            <a:r>
              <a:rPr lang="cs-CZ" sz="3200" dirty="0"/>
              <a:t> na ergosterol</a:t>
            </a:r>
          </a:p>
          <a:p>
            <a:pPr>
              <a:spcBef>
                <a:spcPts val="1800"/>
              </a:spcBef>
            </a:pPr>
            <a:r>
              <a:rPr lang="cs-CZ" sz="3200" dirty="0"/>
              <a:t>důsledek: ztráta funkčnosti membrány, inhibice růstu, inhibice replikace</a:t>
            </a:r>
          </a:p>
          <a:p>
            <a:pPr>
              <a:spcBef>
                <a:spcPts val="1800"/>
              </a:spcBef>
            </a:pPr>
            <a:r>
              <a:rPr lang="cs-CZ" sz="3200" dirty="0"/>
              <a:t>velký interakční potenciál (zejména systémové </a:t>
            </a:r>
            <a:r>
              <a:rPr lang="cs-CZ" sz="3200" dirty="0" smtClean="0"/>
              <a:t>podání)</a:t>
            </a:r>
          </a:p>
          <a:p>
            <a:pPr>
              <a:spcBef>
                <a:spcPts val="1800"/>
              </a:spcBef>
            </a:pPr>
            <a:r>
              <a:rPr lang="cs-CZ" sz="3200" dirty="0" smtClean="0"/>
              <a:t>NÚ: GIT intolerance, alergické reakce</a:t>
            </a:r>
            <a:endParaRPr lang="cs-CZ" sz="3200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53807" y="1477089"/>
            <a:ext cx="2311977" cy="1636568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1486002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Azolová</a:t>
            </a:r>
            <a:r>
              <a:rPr lang="cs-CZ" dirty="0"/>
              <a:t> antimykotika pro systémové použití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Flukonazol</a:t>
            </a:r>
            <a:endParaRPr lang="cs-CZ" b="1" dirty="0"/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800" dirty="0"/>
              <a:t>terapie invazivních systémových kandidóz, rekurentních vaginálních kandidóz, dermatomykóz při neúčinnosti lokální léčby</a:t>
            </a:r>
          </a:p>
          <a:p>
            <a:r>
              <a:rPr lang="cs-CZ" b="1" dirty="0" err="1"/>
              <a:t>Itrakonazol</a:t>
            </a:r>
            <a:r>
              <a:rPr lang="cs-CZ" b="1" dirty="0"/>
              <a:t>, </a:t>
            </a:r>
            <a:r>
              <a:rPr lang="cs-CZ" b="1" dirty="0" err="1"/>
              <a:t>Vorikonazol</a:t>
            </a:r>
            <a:endParaRPr lang="cs-CZ" b="1" dirty="0"/>
          </a:p>
          <a:p>
            <a:pPr lvl="1"/>
            <a:endParaRPr lang="cs-CZ" dirty="0"/>
          </a:p>
          <a:p>
            <a:r>
              <a:rPr lang="cs-CZ" dirty="0"/>
              <a:t>NÚ: zvýšení jaterních transamináz, kožní reakce</a:t>
            </a:r>
          </a:p>
          <a:p>
            <a:r>
              <a:rPr lang="cs-CZ" dirty="0"/>
              <a:t>někdy řazeny i </a:t>
            </a:r>
            <a:r>
              <a:rPr lang="cs-CZ" dirty="0" err="1"/>
              <a:t>Ketokonazol</a:t>
            </a:r>
            <a:r>
              <a:rPr lang="cs-CZ" dirty="0"/>
              <a:t>, </a:t>
            </a:r>
            <a:r>
              <a:rPr lang="cs-CZ" dirty="0" err="1"/>
              <a:t>Mikonazol</a:t>
            </a:r>
            <a:r>
              <a:rPr lang="cs-CZ" dirty="0"/>
              <a:t> 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50697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Azolová</a:t>
            </a:r>
            <a:r>
              <a:rPr lang="cs-CZ" dirty="0"/>
              <a:t> antimykotika pro lokální použití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většinou volně prodejné, určené k terapii </a:t>
            </a:r>
            <a:r>
              <a:rPr lang="cs-CZ" dirty="0" err="1"/>
              <a:t>vulvovaginálních</a:t>
            </a:r>
            <a:r>
              <a:rPr lang="cs-CZ" dirty="0"/>
              <a:t> mykóz a dermatomykóz</a:t>
            </a:r>
          </a:p>
          <a:p>
            <a:r>
              <a:rPr lang="cs-CZ" b="1" dirty="0" err="1"/>
              <a:t>Fekonazol</a:t>
            </a:r>
            <a:r>
              <a:rPr lang="cs-CZ" b="1" dirty="0"/>
              <a:t>, </a:t>
            </a:r>
            <a:r>
              <a:rPr lang="cs-CZ" b="1" dirty="0" err="1"/>
              <a:t>Klotrimazol</a:t>
            </a:r>
            <a:r>
              <a:rPr lang="cs-CZ" b="1" dirty="0"/>
              <a:t>, </a:t>
            </a:r>
            <a:r>
              <a:rPr lang="cs-CZ" b="1" dirty="0" err="1"/>
              <a:t>Fentkonazol</a:t>
            </a:r>
            <a:r>
              <a:rPr lang="cs-CZ" b="1" dirty="0"/>
              <a:t>, </a:t>
            </a:r>
            <a:r>
              <a:rPr lang="cs-CZ" b="1" dirty="0" err="1"/>
              <a:t>Oxikonazol</a:t>
            </a:r>
            <a:endParaRPr lang="cs-CZ" b="1" dirty="0"/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800" dirty="0"/>
              <a:t>účinné i na některé bakterie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800" dirty="0"/>
              <a:t>téměř se nevstřebávají, nižší riziko lékových interakcí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800" dirty="0"/>
              <a:t>s opatrností i v těhotenství</a:t>
            </a:r>
          </a:p>
          <a:p>
            <a:endParaRPr lang="cs-CZ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31457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err="1" smtClean="0"/>
              <a:t>Echinokandiny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77499"/>
            <a:ext cx="10673540" cy="3162011"/>
          </a:xfrm>
        </p:spPr>
        <p:txBody>
          <a:bodyPr>
            <a:normAutofit/>
          </a:bodyPr>
          <a:lstStyle/>
          <a:p>
            <a:r>
              <a:rPr lang="cs-CZ" sz="3200" dirty="0" err="1"/>
              <a:t>lipopeptidová</a:t>
            </a:r>
            <a:r>
              <a:rPr lang="cs-CZ" sz="3200" dirty="0"/>
              <a:t> struktura</a:t>
            </a:r>
          </a:p>
          <a:p>
            <a:r>
              <a:rPr lang="cs-CZ" sz="3200" dirty="0"/>
              <a:t>inhibují syntézu </a:t>
            </a:r>
            <a:r>
              <a:rPr lang="el-GR" sz="3200" dirty="0"/>
              <a:t>β-1,3-</a:t>
            </a:r>
            <a:r>
              <a:rPr lang="cs-CZ" sz="3200" dirty="0" err="1"/>
              <a:t>glukanu</a:t>
            </a:r>
            <a:r>
              <a:rPr lang="cs-CZ" sz="3200" dirty="0"/>
              <a:t> buněčné stěny </a:t>
            </a:r>
            <a:r>
              <a:rPr lang="cs-CZ" sz="3200" dirty="0" smtClean="0"/>
              <a:t>hub (inhibice </a:t>
            </a:r>
            <a:r>
              <a:rPr lang="cs-CZ" sz="3200" dirty="0" err="1" smtClean="0"/>
              <a:t>glukansytázy</a:t>
            </a:r>
            <a:r>
              <a:rPr lang="cs-CZ" sz="3200" dirty="0" smtClean="0"/>
              <a:t>)</a:t>
            </a:r>
            <a:endParaRPr lang="cs-CZ" sz="3200" dirty="0"/>
          </a:p>
          <a:p>
            <a:r>
              <a:rPr lang="cs-CZ" sz="3200" b="1" dirty="0"/>
              <a:t>β-1,3-glukan</a:t>
            </a:r>
            <a:r>
              <a:rPr lang="cs-CZ" sz="3200" dirty="0"/>
              <a:t> – esenciální složka BS </a:t>
            </a:r>
          </a:p>
          <a:p>
            <a:r>
              <a:rPr lang="cs-CZ" sz="3200" dirty="0"/>
              <a:t>výhradně pro systémové mykotické </a:t>
            </a:r>
            <a:r>
              <a:rPr lang="cs-CZ" sz="3200" dirty="0" smtClean="0"/>
              <a:t>infekce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8200" y="4555375"/>
            <a:ext cx="105156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/>
              <a:t>Kaspofungin</a:t>
            </a:r>
            <a:endParaRPr lang="cs-CZ" sz="3200" b="1" dirty="0"/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800" dirty="0" smtClean="0"/>
              <a:t> terapie </a:t>
            </a:r>
            <a:r>
              <a:rPr lang="cs-CZ" sz="2800" dirty="0"/>
              <a:t>invazivních mykóz</a:t>
            </a:r>
          </a:p>
          <a:p>
            <a:pPr lvl="1">
              <a:lnSpc>
                <a:spcPct val="100000"/>
              </a:lnSpc>
              <a:buFont typeface="Calibri" panose="020F0502020204030204" pitchFamily="34" charset="0"/>
              <a:buChar char="‒"/>
            </a:pPr>
            <a:r>
              <a:rPr lang="cs-CZ" sz="2800" dirty="0" smtClean="0"/>
              <a:t> peptidová </a:t>
            </a:r>
            <a:r>
              <a:rPr lang="cs-CZ" sz="2800" dirty="0"/>
              <a:t>struktura – schopnost </a:t>
            </a:r>
            <a:r>
              <a:rPr lang="cs-CZ" sz="2800" dirty="0" smtClean="0"/>
              <a:t>vyvolat alergickou </a:t>
            </a:r>
            <a:r>
              <a:rPr lang="cs-CZ" sz="2800" dirty="0"/>
              <a:t>reakci</a:t>
            </a:r>
          </a:p>
          <a:p>
            <a:endParaRPr lang="cs-CZ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68277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f0ea2e5b-e692-457e-a13b-418e490c4ce4.mdb"/>
  <p:tag name="ARS_RESPONSE_PERSONNUM" val="3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1385</TotalTime>
  <Words>1097</Words>
  <Application>Microsoft Office PowerPoint</Application>
  <PresentationFormat>Širokoúhlá obrazovka</PresentationFormat>
  <Paragraphs>235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Symbol</vt:lpstr>
      <vt:lpstr>Motiv Office</vt:lpstr>
      <vt:lpstr>Antimykotika, desinficiencia, antiseptika</vt:lpstr>
      <vt:lpstr>Antimykotika</vt:lpstr>
      <vt:lpstr>Antimykotika - rozdělení</vt:lpstr>
      <vt:lpstr>Polyenová antimykotika pro systémové použití</vt:lpstr>
      <vt:lpstr>Polyenová antimykotika pro lokální použití</vt:lpstr>
      <vt:lpstr>Azolová antimykotika</vt:lpstr>
      <vt:lpstr>Azolová antimykotika pro systémové použití</vt:lpstr>
      <vt:lpstr>Azolová antimykotika pro lokální použití</vt:lpstr>
      <vt:lpstr>Echinokandiny</vt:lpstr>
      <vt:lpstr>Další antimykotika pro systémové použití</vt:lpstr>
      <vt:lpstr>Další antimykotika pro lokální použití</vt:lpstr>
      <vt:lpstr>Další antimykotika pro lokální použití</vt:lpstr>
      <vt:lpstr>Desinficiencia a antiseptika</vt:lpstr>
      <vt:lpstr>Desinficiencia a antiseptika - rozdělení</vt:lpstr>
      <vt:lpstr>Těžké kovy a jejich sloučeniny</vt:lpstr>
      <vt:lpstr>Oxidanty</vt:lpstr>
      <vt:lpstr>Oxidanty</vt:lpstr>
      <vt:lpstr>Alkoholy a fenoly</vt:lpstr>
      <vt:lpstr>Alkoholy a fenoly</vt:lpstr>
      <vt:lpstr>Aldehydy</vt:lpstr>
      <vt:lpstr>Kyselina boritá a boritany</vt:lpstr>
      <vt:lpstr>Kvarterní amoniové soli</vt:lpstr>
      <vt:lpstr>Organická barviva</vt:lpstr>
      <vt:lpstr>Antiseptika dutiny ústní</vt:lpstr>
      <vt:lpstr>Rostlinná antiseptika dutiny ústní</vt:lpstr>
      <vt:lpstr>Rostlinná antiseptika dutiny ústní</vt:lpstr>
      <vt:lpstr>Další antiseptika dutiny ústní</vt:lpstr>
      <vt:lpstr>Další antiseptika dutiny ústní</vt:lpstr>
      <vt:lpstr>Další antiseptika dutiny ústní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Antimykotika, desinficiencia, antiseptika</dc:title>
  <dc:creator>host</dc:creator>
  <cp:lastModifiedBy>host</cp:lastModifiedBy>
  <cp:revision>71</cp:revision>
  <dcterms:created xsi:type="dcterms:W3CDTF">2016-12-09T08:04:50Z</dcterms:created>
  <dcterms:modified xsi:type="dcterms:W3CDTF">2016-12-14T07:46:36Z</dcterms:modified>
</cp:coreProperties>
</file>