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74" r:id="rId12"/>
    <p:sldId id="265" r:id="rId13"/>
    <p:sldId id="27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custDataLst>
    <p:tags r:id="rId34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43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6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02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8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183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86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3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534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348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65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55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88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9610182" cy="2387600"/>
          </a:xfrm>
        </p:spPr>
        <p:txBody>
          <a:bodyPr>
            <a:norm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Celková anestezie </a:t>
            </a:r>
            <a:b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její premedikace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TextovéPole 3"/>
          <p:cNvSpPr txBox="1"/>
          <p:nvPr/>
        </p:nvSpPr>
        <p:spPr>
          <a:xfrm>
            <a:off x="9562011" y="6209211"/>
            <a:ext cx="2081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Baskerville Old Face" panose="02020602080505020303" pitchFamily="18" charset="0"/>
              </a:rPr>
              <a:t>Mgr. </a:t>
            </a:r>
            <a:r>
              <a:rPr lang="cs-CZ" sz="2000" b="1" dirty="0">
                <a:latin typeface="Baskerville Old Face" panose="02020602080505020303" pitchFamily="18" charset="0"/>
              </a:rPr>
              <a:t>Matej Ľupták</a:t>
            </a:r>
            <a:endParaRPr lang="sk-SK" sz="2000" b="1" dirty="0">
              <a:latin typeface="Baskerville Old Face" panose="020206020805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612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1379" y="183089"/>
            <a:ext cx="9905998" cy="644225"/>
          </a:xfrm>
        </p:spPr>
        <p:txBody>
          <a:bodyPr>
            <a:normAutofit fontScale="90000"/>
          </a:bodyPr>
          <a:lstStyle/>
          <a:p>
            <a:r>
              <a:rPr 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ANxiolytika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2446" y="931816"/>
            <a:ext cx="10176554" cy="3541714"/>
          </a:xfrm>
        </p:spPr>
        <p:txBody>
          <a:bodyPr/>
          <a:lstStyle/>
          <a:p>
            <a:r>
              <a:rPr lang="cs-CZ" dirty="0" smtClean="0"/>
              <a:t>Látky odstraňující  duševní napětí, úzkost a strach</a:t>
            </a:r>
          </a:p>
          <a:p>
            <a:r>
              <a:rPr lang="cs-CZ" dirty="0" err="1"/>
              <a:t>Anxiolýza</a:t>
            </a:r>
            <a:r>
              <a:rPr lang="cs-CZ" dirty="0"/>
              <a:t> pacienta redukuje poruchy srdečního rytmu během CA, zlepšuje kooperaci s lékařem a psychicky stabilizuje </a:t>
            </a:r>
            <a:r>
              <a:rPr lang="cs-CZ" dirty="0" smtClean="0"/>
              <a:t>pacienta</a:t>
            </a:r>
          </a:p>
          <a:p>
            <a:r>
              <a:rPr lang="cs-CZ" dirty="0" smtClean="0"/>
              <a:t>I: úzkostné a panické poruchy, fobie, OCD, post-traumatické stresové stavy</a:t>
            </a:r>
          </a:p>
          <a:p>
            <a:r>
              <a:rPr lang="cs-CZ" dirty="0" smtClean="0"/>
              <a:t>Posilují inhibiční působení endogenní GABA nebo ovlivňují </a:t>
            </a:r>
            <a:r>
              <a:rPr lang="cs-CZ" dirty="0" err="1" smtClean="0"/>
              <a:t>serotoninergní</a:t>
            </a:r>
            <a:r>
              <a:rPr lang="cs-CZ" dirty="0" smtClean="0"/>
              <a:t> systém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5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2670" y="165672"/>
            <a:ext cx="9905998" cy="670351"/>
          </a:xfrm>
        </p:spPr>
        <p:txBody>
          <a:bodyPr>
            <a:normAutofit fontScale="90000"/>
          </a:bodyPr>
          <a:lstStyle/>
          <a:p>
            <a:r>
              <a:rPr 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ANxiolytika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027611" y="1143497"/>
                <a:ext cx="10281057" cy="4691245"/>
              </a:xfrm>
            </p:spPr>
            <p:txBody>
              <a:bodyPr/>
              <a:lstStyle/>
              <a:p>
                <a:r>
                  <a:rPr lang="cs-CZ" sz="2800" b="1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Benzodiazepiny - </a:t>
                </a:r>
                <a:r>
                  <a:rPr lang="cs-CZ" sz="2800" dirty="0"/>
                  <a:t>anxiolytický, antikonvulzivní, </a:t>
                </a:r>
                <a:r>
                  <a:rPr lang="cs-CZ" sz="2800" dirty="0" err="1"/>
                  <a:t>myorelaxační</a:t>
                </a:r>
                <a:r>
                  <a:rPr lang="cs-CZ" sz="2800" dirty="0"/>
                  <a:t>, hypnotický </a:t>
                </a:r>
                <a:r>
                  <a:rPr lang="cs-CZ" sz="2800" dirty="0" smtClean="0"/>
                  <a:t>účinek</a:t>
                </a:r>
              </a:p>
              <a:p>
                <a:r>
                  <a:rPr lang="cs-CZ" sz="2800" dirty="0"/>
                  <a:t>MÚ: vazba 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𝐺𝐴𝐵𝐴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cs-CZ" sz="2800" dirty="0"/>
                  <a:t>receptor </a:t>
                </a:r>
                <a:r>
                  <a:rPr 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zvýšení afinity pro GABA → zvýšení frekvence otevírání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𝐶𝑙</m:t>
                        </m:r>
                      </m:e>
                      <m:sup>
                        <m:r>
                          <a:rPr lang="cs-CZ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cs-CZ" sz="2800" dirty="0"/>
                  <a:t> kanálu a následná </a:t>
                </a:r>
                <a:r>
                  <a:rPr lang="cs-CZ" sz="2800" dirty="0" err="1" smtClean="0"/>
                  <a:t>hyperpolarizace</a:t>
                </a:r>
                <a:r>
                  <a:rPr lang="cs-CZ" sz="2800" dirty="0" smtClean="0"/>
                  <a:t> membrány</a:t>
                </a:r>
              </a:p>
              <a:p>
                <a:r>
                  <a:rPr lang="cs-CZ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Midazolam, Diazepam, </a:t>
                </a:r>
                <a:r>
                  <a:rPr lang="cs-CZ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Bromazepam</a:t>
                </a:r>
                <a:endParaRPr lang="cs-CZ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cs-CZ" sz="2800" dirty="0"/>
                  <a:t>Antagonista</a:t>
                </a:r>
                <a:r>
                  <a:rPr lang="cs-CZ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cs-CZ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Flumazenil</a:t>
                </a:r>
                <a:endParaRPr lang="cs-CZ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cs-CZ" dirty="0"/>
              </a:p>
              <a:p>
                <a:endParaRPr lang="cs-CZ" dirty="0"/>
              </a:p>
              <a:p>
                <a:endParaRPr lang="cs-CZ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7611" y="1143497"/>
                <a:ext cx="10281057" cy="4691245"/>
              </a:xfrm>
              <a:blipFill>
                <a:blip r:embed="rId3"/>
                <a:stretch>
                  <a:fillRect l="-1601" t="-23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5383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790" y="174381"/>
            <a:ext cx="9905998" cy="827105"/>
          </a:xfrm>
        </p:spPr>
        <p:txBody>
          <a:bodyPr/>
          <a:lstStyle/>
          <a:p>
            <a:r>
              <a:rPr lang="cs-CZ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ANxiolytika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219790" y="1073829"/>
                <a:ext cx="8795067" cy="5318262"/>
              </a:xfrm>
            </p:spPr>
            <p:txBody>
              <a:bodyPr>
                <a:normAutofit/>
              </a:bodyPr>
              <a:lstStyle/>
              <a:p>
                <a:r>
                  <a:rPr lang="cs-CZ" sz="2800" b="1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Barbituráty</a:t>
                </a:r>
                <a:r>
                  <a:rPr lang="cs-CZ" sz="2800" b="1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cs-CZ" sz="2800" b="1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– </a:t>
                </a:r>
                <a:r>
                  <a:rPr lang="cs-CZ" sz="2800" dirty="0" smtClean="0"/>
                  <a:t>MÚ podobný jako </a:t>
                </a:r>
                <a:r>
                  <a:rPr lang="cs-CZ" sz="2800" dirty="0" err="1" smtClean="0"/>
                  <a:t>bzd</a:t>
                </a:r>
                <a:r>
                  <a:rPr lang="cs-CZ" sz="2800" dirty="0" smtClean="0"/>
                  <a:t>, prodlužují délku otevření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𝐶𝑙</m:t>
                        </m:r>
                      </m:e>
                      <m:sup>
                        <m:r>
                          <a:rPr lang="cs-CZ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cs-CZ" sz="2800" dirty="0"/>
                  <a:t> kanálu </a:t>
                </a:r>
                <a:endParaRPr lang="cs-CZ" sz="2800" dirty="0" smtClean="0"/>
              </a:p>
              <a:p>
                <a:r>
                  <a:rPr lang="cs-CZ" sz="2800" dirty="0" smtClean="0"/>
                  <a:t>NÚ: nízká terapeutická šíře, KV a respirační útlum, závislost</a:t>
                </a:r>
              </a:p>
              <a:p>
                <a:r>
                  <a:rPr lang="cs-CZ" sz="2800" dirty="0" smtClean="0"/>
                  <a:t>I: dnes už jen jako antiepileptika (</a:t>
                </a:r>
                <a:r>
                  <a:rPr lang="cs-CZ" sz="2800" dirty="0" err="1" smtClean="0"/>
                  <a:t>phenobarbital</a:t>
                </a:r>
                <a:r>
                  <a:rPr lang="cs-CZ" sz="2800" dirty="0" smtClean="0"/>
                  <a:t>) a anestetika (</a:t>
                </a:r>
                <a:r>
                  <a:rPr lang="cs-CZ" sz="2800" dirty="0" err="1" smtClean="0"/>
                  <a:t>thiopental</a:t>
                </a:r>
                <a:r>
                  <a:rPr lang="cs-CZ" sz="2800" dirty="0" smtClean="0"/>
                  <a:t>)</a:t>
                </a:r>
              </a:p>
              <a:p>
                <a:endParaRPr lang="cs-CZ" sz="2800" dirty="0"/>
              </a:p>
              <a:p>
                <a:r>
                  <a:rPr lang="cs-CZ" dirty="0" smtClean="0"/>
                  <a:t>Jiná anxiolytika: </a:t>
                </a:r>
              </a:p>
              <a:p>
                <a:pPr lvl="1"/>
                <a:r>
                  <a:rPr lang="cs-CZ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↓ D antidepresiv, </a:t>
                </a:r>
                <a:endParaRPr lang="cs-CZ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cs-CZ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Buspiron</a:t>
                </a:r>
                <a:endParaRPr lang="cs-CZ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l-G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cs-CZ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-blokátory</a:t>
                </a:r>
                <a:endParaRPr lang="cs-CZ" sz="2400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790" y="1073829"/>
                <a:ext cx="8795067" cy="5318262"/>
              </a:xfrm>
              <a:blipFill>
                <a:blip r:embed="rId3"/>
                <a:stretch>
                  <a:fillRect l="-1317" t="-1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550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0751" y="156963"/>
            <a:ext cx="9905998" cy="78356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Neuroleptika - Antipsychotika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0751" y="1030287"/>
            <a:ext cx="10388735" cy="4386444"/>
          </a:xfrm>
        </p:spPr>
        <p:txBody>
          <a:bodyPr>
            <a:normAutofit/>
          </a:bodyPr>
          <a:lstStyle/>
          <a:p>
            <a:r>
              <a:rPr lang="cs-CZ" dirty="0" err="1" smtClean="0"/>
              <a:t>Multireceptorově</a:t>
            </a:r>
            <a:r>
              <a:rPr lang="cs-CZ" dirty="0" smtClean="0"/>
              <a:t> působící látky</a:t>
            </a:r>
          </a:p>
          <a:p>
            <a:r>
              <a:rPr lang="cs-CZ" dirty="0" smtClean="0"/>
              <a:t>Antipsychotický, sedativní, anxiolytický, antiemetický, analgetický efekt</a:t>
            </a:r>
          </a:p>
          <a:p>
            <a:r>
              <a:rPr lang="cs-CZ" dirty="0" smtClean="0"/>
              <a:t>I: schizofrenie, psychózy, vomitus, kombinační analgetika</a:t>
            </a:r>
          </a:p>
          <a:p>
            <a:pPr lvl="1"/>
            <a:r>
              <a:rPr lang="cs-CZ" sz="2400" dirty="0" err="1" smtClean="0"/>
              <a:t>Neuroleptanalgézie</a:t>
            </a:r>
            <a:r>
              <a:rPr lang="cs-CZ" sz="2400" dirty="0" smtClean="0"/>
              <a:t> – kombinace </a:t>
            </a:r>
            <a:r>
              <a:rPr lang="cs-CZ" sz="2400" dirty="0" err="1" smtClean="0"/>
              <a:t>Haloperidolu</a:t>
            </a:r>
            <a:r>
              <a:rPr lang="cs-CZ" sz="2400" dirty="0" smtClean="0"/>
              <a:t>/</a:t>
            </a:r>
            <a:r>
              <a:rPr lang="cs-CZ" sz="2400" dirty="0" err="1" smtClean="0"/>
              <a:t>Droperidolu</a:t>
            </a:r>
            <a:r>
              <a:rPr lang="cs-CZ" sz="2400" dirty="0" smtClean="0"/>
              <a:t> s </a:t>
            </a:r>
            <a:r>
              <a:rPr lang="cs-CZ" sz="2400" dirty="0" err="1" smtClean="0"/>
              <a:t>fentanylovým</a:t>
            </a:r>
            <a:r>
              <a:rPr lang="cs-CZ" sz="2400" dirty="0" smtClean="0"/>
              <a:t> </a:t>
            </a:r>
            <a:r>
              <a:rPr lang="cs-CZ" sz="2400" dirty="0" err="1" smtClean="0"/>
              <a:t>opioidem</a:t>
            </a:r>
            <a:r>
              <a:rPr lang="cs-CZ" sz="2400" dirty="0" smtClean="0"/>
              <a:t>, pacient pří plném vědomí – neurochirurgie</a:t>
            </a:r>
          </a:p>
          <a:p>
            <a:pPr lvl="1"/>
            <a:r>
              <a:rPr lang="cs-CZ" sz="2400" dirty="0" err="1" smtClean="0"/>
              <a:t>Ataranalgézie</a:t>
            </a:r>
            <a:r>
              <a:rPr lang="cs-CZ" sz="2400" dirty="0" smtClean="0"/>
              <a:t> – stav podobný </a:t>
            </a:r>
            <a:r>
              <a:rPr lang="cs-CZ" sz="2400" dirty="0" err="1" smtClean="0"/>
              <a:t>neuroleptanalgezii</a:t>
            </a:r>
            <a:r>
              <a:rPr lang="cs-CZ" sz="2400" dirty="0" smtClean="0"/>
              <a:t>, místo APS BZD</a:t>
            </a:r>
          </a:p>
          <a:p>
            <a:pPr lvl="1"/>
            <a:endParaRPr lang="cs-CZ" sz="2400" dirty="0" smtClean="0"/>
          </a:p>
          <a:p>
            <a:r>
              <a:rPr lang="cs-CZ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Haloperidol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Droperidol</a:t>
            </a: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cs-CZ" sz="2400" dirty="0" smtClean="0"/>
          </a:p>
          <a:p>
            <a:pPr marL="457200" lvl="1" indent="0">
              <a:buNone/>
            </a:pPr>
            <a:endParaRPr lang="cs-CZ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021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2" y="122130"/>
            <a:ext cx="9905998" cy="69647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Hypnotika a sedativa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1" y="1038995"/>
            <a:ext cx="9905999" cy="4525781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Sedace</a:t>
            </a:r>
            <a:r>
              <a:rPr lang="cs-CZ" sz="2800" dirty="0" smtClean="0"/>
              <a:t> – psychomotorický útlum, pacient při vědomí</a:t>
            </a:r>
          </a:p>
          <a:p>
            <a:pPr lvl="1"/>
            <a:r>
              <a:rPr lang="cs-CZ" sz="2800" dirty="0" smtClean="0"/>
              <a:t>Antihistaminika – </a:t>
            </a:r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Hydroxyzin</a:t>
            </a:r>
            <a:endParaRPr lang="cs-CZ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cs-CZ" sz="2800" dirty="0" smtClean="0"/>
              <a:t>Přírodní látky</a:t>
            </a:r>
          </a:p>
          <a:p>
            <a:pPr lvl="1"/>
            <a:endParaRPr lang="cs-CZ" sz="2400" dirty="0" smtClean="0"/>
          </a:p>
          <a:p>
            <a:r>
              <a:rPr lang="cs-CZ" sz="2800" dirty="0" smtClean="0"/>
              <a:t>Hypnóza – stav podobný fyziologickému spánku</a:t>
            </a:r>
          </a:p>
          <a:p>
            <a:pPr lvl="1"/>
            <a:r>
              <a:rPr lang="cs-CZ" sz="2800" dirty="0" smtClean="0"/>
              <a:t>Benzodiazepiny –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Midazolam</a:t>
            </a:r>
          </a:p>
          <a:p>
            <a:pPr lvl="1"/>
            <a:r>
              <a:rPr lang="cs-CZ" sz="2800" dirty="0" smtClean="0"/>
              <a:t>„Z“ látky – </a:t>
            </a:r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Zolpidem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Zopiklon</a:t>
            </a:r>
            <a:endParaRPr lang="cs-CZ" sz="2800" dirty="0" smtClean="0"/>
          </a:p>
          <a:p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079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2670" y="226633"/>
            <a:ext cx="9905998" cy="670351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Antihistaminika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0486" y="818608"/>
                <a:ext cx="9905999" cy="5547358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/>
                  <a:t>Histamin – mediátor vzniku anafylaktických reakcí a zvracení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 err="1" smtClean="0"/>
                  <a:t>rp</a:t>
                </a:r>
                <a:r>
                  <a:rPr lang="cs-CZ" dirty="0" smtClean="0"/>
                  <a:t>) a sekrece žaludečních sťav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 err="1" smtClean="0"/>
                  <a:t>rp</a:t>
                </a:r>
                <a:r>
                  <a:rPr lang="cs-CZ" dirty="0" smtClean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 smtClean="0"/>
                  <a:t>-antihistaminika</a:t>
                </a:r>
              </a:p>
              <a:p>
                <a:pPr lvl="1"/>
                <a:r>
                  <a:rPr lang="cs-CZ" dirty="0" smtClean="0"/>
                  <a:t>I: alergie, edémy, kinetózy, insomnie, CA</a:t>
                </a:r>
              </a:p>
              <a:p>
                <a:pPr lvl="1"/>
                <a:r>
                  <a:rPr lang="cs-CZ" dirty="0" smtClean="0"/>
                  <a:t>1. generace – </a:t>
                </a:r>
                <a:r>
                  <a:rPr lang="cs-CZ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Moxastin-theoklát</a:t>
                </a:r>
                <a:r>
                  <a:rPr lang="cs-CZ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cs-CZ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Promethazin</a:t>
                </a:r>
                <a:endParaRPr lang="cs-CZ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1"/>
                <a:r>
                  <a:rPr lang="cs-CZ" dirty="0" smtClean="0"/>
                  <a:t>2. generace – </a:t>
                </a:r>
                <a:r>
                  <a:rPr lang="cs-CZ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Cetirizin</a:t>
                </a:r>
                <a:r>
                  <a:rPr lang="cs-CZ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cs-CZ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Loratadin</a:t>
                </a:r>
                <a:endParaRPr lang="cs-CZ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1"/>
                <a:r>
                  <a:rPr lang="cs-CZ" dirty="0" smtClean="0"/>
                  <a:t>NÚ: </a:t>
                </a:r>
                <a:r>
                  <a:rPr lang="cs-CZ" dirty="0" err="1" smtClean="0"/>
                  <a:t>sedace</a:t>
                </a:r>
                <a:r>
                  <a:rPr lang="cs-CZ" dirty="0" smtClean="0"/>
                  <a:t>, retence vody, xerostomie,</a:t>
                </a:r>
              </a:p>
              <a:p>
                <a:pPr lvl="1"/>
                <a:endParaRPr lang="cs-CZ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 smtClean="0"/>
                  <a:t>-antihistaminika</a:t>
                </a:r>
              </a:p>
              <a:p>
                <a:pPr lvl="1"/>
                <a:r>
                  <a:rPr lang="cs-CZ" dirty="0" smtClean="0"/>
                  <a:t>I: GIT ulcerace, reflux, CA</a:t>
                </a:r>
              </a:p>
              <a:p>
                <a:pPr lvl="1"/>
                <a:r>
                  <a:rPr lang="cs-CZ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Ranitidin</a:t>
                </a:r>
                <a:r>
                  <a:rPr lang="cs-CZ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cs-CZ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Famotidin</a:t>
                </a:r>
                <a:endParaRPr lang="cs-CZ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1"/>
                <a:r>
                  <a:rPr lang="cs-CZ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NÚ: </a:t>
                </a:r>
                <a:r>
                  <a:rPr lang="cs-CZ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cefalgie</a:t>
                </a:r>
                <a:r>
                  <a:rPr lang="cs-CZ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inhibitory CYP450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0486" y="818608"/>
                <a:ext cx="9905999" cy="5547358"/>
              </a:xfrm>
              <a:blipFill>
                <a:blip r:embed="rId3"/>
                <a:stretch>
                  <a:fillRect l="-1292" t="-1429" b="-23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3466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2670" y="270175"/>
            <a:ext cx="9905998" cy="740019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Analgetika - </a:t>
            </a:r>
            <a:r>
              <a:rPr lang="cs-CZ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opioidy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1114" y="1071154"/>
            <a:ext cx="9905999" cy="4807132"/>
          </a:xfrm>
        </p:spPr>
        <p:txBody>
          <a:bodyPr>
            <a:normAutofit/>
          </a:bodyPr>
          <a:lstStyle/>
          <a:p>
            <a:r>
              <a:rPr lang="cs-CZ" dirty="0" smtClean="0"/>
              <a:t>Výrazný analgetický účinek bez straty vědomí, snižují potřebné množství CA</a:t>
            </a:r>
          </a:p>
          <a:p>
            <a:r>
              <a:rPr lang="cs-CZ" dirty="0" smtClean="0"/>
              <a:t>MÚ: agonisté </a:t>
            </a:r>
            <a:r>
              <a:rPr lang="cs-CZ" dirty="0" err="1" smtClean="0"/>
              <a:t>opioidních</a:t>
            </a:r>
            <a:r>
              <a:rPr lang="cs-CZ" dirty="0" smtClean="0"/>
              <a:t> receptorů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Morfin,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Fentanyl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Sufentanyl</a:t>
            </a: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 smtClean="0"/>
              <a:t>Účinky: analgetické, euforické, antitusické, snížení motility GIT, uvolnění histaminu, útlum dýchání</a:t>
            </a:r>
          </a:p>
          <a:p>
            <a:r>
              <a:rPr lang="cs-CZ" dirty="0" smtClean="0"/>
              <a:t>NÚ: anafylaktické reakce, závislost, obstipace, útlum DC 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030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15583" y="270176"/>
            <a:ext cx="9905998" cy="618099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Antiemetika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019492" y="1561510"/>
                <a:ext cx="10963502" cy="4717370"/>
              </a:xfrm>
            </p:spPr>
            <p:txBody>
              <a:bodyPr>
                <a:normAutofit/>
              </a:bodyPr>
              <a:lstStyle/>
              <a:p>
                <a:r>
                  <a:rPr lang="cs-CZ" sz="2800" dirty="0" smtClean="0"/>
                  <a:t>Látky bránící post-operační nevolnosti a zvracení</a:t>
                </a:r>
              </a:p>
              <a:p>
                <a:r>
                  <a:rPr lang="cs-CZ" sz="2800" dirty="0" smtClean="0"/>
                  <a:t>Terapie:</a:t>
                </a:r>
              </a:p>
              <a:p>
                <a:pPr lvl="1"/>
                <a:r>
                  <a:rPr lang="cs-CZ" sz="2800" dirty="0"/>
                  <a:t>Setrony – </a:t>
                </a:r>
                <a:r>
                  <a:rPr lang="cs-CZ" sz="2800" dirty="0" smtClean="0"/>
                  <a:t>nejúčinnější; </a:t>
                </a:r>
                <a:r>
                  <a:rPr lang="cs-CZ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Ondasetron</a:t>
                </a:r>
                <a:r>
                  <a:rPr lang="cs-CZ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cs-CZ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Granisetron</a:t>
                </a:r>
                <a:r>
                  <a:rPr lang="cs-CZ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cs-CZ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Palonosetron</a:t>
                </a:r>
                <a:endParaRPr lang="cs-CZ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1"/>
                <a:r>
                  <a:rPr lang="cs-CZ" sz="2800" dirty="0"/>
                  <a:t>Antagonisté NK </a:t>
                </a:r>
                <a:r>
                  <a:rPr lang="cs-CZ" sz="2800" dirty="0" err="1"/>
                  <a:t>rp</a:t>
                </a:r>
                <a:r>
                  <a:rPr lang="cs-CZ" sz="2800" dirty="0"/>
                  <a:t> – </a:t>
                </a:r>
                <a:r>
                  <a:rPr lang="cs-CZ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Aprepitant</a:t>
                </a:r>
                <a:r>
                  <a:rPr lang="cs-CZ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cs-CZ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Fosaprepitant</a:t>
                </a:r>
                <a:endParaRPr lang="cs-CZ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1"/>
                <a:r>
                  <a:rPr lang="cs-CZ" sz="2800" dirty="0" smtClean="0">
                    <a:effectLst/>
                  </a:rPr>
                  <a:t>Antagonisté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effectLst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cs-CZ" sz="280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sk-SK" sz="2800" dirty="0"/>
                  <a:t> </a:t>
                </a:r>
                <a:r>
                  <a:rPr lang="sk-SK" sz="2800" dirty="0" err="1"/>
                  <a:t>rp</a:t>
                </a:r>
                <a:r>
                  <a:rPr lang="sk-SK" sz="2800" dirty="0"/>
                  <a:t> – </a:t>
                </a:r>
                <a:r>
                  <a:rPr lang="sk-SK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Thiethylperazin</a:t>
                </a:r>
                <a:r>
                  <a:rPr lang="sk-SK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sk-SK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Haloperidol</a:t>
                </a:r>
                <a:r>
                  <a:rPr lang="sk-SK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sk-SK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Metoklopramid</a:t>
                </a:r>
                <a:endParaRPr lang="sk-SK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1"/>
                <a:r>
                  <a:rPr lang="cs-CZ" sz="2800" dirty="0"/>
                  <a:t>+ GK a antihistaminika</a:t>
                </a:r>
                <a:endParaRPr lang="sk-SK" sz="2800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9492" y="1561510"/>
                <a:ext cx="10963502" cy="4717370"/>
              </a:xfrm>
              <a:blipFill>
                <a:blip r:embed="rId3"/>
                <a:stretch>
                  <a:fillRect l="-1445" t="-20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8259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15585" y="209215"/>
            <a:ext cx="9905998" cy="670351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Vegetativní nervový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8532" y="1321526"/>
            <a:ext cx="5625147" cy="5077097"/>
          </a:xfrm>
        </p:spPr>
        <p:txBody>
          <a:bodyPr>
            <a:normAutofit/>
          </a:bodyPr>
          <a:lstStyle/>
          <a:p>
            <a:r>
              <a:rPr lang="cs-CZ" sz="2800" dirty="0" smtClean="0"/>
              <a:t>Tvořen sympatikem a parasympatikem (obvykle protichůdné působení)</a:t>
            </a:r>
          </a:p>
          <a:p>
            <a:r>
              <a:rPr lang="cs-CZ" sz="2800" dirty="0"/>
              <a:t>Zabezpečení převodu vzruchů mezi CNS a efektorovými tkáněmi nezávislými na kontrole vůlí (myokard, GIT, exokrinní žlázy,…)</a:t>
            </a:r>
          </a:p>
          <a:p>
            <a:r>
              <a:rPr lang="cs-CZ" sz="2800" dirty="0"/>
              <a:t>Hlavní </a:t>
            </a:r>
            <a:r>
              <a:rPr lang="cs-CZ" sz="2800" dirty="0" err="1"/>
              <a:t>fce</a:t>
            </a:r>
            <a:r>
              <a:rPr lang="cs-CZ" sz="2800" dirty="0"/>
              <a:t> VNS: kontrakce a relaxace hladké svaloviny, </a:t>
            </a:r>
            <a:r>
              <a:rPr lang="cs-CZ" sz="2800" dirty="0" err="1"/>
              <a:t>fce</a:t>
            </a:r>
            <a:r>
              <a:rPr lang="cs-CZ" sz="2800" dirty="0"/>
              <a:t> všech exokrinních a některých endokrinních žláz, srdeční rytmus, metabolické pochody aj.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667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226632"/>
            <a:ext cx="9905998" cy="679059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parasympatikus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6946" y="757646"/>
            <a:ext cx="6391500" cy="5634445"/>
          </a:xfrm>
        </p:spPr>
        <p:txBody>
          <a:bodyPr>
            <a:normAutofit/>
          </a:bodyPr>
          <a:lstStyle/>
          <a:p>
            <a:r>
              <a:rPr lang="cs-CZ" sz="2800" dirty="0" smtClean="0"/>
              <a:t>Účinky:</a:t>
            </a:r>
          </a:p>
          <a:p>
            <a:pPr lvl="1"/>
            <a:r>
              <a:rPr lang="cs-CZ" sz="2400" dirty="0" smtClean="0"/>
              <a:t>Srdce </a:t>
            </a:r>
            <a:r>
              <a:rPr lang="cs-CZ" sz="2400" dirty="0"/>
              <a:t>a KVS- ↓ srdeční činnosti, ↓ </a:t>
            </a:r>
            <a:r>
              <a:rPr lang="cs-CZ" sz="2400" dirty="0" smtClean="0"/>
              <a:t>TK, vasodilatace</a:t>
            </a:r>
            <a:endParaRPr lang="cs-CZ" sz="2400" dirty="0"/>
          </a:p>
          <a:p>
            <a:pPr lvl="1"/>
            <a:r>
              <a:rPr lang="cs-CZ" sz="2400" dirty="0"/>
              <a:t>Bronchy- </a:t>
            </a:r>
            <a:r>
              <a:rPr lang="cs-CZ" sz="2400" dirty="0" err="1"/>
              <a:t>bronchokonstrikce</a:t>
            </a:r>
            <a:r>
              <a:rPr lang="cs-CZ" sz="2400" dirty="0"/>
              <a:t>, ↑ sekrece bronchiálních žláz</a:t>
            </a:r>
          </a:p>
          <a:p>
            <a:pPr lvl="1"/>
            <a:r>
              <a:rPr lang="cs-CZ" sz="2400" dirty="0"/>
              <a:t>GIT- ↑ sekrece a peristaltiky, ↓ tonu sfinkterů</a:t>
            </a:r>
          </a:p>
          <a:p>
            <a:pPr lvl="1"/>
            <a:r>
              <a:rPr lang="cs-CZ" sz="2400" dirty="0"/>
              <a:t>UGT- ↓ tonu sfinkterů, ↑ tonu stěn (mikce)</a:t>
            </a:r>
          </a:p>
          <a:p>
            <a:pPr lvl="1"/>
            <a:r>
              <a:rPr lang="cs-CZ" sz="2400" dirty="0"/>
              <a:t>Žlázy- ↑ </a:t>
            </a:r>
            <a:r>
              <a:rPr lang="cs-CZ" sz="2400" dirty="0" smtClean="0"/>
              <a:t>sekrece</a:t>
            </a:r>
          </a:p>
          <a:p>
            <a:pPr lvl="1"/>
            <a:r>
              <a:rPr lang="cs-CZ" sz="2400" dirty="0" smtClean="0"/>
              <a:t>Oko- </a:t>
            </a:r>
            <a:r>
              <a:rPr lang="cs-CZ" sz="2400" dirty="0"/>
              <a:t>mióza, akomodace do blízka, ↓ NOT</a:t>
            </a:r>
          </a:p>
          <a:p>
            <a:r>
              <a:rPr lang="cs-CZ" dirty="0" smtClean="0"/>
              <a:t>Při chirurgickém výkonu snaha o zabránění </a:t>
            </a:r>
            <a:r>
              <a:rPr lang="cs-CZ" dirty="0" err="1" smtClean="0"/>
              <a:t>bronchokonstrikci</a:t>
            </a:r>
            <a:r>
              <a:rPr lang="cs-CZ" dirty="0" smtClean="0"/>
              <a:t>, žaludeční a bronchiální sekreci, stabilizace reflexních bradykardii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PS-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lytika</a:t>
            </a:r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692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2">
                    <a:lumMod val="75000"/>
                  </a:schemeClr>
                </a:solidFill>
              </a:rPr>
              <a:t>Celková anestezie</a:t>
            </a:r>
            <a:endParaRPr lang="cs-CZ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898966"/>
            <a:ext cx="9905999" cy="464988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Uměle navozený kontrolovaný reverzibilní útlum CNS s redukcí vnímaní a reakcí na bolestivé podněty</a:t>
            </a:r>
          </a:p>
          <a:p>
            <a:r>
              <a:rPr lang="cs-CZ" sz="2800" dirty="0" smtClean="0"/>
              <a:t>Provedení:</a:t>
            </a:r>
          </a:p>
          <a:p>
            <a:pPr marL="457200" lvl="1" indent="0">
              <a:buNone/>
            </a:pPr>
            <a:r>
              <a:rPr lang="cs-CZ" sz="2400" dirty="0" smtClean="0"/>
              <a:t>1. Předoperační </a:t>
            </a:r>
            <a:r>
              <a:rPr lang="cs-CZ" sz="2400" dirty="0"/>
              <a:t>vyšetření</a:t>
            </a:r>
          </a:p>
          <a:p>
            <a:pPr marL="457200" lvl="1" indent="0">
              <a:buNone/>
            </a:pPr>
            <a:r>
              <a:rPr lang="cs-CZ" sz="2400" dirty="0" smtClean="0"/>
              <a:t>2. Premedikace</a:t>
            </a:r>
            <a:endParaRPr lang="cs-CZ" sz="2400" dirty="0"/>
          </a:p>
          <a:p>
            <a:pPr marL="457200" lvl="1" indent="0">
              <a:buNone/>
            </a:pPr>
            <a:r>
              <a:rPr lang="cs-CZ" sz="2400" dirty="0" smtClean="0"/>
              <a:t>3. Úvod </a:t>
            </a:r>
            <a:r>
              <a:rPr lang="cs-CZ" sz="2400" dirty="0"/>
              <a:t>do anestezie</a:t>
            </a:r>
          </a:p>
          <a:p>
            <a:pPr marL="457200" lvl="1" indent="0">
              <a:buNone/>
            </a:pPr>
            <a:r>
              <a:rPr lang="cs-CZ" sz="2400" dirty="0" smtClean="0"/>
              <a:t>4. Vedení </a:t>
            </a:r>
            <a:r>
              <a:rPr lang="cs-CZ" sz="2400" dirty="0"/>
              <a:t>anestezie</a:t>
            </a:r>
          </a:p>
          <a:p>
            <a:pPr marL="457200" lvl="1" indent="0">
              <a:buNone/>
            </a:pPr>
            <a:r>
              <a:rPr lang="cs-CZ" sz="2400" dirty="0" smtClean="0"/>
              <a:t>5. Ukončení </a:t>
            </a:r>
            <a:r>
              <a:rPr lang="cs-CZ" sz="2400" dirty="0"/>
              <a:t>anestezie (probuzení)</a:t>
            </a:r>
          </a:p>
          <a:p>
            <a:pPr marL="457200" lvl="1" indent="0">
              <a:buNone/>
            </a:pPr>
            <a:r>
              <a:rPr lang="cs-CZ" sz="2400" dirty="0" smtClean="0"/>
              <a:t>6. </a:t>
            </a:r>
            <a:r>
              <a:rPr lang="cs-CZ" sz="2400" dirty="0" err="1" smtClean="0"/>
              <a:t>Poanestetická</a:t>
            </a:r>
            <a:r>
              <a:rPr lang="cs-CZ" sz="2400" dirty="0" smtClean="0"/>
              <a:t> </a:t>
            </a:r>
            <a:r>
              <a:rPr lang="cs-CZ" sz="2400" dirty="0"/>
              <a:t>(pooperační) péče</a:t>
            </a:r>
          </a:p>
          <a:p>
            <a:pPr lvl="1"/>
            <a:endParaRPr lang="cs-CZ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333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41413" y="104712"/>
            <a:ext cx="9905998" cy="879357"/>
          </a:xfrm>
        </p:spPr>
        <p:txBody>
          <a:bodyPr/>
          <a:lstStyle/>
          <a:p>
            <a:r>
              <a:rPr lang="cs-CZ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Parasympatolytika</a:t>
            </a: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cs-CZ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anticholinergika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143499"/>
            <a:ext cx="9905999" cy="5570810"/>
          </a:xfrm>
        </p:spPr>
        <p:txBody>
          <a:bodyPr>
            <a:normAutofit/>
          </a:bodyPr>
          <a:lstStyle/>
          <a:p>
            <a:r>
              <a:rPr lang="cs-CZ" dirty="0" smtClean="0"/>
              <a:t>Látky reverzibilně blokující M </a:t>
            </a:r>
            <a:r>
              <a:rPr lang="cs-CZ" dirty="0" err="1" smtClean="0"/>
              <a:t>rp</a:t>
            </a:r>
            <a:endParaRPr lang="cs-CZ" dirty="0" smtClean="0"/>
          </a:p>
          <a:p>
            <a:r>
              <a:rPr lang="cs-CZ" dirty="0"/>
              <a:t>I</a:t>
            </a:r>
            <a:r>
              <a:rPr lang="cs-CZ" dirty="0" smtClean="0"/>
              <a:t>: spasmolytika, </a:t>
            </a:r>
            <a:r>
              <a:rPr lang="cs-CZ" dirty="0" err="1" smtClean="0"/>
              <a:t>bronchodilatancia</a:t>
            </a:r>
            <a:r>
              <a:rPr lang="cs-CZ" dirty="0" smtClean="0"/>
              <a:t> (CHOPN, AB), premedikace u CA, doplňková </a:t>
            </a:r>
            <a:r>
              <a:rPr lang="cs-CZ" dirty="0" err="1" smtClean="0"/>
              <a:t>antiparkinsonika</a:t>
            </a:r>
            <a:r>
              <a:rPr lang="cs-CZ" dirty="0" smtClean="0"/>
              <a:t>, </a:t>
            </a:r>
            <a:r>
              <a:rPr lang="cs-CZ" dirty="0" err="1" smtClean="0"/>
              <a:t>antidota</a:t>
            </a:r>
            <a:r>
              <a:rPr lang="cs-CZ" dirty="0" smtClean="0"/>
              <a:t> inhibitorů </a:t>
            </a:r>
            <a:r>
              <a:rPr lang="cs-CZ" dirty="0" err="1" smtClean="0"/>
              <a:t>AChesterázy</a:t>
            </a:r>
            <a:r>
              <a:rPr lang="cs-CZ" dirty="0" smtClean="0"/>
              <a:t>, terapie inkontinence a hyperaktivního močového měchýře</a:t>
            </a:r>
          </a:p>
          <a:p>
            <a:r>
              <a:rPr lang="cs-CZ" dirty="0" smtClean="0"/>
              <a:t>NÚ: xerostomie, poruchy akomodace, zvýšení NOT, retence vody, neklid, tachykardie, halucinace</a:t>
            </a:r>
          </a:p>
          <a:p>
            <a:endParaRPr lang="cs-CZ" dirty="0"/>
          </a:p>
          <a:p>
            <a:r>
              <a:rPr lang="cs-CZ" dirty="0" smtClean="0"/>
              <a:t>S terciárním N</a:t>
            </a:r>
          </a:p>
          <a:p>
            <a:pPr lvl="1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Atropin,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Tropicamid</a:t>
            </a: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 smtClean="0"/>
              <a:t>S kvartérním N</a:t>
            </a:r>
          </a:p>
          <a:p>
            <a:pPr lvl="1"/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Butylskopolamin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Ipratropium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Fenpiverin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Pitofenon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Solifenacin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87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7207" y="148045"/>
            <a:ext cx="9905998" cy="94923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Úvod do </a:t>
            </a: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anestezie, její vedení a ukončení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32704" y="1445622"/>
            <a:ext cx="9905999" cy="4963887"/>
          </a:xfrm>
        </p:spPr>
        <p:txBody>
          <a:bodyPr>
            <a:normAutofit/>
          </a:bodyPr>
          <a:lstStyle/>
          <a:p>
            <a:r>
              <a:rPr lang="cs-CZ" sz="2800" dirty="0" smtClean="0"/>
              <a:t>uvedení </a:t>
            </a:r>
            <a:r>
              <a:rPr lang="cs-CZ" sz="2800" dirty="0"/>
              <a:t>do CA – nejčastěji krátkodobým nitrožilním </a:t>
            </a:r>
            <a:r>
              <a:rPr lang="cs-CZ" sz="2800" dirty="0" smtClean="0"/>
              <a:t>anestetikem</a:t>
            </a:r>
            <a:endParaRPr lang="cs-CZ" sz="2800" dirty="0"/>
          </a:p>
          <a:p>
            <a:r>
              <a:rPr lang="cs-CZ" sz="2800" dirty="0"/>
              <a:t>po aplikaci </a:t>
            </a:r>
            <a:r>
              <a:rPr lang="cs-CZ" sz="2800" dirty="0" err="1" smtClean="0"/>
              <a:t>myorelaxancii</a:t>
            </a:r>
            <a:r>
              <a:rPr lang="cs-CZ" sz="2800" dirty="0" smtClean="0"/>
              <a:t> </a:t>
            </a:r>
            <a:r>
              <a:rPr lang="cs-CZ" sz="2800" dirty="0"/>
              <a:t>zajištění tracheální intubace a umělá plicní </a:t>
            </a:r>
            <a:r>
              <a:rPr lang="cs-CZ" sz="2800" dirty="0" smtClean="0"/>
              <a:t>ventilace</a:t>
            </a:r>
            <a:endParaRPr lang="cs-CZ" sz="2800" dirty="0"/>
          </a:p>
          <a:p>
            <a:r>
              <a:rPr lang="cs-CZ" sz="2800" dirty="0" smtClean="0"/>
              <a:t>uvedení </a:t>
            </a:r>
            <a:r>
              <a:rPr lang="cs-CZ" sz="2800" dirty="0"/>
              <a:t>do anestezie a vyvedení (probouzení) jsou nejrizikovější částí celého procesu </a:t>
            </a:r>
            <a:r>
              <a:rPr lang="cs-CZ" sz="2800" dirty="0" smtClean="0"/>
              <a:t>CA</a:t>
            </a:r>
          </a:p>
          <a:p>
            <a:r>
              <a:rPr lang="cs-CZ" sz="2800" dirty="0" smtClean="0"/>
              <a:t>Monitoring </a:t>
            </a:r>
            <a:r>
              <a:rPr lang="cs-CZ" sz="2800" dirty="0"/>
              <a:t>pacienta v průběhu celé anestezie</a:t>
            </a:r>
          </a:p>
          <a:p>
            <a:r>
              <a:rPr lang="cs-CZ" sz="2800" dirty="0"/>
              <a:t>Ukončení přívodu anestetika – </a:t>
            </a:r>
            <a:r>
              <a:rPr lang="cs-CZ" sz="2800" dirty="0" err="1"/>
              <a:t>metabolizace</a:t>
            </a:r>
            <a:r>
              <a:rPr lang="cs-CZ" sz="2800" dirty="0"/>
              <a:t> a </a:t>
            </a:r>
            <a:r>
              <a:rPr lang="cs-CZ" sz="2800" dirty="0" smtClean="0"/>
              <a:t>vyloučení </a:t>
            </a:r>
            <a:r>
              <a:rPr lang="cs-CZ" sz="2800" dirty="0"/>
              <a:t>z organizmu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14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2" y="235341"/>
            <a:ext cx="9905998" cy="644225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Ideální celkové anestetikum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06874" y="1561510"/>
            <a:ext cx="9905999" cy="414260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cs-CZ" altLang="cs-CZ" sz="3000" dirty="0" smtClean="0"/>
              <a:t>navození ztráty vědomí</a:t>
            </a:r>
          </a:p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cs-CZ" altLang="cs-CZ" sz="3000" dirty="0" smtClean="0"/>
              <a:t>analgetické působení</a:t>
            </a:r>
          </a:p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cs-CZ" altLang="cs-CZ" sz="3000" dirty="0" err="1" smtClean="0"/>
              <a:t>myorelaxace</a:t>
            </a:r>
            <a:r>
              <a:rPr lang="cs-CZ" altLang="cs-CZ" sz="3000" dirty="0" smtClean="0"/>
              <a:t> bez vlivu na dýchací svaly</a:t>
            </a:r>
          </a:p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cs-CZ" altLang="cs-CZ" sz="3000" dirty="0" smtClean="0"/>
              <a:t>udržení tělesné teploty</a:t>
            </a:r>
          </a:p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cs-CZ" altLang="cs-CZ" sz="3000" dirty="0" smtClean="0"/>
              <a:t>dobrá tolerance</a:t>
            </a:r>
          </a:p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cs-CZ" altLang="cs-CZ" sz="3000" dirty="0" smtClean="0"/>
              <a:t>rychlý nástup účinku</a:t>
            </a:r>
          </a:p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cs-CZ" altLang="cs-CZ" sz="3000" dirty="0" smtClean="0"/>
              <a:t>rychlá eliminace z organismu</a:t>
            </a:r>
          </a:p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cs-CZ" altLang="cs-CZ" sz="3000" dirty="0" smtClean="0"/>
              <a:t>nevýbušnost</a:t>
            </a:r>
          </a:p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cs-CZ" altLang="cs-CZ" sz="3000" dirty="0" smtClean="0"/>
              <a:t>chemická čistota a nízká cena přípravku</a:t>
            </a:r>
          </a:p>
          <a:p>
            <a:pPr>
              <a:lnSpc>
                <a:spcPct val="80000"/>
              </a:lnSpc>
              <a:spcBef>
                <a:spcPts val="500"/>
              </a:spcBef>
              <a:buNone/>
            </a:pPr>
            <a:endParaRPr lang="en-US" altLang="cs-CZ" sz="3000" dirty="0"/>
          </a:p>
          <a:p>
            <a:pPr marL="0" indent="0"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49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1379" y="296301"/>
            <a:ext cx="9905998" cy="687768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Dělení celkových anestetik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602377"/>
            <a:ext cx="9905999" cy="4328161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Dle cesty vstupu do organismu</a:t>
            </a:r>
          </a:p>
          <a:p>
            <a:pPr lvl="1"/>
            <a:r>
              <a:rPr lang="cs-CZ" sz="2400" dirty="0" smtClean="0"/>
              <a:t>1. Inhalační</a:t>
            </a:r>
          </a:p>
          <a:p>
            <a:pPr lvl="1"/>
            <a:r>
              <a:rPr lang="cs-CZ" sz="2400" dirty="0" smtClean="0"/>
              <a:t>2. Intravenózní</a:t>
            </a:r>
          </a:p>
          <a:p>
            <a:pPr lvl="1"/>
            <a:endParaRPr lang="cs-CZ" sz="2400" dirty="0"/>
          </a:p>
          <a:p>
            <a:r>
              <a:rPr lang="cs-CZ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Dle účinku a CNS</a:t>
            </a:r>
          </a:p>
          <a:p>
            <a:pPr lvl="1"/>
            <a:r>
              <a:rPr lang="cs-CZ" sz="2400" dirty="0" smtClean="0"/>
              <a:t>1. Asociativní – kompletní útlum CNS, odlišná intenzita</a:t>
            </a:r>
          </a:p>
          <a:p>
            <a:pPr lvl="1"/>
            <a:r>
              <a:rPr lang="cs-CZ" sz="2400" dirty="0" smtClean="0"/>
              <a:t>2. </a:t>
            </a:r>
            <a:r>
              <a:rPr lang="cs-CZ" sz="2400" dirty="0" err="1" smtClean="0"/>
              <a:t>Disociativní</a:t>
            </a:r>
            <a:r>
              <a:rPr lang="cs-CZ" sz="2400" dirty="0" smtClean="0"/>
              <a:t> – stimulační v určitých oblastech CNS</a:t>
            </a:r>
            <a:endParaRPr lang="cs-CZ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166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1047" y="696895"/>
            <a:ext cx="9905998" cy="609391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Inhalační </a:t>
            </a: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Celková anestetika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67537" y="1898467"/>
            <a:ext cx="9905999" cy="2804161"/>
          </a:xfrm>
        </p:spPr>
        <p:txBody>
          <a:bodyPr>
            <a:normAutofit/>
          </a:bodyPr>
          <a:lstStyle/>
          <a:p>
            <a:r>
              <a:rPr lang="cs-CZ" sz="2800" dirty="0" smtClean="0"/>
              <a:t>MÚ</a:t>
            </a:r>
            <a:r>
              <a:rPr lang="cs-CZ" sz="2800" dirty="0"/>
              <a:t>: </a:t>
            </a:r>
            <a:r>
              <a:rPr lang="cs-CZ" sz="2800" dirty="0" smtClean="0"/>
              <a:t>lipofilní molekuly se usazují </a:t>
            </a:r>
            <a:r>
              <a:rPr lang="cs-CZ" sz="2800" dirty="0"/>
              <a:t>v </a:t>
            </a:r>
            <a:r>
              <a:rPr lang="cs-CZ" sz="2800" dirty="0" err="1"/>
              <a:t>hydrofóbní</a:t>
            </a:r>
            <a:r>
              <a:rPr lang="cs-CZ" sz="2800" dirty="0"/>
              <a:t> </a:t>
            </a:r>
            <a:r>
              <a:rPr lang="cs-CZ" sz="2800" dirty="0" err="1"/>
              <a:t>fosfolipidové</a:t>
            </a:r>
            <a:r>
              <a:rPr lang="cs-CZ" sz="2800" dirty="0"/>
              <a:t> dvojvrstvě v </a:t>
            </a:r>
            <a:r>
              <a:rPr lang="cs-CZ" sz="2800" dirty="0" smtClean="0"/>
              <a:t>membráně, gelová </a:t>
            </a:r>
            <a:r>
              <a:rPr lang="cs-CZ" sz="2800" dirty="0"/>
              <a:t>frakce lipoproteinů se stává tekutou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2800" dirty="0" smtClean="0"/>
              <a:t>ovlivnění </a:t>
            </a:r>
            <a:r>
              <a:rPr lang="cs-CZ" sz="2800" dirty="0"/>
              <a:t>permeability, </a:t>
            </a:r>
            <a:r>
              <a:rPr lang="cs-CZ" sz="2800" dirty="0" smtClean="0"/>
              <a:t>změna </a:t>
            </a:r>
            <a:r>
              <a:rPr lang="cs-CZ" sz="2800" dirty="0"/>
              <a:t>el. vodivosti buněk a následně dráždivosti </a:t>
            </a:r>
            <a:r>
              <a:rPr lang="cs-CZ" sz="2800" dirty="0" smtClean="0"/>
              <a:t>membrány, ztížený </a:t>
            </a:r>
            <a:r>
              <a:rPr lang="cs-CZ" sz="2800" dirty="0"/>
              <a:t>prostup iontů </a:t>
            </a:r>
            <a:r>
              <a:rPr lang="cs-CZ" sz="2800" dirty="0" smtClean="0"/>
              <a:t>kanály</a:t>
            </a:r>
            <a:endParaRPr lang="cs-CZ" sz="2800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24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2361" y="104712"/>
            <a:ext cx="3430588" cy="1478570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Inhalační </a:t>
            </a: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287" y="1583282"/>
            <a:ext cx="10771913" cy="3998914"/>
          </a:xfrm>
        </p:spPr>
        <p:txBody>
          <a:bodyPr>
            <a:noAutofit/>
          </a:bodyPr>
          <a:lstStyle/>
          <a:p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stádia:</a:t>
            </a:r>
          </a:p>
          <a:p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Analgezie </a:t>
            </a:r>
            <a:r>
              <a:rPr lang="cs-CZ" sz="2800" dirty="0" smtClean="0"/>
              <a:t>– trvá do </a:t>
            </a:r>
            <a:r>
              <a:rPr lang="cs-CZ" sz="2800" dirty="0"/>
              <a:t>z</a:t>
            </a:r>
            <a:r>
              <a:rPr lang="cs-CZ" sz="2800" dirty="0" smtClean="0"/>
              <a:t>tráty vědomí</a:t>
            </a:r>
          </a:p>
          <a:p>
            <a:r>
              <a:rPr lang="cs-CZ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Excitace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smtClean="0"/>
              <a:t>– možná tachykardie,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↑ TK, nepravidelní dech, zvracení, křeče</a:t>
            </a:r>
            <a:endParaRPr lang="cs-CZ" sz="2800" dirty="0" smtClean="0">
              <a:solidFill>
                <a:srgbClr val="FFC000"/>
              </a:solidFill>
            </a:endParaRPr>
          </a:p>
          <a:p>
            <a:r>
              <a:rPr lang="cs-CZ" sz="2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Chirurgická anestezie</a:t>
            </a:r>
            <a:r>
              <a:rPr lang="cs-CZ" sz="2800" dirty="0" smtClean="0"/>
              <a:t> – pacient operabilní, analgezie, bezvědomí, útlum reflexů, stabilní TK</a:t>
            </a:r>
            <a:endParaRPr lang="cs-CZ" sz="28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Zástava dechu a vasomotorický kolaps</a:t>
            </a:r>
            <a:r>
              <a:rPr lang="cs-CZ" sz="2800" dirty="0" smtClean="0"/>
              <a:t> – předávkování pacienta CA</a:t>
            </a:r>
            <a:endParaRPr lang="cs-CZ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328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97527" y="0"/>
            <a:ext cx="3622176" cy="1478570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Inhalační CA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6247" y="1413465"/>
            <a:ext cx="2820988" cy="3123702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bg2">
                    <a:lumMod val="75000"/>
                  </a:schemeClr>
                </a:solidFill>
              </a:rPr>
              <a:t>Dělení:</a:t>
            </a:r>
            <a:endParaRPr lang="cs-CZ" sz="32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cs-CZ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Páry</a:t>
            </a:r>
          </a:p>
          <a:p>
            <a:pPr lvl="1"/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Ether</a:t>
            </a:r>
          </a:p>
          <a:p>
            <a:pPr lvl="1"/>
            <a:r>
              <a:rPr lang="cs-CZ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Halothan</a:t>
            </a:r>
            <a:endPara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cs-CZ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Flurány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214951" y="2146094"/>
            <a:ext cx="510322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Plyny</a:t>
            </a:r>
          </a:p>
          <a:p>
            <a:pPr lvl="1"/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 dusný</a:t>
            </a:r>
          </a:p>
          <a:p>
            <a:pPr lvl="1"/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Xenon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780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2339" y="130838"/>
            <a:ext cx="9905998" cy="1070945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Inhalační </a:t>
            </a: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 - páry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6578" y="1201783"/>
            <a:ext cx="9905999" cy="4578034"/>
          </a:xfrm>
        </p:spPr>
        <p:txBody>
          <a:bodyPr>
            <a:normAutofit/>
          </a:bodyPr>
          <a:lstStyle/>
          <a:p>
            <a:r>
              <a:rPr lang="cs-CZ" dirty="0" smtClean="0"/>
              <a:t>Při pokojové teplotě tekutiny, vysoce účinné při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↓ C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Ether – </a:t>
            </a:r>
            <a:r>
              <a:rPr lang="cs-CZ" dirty="0" err="1" smtClean="0"/>
              <a:t>obsolentní</a:t>
            </a:r>
            <a:r>
              <a:rPr lang="cs-CZ" dirty="0" smtClean="0"/>
              <a:t>, referenční látka</a:t>
            </a:r>
          </a:p>
          <a:p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Halothan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dříve často používaný, levný a nedráždivý</a:t>
            </a:r>
          </a:p>
          <a:p>
            <a:pPr lvl="1"/>
            <a:r>
              <a:rPr lang="cs-CZ" dirty="0" smtClean="0"/>
              <a:t>NÚ: </a:t>
            </a:r>
            <a:r>
              <a:rPr lang="cs-CZ" dirty="0" err="1" smtClean="0"/>
              <a:t>hepatotoxicita</a:t>
            </a:r>
            <a:r>
              <a:rPr lang="cs-CZ" dirty="0"/>
              <a:t>, </a:t>
            </a:r>
            <a:r>
              <a:rPr lang="cs-CZ" dirty="0" smtClean="0"/>
              <a:t>depresivní na </a:t>
            </a:r>
            <a:r>
              <a:rPr lang="cs-CZ" dirty="0"/>
              <a:t>KVS</a:t>
            </a:r>
            <a:r>
              <a:rPr lang="cs-CZ" dirty="0" smtClean="0"/>
              <a:t>, arytmie, </a:t>
            </a:r>
            <a:r>
              <a:rPr lang="cs-CZ" dirty="0"/>
              <a:t>zvyšuje </a:t>
            </a:r>
            <a:r>
              <a:rPr lang="cs-CZ" dirty="0" smtClean="0"/>
              <a:t>NLT, maligní hypertermie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Flurany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</a:p>
          <a:p>
            <a:pPr lvl="1"/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Isofluran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cs-CZ" dirty="0" smtClean="0"/>
              <a:t>nejčastější</a:t>
            </a:r>
          </a:p>
          <a:p>
            <a:pPr lvl="1"/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Desfluran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Sevofluran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cs-CZ" dirty="0" smtClean="0"/>
              <a:t>krátkodobé</a:t>
            </a:r>
            <a:endParaRPr lang="cs-CZ" dirty="0"/>
          </a:p>
          <a:p>
            <a:pPr lvl="1"/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663337" y="6156960"/>
            <a:ext cx="8102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NÚ: arytmie, hypotenze, bronchospazmus, nauzea, střevní atonie, metabolická acidóza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91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7630" y="87295"/>
            <a:ext cx="4815250" cy="1478570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Inhalační CA - </a:t>
            </a: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plyny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9789" y="1927270"/>
            <a:ext cx="9905999" cy="3541714"/>
          </a:xfrm>
        </p:spPr>
        <p:txBody>
          <a:bodyPr>
            <a:normAutofit/>
          </a:bodyPr>
          <a:lstStyle/>
          <a:p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 dusný = rajský plyn</a:t>
            </a:r>
          </a:p>
          <a:p>
            <a:pPr lvl="1"/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Silně analgetický, málo toxický</a:t>
            </a:r>
          </a:p>
          <a:p>
            <a:pPr lvl="1"/>
            <a:endParaRPr lang="cs-CZ" sz="2400" dirty="0" smtClean="0"/>
          </a:p>
          <a:p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Xenon</a:t>
            </a:r>
          </a:p>
          <a:p>
            <a:pPr lvl="1"/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Minimální NÚ</a:t>
            </a:r>
          </a:p>
          <a:p>
            <a:pPr lvl="1"/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Extrémně drahý – rizikoví pacienti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867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51013" y="87296"/>
            <a:ext cx="8864736" cy="975150"/>
          </a:xfrm>
        </p:spPr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Intravenózní </a:t>
            </a: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Celková anestetika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9848" y="1685900"/>
            <a:ext cx="6963498" cy="393558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Navozující, ultrakrátké se slabým </a:t>
            </a:r>
            <a:r>
              <a:rPr lang="cs-CZ" sz="2800" dirty="0" err="1" smtClean="0"/>
              <a:t>myorelaxačním</a:t>
            </a:r>
            <a:r>
              <a:rPr lang="cs-CZ" sz="2800" dirty="0" smtClean="0"/>
              <a:t> působením</a:t>
            </a:r>
          </a:p>
          <a:p>
            <a:r>
              <a:rPr lang="cs-CZ" sz="2800" dirty="0" smtClean="0"/>
              <a:t>Nemají 4 stádia anestezie jako u inhalační CA</a:t>
            </a:r>
          </a:p>
          <a:p>
            <a:r>
              <a:rPr lang="cs-CZ" sz="2800" dirty="0" smtClean="0"/>
              <a:t>I: krátkodobé chirurgické výkony, popáleniny, diagnostika, úvodní CA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51013" y="5444836"/>
            <a:ext cx="2311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2">
                    <a:lumMod val="75000"/>
                  </a:schemeClr>
                </a:solidFill>
              </a:rPr>
              <a:t>Barbiturátová</a:t>
            </a:r>
            <a:endParaRPr lang="cs-CZ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1345767" y="5550977"/>
            <a:ext cx="405246" cy="249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4468091" y="5563147"/>
            <a:ext cx="405246" cy="249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903515" y="5475613"/>
            <a:ext cx="2270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Nebarbiturátová</a:t>
            </a:r>
            <a:endParaRPr lang="cs-CZ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236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2">
                    <a:lumMod val="75000"/>
                  </a:schemeClr>
                </a:solidFill>
              </a:rPr>
              <a:t>Předoperační vyšetření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Anamnéza, laboratorní vyšetření</a:t>
            </a:r>
          </a:p>
          <a:p>
            <a:r>
              <a:rPr lang="cs-CZ" sz="2800" dirty="0" smtClean="0"/>
              <a:t>EKG </a:t>
            </a:r>
          </a:p>
          <a:p>
            <a:r>
              <a:rPr lang="cs-CZ" sz="2800" dirty="0" smtClean="0"/>
              <a:t>Léčené onemocnění a jejich medikace, alergie</a:t>
            </a:r>
          </a:p>
          <a:p>
            <a:r>
              <a:rPr lang="cs-CZ" sz="2800" dirty="0" smtClean="0"/>
              <a:t>Předchozí anestezie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918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31122" y="161318"/>
            <a:ext cx="9905998" cy="753082"/>
          </a:xfrm>
        </p:spPr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Barbiturátová Intravenózní CA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241568"/>
                <a:ext cx="9905999" cy="4057795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/>
                  <a:t>MÚ: posilují inhibiční aktivitu GABA vazbou 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𝐺𝐴𝐵𝐴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cs-CZ" dirty="0" smtClean="0"/>
                  <a:t>receptor </a:t>
                </a:r>
                <a:r>
                  <a:rPr lang="cs-CZ" dirty="0"/>
                  <a:t>→ prodlužují otevření chloridového </a:t>
                </a:r>
                <a:r>
                  <a:rPr lang="cs-CZ" dirty="0" smtClean="0"/>
                  <a:t>IK → </a:t>
                </a:r>
                <a:r>
                  <a:rPr lang="cs-CZ" dirty="0" err="1" smtClean="0"/>
                  <a:t>hyperpolarizace</a:t>
                </a:r>
                <a:r>
                  <a:rPr lang="cs-CZ" dirty="0" smtClean="0"/>
                  <a:t> membrány</a:t>
                </a:r>
              </a:p>
              <a:p>
                <a:r>
                  <a:rPr lang="cs-CZ" dirty="0" smtClean="0"/>
                  <a:t>Bez analgetického a </a:t>
                </a:r>
                <a:r>
                  <a:rPr lang="cs-CZ" dirty="0" err="1" smtClean="0"/>
                  <a:t>myorelaxačního</a:t>
                </a:r>
                <a:r>
                  <a:rPr lang="cs-CZ" dirty="0" smtClean="0"/>
                  <a:t> efektu</a:t>
                </a:r>
              </a:p>
              <a:p>
                <a:r>
                  <a:rPr lang="cs-CZ" dirty="0" smtClean="0"/>
                  <a:t>NÚ: pokles TK, útlum dýchacího centra</a:t>
                </a:r>
              </a:p>
              <a:p>
                <a:endParaRPr lang="cs-CZ" dirty="0"/>
              </a:p>
              <a:p>
                <a:r>
                  <a:rPr lang="cs-CZ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Thiopental</a:t>
                </a:r>
                <a:endParaRPr lang="cs-CZ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cs-CZ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Methohexital</a:t>
                </a:r>
                <a:endParaRPr lang="cs-CZ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241568"/>
                <a:ext cx="9905999" cy="4057795"/>
              </a:xfrm>
              <a:blipFill>
                <a:blip r:embed="rId4"/>
                <a:stretch>
                  <a:fillRect l="-1662" t="-2105" b="-22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1584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49232" y="234054"/>
            <a:ext cx="9905998" cy="586827"/>
          </a:xfrm>
        </p:spPr>
        <p:txBody>
          <a:bodyPr>
            <a:normAutofit fontScale="90000"/>
          </a:bodyPr>
          <a:lstStyle/>
          <a:p>
            <a:r>
              <a:rPr lang="cs-CZ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NEBarbiturátová</a:t>
            </a: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Intravenózní CA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34930" y="1148051"/>
            <a:ext cx="9905999" cy="3541714"/>
          </a:xfrm>
        </p:spPr>
        <p:txBody>
          <a:bodyPr>
            <a:normAutofit/>
          </a:bodyPr>
          <a:lstStyle/>
          <a:p>
            <a:r>
              <a:rPr lang="cs-CZ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Ketamin</a:t>
            </a:r>
            <a:endPara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cs-CZ" sz="2400" dirty="0" smtClean="0"/>
              <a:t>MÚ: inhibitor excitačního NMDA </a:t>
            </a:r>
            <a:r>
              <a:rPr lang="cs-CZ" sz="2400" dirty="0" err="1" smtClean="0"/>
              <a:t>rp</a:t>
            </a:r>
            <a:endParaRPr lang="cs-CZ" sz="2400" dirty="0" smtClean="0"/>
          </a:p>
          <a:p>
            <a:pPr lvl="1"/>
            <a:r>
              <a:rPr lang="cs-CZ" sz="2400" dirty="0" err="1" smtClean="0"/>
              <a:t>Disociativní</a:t>
            </a:r>
            <a:r>
              <a:rPr lang="cs-CZ" sz="2400" dirty="0" smtClean="0"/>
              <a:t> anestetikum – stimulace dechového a KVS centra</a:t>
            </a:r>
          </a:p>
          <a:p>
            <a:pPr lvl="1"/>
            <a:r>
              <a:rPr lang="cs-CZ" sz="2400" dirty="0" smtClean="0"/>
              <a:t>Silně analgetický </a:t>
            </a:r>
          </a:p>
          <a:p>
            <a:r>
              <a:rPr lang="cs-CZ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Etomidát</a:t>
            </a:r>
            <a:endPara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cs-CZ" sz="2400" dirty="0" smtClean="0"/>
              <a:t>Rychlý nástup i odeznění účinku, bez analgetického efektu</a:t>
            </a:r>
          </a:p>
          <a:p>
            <a:r>
              <a:rPr lang="cs-CZ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Propofol</a:t>
            </a:r>
            <a:endPara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cs-CZ" sz="2400" dirty="0" smtClean="0"/>
              <a:t>Krátkodobý, bez analgetického účinku</a:t>
            </a:r>
            <a:endParaRPr lang="cs-CZ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733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45461" y="1098455"/>
            <a:ext cx="5698657" cy="147857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  <a:endParaRPr lang="cs-CZ" sz="4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520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15584" y="87295"/>
            <a:ext cx="9905998" cy="1478570"/>
          </a:xfrm>
        </p:spPr>
        <p:txBody>
          <a:bodyPr/>
          <a:lstStyle/>
          <a:p>
            <a:r>
              <a:rPr lang="cs-CZ" b="1" dirty="0" smtClean="0">
                <a:solidFill>
                  <a:schemeClr val="bg2">
                    <a:lumMod val="75000"/>
                  </a:schemeClr>
                </a:solidFill>
              </a:rPr>
              <a:t>premedikace</a:t>
            </a:r>
            <a:endParaRPr lang="cs-CZ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846217"/>
            <a:ext cx="9905999" cy="4572000"/>
          </a:xfrm>
        </p:spPr>
        <p:txBody>
          <a:bodyPr>
            <a:normAutofit/>
          </a:bodyPr>
          <a:lstStyle/>
          <a:p>
            <a:r>
              <a:rPr lang="cs-CZ" dirty="0" smtClean="0"/>
              <a:t>Specifická farmakologická příprava pacienta na CA a chirurgický zákrok</a:t>
            </a:r>
          </a:p>
          <a:p>
            <a:r>
              <a:rPr lang="cs-CZ" dirty="0" smtClean="0"/>
              <a:t>Účel:</a:t>
            </a:r>
          </a:p>
          <a:p>
            <a:pPr lvl="1"/>
            <a:r>
              <a:rPr lang="cs-CZ" sz="2400" dirty="0" smtClean="0"/>
              <a:t>Kvalitní spánek před operačním výkonem (hypnotika, sedativa)</a:t>
            </a:r>
          </a:p>
          <a:p>
            <a:pPr lvl="1"/>
            <a:r>
              <a:rPr lang="cs-CZ" sz="2400" dirty="0" smtClean="0"/>
              <a:t>Odstranění strachu pacienta (anxiolytika)</a:t>
            </a:r>
          </a:p>
          <a:p>
            <a:pPr lvl="1"/>
            <a:r>
              <a:rPr lang="cs-CZ" sz="2400" dirty="0" smtClean="0"/>
              <a:t>Prevence a potlačení alergických reakcí (antihistaminika)</a:t>
            </a:r>
          </a:p>
          <a:p>
            <a:pPr lvl="1"/>
            <a:r>
              <a:rPr lang="cs-CZ" sz="2400" dirty="0" smtClean="0"/>
              <a:t>Potlačení </a:t>
            </a:r>
            <a:r>
              <a:rPr lang="cs-CZ" sz="2400" dirty="0" err="1" smtClean="0"/>
              <a:t>PSmimetických</a:t>
            </a:r>
            <a:r>
              <a:rPr lang="cs-CZ" sz="2400" dirty="0" smtClean="0"/>
              <a:t> reakcí (</a:t>
            </a:r>
            <a:r>
              <a:rPr lang="cs-CZ" sz="2400" dirty="0" err="1" smtClean="0"/>
              <a:t>PSlytika</a:t>
            </a:r>
            <a:r>
              <a:rPr lang="cs-CZ" sz="2400" dirty="0" smtClean="0"/>
              <a:t>)</a:t>
            </a:r>
          </a:p>
          <a:p>
            <a:pPr lvl="1"/>
            <a:r>
              <a:rPr lang="cs-CZ" sz="2400" dirty="0" smtClean="0"/>
              <a:t>Analgezie (</a:t>
            </a:r>
            <a:r>
              <a:rPr lang="cs-CZ" sz="2400" dirty="0" err="1" smtClean="0"/>
              <a:t>opioidy</a:t>
            </a:r>
            <a:r>
              <a:rPr lang="cs-CZ" sz="2400" dirty="0" smtClean="0"/>
              <a:t>)</a:t>
            </a:r>
          </a:p>
          <a:p>
            <a:pPr lvl="1"/>
            <a:r>
              <a:rPr lang="cs-CZ" sz="2400" dirty="0" smtClean="0"/>
              <a:t>Proveditelnost zákroků v dutině břišní (</a:t>
            </a:r>
            <a:r>
              <a:rPr lang="cs-CZ" sz="2400" dirty="0" err="1" smtClean="0"/>
              <a:t>myorelaxancia</a:t>
            </a:r>
            <a:r>
              <a:rPr lang="cs-CZ" sz="2400" dirty="0" smtClean="0"/>
              <a:t>)</a:t>
            </a:r>
          </a:p>
          <a:p>
            <a:pPr lvl="1"/>
            <a:r>
              <a:rPr lang="cs-CZ" sz="2400" dirty="0" smtClean="0"/>
              <a:t>Profylaxe postoperační nevolnosti (antiemetika)</a:t>
            </a:r>
            <a:endParaRPr lang="cs-CZ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550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Myorelaxancia</a:t>
            </a:r>
            <a:endParaRPr lang="cs-CZ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8"/>
            <a:ext cx="9905999" cy="1416822"/>
          </a:xfrm>
        </p:spPr>
        <p:txBody>
          <a:bodyPr>
            <a:normAutofit/>
          </a:bodyPr>
          <a:lstStyle/>
          <a:p>
            <a:r>
              <a:rPr lang="cs-CZ" dirty="0" smtClean="0"/>
              <a:t>Léčiv ovlivňující tonus a spazmy kosterního svalstva</a:t>
            </a:r>
          </a:p>
          <a:p>
            <a:r>
              <a:rPr lang="cs-CZ" dirty="0" smtClean="0"/>
              <a:t>Navozují svalovou relaxaci a neschopnost kontrakce svalu</a:t>
            </a:r>
          </a:p>
          <a:p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1541418" y="4104603"/>
            <a:ext cx="234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Centrální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134982" y="4104603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Periferní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Nedepolarizující</a:t>
            </a:r>
            <a:endParaRPr lang="cs-C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Depolarizující</a:t>
            </a:r>
            <a:endParaRPr lang="cs-C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Nepřím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ě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733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50419" y="47059"/>
            <a:ext cx="9905998" cy="1017225"/>
          </a:xfrm>
        </p:spPr>
        <p:txBody>
          <a:bodyPr/>
          <a:lstStyle/>
          <a:p>
            <a:r>
              <a:rPr lang="cs-CZ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Myorelaxancia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123997" y="1110136"/>
                <a:ext cx="10763204" cy="3646216"/>
              </a:xfrm>
            </p:spPr>
            <p:txBody>
              <a:bodyPr>
                <a:noAutofit/>
              </a:bodyPr>
              <a:lstStyle/>
              <a:p>
                <a:r>
                  <a:rPr lang="cs-CZ" sz="2800" dirty="0" smtClean="0">
                    <a:solidFill>
                      <a:srgbClr val="002060"/>
                    </a:solidFill>
                  </a:rPr>
                  <a:t>Centrální – </a:t>
                </a:r>
                <a:r>
                  <a:rPr lang="cs-CZ" sz="2800" dirty="0" smtClean="0"/>
                  <a:t>působení přímo v CNS tlumením přenosů motorických impulzů</a:t>
                </a:r>
              </a:p>
              <a:p>
                <a:pPr lvl="1"/>
                <a:r>
                  <a:rPr lang="cs-CZ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Baklofen</a:t>
                </a:r>
                <a:r>
                  <a:rPr lang="cs-CZ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 </a:t>
                </a:r>
                <a:r>
                  <a:rPr lang="cs-CZ" sz="2400" dirty="0" smtClean="0"/>
                  <a:t>zesiluje účinek inhibičně působící GABA</a:t>
                </a:r>
              </a:p>
              <a:p>
                <a:pPr lvl="1"/>
                <a:r>
                  <a:rPr lang="cs-CZ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Mefenoxalon</a:t>
                </a:r>
                <a:r>
                  <a:rPr lang="cs-CZ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 </a:t>
                </a:r>
                <a:r>
                  <a:rPr lang="cs-CZ" sz="2400" dirty="0" smtClean="0"/>
                  <a:t>tlumení reflexního oblouku v míše</a:t>
                </a:r>
              </a:p>
              <a:p>
                <a:pPr lvl="1"/>
                <a:r>
                  <a:rPr lang="cs-CZ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Tolperizon</a:t>
                </a:r>
                <a:r>
                  <a:rPr lang="cs-CZ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 </a:t>
                </a:r>
                <a:r>
                  <a:rPr lang="cs-CZ" sz="2400" dirty="0" smtClean="0"/>
                  <a:t>blokace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𝑁𝑎</m:t>
                        </m:r>
                      </m:e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𝐶𝑎</m:t>
                        </m:r>
                      </m:e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p>
                  </m:oMath>
                </a14:m>
                <a:r>
                  <a:rPr lang="cs-CZ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cs-CZ" sz="2400" dirty="0" smtClean="0"/>
                  <a:t>IK</a:t>
                </a:r>
              </a:p>
              <a:p>
                <a:pPr lvl="1"/>
                <a:r>
                  <a:rPr lang="cs-CZ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Tizanidin</a:t>
                </a:r>
                <a:r>
                  <a:rPr lang="cs-CZ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 </a:t>
                </a:r>
                <a:r>
                  <a:rPr lang="cs-CZ" sz="2400" dirty="0" smtClean="0"/>
                  <a:t>centrální agonista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cs-CZ" sz="2400" dirty="0" smtClean="0"/>
                  <a:t>receptorů</a:t>
                </a:r>
              </a:p>
              <a:p>
                <a:pPr lvl="1"/>
                <a:r>
                  <a:rPr lang="cs-CZ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Benzodiazepiny - </a:t>
                </a:r>
                <a:r>
                  <a:rPr lang="cs-CZ" sz="2400" dirty="0" smtClean="0"/>
                  <a:t>zesilují účinek GABA</a:t>
                </a:r>
                <a:endParaRPr lang="cs-CZ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1"/>
                <a:r>
                  <a:rPr lang="cs-CZ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Guajfenezin</a:t>
                </a:r>
                <a:r>
                  <a:rPr lang="cs-CZ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 </a:t>
                </a:r>
                <a:r>
                  <a:rPr lang="cs-CZ" sz="2400" dirty="0" smtClean="0"/>
                  <a:t>antagonista NMDA </a:t>
                </a:r>
                <a:r>
                  <a:rPr lang="cs-CZ" sz="2400" dirty="0" err="1" smtClean="0"/>
                  <a:t>rp</a:t>
                </a:r>
                <a:endParaRPr lang="cs-CZ" sz="2400" dirty="0" smtClean="0"/>
              </a:p>
              <a:p>
                <a:pPr lvl="1"/>
                <a:endParaRPr lang="cs-CZ" sz="2400" dirty="0"/>
              </a:p>
              <a:p>
                <a:pPr marL="457200" lvl="1" indent="0">
                  <a:buNone/>
                </a:pPr>
                <a:endParaRPr lang="cs-CZ" sz="240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3997" y="1110136"/>
                <a:ext cx="10763204" cy="3646216"/>
              </a:xfrm>
              <a:blipFill>
                <a:blip r:embed="rId3"/>
                <a:stretch>
                  <a:fillRect l="-1472" t="-2676" b="-40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1524000" y="5166492"/>
            <a:ext cx="51293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Indikace</a:t>
            </a:r>
            <a:r>
              <a:rPr lang="cs-CZ" sz="2000" dirty="0" smtClean="0"/>
              <a:t>: bolestivé spazmy kosterních svalů, SM, spastické poruchy při poškození mozku a míchy</a:t>
            </a:r>
          </a:p>
          <a:p>
            <a:endParaRPr lang="cs-CZ" sz="2000" dirty="0" smtClean="0"/>
          </a:p>
          <a:p>
            <a:r>
              <a:rPr lang="cs-CZ" sz="2000" b="1" dirty="0" smtClean="0"/>
              <a:t>NÚ</a:t>
            </a:r>
            <a:r>
              <a:rPr lang="cs-CZ" sz="2000" dirty="0" smtClean="0"/>
              <a:t>: </a:t>
            </a:r>
            <a:r>
              <a:rPr lang="cs-CZ" sz="2000" dirty="0" err="1" smtClean="0"/>
              <a:t>sedace</a:t>
            </a:r>
            <a:r>
              <a:rPr lang="cs-CZ" sz="2000" dirty="0" smtClean="0"/>
              <a:t>, zmatenost </a:t>
            </a:r>
            <a:endParaRPr lang="cs-CZ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688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0087" y="174381"/>
            <a:ext cx="9905998" cy="1062236"/>
          </a:xfrm>
        </p:spPr>
        <p:txBody>
          <a:bodyPr/>
          <a:lstStyle/>
          <a:p>
            <a:r>
              <a:rPr lang="cs-CZ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Myorelaxancia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045618" y="1335087"/>
                <a:ext cx="7227524" cy="5057004"/>
              </a:xfrm>
            </p:spPr>
            <p:txBody>
              <a:bodyPr>
                <a:normAutofit fontScale="92500"/>
              </a:bodyPr>
              <a:lstStyle/>
              <a:p>
                <a:r>
                  <a:rPr lang="cs-CZ" sz="2800" dirty="0" smtClean="0">
                    <a:solidFill>
                      <a:srgbClr val="002060"/>
                    </a:solidFill>
                  </a:rPr>
                  <a:t>Periferní </a:t>
                </a:r>
                <a:r>
                  <a:rPr lang="cs-CZ" sz="2800" dirty="0" err="1" smtClean="0">
                    <a:solidFill>
                      <a:srgbClr val="002060"/>
                    </a:solidFill>
                  </a:rPr>
                  <a:t>nedepolarizující</a:t>
                </a:r>
                <a:endParaRPr lang="cs-CZ" dirty="0"/>
              </a:p>
              <a:p>
                <a:r>
                  <a:rPr lang="cs-CZ" dirty="0" smtClean="0"/>
                  <a:t>kompetitivní </a:t>
                </a:r>
                <a:r>
                  <a:rPr lang="cs-CZ" dirty="0"/>
                  <a:t>antagonisté </a:t>
                </a:r>
                <a:r>
                  <a:rPr lang="cs-CZ" dirty="0" err="1" smtClean="0"/>
                  <a:t>ACh</a:t>
                </a:r>
                <a:r>
                  <a:rPr lang="cs-CZ" dirty="0" smtClean="0"/>
                  <a:t> </a:t>
                </a:r>
                <a:r>
                  <a:rPr lang="cs-CZ" dirty="0"/>
                  <a:t>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cs-CZ" dirty="0" smtClean="0"/>
                  <a:t>-receptorech</a:t>
                </a:r>
              </a:p>
              <a:p>
                <a:r>
                  <a:rPr lang="cs-CZ" dirty="0" smtClean="0"/>
                  <a:t>Indikace: relaxace při CA, diagnostika MG, umělá ventilace</a:t>
                </a:r>
              </a:p>
              <a:p>
                <a:r>
                  <a:rPr lang="cs-CZ" dirty="0" smtClean="0"/>
                  <a:t>NÚ: vyplavení histaminu, hypotenze</a:t>
                </a:r>
                <a:endParaRPr lang="cs-CZ" dirty="0"/>
              </a:p>
              <a:p>
                <a:r>
                  <a:rPr lang="cs-CZ" dirty="0"/>
                  <a:t>postupná relaxace: oční svaly → žvýkací svaly → svaly končetin a krku → svaly trupu a břicha → </a:t>
                </a:r>
                <a:r>
                  <a:rPr lang="cs-CZ" dirty="0" smtClean="0"/>
                  <a:t>bránice</a:t>
                </a:r>
              </a:p>
              <a:p>
                <a:r>
                  <a:rPr lang="cs-CZ" dirty="0" smtClean="0"/>
                  <a:t>Krátkodobé – </a:t>
                </a:r>
                <a:r>
                  <a:rPr lang="cs-CZ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Rokuronium</a:t>
                </a:r>
                <a:endParaRPr lang="cs-CZ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cs-CZ" dirty="0" smtClean="0"/>
                  <a:t>Střednědobé – </a:t>
                </a:r>
                <a:r>
                  <a:rPr lang="cs-CZ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Atrakurium</a:t>
                </a:r>
                <a:r>
                  <a:rPr lang="cs-CZ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cs-CZ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Cisatrakurium</a:t>
                </a:r>
                <a:endParaRPr lang="cs-CZ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cs-CZ" dirty="0" smtClean="0"/>
                  <a:t>Dlouhodobé – </a:t>
                </a:r>
                <a:r>
                  <a:rPr lang="cs-CZ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Pipekuronium</a:t>
                </a:r>
                <a:r>
                  <a:rPr lang="cs-CZ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cs-CZ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Vekuronium</a:t>
                </a:r>
                <a:endParaRPr lang="cs-CZ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5618" y="1335087"/>
                <a:ext cx="7227524" cy="5057004"/>
              </a:xfrm>
              <a:blipFill>
                <a:blip r:embed="rId3"/>
                <a:stretch>
                  <a:fillRect l="-1350" t="-1807" b="-72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1650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8167" y="226422"/>
            <a:ext cx="9905998" cy="808219"/>
          </a:xfrm>
        </p:spPr>
        <p:txBody>
          <a:bodyPr/>
          <a:lstStyle/>
          <a:p>
            <a:r>
              <a:rPr lang="cs-CZ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Myorelaxancia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784360" y="1359034"/>
                <a:ext cx="8316097" cy="488283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cs-CZ" dirty="0" smtClean="0">
                    <a:solidFill>
                      <a:srgbClr val="002060"/>
                    </a:solidFill>
                  </a:rPr>
                  <a:t>Periferní </a:t>
                </a:r>
                <a:r>
                  <a:rPr lang="cs-CZ" dirty="0" err="1" smtClean="0">
                    <a:solidFill>
                      <a:srgbClr val="002060"/>
                    </a:solidFill>
                  </a:rPr>
                  <a:t>depolarizující</a:t>
                </a:r>
                <a:endParaRPr lang="cs-CZ" dirty="0" smtClean="0">
                  <a:solidFill>
                    <a:srgbClr val="002060"/>
                  </a:solidFill>
                </a:endParaRPr>
              </a:p>
              <a:p>
                <a:r>
                  <a:rPr lang="cs-CZ" dirty="0" smtClean="0"/>
                  <a:t>2-fázové působení:</a:t>
                </a:r>
              </a:p>
              <a:p>
                <a:pPr lvl="1"/>
                <a:r>
                  <a:rPr lang="cs-CZ" dirty="0" smtClean="0"/>
                  <a:t>Stimulace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cs-CZ" dirty="0"/>
                  <a:t>-</a:t>
                </a:r>
                <a:r>
                  <a:rPr lang="cs-CZ" dirty="0" smtClean="0"/>
                  <a:t>receptorů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otevření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𝑁𝑎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cs-CZ" dirty="0" smtClean="0"/>
                  <a:t> IK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prodloužená depolarizace</a:t>
                </a:r>
              </a:p>
              <a:p>
                <a:pPr lvl="1"/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Částeční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repolarizace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membrány bez umožnění depolarizace</a:t>
                </a:r>
                <a:endParaRPr lang="cs-CZ" dirty="0" smtClean="0"/>
              </a:p>
              <a:p>
                <a:r>
                  <a:rPr lang="cs-CZ" b="1" dirty="0" smtClean="0"/>
                  <a:t>Indikace:</a:t>
                </a:r>
                <a:r>
                  <a:rPr lang="cs-CZ" dirty="0" smtClean="0"/>
                  <a:t> intubace, endoskopie, ortopedie</a:t>
                </a:r>
              </a:p>
              <a:p>
                <a:r>
                  <a:rPr lang="cs-CZ" b="1" dirty="0" smtClean="0"/>
                  <a:t>NÚ: </a:t>
                </a:r>
                <a:r>
                  <a:rPr lang="cs-CZ" dirty="0" smtClean="0"/>
                  <a:t>periferní zástava dechu, arytmie (K), zvýšení NOT a NLT, maligní hypertermie (vzácný NÚ některých CA a </a:t>
                </a:r>
                <a:r>
                  <a:rPr lang="cs-CZ" dirty="0" err="1" smtClean="0"/>
                  <a:t>depol</a:t>
                </a:r>
                <a:r>
                  <a:rPr lang="cs-CZ" dirty="0" smtClean="0"/>
                  <a:t>. </a:t>
                </a:r>
                <a:r>
                  <a:rPr lang="cs-CZ" dirty="0" err="1"/>
                  <a:t>m</a:t>
                </a:r>
                <a:r>
                  <a:rPr lang="cs-CZ" dirty="0" err="1" smtClean="0"/>
                  <a:t>yorelaxancii</a:t>
                </a:r>
                <a:r>
                  <a:rPr lang="cs-CZ" dirty="0" smtClean="0"/>
                  <a:t>, defekt receptoru má za následek zvýšené uvolňování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𝐶𝑎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p>
                  </m:oMath>
                </a14:m>
                <a:r>
                  <a:rPr lang="cs-CZ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cs-CZ" dirty="0" smtClean="0"/>
                  <a:t>ze SR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křeče, hypertermie, acidóza organizmu</a:t>
                </a:r>
                <a:r>
                  <a:rPr lang="cs-CZ" dirty="0" smtClean="0"/>
                  <a:t>)</a:t>
                </a:r>
                <a:endParaRPr lang="cs-CZ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cs-CZ" sz="2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Suxamethonium</a:t>
                </a:r>
                <a:endParaRPr lang="cs-CZ" sz="2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4360" y="1359034"/>
                <a:ext cx="8316097" cy="4882834"/>
              </a:xfrm>
              <a:blipFill>
                <a:blip r:embed="rId3"/>
                <a:stretch>
                  <a:fillRect l="-1320" t="-2871" r="-16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2277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59128" y="113420"/>
            <a:ext cx="9905998" cy="757436"/>
          </a:xfrm>
        </p:spPr>
        <p:txBody>
          <a:bodyPr/>
          <a:lstStyle/>
          <a:p>
            <a:r>
              <a:rPr lang="cs-CZ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Myorelaxancia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289457" y="1152206"/>
                <a:ext cx="9239206" cy="4943793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>
                    <a:solidFill>
                      <a:srgbClr val="002060"/>
                    </a:solidFill>
                  </a:rPr>
                  <a:t>Nepřímé </a:t>
                </a:r>
              </a:p>
              <a:p>
                <a:r>
                  <a:rPr lang="cs-CZ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Botulotoxin – </a:t>
                </a:r>
                <a:r>
                  <a:rPr lang="cs-CZ" dirty="0" smtClean="0"/>
                  <a:t>inhibice uvolňováni Ach z presynaptické membrány</a:t>
                </a:r>
              </a:p>
              <a:p>
                <a:pPr lvl="1"/>
                <a:r>
                  <a:rPr lang="cs-CZ" sz="2400" dirty="0" smtClean="0"/>
                  <a:t>Indikace: křeče očních víček, </a:t>
                </a:r>
                <a:r>
                  <a:rPr lang="cs-CZ" sz="2400" dirty="0" err="1" smtClean="0"/>
                  <a:t>hemifaciální</a:t>
                </a:r>
                <a:r>
                  <a:rPr lang="cs-CZ" sz="2400" dirty="0" smtClean="0"/>
                  <a:t> spazmy, estetická medicína</a:t>
                </a:r>
              </a:p>
              <a:p>
                <a:pPr lvl="1"/>
                <a:endParaRPr lang="cs-CZ" dirty="0"/>
              </a:p>
              <a:p>
                <a:pPr lvl="1"/>
                <a:endParaRPr lang="cs-CZ" dirty="0" smtClean="0"/>
              </a:p>
              <a:p>
                <a:pPr lvl="1"/>
                <a:endParaRPr lang="cs-CZ" dirty="0" smtClean="0"/>
              </a:p>
              <a:p>
                <a:r>
                  <a:rPr lang="cs-CZ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Dantrolen</a:t>
                </a:r>
                <a:r>
                  <a:rPr lang="cs-CZ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 </a:t>
                </a:r>
                <a:r>
                  <a:rPr lang="cs-CZ" dirty="0" smtClean="0"/>
                  <a:t>inhibice uvolňování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𝐶𝑎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p>
                  </m:oMath>
                </a14:m>
                <a:r>
                  <a:rPr lang="cs-CZ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cs-CZ" dirty="0"/>
                  <a:t>ze SR </a:t>
                </a:r>
                <a:endParaRPr lang="cs-CZ" dirty="0" smtClean="0"/>
              </a:p>
              <a:p>
                <a:pPr lvl="1"/>
                <a:r>
                  <a:rPr lang="cs-CZ" sz="2400" dirty="0" smtClean="0"/>
                  <a:t>Indikace: maligní hypertermie, spastické stavy</a:t>
                </a:r>
                <a:endParaRPr lang="cs-CZ" sz="2400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9457" y="1152206"/>
                <a:ext cx="9239206" cy="4943793"/>
              </a:xfrm>
              <a:blipFill>
                <a:blip r:embed="rId3"/>
                <a:stretch>
                  <a:fillRect l="-1452" t="-1603" r="-6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872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7a265b9-877e-4b8b-8646-0645314ee216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1768</TotalTime>
  <Words>1100</Words>
  <Application>Microsoft Office PowerPoint</Application>
  <PresentationFormat>Širokoúhlá obrazovka</PresentationFormat>
  <Paragraphs>236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40" baseType="lpstr">
      <vt:lpstr>Arial</vt:lpstr>
      <vt:lpstr>Baskerville Old Face</vt:lpstr>
      <vt:lpstr>Calibri</vt:lpstr>
      <vt:lpstr>Calibri Light</vt:lpstr>
      <vt:lpstr>Cambria Math</vt:lpstr>
      <vt:lpstr>Times New Roman</vt:lpstr>
      <vt:lpstr>Wingdings</vt:lpstr>
      <vt:lpstr>Motiv Office</vt:lpstr>
      <vt:lpstr>Celková anestezie  a její premedikace</vt:lpstr>
      <vt:lpstr>Celková anestezie</vt:lpstr>
      <vt:lpstr>Předoperační vyšetření </vt:lpstr>
      <vt:lpstr>premedikace</vt:lpstr>
      <vt:lpstr>Myorelaxancia</vt:lpstr>
      <vt:lpstr>Myorelaxancia</vt:lpstr>
      <vt:lpstr>Myorelaxancia</vt:lpstr>
      <vt:lpstr>Myorelaxancia</vt:lpstr>
      <vt:lpstr>Myorelaxancia</vt:lpstr>
      <vt:lpstr>ANxiolytika</vt:lpstr>
      <vt:lpstr>ANxiolytika</vt:lpstr>
      <vt:lpstr>ANxiolytika</vt:lpstr>
      <vt:lpstr>Neuroleptika - Antipsychotika</vt:lpstr>
      <vt:lpstr>Hypnotika a sedativa</vt:lpstr>
      <vt:lpstr>Antihistaminika</vt:lpstr>
      <vt:lpstr>Analgetika - opioidy</vt:lpstr>
      <vt:lpstr>Antiemetika</vt:lpstr>
      <vt:lpstr>Vegetativní nervový systém</vt:lpstr>
      <vt:lpstr>parasympatikus</vt:lpstr>
      <vt:lpstr>Parasympatolytika - anticholinergika</vt:lpstr>
      <vt:lpstr>Úvod do anestezie, její vedení a ukončení</vt:lpstr>
      <vt:lpstr>Ideální celkové anestetikum</vt:lpstr>
      <vt:lpstr>Dělení celkových anestetik</vt:lpstr>
      <vt:lpstr>Inhalační Celková anestetika</vt:lpstr>
      <vt:lpstr>Inhalační CA</vt:lpstr>
      <vt:lpstr>Inhalační CA</vt:lpstr>
      <vt:lpstr>Inhalační CA - páry</vt:lpstr>
      <vt:lpstr>Inhalační CA - plyny</vt:lpstr>
      <vt:lpstr>Intravenózní Celková anestetika</vt:lpstr>
      <vt:lpstr>Barbiturátová Intravenózní CA</vt:lpstr>
      <vt:lpstr>NEBarbiturátová Intravenózní CA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Celková anestezie  a její premedikace</dc:title>
  <dc:creator>Black</dc:creator>
  <cp:lastModifiedBy>Matej Ľupták</cp:lastModifiedBy>
  <cp:revision>66</cp:revision>
  <dcterms:created xsi:type="dcterms:W3CDTF">2016-11-13T14:34:38Z</dcterms:created>
  <dcterms:modified xsi:type="dcterms:W3CDTF">2016-11-16T12:40:47Z</dcterms:modified>
</cp:coreProperties>
</file>