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88" r:id="rId31"/>
    <p:sldId id="291" r:id="rId32"/>
    <p:sldId id="292" r:id="rId33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Antikoagulancia#/image/Soubor:Antikoag_nizkomol.png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460081" y="2238103"/>
            <a:ext cx="7197725" cy="1590675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Poruchy 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srážlivosti</a:t>
            </a:r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krve</a:t>
            </a:r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a 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jejich</a:t>
            </a:r>
            <a:r>
              <a:rPr lang="sk-SK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terapie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657806" y="6249849"/>
            <a:ext cx="253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Mgr. Matej Ľupták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94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947738"/>
                <a:ext cx="8761413" cy="728662"/>
              </a:xfrm>
            </p:spPr>
            <p:txBody>
              <a:bodyPr/>
              <a:lstStyle/>
              <a:p>
                <a:r>
                  <a:rPr lang="cs-CZ" b="1" dirty="0" smtClean="0">
                    <a:solidFill>
                      <a:schemeClr val="tx1"/>
                    </a:solidFill>
                  </a:rPr>
                  <a:t>Přímá - 1</a:t>
                </a:r>
                <a:r>
                  <a:rPr lang="cs-CZ" b="1" dirty="0">
                    <a:solidFill>
                      <a:schemeClr val="tx1"/>
                    </a:solidFill>
                  </a:rPr>
                  <a:t>. látky vážicí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𝑪𝒂</m:t>
                        </m:r>
                      </m:e>
                      <m:sup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947738"/>
                <a:ext cx="8761413" cy="728662"/>
              </a:xfrm>
              <a:blipFill>
                <a:blip r:embed="rId3"/>
                <a:stretch>
                  <a:fillRect l="-2088" t="-58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2603500"/>
                <a:ext cx="8761413" cy="3416300"/>
              </a:xfrm>
            </p:spPr>
            <p:txBody>
              <a:bodyPr>
                <a:normAutofit/>
              </a:bodyPr>
              <a:lstStyle/>
              <a:p>
                <a:r>
                  <a:rPr lang="sk-SK" sz="2000" dirty="0" smtClean="0"/>
                  <a:t>MÚ: </a:t>
                </a:r>
                <a:r>
                  <a:rPr lang="cs-CZ" sz="2000" dirty="0" err="1" smtClean="0"/>
                  <a:t>chelatace</a:t>
                </a:r>
                <a:r>
                  <a:rPr lang="sk-SK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sk-SK" sz="2000" dirty="0" smtClean="0"/>
                  <a:t> </a:t>
                </a:r>
              </a:p>
              <a:p>
                <a:r>
                  <a:rPr lang="cs-CZ" sz="2000" dirty="0" smtClean="0"/>
                  <a:t>Využití in vitro ke stabilizaci odebrané krve</a:t>
                </a:r>
              </a:p>
              <a:p>
                <a:r>
                  <a:rPr lang="sk-SK" sz="2000" dirty="0" err="1" smtClean="0"/>
                  <a:t>Dlouhodobé</a:t>
                </a:r>
                <a:r>
                  <a:rPr lang="sk-SK" sz="2000" dirty="0" smtClean="0"/>
                  <a:t> a reverzibilní </a:t>
                </a:r>
                <a:r>
                  <a:rPr lang="sk-SK" sz="2000" dirty="0" err="1" smtClean="0"/>
                  <a:t>blokace</a:t>
                </a:r>
                <a:r>
                  <a:rPr lang="sk-SK" sz="2000" dirty="0" smtClean="0"/>
                  <a:t> </a:t>
                </a:r>
              </a:p>
              <a:p>
                <a:endParaRPr lang="sk-SK" sz="2000" dirty="0"/>
              </a:p>
              <a:p>
                <a:r>
                  <a:rPr lang="sk-SK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EDTA</a:t>
                </a:r>
              </a:p>
              <a:p>
                <a:r>
                  <a:rPr lang="sk-SK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Citrát</a:t>
                </a:r>
                <a:r>
                  <a:rPr lang="sk-SK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draselný</a:t>
                </a:r>
                <a:endParaRPr lang="cs-CZ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48" t="-8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967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Přímá </a:t>
            </a:r>
            <a:r>
              <a:rPr lang="cs-CZ" b="1" dirty="0" smtClean="0">
                <a:solidFill>
                  <a:schemeClr val="tx1"/>
                </a:solidFill>
              </a:rPr>
              <a:t>– 2. Hepariny</a:t>
            </a:r>
            <a:endParaRPr lang="cs-CZ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617663" y="2333625"/>
                <a:ext cx="10574337" cy="46339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k-SK" sz="2800" b="1" dirty="0" err="1" smtClean="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Heparin</a:t>
                </a:r>
                <a:endParaRPr lang="sk-SK" sz="28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cs-CZ" dirty="0"/>
                  <a:t>Ve vysoké C v žírných buňkách – </a:t>
                </a:r>
                <a:r>
                  <a:rPr lang="cs-CZ" dirty="0" smtClean="0"/>
                  <a:t>endogenní </a:t>
                </a:r>
                <a:r>
                  <a:rPr lang="cs-CZ" dirty="0"/>
                  <a:t>látka</a:t>
                </a:r>
              </a:p>
              <a:p>
                <a:r>
                  <a:rPr lang="sk-SK" dirty="0"/>
                  <a:t>4000 – 40000 Da</a:t>
                </a:r>
              </a:p>
              <a:p>
                <a:r>
                  <a:rPr lang="sk-SK" dirty="0"/>
                  <a:t>Možné jen p. e</a:t>
                </a:r>
                <a:r>
                  <a:rPr lang="sk-SK" dirty="0" smtClean="0"/>
                  <a:t>. nebo lokálni </a:t>
                </a:r>
                <a:r>
                  <a:rPr lang="cs-CZ" dirty="0" smtClean="0"/>
                  <a:t>podání</a:t>
                </a:r>
                <a:r>
                  <a:rPr lang="sk-SK" dirty="0" smtClean="0"/>
                  <a:t> </a:t>
                </a:r>
                <a:r>
                  <a:rPr lang="sk-SK" dirty="0"/>
                  <a:t>→ p. o. </a:t>
                </a:r>
                <a:r>
                  <a:rPr lang="cs-CZ" dirty="0" smtClean="0"/>
                  <a:t>nevstřebatelný</a:t>
                </a:r>
              </a:p>
              <a:p>
                <a:r>
                  <a:rPr lang="cs-CZ" dirty="0" smtClean="0"/>
                  <a:t>Nepřechází placentou ani do </a:t>
                </a:r>
                <a:r>
                  <a:rPr lang="cs-CZ" dirty="0"/>
                  <a:t>mléka → možná terapie těhotných a kojících</a:t>
                </a:r>
              </a:p>
              <a:p>
                <a:endParaRPr lang="cs-CZ" dirty="0"/>
              </a:p>
              <a:p>
                <a:r>
                  <a:rPr lang="cs-CZ" b="1" dirty="0" smtClean="0"/>
                  <a:t>MÚ: aktivátor antitrombinu III</a:t>
                </a:r>
                <a:r>
                  <a:rPr lang="cs-CZ" dirty="0" smtClean="0"/>
                  <a:t> </a:t>
                </a:r>
                <a:r>
                  <a:rPr lang="cs-CZ" dirty="0"/>
                  <a:t>→ inhibice aktivace trombinu a faktoru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cs-CZ" dirty="0" smtClean="0"/>
                  <a:t> (účinek závislý na přítomnosti antitrombinu III)</a:t>
                </a:r>
              </a:p>
              <a:p>
                <a:r>
                  <a:rPr lang="cs-CZ" b="1" dirty="0" smtClean="0"/>
                  <a:t>I: </a:t>
                </a:r>
                <a:r>
                  <a:rPr lang="cs-CZ" dirty="0" smtClean="0"/>
                  <a:t>terapie a profylaxe trombóz, </a:t>
                </a:r>
                <a:r>
                  <a:rPr lang="cs-CZ" dirty="0" err="1" smtClean="0"/>
                  <a:t>koagulopatie</a:t>
                </a:r>
                <a:r>
                  <a:rPr lang="cs-CZ" dirty="0" smtClean="0"/>
                  <a:t>, </a:t>
                </a:r>
                <a:r>
                  <a:rPr lang="cs-CZ" dirty="0" err="1" smtClean="0"/>
                  <a:t>tromboembolie</a:t>
                </a:r>
                <a:endParaRPr lang="cs-CZ" dirty="0" smtClean="0"/>
              </a:p>
              <a:p>
                <a:r>
                  <a:rPr lang="cs-CZ" b="1" dirty="0" smtClean="0"/>
                  <a:t>NÚ: </a:t>
                </a:r>
                <a:r>
                  <a:rPr lang="cs-CZ" dirty="0" smtClean="0"/>
                  <a:t>krvácivé stavy, alergie, trombocytopenie</a:t>
                </a:r>
              </a:p>
              <a:p>
                <a:r>
                  <a:rPr lang="cs-CZ" dirty="0" err="1" smtClean="0"/>
                  <a:t>Antidotum</a:t>
                </a:r>
                <a:r>
                  <a:rPr lang="cs-CZ" dirty="0" smtClean="0"/>
                  <a:t> – </a:t>
                </a:r>
                <a:r>
                  <a:rPr lang="cs-CZ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Protamin sulfát</a:t>
                </a:r>
                <a:endParaRPr lang="cs-CZ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33533"/>
                <a:ext cx="10575492" cy="4633324"/>
              </a:xfrm>
              <a:blipFill>
                <a:blip r:embed="rId3"/>
                <a:stretch>
                  <a:fillRect l="-1210" t="-15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990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852488"/>
            <a:ext cx="8761413" cy="72866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Přímá </a:t>
            </a:r>
            <a:r>
              <a:rPr lang="cs-CZ" b="1" dirty="0" smtClean="0">
                <a:solidFill>
                  <a:schemeClr val="tx1"/>
                </a:solidFill>
              </a:rPr>
              <a:t>– 2. Hepariny</a:t>
            </a:r>
            <a:endParaRPr lang="cs-CZ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2165350"/>
                <a:ext cx="9747250" cy="36655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k-SK" sz="2800" b="1" dirty="0" smtClean="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LMWH</a:t>
                </a:r>
                <a:endParaRPr lang="cs-CZ" dirty="0" smtClean="0"/>
              </a:p>
              <a:p>
                <a:r>
                  <a:rPr lang="cs-CZ" sz="2000" dirty="0" smtClean="0"/>
                  <a:t>Degradační produkty heparinu s velikostí 2000 - 9000 Da</a:t>
                </a:r>
              </a:p>
              <a:p>
                <a:r>
                  <a:rPr lang="cs-CZ" sz="2000" dirty="0" smtClean="0"/>
                  <a:t>MÚ: aktivace antitrombinu III (přednostní inaktivace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sz="2000" b="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20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cs-CZ" sz="2000" dirty="0" smtClean="0"/>
                  <a:t>)</a:t>
                </a:r>
              </a:p>
              <a:p>
                <a:r>
                  <a:rPr lang="cs-CZ" sz="2000" dirty="0" smtClean="0"/>
                  <a:t>Bezpečnější a účinnější než heparin, nižší riziko krvácení a trombocytopenie</a:t>
                </a:r>
              </a:p>
              <a:p>
                <a:r>
                  <a:rPr lang="cs-CZ" sz="2000" dirty="0" smtClean="0"/>
                  <a:t>Převážně antitrombotické</a:t>
                </a:r>
                <a:endParaRPr lang="cs-CZ" sz="2000" dirty="0"/>
              </a:p>
              <a:p>
                <a:r>
                  <a:rPr lang="cs-CZ" sz="2000" dirty="0" smtClean="0"/>
                  <a:t>Podávané s. c. 1 – 2x denně</a:t>
                </a:r>
              </a:p>
              <a:p>
                <a:r>
                  <a:rPr lang="cs-CZ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Dalteparin</a:t>
                </a:r>
                <a:r>
                  <a:rPr lang="cs-CZ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cs-CZ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Nadroparin</a:t>
                </a:r>
                <a:r>
                  <a:rPr lang="cs-CZ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cs-CZ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Enoxaparin</a:t>
                </a:r>
                <a:endParaRPr lang="cs-CZ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cs-CZ" sz="2000" dirty="0" smtClean="0"/>
                  <a:t>Bez možnosti monitoringu a </a:t>
                </a:r>
                <a:r>
                  <a:rPr lang="cs-CZ" sz="2000" dirty="0" err="1" smtClean="0"/>
                  <a:t>antidota</a:t>
                </a: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571" y="2164961"/>
                <a:ext cx="9748177" cy="3666671"/>
              </a:xfrm>
              <a:blipFill>
                <a:blip r:embed="rId3"/>
                <a:stretch>
                  <a:fillRect l="-1376" t="-1827" r="-3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965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Přímá </a:t>
            </a:r>
            <a:r>
              <a:rPr lang="cs-CZ" b="1" dirty="0" smtClean="0">
                <a:solidFill>
                  <a:schemeClr val="tx1"/>
                </a:solidFill>
              </a:rPr>
              <a:t>– 2. Hepariny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3500"/>
            <a:ext cx="876141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Heparinoidy</a:t>
            </a:r>
            <a:endParaRPr lang="cs-CZ" sz="28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Polysírové</a:t>
            </a:r>
            <a:r>
              <a:rPr lang="cs-CZ" dirty="0" smtClean="0">
                <a:solidFill>
                  <a:schemeClr val="tx1"/>
                </a:solidFill>
              </a:rPr>
              <a:t> analogy heparinu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Především k lokálnímu užití (antiflogistický účinek na kůži)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I: tromboflebitidy, bércové vředy, hematomy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Heparan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sulfát, </a:t>
            </a:r>
            <a:r>
              <a:rPr lang="cs-CZ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Dermatan</a:t>
            </a: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sulfát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4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Přímá </a:t>
            </a:r>
            <a:r>
              <a:rPr lang="cs-CZ" b="1" dirty="0" smtClean="0">
                <a:solidFill>
                  <a:schemeClr val="tx1"/>
                </a:solidFill>
              </a:rPr>
              <a:t>– 2. Hepariny</a:t>
            </a:r>
            <a:endParaRPr lang="cs-CZ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2508250"/>
                <a:ext cx="8761413" cy="3970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800" b="1" dirty="0" err="1" smtClean="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Pentasacharidy</a:t>
                </a:r>
                <a:endParaRPr lang="cs-CZ" sz="28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cs-CZ" dirty="0" smtClean="0">
                    <a:solidFill>
                      <a:schemeClr val="tx1"/>
                    </a:solidFill>
                  </a:rPr>
                  <a:t>MÚ: aktivace antitrombinu III </a:t>
                </a:r>
                <a:r>
                  <a:rPr lang="cs-CZ" dirty="0">
                    <a:solidFill>
                      <a:schemeClr val="tx1"/>
                    </a:solidFill>
                  </a:rPr>
                  <a:t>→ </a:t>
                </a:r>
                <a:r>
                  <a:rPr lang="cs-CZ" dirty="0" smtClean="0">
                    <a:solidFill>
                      <a:schemeClr val="tx1"/>
                    </a:solidFill>
                  </a:rPr>
                  <a:t>specifická inhibice faktoru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endParaRPr lang="cs-CZ" dirty="0" smtClean="0">
                  <a:solidFill>
                    <a:schemeClr val="tx1"/>
                  </a:solidFill>
                </a:endParaRPr>
              </a:p>
              <a:p>
                <a:r>
                  <a:rPr lang="cs-CZ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Fondaparinux</a:t>
                </a:r>
                <a:endParaRPr lang="cs-CZ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cs-CZ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cs-CZ" sz="2800" b="1" dirty="0" err="1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Sulodexid</a:t>
                </a:r>
                <a:endParaRPr lang="cs-CZ" sz="28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cs-CZ" dirty="0">
                    <a:solidFill>
                      <a:schemeClr val="tx1"/>
                    </a:solidFill>
                  </a:rPr>
                  <a:t>Směs LMWH a </a:t>
                </a:r>
                <a:r>
                  <a:rPr lang="cs-CZ" dirty="0" err="1">
                    <a:solidFill>
                      <a:schemeClr val="tx1"/>
                    </a:solidFill>
                  </a:rPr>
                  <a:t>dermatan</a:t>
                </a:r>
                <a:r>
                  <a:rPr lang="cs-CZ" dirty="0">
                    <a:solidFill>
                      <a:schemeClr val="tx1"/>
                    </a:solidFill>
                  </a:rPr>
                  <a:t> sulfátu</a:t>
                </a:r>
              </a:p>
              <a:p>
                <a:r>
                  <a:rPr lang="cs-CZ" dirty="0">
                    <a:solidFill>
                      <a:schemeClr val="tx1"/>
                    </a:solidFill>
                  </a:rPr>
                  <a:t>Výhodnější kinetika, možnost podávat p. o.</a:t>
                </a:r>
              </a:p>
              <a:p>
                <a:r>
                  <a:rPr lang="cs-CZ" dirty="0">
                    <a:solidFill>
                      <a:schemeClr val="tx1"/>
                    </a:solidFill>
                  </a:rPr>
                  <a:t>Protektivní efekt na endotel</a:t>
                </a:r>
              </a:p>
              <a:p>
                <a:endParaRPr lang="cs-CZ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508069"/>
                <a:ext cx="8761413" cy="3971107"/>
              </a:xfrm>
              <a:blipFill>
                <a:blip r:embed="rId3"/>
                <a:stretch>
                  <a:fillRect l="-1460" t="-16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219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Hepariny – shrnutí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Heparin</a:t>
            </a:r>
          </a:p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LMWH</a:t>
            </a:r>
          </a:p>
          <a:p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Heparinoidy</a:t>
            </a: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Pentasacharidy</a:t>
            </a: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Sulodexid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582194" y="2168434"/>
            <a:ext cx="59653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Obrázek rozdílů mechanizmu </a:t>
            </a:r>
            <a:r>
              <a:rPr lang="sk-SK" dirty="0" smtClean="0"/>
              <a:t>účinku </a:t>
            </a:r>
            <a:r>
              <a:rPr lang="cs-CZ" dirty="0" smtClean="0"/>
              <a:t>viz</a:t>
            </a:r>
            <a:r>
              <a:rPr lang="sk-SK" dirty="0" smtClean="0"/>
              <a:t>.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://www.wikiskripta.eu/index.php/Antikoagulancia#/</a:t>
            </a:r>
            <a:r>
              <a:rPr lang="cs-CZ" dirty="0" smtClean="0">
                <a:hlinkClick r:id="rId3"/>
              </a:rPr>
              <a:t>image/Soubor:Antikoag_nizkomol.png</a:t>
            </a:r>
            <a:endParaRPr lang="cs-CZ" dirty="0" smtClean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2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Nadpis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947738"/>
                <a:ext cx="8761413" cy="728662"/>
              </a:xfrm>
            </p:spPr>
            <p:txBody>
              <a:bodyPr/>
              <a:lstStyle/>
              <a:p>
                <a:r>
                  <a:rPr lang="cs-CZ" b="1" dirty="0" smtClean="0">
                    <a:solidFill>
                      <a:schemeClr val="tx1"/>
                    </a:solidFill>
                  </a:rPr>
                  <a:t>Přímá – 3. Inhibitory faktoru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cs-CZ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947738"/>
                <a:ext cx="8761413" cy="728662"/>
              </a:xfrm>
              <a:blipFill>
                <a:blip r:embed="rId3"/>
                <a:stretch>
                  <a:fillRect l="-2088" t="-6667" b="-258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2698750"/>
                <a:ext cx="8761413" cy="3416300"/>
              </a:xfrm>
            </p:spPr>
            <p:txBody>
              <a:bodyPr>
                <a:normAutofit/>
              </a:bodyPr>
              <a:lstStyle/>
              <a:p>
                <a:r>
                  <a:rPr lang="cs-CZ" sz="2000" dirty="0" smtClean="0"/>
                  <a:t>MÚ: přímé inhibitory fa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cs-CZ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cs-CZ" sz="2000" dirty="0" smtClean="0"/>
              </a:p>
              <a:p>
                <a:r>
                  <a:rPr lang="cs-CZ" sz="2000" dirty="0" smtClean="0"/>
                  <a:t>„</a:t>
                </a:r>
                <a:r>
                  <a:rPr lang="cs-CZ" sz="2000" dirty="0" err="1" smtClean="0"/>
                  <a:t>xabany</a:t>
                </a:r>
                <a:r>
                  <a:rPr lang="cs-CZ" sz="2000" dirty="0" smtClean="0"/>
                  <a:t>“ – </a:t>
                </a:r>
                <a:r>
                  <a:rPr lang="cs-CZ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Rivaroxaban</a:t>
                </a:r>
                <a:r>
                  <a:rPr lang="cs-CZ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cs-CZ" sz="2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Apixaban</a:t>
                </a:r>
                <a:endParaRPr lang="cs-CZ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cs-CZ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cs-CZ" sz="2000" dirty="0" smtClean="0"/>
                  <a:t>Nízká četnost NÚ: nevolnost krvácivé stavy</a:t>
                </a:r>
              </a:p>
              <a:p>
                <a:r>
                  <a:rPr lang="cs-CZ" sz="2000" dirty="0" smtClean="0"/>
                  <a:t>Bez nutnosti monitoringu </a:t>
                </a:r>
                <a:r>
                  <a:rPr lang="cs-CZ" sz="2000" dirty="0" err="1" smtClean="0"/>
                  <a:t>pacientov</a:t>
                </a: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114" y="2699295"/>
                <a:ext cx="8761413" cy="3416300"/>
              </a:xfrm>
              <a:blipFill>
                <a:blip r:embed="rId4"/>
                <a:stretch>
                  <a:fillRect l="-278" t="-10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011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Přímá – </a:t>
            </a:r>
            <a:r>
              <a:rPr lang="cs-CZ" b="1" dirty="0" smtClean="0">
                <a:solidFill>
                  <a:schemeClr val="tx1"/>
                </a:solidFill>
              </a:rPr>
              <a:t>4. </a:t>
            </a:r>
            <a:r>
              <a:rPr lang="cs-CZ" b="1" dirty="0">
                <a:solidFill>
                  <a:schemeClr val="tx1"/>
                </a:solidFill>
              </a:rPr>
              <a:t>Inhibitory </a:t>
            </a:r>
            <a:r>
              <a:rPr lang="cs-CZ" b="1" dirty="0" smtClean="0">
                <a:solidFill>
                  <a:schemeClr val="tx1"/>
                </a:solidFill>
              </a:rPr>
              <a:t>trombinu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041650"/>
            <a:ext cx="8761413" cy="34163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MÚ: specifická inhibice trombinu</a:t>
            </a: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Antitrombin III</a:t>
            </a:r>
          </a:p>
          <a:p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Hirudin</a:t>
            </a:r>
            <a:r>
              <a:rPr lang="cs-CZ" sz="2400" dirty="0" smtClean="0"/>
              <a:t> a jeho deriváty</a:t>
            </a:r>
          </a:p>
          <a:p>
            <a:r>
              <a:rPr lang="cs-CZ" sz="2400" dirty="0" smtClean="0"/>
              <a:t>„</a:t>
            </a:r>
            <a:r>
              <a:rPr lang="cs-CZ" sz="2400" dirty="0" err="1" smtClean="0"/>
              <a:t>gatrany</a:t>
            </a:r>
            <a:r>
              <a:rPr lang="cs-CZ" sz="2400" dirty="0" smtClean="0"/>
              <a:t>“ –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Dabigatran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sz="2400" dirty="0" smtClean="0"/>
              <a:t>Fixní p. o. dávky bez nutnosti monitoringu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97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Nepřímá - perorální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3500"/>
            <a:ext cx="9791700" cy="34163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Kumariny – látky strukturně podobné vitaminu K</a:t>
            </a:r>
          </a:p>
          <a:p>
            <a:r>
              <a:rPr lang="cs-CZ" sz="2000" dirty="0" smtClean="0"/>
              <a:t>Vitamin K důležitou součástí syntézy a aktivaci koagulačních faktorů (II, VII, IX, X)</a:t>
            </a:r>
          </a:p>
          <a:p>
            <a:r>
              <a:rPr lang="cs-CZ" sz="2000" dirty="0" smtClean="0"/>
              <a:t>MÚ: zásah do syntézy koagulačních faktorů – antagonisté vitaminu K</a:t>
            </a:r>
          </a:p>
          <a:p>
            <a:endParaRPr lang="cs-CZ" sz="2000" dirty="0" smtClean="0"/>
          </a:p>
          <a:p>
            <a:r>
              <a:rPr lang="cs-CZ" sz="2000" dirty="0" smtClean="0"/>
              <a:t>Ne akutní stavy</a:t>
            </a:r>
          </a:p>
          <a:p>
            <a:r>
              <a:rPr lang="cs-CZ" sz="2000" dirty="0" smtClean="0"/>
              <a:t>Účinné jen in </a:t>
            </a:r>
            <a:r>
              <a:rPr lang="cs-CZ" sz="2000" dirty="0" err="1" smtClean="0"/>
              <a:t>vivo</a:t>
            </a:r>
            <a:endParaRPr lang="cs-CZ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4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Nepřímá - </a:t>
            </a:r>
            <a:r>
              <a:rPr lang="cs-CZ" b="1" dirty="0" err="1">
                <a:solidFill>
                  <a:schemeClr val="tx1"/>
                </a:solidFill>
              </a:rPr>
              <a:t>W</a:t>
            </a:r>
            <a:r>
              <a:rPr lang="cs-CZ" b="1" dirty="0" err="1" smtClean="0">
                <a:solidFill>
                  <a:schemeClr val="tx1"/>
                </a:solidFill>
              </a:rPr>
              <a:t>arfarin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446338"/>
            <a:ext cx="8761413" cy="417195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I</a:t>
            </a:r>
            <a:r>
              <a:rPr lang="cs-CZ" sz="2000" dirty="0"/>
              <a:t>: profylaxe a terapie trombóz, embolii, AIM, </a:t>
            </a:r>
          </a:p>
          <a:p>
            <a:r>
              <a:rPr lang="cs-CZ" sz="2000" dirty="0"/>
              <a:t>NÚ: krvácení do dutých orgánů, podlitiny, krvácení z ran, zpomalené </a:t>
            </a:r>
            <a:r>
              <a:rPr lang="cs-CZ" sz="2000" dirty="0" smtClean="0"/>
              <a:t>hojení, osteoporóza, teratogen (</a:t>
            </a:r>
            <a:r>
              <a:rPr lang="cs-CZ" sz="2000" dirty="0" err="1" smtClean="0"/>
              <a:t>warfarinový</a:t>
            </a:r>
            <a:r>
              <a:rPr lang="cs-CZ" sz="2000" dirty="0" smtClean="0"/>
              <a:t> syndrom)</a:t>
            </a:r>
          </a:p>
          <a:p>
            <a:r>
              <a:rPr lang="cs-CZ" sz="2000" dirty="0" smtClean="0"/>
              <a:t>KI: GIT ulcerace, trombocytopenie, gravidita</a:t>
            </a:r>
          </a:p>
          <a:p>
            <a:endParaRPr lang="cs-CZ" sz="2000" dirty="0"/>
          </a:p>
          <a:p>
            <a:r>
              <a:rPr lang="cs-CZ" sz="2000" dirty="0" smtClean="0"/>
              <a:t>Dlouhý biologický poločas </a:t>
            </a:r>
          </a:p>
          <a:p>
            <a:r>
              <a:rPr lang="cs-CZ" sz="2000" dirty="0" smtClean="0"/>
              <a:t>Vždy individuální dávkování na základe INR (monitoring!)</a:t>
            </a:r>
          </a:p>
          <a:p>
            <a:r>
              <a:rPr lang="cs-CZ" sz="2000" dirty="0" smtClean="0"/>
              <a:t>Jako </a:t>
            </a:r>
            <a:r>
              <a:rPr lang="cs-CZ" sz="2000" dirty="0" err="1" smtClean="0"/>
              <a:t>antidotum</a:t>
            </a:r>
            <a:r>
              <a:rPr lang="cs-CZ" sz="2000" dirty="0" smtClean="0"/>
              <a:t> možné podat vitamin K a směs koagulačních faktorů</a:t>
            </a:r>
            <a:endParaRPr lang="cs-CZ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0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819150"/>
            <a:ext cx="8761413" cy="857250"/>
          </a:xfrm>
        </p:spPr>
        <p:txBody>
          <a:bodyPr/>
          <a:lstStyle/>
          <a:p>
            <a:r>
              <a:rPr lang="cs-CZ" sz="4400" b="1" dirty="0" smtClean="0">
                <a:solidFill>
                  <a:schemeClr val="tx1"/>
                </a:solidFill>
              </a:rPr>
              <a:t>Krev</a:t>
            </a:r>
            <a:endParaRPr lang="cs-CZ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2428875"/>
                <a:ext cx="8902700" cy="40846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sz="2000" dirty="0" smtClean="0"/>
                  <a:t>Tekutá tkáň, hlavní součást vnitřního prostředí organismu</a:t>
                </a:r>
              </a:p>
              <a:p>
                <a:r>
                  <a:rPr lang="cs-CZ" sz="2000" dirty="0" smtClean="0"/>
                  <a:t>V těle 4-5 litrů</a:t>
                </a:r>
              </a:p>
              <a:p>
                <a:r>
                  <a:rPr lang="cs-CZ" sz="2000" dirty="0" smtClean="0"/>
                  <a:t>Suspenze krevních elementů v plazmě (pH 7,4; hematokrit)</a:t>
                </a:r>
              </a:p>
              <a:p>
                <a:pPr lvl="1"/>
                <a:r>
                  <a:rPr lang="cs-CZ" sz="1800" dirty="0" smtClean="0"/>
                  <a:t>Erytrocyty</a:t>
                </a:r>
              </a:p>
              <a:p>
                <a:pPr lvl="1"/>
                <a:r>
                  <a:rPr lang="cs-CZ" sz="1800" dirty="0" smtClean="0"/>
                  <a:t>Trombocyty</a:t>
                </a:r>
              </a:p>
              <a:p>
                <a:pPr lvl="1"/>
                <a:r>
                  <a:rPr lang="cs-CZ" sz="1800" dirty="0" smtClean="0"/>
                  <a:t>Lymfocyty</a:t>
                </a:r>
              </a:p>
              <a:p>
                <a:r>
                  <a:rPr lang="cs-CZ" sz="2000" b="1" dirty="0" smtClean="0"/>
                  <a:t>Funkce: </a:t>
                </a:r>
              </a:p>
              <a:p>
                <a:pPr lvl="1"/>
                <a:r>
                  <a:rPr lang="cs-CZ" sz="1800" dirty="0" smtClean="0"/>
                  <a:t>Transportní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800" dirty="0" smtClean="0"/>
                  <a:t>, živiny, metabolické </a:t>
                </a:r>
                <a:r>
                  <a:rPr lang="cs-CZ" sz="1800" dirty="0"/>
                  <a:t>z</a:t>
                </a:r>
                <a:r>
                  <a:rPr lang="cs-CZ" sz="1800" dirty="0" smtClean="0"/>
                  <a:t>plodiny, endogenní látky </a:t>
                </a:r>
              </a:p>
              <a:p>
                <a:pPr lvl="1"/>
                <a:r>
                  <a:rPr lang="cs-CZ" sz="1800" dirty="0" smtClean="0"/>
                  <a:t>Regulační – termoregulace, homeostáza</a:t>
                </a:r>
              </a:p>
              <a:p>
                <a:pPr lvl="1"/>
                <a:r>
                  <a:rPr lang="cs-CZ" sz="1800" dirty="0" smtClean="0"/>
                  <a:t>Ochranná – produkty imunitního systému</a:t>
                </a: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429329"/>
                <a:ext cx="8903445" cy="4084682"/>
              </a:xfrm>
              <a:blipFill>
                <a:blip r:embed="rId3"/>
                <a:stretch>
                  <a:fillRect l="-274" t="-16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598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</a:rPr>
              <a:t>Warfarin</a:t>
            </a:r>
            <a:r>
              <a:rPr lang="cs-CZ" b="1" dirty="0" smtClean="0">
                <a:solidFill>
                  <a:schemeClr val="tx1"/>
                </a:solidFill>
              </a:rPr>
              <a:t> - Interakce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341563"/>
            <a:ext cx="8761413" cy="3667125"/>
          </a:xfrm>
        </p:spPr>
        <p:txBody>
          <a:bodyPr>
            <a:normAutofit/>
          </a:bodyPr>
          <a:lstStyle/>
          <a:p>
            <a:r>
              <a:rPr lang="cs-CZ" sz="2000" dirty="0"/>
              <a:t>Vysoká vazba na plazmatický bílkoviny + </a:t>
            </a:r>
            <a:r>
              <a:rPr lang="cs-CZ" sz="2000" dirty="0" err="1"/>
              <a:t>metabolizace</a:t>
            </a:r>
            <a:r>
              <a:rPr lang="cs-CZ" sz="2000" dirty="0"/>
              <a:t> přes CYP450 → vysoký interakční </a:t>
            </a:r>
            <a:r>
              <a:rPr lang="cs-CZ" sz="2000" dirty="0" smtClean="0"/>
              <a:t>potenciál (jak léčiva tak potraviny)</a:t>
            </a:r>
          </a:p>
          <a:p>
            <a:r>
              <a:rPr lang="cs-CZ" sz="2000" dirty="0" smtClean="0"/>
              <a:t>Riziko selhání terapie vs. riziko předávkování pacienta</a:t>
            </a:r>
          </a:p>
          <a:p>
            <a:endParaRPr lang="cs-CZ" sz="2000" dirty="0"/>
          </a:p>
          <a:p>
            <a:r>
              <a:rPr lang="cs-CZ" sz="2000" dirty="0" smtClean="0"/>
              <a:t>Léčiva </a:t>
            </a:r>
            <a:r>
              <a:rPr lang="cs-CZ" sz="2000" dirty="0"/>
              <a:t>↓ </a:t>
            </a:r>
            <a:r>
              <a:rPr lang="cs-CZ" sz="2000" dirty="0" smtClean="0"/>
              <a:t>účinek: vitamin K, barbituráty, </a:t>
            </a:r>
            <a:r>
              <a:rPr lang="cs-CZ" sz="2000" dirty="0" err="1" smtClean="0"/>
              <a:t>Hypericum</a:t>
            </a:r>
            <a:r>
              <a:rPr lang="cs-CZ" sz="2000" dirty="0" smtClean="0"/>
              <a:t> </a:t>
            </a:r>
            <a:r>
              <a:rPr lang="cs-CZ" sz="2000" dirty="0" err="1" smtClean="0"/>
              <a:t>perforatum</a:t>
            </a:r>
            <a:r>
              <a:rPr lang="cs-CZ" sz="2000" dirty="0" smtClean="0"/>
              <a:t>, </a:t>
            </a:r>
            <a:r>
              <a:rPr lang="cs-CZ" sz="2000" dirty="0" err="1" smtClean="0"/>
              <a:t>rifampicin</a:t>
            </a:r>
            <a:r>
              <a:rPr lang="cs-CZ" sz="2000" dirty="0" smtClean="0"/>
              <a:t>, </a:t>
            </a:r>
            <a:r>
              <a:rPr lang="cs-CZ" sz="2000" dirty="0" err="1" smtClean="0"/>
              <a:t>antiepileptiká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dirty="0"/>
              <a:t>Léčiva ↑ </a:t>
            </a:r>
            <a:r>
              <a:rPr lang="cs-CZ" sz="2000" dirty="0" smtClean="0"/>
              <a:t>účinek: </a:t>
            </a:r>
            <a:r>
              <a:rPr lang="cs-CZ" sz="2000" dirty="0" err="1" smtClean="0"/>
              <a:t>NSAIDs</a:t>
            </a:r>
            <a:r>
              <a:rPr lang="cs-CZ" sz="2000" dirty="0" smtClean="0"/>
              <a:t>, heparin, </a:t>
            </a:r>
            <a:r>
              <a:rPr lang="cs-CZ" sz="2000" dirty="0" err="1" smtClean="0"/>
              <a:t>makrolidová</a:t>
            </a:r>
            <a:r>
              <a:rPr lang="cs-CZ" sz="2000" dirty="0" smtClean="0"/>
              <a:t> </a:t>
            </a:r>
            <a:r>
              <a:rPr lang="cs-CZ" sz="2000" dirty="0" err="1" smtClean="0"/>
              <a:t>atb</a:t>
            </a:r>
            <a:r>
              <a:rPr lang="cs-CZ" sz="2000" dirty="0" smtClean="0"/>
              <a:t>, grep, KS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93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</a:rPr>
              <a:t>Trombolytika</a:t>
            </a:r>
            <a:r>
              <a:rPr lang="cs-CZ" b="1" dirty="0" smtClean="0">
                <a:solidFill>
                  <a:schemeClr val="tx1"/>
                </a:solidFill>
              </a:rPr>
              <a:t> (</a:t>
            </a:r>
            <a:r>
              <a:rPr lang="cs-CZ" b="1" dirty="0" err="1" smtClean="0">
                <a:solidFill>
                  <a:schemeClr val="tx1"/>
                </a:solidFill>
              </a:rPr>
              <a:t>fibrinolytika</a:t>
            </a:r>
            <a:r>
              <a:rPr lang="cs-CZ" b="1" dirty="0" smtClean="0">
                <a:solidFill>
                  <a:schemeClr val="tx1"/>
                </a:solidFill>
              </a:rPr>
              <a:t>)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524125"/>
            <a:ext cx="4583113" cy="36242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Trombolytický systém – funkční protipól koagulačního systému</a:t>
            </a:r>
          </a:p>
          <a:p>
            <a:r>
              <a:rPr lang="cs-CZ" sz="2000" dirty="0" smtClean="0"/>
              <a:t>Slouží k rozpuštění už vzniklého trombu</a:t>
            </a:r>
          </a:p>
          <a:p>
            <a:r>
              <a:rPr lang="cs-CZ" sz="2000" b="1" dirty="0" smtClean="0"/>
              <a:t>MÚ: aktivují přeměnu </a:t>
            </a:r>
            <a:r>
              <a:rPr lang="cs-CZ" sz="2000" b="1" dirty="0" err="1" smtClean="0"/>
              <a:t>plazminogenu</a:t>
            </a:r>
            <a:r>
              <a:rPr lang="cs-CZ" sz="2000" b="1" dirty="0" smtClean="0"/>
              <a:t> na plazmin </a:t>
            </a:r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000" b="1" dirty="0" smtClean="0"/>
              <a:t>degradace fibrinové sítě</a:t>
            </a:r>
          </a:p>
          <a:p>
            <a:r>
              <a:rPr lang="cs-CZ" sz="2000" dirty="0" smtClean="0"/>
              <a:t>Přirozenými aktivátory </a:t>
            </a:r>
            <a:r>
              <a:rPr lang="cs-CZ" sz="2000" dirty="0" err="1" smtClean="0"/>
              <a:t>plazminogenu</a:t>
            </a:r>
            <a:r>
              <a:rPr lang="cs-CZ" sz="2000" dirty="0" smtClean="0"/>
              <a:t> jsou t-PA a u-PA (endotel)</a:t>
            </a:r>
            <a:endParaRPr lang="cs-CZ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0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 err="1">
                <a:solidFill>
                  <a:schemeClr val="tx1"/>
                </a:solidFill>
              </a:rPr>
              <a:t>Trombolytika</a:t>
            </a:r>
            <a:r>
              <a:rPr lang="cs-CZ" b="1" dirty="0">
                <a:solidFill>
                  <a:schemeClr val="tx1"/>
                </a:solidFill>
              </a:rPr>
              <a:t> (</a:t>
            </a:r>
            <a:r>
              <a:rPr lang="cs-CZ" b="1" dirty="0" err="1">
                <a:solidFill>
                  <a:schemeClr val="tx1"/>
                </a:solidFill>
              </a:rPr>
              <a:t>fibrinolytika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3500"/>
            <a:ext cx="9607550" cy="34163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I: obnova tkáňové </a:t>
            </a:r>
            <a:r>
              <a:rPr lang="cs-CZ" sz="2000" dirty="0" err="1" smtClean="0"/>
              <a:t>perfuze</a:t>
            </a:r>
            <a:r>
              <a:rPr lang="cs-CZ" sz="2000" dirty="0" smtClean="0"/>
              <a:t>, embolie, hluboká žilní trombóza, uzávěry tepen, AIM</a:t>
            </a:r>
          </a:p>
          <a:p>
            <a:r>
              <a:rPr lang="cs-CZ" sz="2000" dirty="0" smtClean="0"/>
              <a:t>NÚ: krvácení</a:t>
            </a:r>
          </a:p>
          <a:p>
            <a:r>
              <a:rPr lang="cs-CZ" sz="2000" dirty="0" smtClean="0"/>
              <a:t>KI: akutní krvácení, KV poruchy, </a:t>
            </a:r>
          </a:p>
          <a:p>
            <a:endParaRPr lang="cs-CZ" sz="2000" dirty="0"/>
          </a:p>
          <a:p>
            <a:r>
              <a:rPr lang="cs-CZ" sz="2000" dirty="0" smtClean="0"/>
              <a:t>1. generace: neselektivní - </a:t>
            </a: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Streptokináza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Urokináza</a:t>
            </a:r>
          </a:p>
          <a:p>
            <a:r>
              <a:rPr lang="cs-CZ" sz="2000" dirty="0" smtClean="0"/>
              <a:t>2. generace: selektivní - </a:t>
            </a: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Altepláza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Retepláza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Tenektepláza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0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Selektivní </a:t>
            </a:r>
            <a:r>
              <a:rPr lang="cs-CZ" b="1" dirty="0" err="1" smtClean="0">
                <a:solidFill>
                  <a:schemeClr val="tx1"/>
                </a:solidFill>
              </a:rPr>
              <a:t>trombolytika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359025"/>
            <a:ext cx="8761413" cy="326707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Selektivně aktivují konverzi </a:t>
            </a:r>
            <a:r>
              <a:rPr lang="cs-CZ" sz="2000" dirty="0" err="1" smtClean="0"/>
              <a:t>plazminogenu</a:t>
            </a:r>
            <a:r>
              <a:rPr lang="cs-CZ" sz="2000" dirty="0" smtClean="0"/>
              <a:t> vázaného na fibrin</a:t>
            </a:r>
          </a:p>
          <a:p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Altepláza</a:t>
            </a:r>
            <a:r>
              <a:rPr lang="cs-CZ" sz="2000" dirty="0" smtClean="0"/>
              <a:t> </a:t>
            </a:r>
          </a:p>
          <a:p>
            <a:pPr lvl="1"/>
            <a:r>
              <a:rPr lang="cs-CZ" sz="1800" dirty="0" smtClean="0"/>
              <a:t>rekombinantní t-PA, </a:t>
            </a:r>
          </a:p>
          <a:p>
            <a:pPr lvl="1"/>
            <a:r>
              <a:rPr lang="cs-CZ" sz="1800" dirty="0" err="1" smtClean="0"/>
              <a:t>Účinnejší</a:t>
            </a:r>
            <a:r>
              <a:rPr lang="cs-CZ" sz="1800" dirty="0" smtClean="0"/>
              <a:t> než neselektivní, riziko krvácení ale porovnatelné se </a:t>
            </a:r>
            <a:r>
              <a:rPr lang="cs-CZ" sz="1800" dirty="0" err="1" smtClean="0"/>
              <a:t>streptokinázou</a:t>
            </a:r>
            <a:endParaRPr lang="cs-CZ" sz="1800" dirty="0" smtClean="0"/>
          </a:p>
          <a:p>
            <a:pPr lvl="1"/>
            <a:r>
              <a:rPr lang="cs-CZ" sz="1800" dirty="0" smtClean="0"/>
              <a:t>Možnost </a:t>
            </a:r>
            <a:r>
              <a:rPr lang="cs-CZ" sz="1800" dirty="0" err="1" smtClean="0"/>
              <a:t>reokluze</a:t>
            </a:r>
            <a:r>
              <a:rPr lang="cs-CZ" sz="1800" dirty="0" smtClean="0"/>
              <a:t> – krátký poločas</a:t>
            </a:r>
          </a:p>
          <a:p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Retepláza</a:t>
            </a: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Tenektepláza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01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</a:rPr>
              <a:t>Agregace</a:t>
            </a: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354263"/>
            <a:ext cx="4757738" cy="43656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en-US" sz="2000" dirty="0" smtClean="0"/>
              <a:t>Narušení celistvosti </a:t>
            </a:r>
            <a:r>
              <a:rPr lang="cs-CZ" altLang="en-US" sz="2000" dirty="0"/>
              <a:t>cévy </a:t>
            </a:r>
            <a:r>
              <a:rPr lang="cs-CZ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altLang="en-US" sz="2000" dirty="0" smtClean="0"/>
              <a:t>odhalení </a:t>
            </a:r>
            <a:r>
              <a:rPr lang="cs-CZ" altLang="en-US" sz="2000" dirty="0" err="1" smtClean="0"/>
              <a:t>subendotelového</a:t>
            </a:r>
            <a:r>
              <a:rPr lang="cs-CZ" altLang="en-US" sz="2000" dirty="0" smtClean="0"/>
              <a:t> vaziva </a:t>
            </a:r>
            <a:r>
              <a:rPr lang="cs-CZ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altLang="en-US" sz="2000" dirty="0" smtClean="0"/>
              <a:t> adherence trombocytů (</a:t>
            </a:r>
            <a:r>
              <a:rPr lang="cs-CZ" altLang="en-US" sz="2000" dirty="0" err="1" smtClean="0"/>
              <a:t>vWf</a:t>
            </a:r>
            <a:r>
              <a:rPr lang="cs-CZ" altLang="en-US" sz="2000" dirty="0" smtClean="0"/>
              <a:t>) → agregace zahájena různými látkami (ADP, TXA, trombin) působícími jako agonisté specifických receptorů na povrchu trombocytů</a:t>
            </a:r>
          </a:p>
          <a:p>
            <a:pPr>
              <a:lnSpc>
                <a:spcPct val="80000"/>
              </a:lnSpc>
            </a:pPr>
            <a:endParaRPr lang="cs-CZ" altLang="en-US" sz="2400" dirty="0"/>
          </a:p>
          <a:p>
            <a:pPr>
              <a:lnSpc>
                <a:spcPct val="80000"/>
              </a:lnSpc>
              <a:buNone/>
            </a:pPr>
            <a:r>
              <a:rPr lang="cs-CZ" altLang="en-US" sz="2000" dirty="0"/>
              <a:t>	 → tato aktivace vede k expresi </a:t>
            </a:r>
            <a:r>
              <a:rPr lang="cs-CZ" altLang="en-US" sz="2000" dirty="0" err="1" smtClean="0"/>
              <a:t>IIb</a:t>
            </a:r>
            <a:r>
              <a:rPr lang="cs-CZ" altLang="en-US" sz="2000" dirty="0" smtClean="0"/>
              <a:t>/</a:t>
            </a:r>
            <a:r>
              <a:rPr lang="cs-CZ" altLang="en-US" sz="2000" dirty="0" err="1" smtClean="0"/>
              <a:t>IIIa</a:t>
            </a:r>
            <a:r>
              <a:rPr lang="cs-CZ" altLang="en-US" sz="2000" dirty="0" smtClean="0"/>
              <a:t> glykoproteinového </a:t>
            </a:r>
            <a:r>
              <a:rPr lang="cs-CZ" altLang="en-US" sz="2000" dirty="0"/>
              <a:t>receptoru, který váže fibrinogen </a:t>
            </a:r>
            <a:r>
              <a:rPr lang="cs-CZ" altLang="en-US" sz="2000" dirty="0" smtClean="0"/>
              <a:t>a zvyšuje agregaci</a:t>
            </a:r>
            <a:endParaRPr lang="cs-CZ" altLang="en-US" sz="2000" dirty="0"/>
          </a:p>
          <a:p>
            <a:pPr>
              <a:lnSpc>
                <a:spcPct val="80000"/>
              </a:lnSpc>
            </a:pPr>
            <a:endParaRPr lang="cs-CZ" alt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4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</a:rPr>
              <a:t>Antiagregancia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0" y="2509838"/>
            <a:ext cx="6897688" cy="3719512"/>
          </a:xfrm>
        </p:spPr>
        <p:txBody>
          <a:bodyPr>
            <a:noAutofit/>
          </a:bodyPr>
          <a:lstStyle/>
          <a:p>
            <a:r>
              <a:rPr lang="cs-CZ" sz="2000" dirty="0" smtClean="0"/>
              <a:t>Látky inhibující agregaci trombocytů</a:t>
            </a:r>
          </a:p>
          <a:p>
            <a:r>
              <a:rPr lang="cs-CZ" sz="2000" dirty="0" smtClean="0"/>
              <a:t>I: profylaxe AIM a arteriální trombózy, </a:t>
            </a:r>
            <a:r>
              <a:rPr lang="cs-CZ" sz="2000" dirty="0"/>
              <a:t>ischemické cerebrovaskulární onemocnění, </a:t>
            </a:r>
            <a:r>
              <a:rPr lang="cs-CZ" sz="2000" dirty="0" smtClean="0"/>
              <a:t>ICHS, omezení </a:t>
            </a:r>
            <a:r>
              <a:rPr lang="cs-CZ" sz="2000" dirty="0" err="1"/>
              <a:t>trombogenních</a:t>
            </a:r>
            <a:r>
              <a:rPr lang="cs-CZ" sz="2000" dirty="0"/>
              <a:t> vlastností umělých materiálů</a:t>
            </a:r>
          </a:p>
          <a:p>
            <a:r>
              <a:rPr lang="cs-CZ" sz="2000" dirty="0" smtClean="0"/>
              <a:t>Dělení:</a:t>
            </a:r>
          </a:p>
          <a:p>
            <a:pPr lvl="1"/>
            <a:r>
              <a:rPr lang="cs-CZ" sz="1800" dirty="0" smtClean="0"/>
              <a:t>1. Inhibitory COX</a:t>
            </a:r>
          </a:p>
          <a:p>
            <a:pPr lvl="1"/>
            <a:r>
              <a:rPr lang="cs-CZ" sz="1800" dirty="0" smtClean="0"/>
              <a:t>2. Antagonisté ADP receptorů</a:t>
            </a:r>
          </a:p>
          <a:p>
            <a:pPr lvl="1"/>
            <a:r>
              <a:rPr lang="cs-CZ" sz="1800" dirty="0" smtClean="0"/>
              <a:t>3. Antagonisté </a:t>
            </a:r>
            <a:r>
              <a:rPr lang="cs-CZ" altLang="en-US" sz="1800" dirty="0" err="1" smtClean="0"/>
              <a:t>IIb</a:t>
            </a:r>
            <a:r>
              <a:rPr lang="cs-CZ" altLang="en-US" sz="1800" dirty="0" smtClean="0"/>
              <a:t>/</a:t>
            </a:r>
            <a:r>
              <a:rPr lang="cs-CZ" altLang="en-US" sz="1800" dirty="0" err="1" smtClean="0"/>
              <a:t>IIIa</a:t>
            </a:r>
            <a:r>
              <a:rPr lang="cs-CZ" altLang="en-US" sz="1800" dirty="0" smtClean="0"/>
              <a:t> </a:t>
            </a:r>
            <a:r>
              <a:rPr lang="cs-CZ" altLang="en-US" sz="1800" dirty="0"/>
              <a:t>glykoproteinového </a:t>
            </a:r>
            <a:r>
              <a:rPr lang="cs-CZ" altLang="en-US" sz="1800" dirty="0" smtClean="0"/>
              <a:t>receptoru</a:t>
            </a:r>
          </a:p>
          <a:p>
            <a:pPr lvl="1"/>
            <a:r>
              <a:rPr lang="cs-CZ" sz="1800" dirty="0" smtClean="0"/>
              <a:t>4. </a:t>
            </a:r>
            <a:r>
              <a:rPr lang="cs-CZ" sz="1800" dirty="0" err="1" smtClean="0"/>
              <a:t>Hemoreologika</a:t>
            </a:r>
            <a:endParaRPr lang="cs-CZ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62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</a:rPr>
              <a:t>Antiagregancia</a:t>
            </a:r>
            <a:r>
              <a:rPr lang="cs-CZ" b="1" dirty="0" smtClean="0">
                <a:solidFill>
                  <a:schemeClr val="tx1"/>
                </a:solidFill>
              </a:rPr>
              <a:t> – 1. Inhibitory COX</a:t>
            </a:r>
            <a:endParaRPr lang="cs-CZ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2603500"/>
                <a:ext cx="6451600" cy="3916363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MÚ: inhibicí COX blokují tvorbu </a:t>
                </a:r>
                <a:r>
                  <a:rPr lang="cs-CZ" dirty="0" err="1" smtClean="0"/>
                  <a:t>tromboxanu</a:t>
                </a: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dirty="0" smtClean="0"/>
              </a:p>
              <a:p>
                <a:r>
                  <a:rPr lang="cs-CZ" dirty="0"/>
                  <a:t>Podávané </a:t>
                </a:r>
                <a:r>
                  <a:rPr lang="cs-CZ" b="1" dirty="0"/>
                  <a:t>↓ D  </a:t>
                </a:r>
                <a:r>
                  <a:rPr lang="cs-CZ" dirty="0"/>
                  <a:t>(PG</a:t>
                </a:r>
                <a:r>
                  <a:rPr lang="cs-CZ" dirty="0" smtClean="0"/>
                  <a:t>)</a:t>
                </a:r>
              </a:p>
              <a:p>
                <a:r>
                  <a:rPr lang="cs-CZ" dirty="0" smtClean="0"/>
                  <a:t>I: AIM</a:t>
                </a:r>
                <a:r>
                  <a:rPr lang="cs-CZ" dirty="0"/>
                  <a:t>, nestabilní AP, prevence AIM u rizikových osob (i v kombinaci s </a:t>
                </a:r>
                <a:r>
                  <a:rPr lang="cs-CZ" dirty="0" err="1"/>
                  <a:t>warfarinem</a:t>
                </a:r>
                <a:r>
                  <a:rPr lang="cs-CZ" dirty="0" smtClean="0"/>
                  <a:t>)</a:t>
                </a:r>
              </a:p>
              <a:p>
                <a:r>
                  <a:rPr lang="cs-CZ" dirty="0" smtClean="0"/>
                  <a:t>KI: GIT krvácení a ulcerace, alergie, hemokoagulační poruchy</a:t>
                </a:r>
              </a:p>
              <a:p>
                <a:endParaRPr lang="cs-CZ" dirty="0" smtClean="0"/>
              </a:p>
              <a:p>
                <a:r>
                  <a:rPr lang="cs-CZ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ASA – </a:t>
                </a:r>
                <a:r>
                  <a:rPr lang="cs-CZ" dirty="0" smtClean="0"/>
                  <a:t>ireverzibilní inhibice COX, 50-100 mg denně</a:t>
                </a:r>
              </a:p>
              <a:p>
                <a:r>
                  <a:rPr lang="cs-CZ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Indobufen</a:t>
                </a:r>
                <a:r>
                  <a:rPr lang="cs-CZ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</a:t>
                </a:r>
                <a:r>
                  <a:rPr lang="cs-CZ" dirty="0" smtClean="0"/>
                  <a:t>reverzibilní inhibice COX</a:t>
                </a:r>
              </a:p>
              <a:p>
                <a:endParaRPr lang="cs-CZ" dirty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611" y="2603499"/>
                <a:ext cx="6451439" cy="3917044"/>
              </a:xfrm>
              <a:blipFill>
                <a:blip r:embed="rId4"/>
                <a:stretch>
                  <a:fillRect l="-284" t="-778" r="-11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046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1154113"/>
            <a:ext cx="8761413" cy="728662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chemeClr val="tx1"/>
                </a:solidFill>
              </a:rPr>
              <a:t>Antiagregancia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smtClean="0">
                <a:solidFill>
                  <a:schemeClr val="tx1"/>
                </a:solidFill>
              </a:rPr>
              <a:t>- 2</a:t>
            </a:r>
            <a:r>
              <a:rPr lang="cs-CZ" b="1" dirty="0">
                <a:solidFill>
                  <a:schemeClr val="tx1"/>
                </a:solidFill>
              </a:rPr>
              <a:t>. Antagonisté ADP receptorů</a:t>
            </a:r>
            <a:br>
              <a:rPr lang="cs-CZ" b="1" dirty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3500"/>
            <a:ext cx="8761413" cy="40259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MÚ: Antagonizují účinek ADP na jeho receptorech → nedochází k aktivaci GP receptorů </a:t>
            </a:r>
            <a:r>
              <a:rPr lang="cs-CZ" sz="2000" dirty="0" err="1" smtClean="0"/>
              <a:t>IIb</a:t>
            </a:r>
            <a:r>
              <a:rPr lang="cs-CZ" sz="2000" dirty="0" smtClean="0"/>
              <a:t>/</a:t>
            </a:r>
            <a:r>
              <a:rPr lang="cs-CZ" sz="2000" dirty="0" err="1" smtClean="0"/>
              <a:t>IIIa</a:t>
            </a:r>
            <a:r>
              <a:rPr lang="cs-CZ" sz="2000" dirty="0" smtClean="0"/>
              <a:t> na trombocytech → inhibice agregace</a:t>
            </a:r>
          </a:p>
          <a:p>
            <a:r>
              <a:rPr lang="cs-CZ" sz="2000" dirty="0" smtClean="0"/>
              <a:t>Vhodné pro pacienty s nesnášenlivostí </a:t>
            </a:r>
          </a:p>
          <a:p>
            <a:pPr marL="0" indent="0">
              <a:buNone/>
            </a:pPr>
            <a:r>
              <a:rPr lang="cs-CZ" sz="2000" dirty="0" smtClean="0"/>
              <a:t>	nebo rezistencí vůči ASA</a:t>
            </a:r>
          </a:p>
          <a:p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Tiklopidin</a:t>
            </a: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Klopidogrel</a:t>
            </a: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Prasugrel</a:t>
            </a:r>
            <a:endParaRPr lang="cs-CZ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Tikagrelor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1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1068388"/>
            <a:ext cx="8761413" cy="727075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Antiagregancia</a:t>
            </a:r>
            <a:r>
              <a:rPr lang="cs-CZ" b="1" dirty="0" smtClean="0">
                <a:solidFill>
                  <a:schemeClr val="tx1"/>
                </a:solidFill>
              </a:rPr>
              <a:t> – 3. Antagonisté </a:t>
            </a:r>
            <a:r>
              <a:rPr lang="cs-CZ" altLang="en-US" b="1" dirty="0" err="1">
                <a:solidFill>
                  <a:schemeClr val="tx1"/>
                </a:solidFill>
              </a:rPr>
              <a:t>IIb</a:t>
            </a:r>
            <a:r>
              <a:rPr lang="cs-CZ" altLang="en-US" b="1" dirty="0">
                <a:solidFill>
                  <a:schemeClr val="tx1"/>
                </a:solidFill>
              </a:rPr>
              <a:t>/</a:t>
            </a:r>
            <a:r>
              <a:rPr lang="cs-CZ" altLang="en-US" b="1" dirty="0" err="1">
                <a:solidFill>
                  <a:schemeClr val="tx1"/>
                </a:solidFill>
              </a:rPr>
              <a:t>IIIa</a:t>
            </a:r>
            <a:r>
              <a:rPr lang="cs-CZ" altLang="en-US" b="1" dirty="0">
                <a:solidFill>
                  <a:schemeClr val="tx1"/>
                </a:solidFill>
              </a:rPr>
              <a:t> glykoproteinového receptoru</a:t>
            </a:r>
            <a:br>
              <a:rPr lang="cs-CZ" altLang="en-US" b="1" dirty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3500"/>
            <a:ext cx="9718675" cy="4124325"/>
          </a:xfrm>
        </p:spPr>
        <p:txBody>
          <a:bodyPr/>
          <a:lstStyle/>
          <a:p>
            <a:r>
              <a:rPr lang="cs-CZ" dirty="0" err="1" smtClean="0"/>
              <a:t>IIb</a:t>
            </a:r>
            <a:r>
              <a:rPr lang="cs-CZ" dirty="0" smtClean="0"/>
              <a:t>/</a:t>
            </a:r>
            <a:r>
              <a:rPr lang="cs-CZ" dirty="0" err="1" smtClean="0"/>
              <a:t>IIIa</a:t>
            </a:r>
            <a:r>
              <a:rPr lang="cs-CZ" dirty="0" smtClean="0"/>
              <a:t> glykoproteinový receptor pro fibrin – prostředek vazby mezi trombocyty</a:t>
            </a:r>
          </a:p>
          <a:p>
            <a:r>
              <a:rPr lang="cs-CZ" dirty="0" smtClean="0"/>
              <a:t>Blok všech cest aktivace trombocytů</a:t>
            </a:r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Abciximab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/>
              <a:t>Fragment MP, rizikoví pacienti</a:t>
            </a:r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Eptifibatid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/>
              <a:t>Změna konformace </a:t>
            </a:r>
            <a:r>
              <a:rPr lang="cs-CZ" dirty="0" err="1" smtClean="0"/>
              <a:t>rp</a:t>
            </a:r>
            <a:endParaRPr lang="cs-CZ" dirty="0" smtClean="0"/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Tirofiban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/>
              <a:t>Kompetitivní inhibice </a:t>
            </a:r>
            <a:r>
              <a:rPr lang="cs-CZ" dirty="0" err="1" smtClean="0"/>
              <a:t>rp</a:t>
            </a:r>
            <a:endParaRPr lang="cs-CZ" dirty="0" smtClean="0"/>
          </a:p>
          <a:p>
            <a:pPr lvl="1"/>
            <a:endParaRPr lang="cs-CZ" dirty="0"/>
          </a:p>
          <a:p>
            <a:r>
              <a:rPr lang="cs-CZ" dirty="0" smtClean="0"/>
              <a:t>NÚ: </a:t>
            </a:r>
            <a:r>
              <a:rPr lang="cs-CZ" dirty="0" err="1" smtClean="0"/>
              <a:t>imunogenita</a:t>
            </a:r>
            <a:r>
              <a:rPr lang="cs-CZ" dirty="0" smtClean="0"/>
              <a:t>, krvácení, </a:t>
            </a:r>
            <a:r>
              <a:rPr lang="cs-CZ" dirty="0" err="1" smtClean="0"/>
              <a:t>rebound</a:t>
            </a:r>
            <a:r>
              <a:rPr lang="cs-CZ" dirty="0" smtClean="0"/>
              <a:t> fenomén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541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</a:rPr>
              <a:t>Antiagregancia</a:t>
            </a:r>
            <a:r>
              <a:rPr lang="cs-CZ" b="1" dirty="0" smtClean="0">
                <a:solidFill>
                  <a:schemeClr val="tx1"/>
                </a:solidFill>
              </a:rPr>
              <a:t> – 4. </a:t>
            </a:r>
            <a:r>
              <a:rPr lang="cs-CZ" b="1" dirty="0" err="1" smtClean="0">
                <a:solidFill>
                  <a:schemeClr val="tx1"/>
                </a:solidFill>
              </a:rPr>
              <a:t>Hemoreologika</a:t>
            </a:r>
            <a:endParaRPr lang="cs-CZ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2603500"/>
                <a:ext cx="9577388" cy="3938588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/>
                  <a:t>Zlepšují průtok krve na periferii, snižují viskozitu krve a </a:t>
                </a:r>
                <a:r>
                  <a:rPr lang="cs-CZ" dirty="0" err="1" smtClean="0"/>
                  <a:t>deformabilitu</a:t>
                </a:r>
                <a:r>
                  <a:rPr lang="cs-CZ" dirty="0" smtClean="0"/>
                  <a:t> erytrocytů</a:t>
                </a:r>
              </a:p>
              <a:p>
                <a:r>
                  <a:rPr lang="cs-CZ" dirty="0" smtClean="0"/>
                  <a:t>Doprovodní terapie při prevenci CMP, aterosklerózy, DM</a:t>
                </a:r>
              </a:p>
              <a:p>
                <a:r>
                  <a:rPr lang="cs-CZ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Pentoxyfilin</a:t>
                </a:r>
                <a:endParaRPr lang="cs-CZ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cs-CZ" dirty="0" smtClean="0"/>
                  <a:t>Komplexní MÚ</a:t>
                </a:r>
              </a:p>
              <a:p>
                <a:r>
                  <a:rPr lang="cs-CZ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Dipyridamol</a:t>
                </a:r>
                <a:endParaRPr lang="cs-CZ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/>
                <a:r>
                  <a:rPr lang="cs-CZ" dirty="0" smtClean="0"/>
                  <a:t>MÚ: Stimulace </a:t>
                </a:r>
                <a:r>
                  <a:rPr lang="cs-CZ" dirty="0" err="1" smtClean="0"/>
                  <a:t>cAMP</a:t>
                </a:r>
                <a:r>
                  <a:rPr lang="cs-CZ" dirty="0" smtClean="0"/>
                  <a:t> → pokles intracelulárního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p>
                  </m:oMath>
                </a14:m>
                <a:r>
                  <a:rPr lang="cs-CZ" dirty="0" smtClean="0"/>
                  <a:t> a tvorby TXA</a:t>
                </a:r>
              </a:p>
              <a:p>
                <a:pPr lvl="1"/>
                <a:r>
                  <a:rPr lang="cs-CZ" dirty="0" smtClean="0"/>
                  <a:t>Kombinace s ASA</a:t>
                </a:r>
              </a:p>
              <a:p>
                <a:pPr lvl="1"/>
                <a:endParaRPr lang="cs-CZ" dirty="0" smtClean="0"/>
              </a:p>
              <a:p>
                <a:r>
                  <a:rPr lang="cs-CZ" dirty="0" smtClean="0"/>
                  <a:t>(</a:t>
                </a:r>
                <a:r>
                  <a:rPr lang="cs-CZ" dirty="0" err="1" smtClean="0"/>
                  <a:t>Flavonoidy</a:t>
                </a:r>
                <a:r>
                  <a:rPr lang="cs-CZ" dirty="0" err="1"/>
                  <a:t>+</a:t>
                </a:r>
                <a:r>
                  <a:rPr lang="cs-CZ" dirty="0" err="1" smtClean="0"/>
                  <a:t>Dobesylát</a:t>
                </a:r>
                <a:r>
                  <a:rPr lang="cs-CZ" dirty="0" smtClean="0"/>
                  <a:t> vápenatý)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9578360" cy="3938814"/>
              </a:xfrm>
              <a:blipFill>
                <a:blip r:embed="rId4"/>
                <a:stretch>
                  <a:fillRect l="-191" t="-7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735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Hemostáze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395538"/>
            <a:ext cx="9729788" cy="4152900"/>
          </a:xfrm>
        </p:spPr>
        <p:txBody>
          <a:bodyPr>
            <a:normAutofit/>
          </a:bodyPr>
          <a:lstStyle/>
          <a:p>
            <a:r>
              <a:rPr lang="cs-CZ" altLang="en-US" sz="1900" dirty="0"/>
              <a:t>zástava krvácení z poraněných cév</a:t>
            </a:r>
          </a:p>
          <a:p>
            <a:r>
              <a:rPr lang="cs-CZ" altLang="en-US" sz="1900" dirty="0"/>
              <a:t>tři fáze:</a:t>
            </a:r>
          </a:p>
          <a:p>
            <a:pPr lvl="1"/>
            <a:r>
              <a:rPr lang="cs-CZ" altLang="en-US" sz="1900" b="1" dirty="0">
                <a:solidFill>
                  <a:srgbClr val="CC0000"/>
                </a:solidFill>
              </a:rPr>
              <a:t>1. vaskulární </a:t>
            </a:r>
            <a:r>
              <a:rPr lang="cs-CZ" altLang="en-US" sz="1900" dirty="0"/>
              <a:t>(vyplavení tromboplastinu, ADP, vazokonstrikce)	</a:t>
            </a:r>
          </a:p>
          <a:p>
            <a:pPr lvl="1"/>
            <a:r>
              <a:rPr lang="cs-CZ" altLang="en-US" sz="1900" b="1" dirty="0">
                <a:solidFill>
                  <a:srgbClr val="CC0000"/>
                </a:solidFill>
              </a:rPr>
              <a:t>2. destičková </a:t>
            </a:r>
            <a:r>
              <a:rPr lang="cs-CZ" altLang="en-US" sz="1900" dirty="0"/>
              <a:t>(agregace trombocytů, vyplavení koagulačních faktorů)</a:t>
            </a:r>
          </a:p>
          <a:p>
            <a:pPr lvl="1"/>
            <a:r>
              <a:rPr lang="cs-CZ" altLang="en-US" sz="1900" b="1" dirty="0">
                <a:solidFill>
                  <a:srgbClr val="CC0000"/>
                </a:solidFill>
              </a:rPr>
              <a:t>3. koagulační  </a:t>
            </a:r>
            <a:r>
              <a:rPr lang="cs-CZ" altLang="en-US" sz="1900" dirty="0"/>
              <a:t>(</a:t>
            </a:r>
            <a:r>
              <a:rPr lang="cs-CZ" altLang="en-US" sz="1900" dirty="0" err="1"/>
              <a:t>proteázové</a:t>
            </a:r>
            <a:r>
              <a:rPr lang="cs-CZ" altLang="en-US" sz="1900" dirty="0"/>
              <a:t> reakce → postupní aktivace </a:t>
            </a:r>
            <a:r>
              <a:rPr lang="cs-CZ" altLang="en-US" sz="1900" dirty="0" smtClean="0"/>
              <a:t>proenzymů)</a:t>
            </a:r>
            <a:endParaRPr lang="cs-CZ" altLang="en-US" sz="1900" dirty="0"/>
          </a:p>
          <a:p>
            <a:pPr lvl="2"/>
            <a:r>
              <a:rPr lang="cs-CZ" altLang="en-US" sz="1900" dirty="0"/>
              <a:t>vnitřní </a:t>
            </a:r>
          </a:p>
          <a:p>
            <a:pPr lvl="2"/>
            <a:r>
              <a:rPr lang="cs-CZ" altLang="en-US" sz="1900" dirty="0"/>
              <a:t>vnější</a:t>
            </a:r>
          </a:p>
          <a:p>
            <a:pPr lvl="1">
              <a:buNone/>
            </a:pPr>
            <a:endParaRPr lang="cs-CZ" altLang="en-US" sz="1900" dirty="0"/>
          </a:p>
          <a:p>
            <a:pPr>
              <a:spcBef>
                <a:spcPct val="0"/>
              </a:spcBef>
            </a:pPr>
            <a:r>
              <a:rPr lang="cs-CZ" altLang="en-US" sz="1900" dirty="0"/>
              <a:t>fibrinolytické fáze → zabraňuje koagulaci za místem vaskulárního poškození (prevence koagulace) 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79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Antifibrinolytika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528888"/>
            <a:ext cx="8761413" cy="34163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MÚ: brání vazbě plazminu na fibrin trombu</a:t>
            </a:r>
          </a:p>
          <a:p>
            <a:r>
              <a:rPr lang="cs-CZ" sz="2000" dirty="0" smtClean="0"/>
              <a:t>I: doplňková terapie při náhradě koagulačních faktorů (např. po tonsilektomii), stomatologické zákroky u hemofiliků</a:t>
            </a:r>
          </a:p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</a:t>
            </a: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tranexamová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(TXA)</a:t>
            </a:r>
          </a:p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Kyselina p-</a:t>
            </a:r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aminomethylbenzoová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(PAMBA)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Hemostatika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85813" y="2503488"/>
            <a:ext cx="11406187" cy="4060825"/>
          </a:xfrm>
        </p:spPr>
        <p:txBody>
          <a:bodyPr/>
          <a:lstStyle/>
          <a:p>
            <a:r>
              <a:rPr lang="cs-CZ" sz="2000" dirty="0" smtClean="0"/>
              <a:t>Látky aplikované pro zmírněni či zastavení krvácení</a:t>
            </a:r>
          </a:p>
          <a:p>
            <a:r>
              <a:rPr lang="cs-CZ" sz="2000" dirty="0" smtClean="0"/>
              <a:t>I: poranění, chirurgické zákroky, </a:t>
            </a:r>
            <a:r>
              <a:rPr lang="cs-CZ" sz="2000" dirty="0" err="1" smtClean="0"/>
              <a:t>hemofílie</a:t>
            </a:r>
            <a:r>
              <a:rPr lang="cs-CZ" sz="2000" dirty="0" smtClean="0"/>
              <a:t>, von </a:t>
            </a:r>
            <a:r>
              <a:rPr lang="cs-CZ" sz="2000" dirty="0" err="1" smtClean="0"/>
              <a:t>Willebrandova</a:t>
            </a:r>
            <a:r>
              <a:rPr lang="cs-CZ" sz="2000" dirty="0" smtClean="0"/>
              <a:t> choroba</a:t>
            </a:r>
          </a:p>
          <a:p>
            <a:r>
              <a:rPr lang="cs-CZ" sz="2000" b="1" dirty="0" smtClean="0"/>
              <a:t>Lokální:</a:t>
            </a:r>
            <a:r>
              <a:rPr lang="cs-CZ" sz="2000" dirty="0" smtClean="0"/>
              <a:t> želatina, kolagen, fibrinové lepidlo, trombin</a:t>
            </a:r>
          </a:p>
          <a:p>
            <a:r>
              <a:rPr lang="cs-CZ" sz="2000" b="1" dirty="0" smtClean="0"/>
              <a:t>Systémová:</a:t>
            </a:r>
            <a:r>
              <a:rPr lang="cs-CZ" sz="2000" dirty="0" smtClean="0"/>
              <a:t> </a:t>
            </a:r>
            <a:r>
              <a:rPr lang="cs-CZ" sz="2000" dirty="0" err="1" smtClean="0"/>
              <a:t>Etamsylát</a:t>
            </a:r>
            <a:r>
              <a:rPr lang="cs-CZ" sz="2000" dirty="0" smtClean="0"/>
              <a:t>, analoga vasopresinu, krevní produkty, vitamin K</a:t>
            </a:r>
          </a:p>
          <a:p>
            <a:endParaRPr lang="cs-CZ" sz="2000" dirty="0"/>
          </a:p>
          <a:p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Etamsylát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dirty="0" smtClean="0"/>
              <a:t>– zvyšuje </a:t>
            </a:r>
            <a:r>
              <a:rPr lang="cs-CZ" sz="2000" dirty="0" err="1" smtClean="0"/>
              <a:t>adhezivitu</a:t>
            </a:r>
            <a:r>
              <a:rPr lang="cs-CZ" sz="2000" dirty="0" smtClean="0"/>
              <a:t> trombocytů k endotelu</a:t>
            </a:r>
          </a:p>
          <a:p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Terlipresin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2000" dirty="0" smtClean="0"/>
              <a:t>vasokonstrikce, krvácení do GIT a UGT</a:t>
            </a:r>
          </a:p>
          <a:p>
            <a:r>
              <a:rPr lang="cs-CZ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Desmopresin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2000" dirty="0" smtClean="0"/>
              <a:t>diabetes </a:t>
            </a:r>
            <a:r>
              <a:rPr lang="cs-CZ" sz="2000" dirty="0" err="1" smtClean="0"/>
              <a:t>insipidus</a:t>
            </a:r>
            <a:r>
              <a:rPr lang="cs-CZ" sz="2000" dirty="0" smtClean="0"/>
              <a:t> </a:t>
            </a:r>
            <a:r>
              <a:rPr lang="cs-CZ" sz="2000" dirty="0" err="1" smtClean="0"/>
              <a:t>centralis</a:t>
            </a:r>
            <a:r>
              <a:rPr lang="cs-CZ" sz="2000" dirty="0" smtClean="0"/>
              <a:t>, hemofilie A, von </a:t>
            </a:r>
            <a:r>
              <a:rPr lang="cs-CZ" sz="2000" dirty="0" err="1" smtClean="0"/>
              <a:t>Willebrandova</a:t>
            </a:r>
            <a:r>
              <a:rPr lang="cs-CZ" sz="2000" dirty="0" smtClean="0"/>
              <a:t> choroba</a:t>
            </a:r>
          </a:p>
          <a:p>
            <a:pPr lvl="1"/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9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526351" y="3385767"/>
            <a:ext cx="7165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pozornost!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7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</a:rPr>
              <a:t>Hemokoagulace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3500"/>
            <a:ext cx="8761413" cy="3416300"/>
          </a:xfrm>
        </p:spPr>
        <p:txBody>
          <a:bodyPr>
            <a:normAutofit/>
          </a:bodyPr>
          <a:lstStyle/>
          <a:p>
            <a:r>
              <a:rPr lang="cs-CZ" dirty="0" smtClean="0"/>
              <a:t>kaskáda </a:t>
            </a:r>
            <a:r>
              <a:rPr lang="cs-CZ" dirty="0"/>
              <a:t>enzymových reakcí→ podstatou je přeměna rozpustné bílkoviny fibrinogenu na nerozpustný </a:t>
            </a:r>
            <a:r>
              <a:rPr lang="cs-CZ" dirty="0" smtClean="0"/>
              <a:t>fibrin</a:t>
            </a:r>
            <a:endParaRPr lang="cs-CZ" dirty="0"/>
          </a:p>
          <a:p>
            <a:r>
              <a:rPr lang="cs-CZ" dirty="0"/>
              <a:t>účastní se jí:</a:t>
            </a:r>
          </a:p>
          <a:p>
            <a:pPr lvl="1"/>
            <a:r>
              <a:rPr lang="cs-CZ" sz="1800" dirty="0"/>
              <a:t>koagulační kaskáda + koagulační faktory</a:t>
            </a:r>
          </a:p>
          <a:p>
            <a:pPr lvl="1"/>
            <a:r>
              <a:rPr lang="cs-CZ" sz="1800" dirty="0" smtClean="0"/>
              <a:t>Trombocyty</a:t>
            </a:r>
          </a:p>
          <a:p>
            <a:pPr lvl="1"/>
            <a:endParaRPr lang="cs-CZ" sz="1800" dirty="0"/>
          </a:p>
          <a:p>
            <a:r>
              <a:rPr lang="cs-CZ" dirty="0"/>
              <a:t>koagulační faktory jsou přítomny v krvi (kromě III, V, VIII) ve formě inaktivních prekurzorů → aktivovány </a:t>
            </a:r>
            <a:r>
              <a:rPr lang="cs-CZ" dirty="0" smtClean="0"/>
              <a:t>proteolýzou</a:t>
            </a:r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78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Koagulační systémy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94513" y="2382838"/>
            <a:ext cx="5297487" cy="2668587"/>
          </a:xfrm>
        </p:spPr>
        <p:txBody>
          <a:bodyPr/>
          <a:lstStyle/>
          <a:p>
            <a:r>
              <a:rPr lang="cs-CZ" b="1" dirty="0"/>
              <a:t>Vnitřní - </a:t>
            </a:r>
            <a:r>
              <a:rPr lang="cs-CZ" b="1" dirty="0" err="1"/>
              <a:t>extrinsic</a:t>
            </a:r>
            <a:endParaRPr lang="cs-CZ" b="1" dirty="0"/>
          </a:p>
          <a:p>
            <a:r>
              <a:rPr lang="sk-SK" altLang="en-US" dirty="0"/>
              <a:t>i</a:t>
            </a:r>
            <a:r>
              <a:rPr lang="en-US" altLang="en-US" dirty="0" err="1"/>
              <a:t>ni</a:t>
            </a:r>
            <a:r>
              <a:rPr lang="cs-CZ" altLang="en-US" dirty="0" err="1"/>
              <a:t>ciační</a:t>
            </a:r>
            <a:r>
              <a:rPr lang="cs-CZ" altLang="en-US" dirty="0"/>
              <a:t> faktor je vně krevních cév </a:t>
            </a:r>
          </a:p>
          <a:p>
            <a:r>
              <a:rPr lang="cs-CZ" altLang="en-US" dirty="0"/>
              <a:t>rychlejší srážení (v sekundách</a:t>
            </a:r>
            <a:r>
              <a:rPr lang="cs-CZ" altLang="en-US" dirty="0" smtClean="0"/>
              <a:t>)</a:t>
            </a:r>
            <a:endParaRPr lang="cs-CZ" altLang="en-US" dirty="0"/>
          </a:p>
          <a:p>
            <a:pPr>
              <a:lnSpc>
                <a:spcPct val="90000"/>
              </a:lnSpc>
            </a:pPr>
            <a:r>
              <a:rPr lang="cs-CZ" altLang="en-US" dirty="0"/>
              <a:t>aktivována tkáňovým faktorem = TF = tkáňový tromboplastin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307353" y="2382520"/>
            <a:ext cx="4985657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Vnější – </a:t>
            </a:r>
            <a:r>
              <a:rPr lang="cs-CZ" b="1" dirty="0" err="1" smtClean="0"/>
              <a:t>intrinsic</a:t>
            </a:r>
            <a:endParaRPr lang="cs-CZ" b="1" dirty="0" smtClean="0"/>
          </a:p>
          <a:p>
            <a:r>
              <a:rPr lang="cs-CZ" dirty="0"/>
              <a:t>všechny srážecí faktory jsou uvnitř cévy → v </a:t>
            </a:r>
            <a:r>
              <a:rPr lang="cs-CZ" dirty="0" smtClean="0"/>
              <a:t>krvi</a:t>
            </a:r>
            <a:endParaRPr lang="cs-CZ" dirty="0"/>
          </a:p>
          <a:p>
            <a:r>
              <a:rPr lang="cs-CZ" dirty="0"/>
              <a:t>pomalejší srážení (delší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aktivovaná kontaktem krve s negativně nabitým </a:t>
            </a:r>
            <a:r>
              <a:rPr lang="cs-CZ" dirty="0" err="1"/>
              <a:t>smáčivým</a:t>
            </a:r>
            <a:r>
              <a:rPr lang="cs-CZ" dirty="0"/>
              <a:t> povrchem </a:t>
            </a:r>
          </a:p>
          <a:p>
            <a:endParaRPr lang="cs-CZ" b="1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016138" y="5081723"/>
            <a:ext cx="3857896" cy="4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>
                <a:solidFill>
                  <a:srgbClr val="CC0000"/>
                </a:solidFill>
              </a:rPr>
              <a:t>Aktivace společné cesty</a:t>
            </a:r>
          </a:p>
          <a:p>
            <a:endParaRPr lang="cs-CZ" b="1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5381898" y="4337414"/>
            <a:ext cx="592182" cy="600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786540" y="4268289"/>
            <a:ext cx="600891" cy="670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lů 10"/>
          <p:cNvSpPr/>
          <p:nvPr/>
        </p:nvSpPr>
        <p:spPr>
          <a:xfrm>
            <a:off x="6351539" y="5482317"/>
            <a:ext cx="252549" cy="444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6293010" y="6135608"/>
                <a:ext cx="5111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X →</a:t>
                </a: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𝑿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cs-CZ" sz="2000" dirty="0" smtClean="0"/>
                  <a:t> </a:t>
                </a:r>
                <a:r>
                  <a:rPr lang="cs-CZ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→ konverze fibrinogenu na </a:t>
                </a:r>
                <a:r>
                  <a:rPr lang="cs-CZ" sz="2000" b="1" dirty="0">
                    <a:solidFill>
                      <a:srgbClr val="CC0000"/>
                    </a:solidFill>
                  </a:rPr>
                  <a:t>fibrin</a:t>
                </a: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10" y="6135608"/>
                <a:ext cx="5111720" cy="400110"/>
              </a:xfrm>
              <a:prstGeom prst="rect">
                <a:avLst/>
              </a:prstGeom>
              <a:blipFill>
                <a:blip r:embed="rId3"/>
                <a:stretch>
                  <a:fillRect l="-1192" t="-9091" r="-238" b="-242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498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Monitorování koagulace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3500"/>
            <a:ext cx="8761413" cy="3416300"/>
          </a:xfrm>
        </p:spPr>
        <p:txBody>
          <a:bodyPr/>
          <a:lstStyle/>
          <a:p>
            <a:r>
              <a:rPr lang="cs-CZ" b="1" dirty="0" err="1"/>
              <a:t>aPTT</a:t>
            </a:r>
            <a:r>
              <a:rPr lang="cs-CZ" b="1" dirty="0"/>
              <a:t> – aktivovaný parciální tromboplastinový </a:t>
            </a:r>
            <a:r>
              <a:rPr lang="cs-CZ" b="1" dirty="0" smtClean="0"/>
              <a:t>čas</a:t>
            </a:r>
          </a:p>
          <a:p>
            <a:pPr lvl="1"/>
            <a:r>
              <a:rPr lang="cs-CZ" dirty="0" smtClean="0"/>
              <a:t>Test vnitřní a společné koagulační kaskády</a:t>
            </a:r>
          </a:p>
          <a:p>
            <a:pPr lvl="1"/>
            <a:r>
              <a:rPr lang="cs-CZ" dirty="0"/>
              <a:t>Fyziologické hodnoty: 8–40 </a:t>
            </a:r>
            <a:r>
              <a:rPr lang="cs-CZ" dirty="0" smtClean="0"/>
              <a:t>s</a:t>
            </a:r>
          </a:p>
          <a:p>
            <a:pPr lvl="1"/>
            <a:r>
              <a:rPr lang="cs-CZ" dirty="0" smtClean="0"/>
              <a:t>Monitorování efektivnosti léčby heparinem (1,5 – 2,5 násobek)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PT – protrombinový čas (</a:t>
            </a:r>
            <a:r>
              <a:rPr lang="cs-CZ" b="1" dirty="0" err="1" smtClean="0"/>
              <a:t>Quickův</a:t>
            </a:r>
            <a:r>
              <a:rPr lang="cs-CZ" b="1" dirty="0" smtClean="0"/>
              <a:t> test)</a:t>
            </a:r>
          </a:p>
          <a:p>
            <a:pPr lvl="1"/>
            <a:r>
              <a:rPr lang="cs-CZ" dirty="0"/>
              <a:t>Test vnitřní a společné koagulační </a:t>
            </a:r>
            <a:r>
              <a:rPr lang="cs-CZ" dirty="0" smtClean="0"/>
              <a:t>kaskády</a:t>
            </a:r>
          </a:p>
          <a:p>
            <a:pPr lvl="1"/>
            <a:r>
              <a:rPr lang="cs-CZ" dirty="0"/>
              <a:t>Fyziologické hodnoty: </a:t>
            </a:r>
            <a:r>
              <a:rPr lang="cs-CZ" dirty="0" smtClean="0"/>
              <a:t>0,8-1,2 INR (poměr testované plazmy k normálnímu času)</a:t>
            </a:r>
          </a:p>
          <a:p>
            <a:pPr lvl="1"/>
            <a:r>
              <a:rPr lang="cs-CZ" dirty="0" smtClean="0"/>
              <a:t>U pacientů s </a:t>
            </a:r>
            <a:r>
              <a:rPr lang="cs-CZ" dirty="0" err="1" smtClean="0"/>
              <a:t>warfarinem</a:t>
            </a:r>
            <a:r>
              <a:rPr lang="cs-CZ" dirty="0" smtClean="0"/>
              <a:t> 2-3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9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Možnosti farmakologického ovlivnění </a:t>
            </a:r>
            <a:r>
              <a:rPr lang="cs-CZ" b="1" dirty="0" err="1" smtClean="0">
                <a:solidFill>
                  <a:schemeClr val="tx1"/>
                </a:solidFill>
              </a:rPr>
              <a:t>hemokoagulace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440113"/>
            <a:ext cx="3243263" cy="1471612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Antikoagulancia</a:t>
            </a:r>
          </a:p>
          <a:p>
            <a:r>
              <a:rPr lang="cs-CZ" sz="2400" b="1" dirty="0" err="1" smtClean="0"/>
              <a:t>Trombolytika</a:t>
            </a:r>
            <a:endParaRPr lang="cs-CZ" sz="2400" b="1" dirty="0" smtClean="0"/>
          </a:p>
          <a:p>
            <a:r>
              <a:rPr lang="cs-CZ" sz="2400" b="1" dirty="0" err="1" smtClean="0"/>
              <a:t>Antiagregancia</a:t>
            </a:r>
            <a:endParaRPr lang="cs-CZ" sz="2400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018690" y="3439522"/>
            <a:ext cx="3242875" cy="1332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/>
              <a:t>Hemostatika</a:t>
            </a:r>
          </a:p>
          <a:p>
            <a:r>
              <a:rPr lang="cs-CZ" sz="2400" b="1" dirty="0" err="1" smtClean="0"/>
              <a:t>Antifibrinolytika</a:t>
            </a:r>
            <a:endParaRPr lang="cs-CZ" sz="2400" b="1" dirty="0" smtClean="0"/>
          </a:p>
          <a:p>
            <a:r>
              <a:rPr lang="cs-CZ" sz="2400" b="1" dirty="0" smtClean="0"/>
              <a:t>Krevní produkty</a:t>
            </a:r>
            <a:endParaRPr lang="cs-CZ" sz="2400" b="1" dirty="0"/>
          </a:p>
        </p:txBody>
      </p:sp>
      <p:sp>
        <p:nvSpPr>
          <p:cNvPr id="5" name="Plus 4"/>
          <p:cNvSpPr/>
          <p:nvPr/>
        </p:nvSpPr>
        <p:spPr>
          <a:xfrm>
            <a:off x="6862354" y="2786743"/>
            <a:ext cx="600892" cy="51380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inus 5"/>
          <p:cNvSpPr/>
          <p:nvPr/>
        </p:nvSpPr>
        <p:spPr>
          <a:xfrm>
            <a:off x="2299063" y="2899954"/>
            <a:ext cx="616664" cy="53956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929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8761413" cy="72866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Antikoagulancia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62163" y="2603500"/>
            <a:ext cx="10129837" cy="4006850"/>
          </a:xfrm>
        </p:spPr>
        <p:txBody>
          <a:bodyPr>
            <a:normAutofit/>
          </a:bodyPr>
          <a:lstStyle/>
          <a:p>
            <a:r>
              <a:rPr lang="cs-CZ" dirty="0"/>
              <a:t>Látky narušující </a:t>
            </a:r>
            <a:r>
              <a:rPr lang="cs-CZ" dirty="0" err="1" smtClean="0"/>
              <a:t>hemokoagulaci</a:t>
            </a:r>
            <a:r>
              <a:rPr lang="cs-CZ" dirty="0" smtClean="0"/>
              <a:t> </a:t>
            </a:r>
            <a:r>
              <a:rPr lang="cs-CZ" dirty="0"/>
              <a:t>na různých místech → inhibice koagulačních </a:t>
            </a:r>
            <a:r>
              <a:rPr lang="cs-CZ" dirty="0" smtClean="0"/>
              <a:t>fa</a:t>
            </a:r>
          </a:p>
          <a:p>
            <a:r>
              <a:rPr lang="cs-CZ" dirty="0" smtClean="0"/>
              <a:t>Neúčinné vůči „starým“ trombům</a:t>
            </a:r>
          </a:p>
          <a:p>
            <a:r>
              <a:rPr lang="cs-CZ" dirty="0" smtClean="0"/>
              <a:t>Látky vyžadující monitoring účinnosti (INR)</a:t>
            </a:r>
          </a:p>
          <a:p>
            <a:endParaRPr lang="cs-CZ" dirty="0"/>
          </a:p>
          <a:p>
            <a:r>
              <a:rPr lang="cs-CZ" dirty="0" smtClean="0"/>
              <a:t>Indikace:</a:t>
            </a:r>
          </a:p>
          <a:p>
            <a:pPr lvl="1"/>
            <a:r>
              <a:rPr lang="cs-CZ" sz="1800" dirty="0" smtClean="0"/>
              <a:t>Prevence a terapie akutních trombóz</a:t>
            </a:r>
          </a:p>
          <a:p>
            <a:pPr lvl="1"/>
            <a:r>
              <a:rPr lang="cs-CZ" sz="1800" dirty="0" smtClean="0"/>
              <a:t>Hluboká žilní trombóza</a:t>
            </a:r>
          </a:p>
          <a:p>
            <a:pPr lvl="1"/>
            <a:r>
              <a:rPr lang="cs-CZ" sz="1800" dirty="0" smtClean="0"/>
              <a:t>Plicní a arteriální embolizace (taky prevence)</a:t>
            </a:r>
          </a:p>
          <a:p>
            <a:pPr lvl="1"/>
            <a:r>
              <a:rPr lang="cs-CZ" sz="1800" dirty="0" smtClean="0"/>
              <a:t>AIM</a:t>
            </a:r>
            <a:endParaRPr lang="cs-CZ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2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947738"/>
            <a:ext cx="9512300" cy="728662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A</a:t>
            </a:r>
            <a:r>
              <a:rPr lang="cs-CZ" b="1" dirty="0" smtClean="0">
                <a:solidFill>
                  <a:schemeClr val="tx1"/>
                </a:solidFill>
              </a:rPr>
              <a:t>ntikoagulancia</a:t>
            </a:r>
            <a:endParaRPr lang="cs-CZ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2598738"/>
                <a:ext cx="8761413" cy="3967162"/>
              </a:xfrm>
            </p:spPr>
            <p:txBody>
              <a:bodyPr/>
              <a:lstStyle/>
              <a:p>
                <a:r>
                  <a:rPr lang="cs-CZ" b="1" dirty="0" smtClean="0">
                    <a:solidFill>
                      <a:srgbClr val="CC0000"/>
                    </a:solidFill>
                  </a:rPr>
                  <a:t>Přímá</a:t>
                </a:r>
                <a:r>
                  <a:rPr lang="cs-CZ" dirty="0" smtClean="0"/>
                  <a:t> - blokují funkci koagulačních faktorů</a:t>
                </a:r>
                <a:endParaRPr lang="cs-CZ" dirty="0"/>
              </a:p>
              <a:p>
                <a:pPr lvl="1"/>
                <a:r>
                  <a:rPr lang="cs-CZ" sz="1800" b="1" dirty="0" smtClean="0"/>
                  <a:t>1. Látky vážící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𝑪𝒂</m:t>
                        </m:r>
                      </m:e>
                      <m:sup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cs-CZ" sz="1800" b="1" dirty="0" smtClean="0"/>
              </a:p>
              <a:p>
                <a:pPr lvl="1"/>
                <a:r>
                  <a:rPr lang="cs-CZ" sz="1800" b="1" dirty="0" smtClean="0"/>
                  <a:t>2. Hepariny </a:t>
                </a:r>
                <a:r>
                  <a:rPr lang="cs-CZ" sz="1800" dirty="0" smtClean="0"/>
                  <a:t>(Heparin, LMWH, </a:t>
                </a:r>
                <a:r>
                  <a:rPr lang="cs-CZ" sz="1800" dirty="0" err="1" smtClean="0"/>
                  <a:t>heparinoidy</a:t>
                </a:r>
                <a:r>
                  <a:rPr lang="cs-CZ" sz="1800" dirty="0" smtClean="0"/>
                  <a:t>, </a:t>
                </a:r>
                <a:r>
                  <a:rPr lang="cs-CZ" sz="1800" dirty="0" err="1" smtClean="0"/>
                  <a:t>pentasacharidy</a:t>
                </a:r>
                <a:r>
                  <a:rPr lang="cs-CZ" sz="1800" dirty="0" smtClean="0"/>
                  <a:t>)</a:t>
                </a:r>
              </a:p>
              <a:p>
                <a:pPr lvl="1"/>
                <a:r>
                  <a:rPr lang="cs-CZ" sz="1800" b="1" dirty="0" smtClean="0"/>
                  <a:t>3. Inhibitory faktoru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cs-CZ" sz="1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endParaRPr lang="cs-CZ" sz="1800" b="1" dirty="0" smtClean="0"/>
              </a:p>
              <a:p>
                <a:pPr lvl="1"/>
                <a:r>
                  <a:rPr lang="cs-CZ" sz="1800" b="1" dirty="0" smtClean="0"/>
                  <a:t>4. Přímé inhibitory trombinu</a:t>
                </a:r>
              </a:p>
              <a:p>
                <a:pPr lvl="1"/>
                <a:endParaRPr lang="cs-CZ" b="1" dirty="0" smtClean="0"/>
              </a:p>
              <a:p>
                <a:r>
                  <a:rPr lang="cs-CZ" b="1" dirty="0" smtClean="0">
                    <a:solidFill>
                      <a:srgbClr val="CC0000"/>
                    </a:solidFill>
                  </a:rPr>
                  <a:t>Nepřímá</a:t>
                </a:r>
                <a:r>
                  <a:rPr lang="cs-CZ" dirty="0" smtClean="0">
                    <a:solidFill>
                      <a:schemeClr val="tx1"/>
                    </a:solidFill>
                  </a:rPr>
                  <a:t> – blokují syntézu koagulačních fa</a:t>
                </a:r>
              </a:p>
              <a:p>
                <a:pPr lvl="1"/>
                <a:r>
                  <a:rPr lang="cs-CZ" sz="18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Warfarin</a:t>
                </a:r>
                <a:endParaRPr lang="cs-CZ" sz="1800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599510"/>
                <a:ext cx="8761413" cy="3966754"/>
              </a:xfrm>
              <a:blipFill>
                <a:blip r:embed="rId3"/>
                <a:stretch>
                  <a:fillRect l="-139" t="-7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522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75001ec-d3d8-44e2-bf9b-9b6fe5a47dbe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sedací místnost Ion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713</TotalTime>
  <Words>1089</Words>
  <Application>Microsoft Office PowerPoint</Application>
  <PresentationFormat>Širokoúhlá obrazovka</PresentationFormat>
  <Paragraphs>249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Cambria Math</vt:lpstr>
      <vt:lpstr>Century Gothic</vt:lpstr>
      <vt:lpstr>Times New Roman</vt:lpstr>
      <vt:lpstr>Wingdings 3</vt:lpstr>
      <vt:lpstr>Zasedací místnost Ion</vt:lpstr>
      <vt:lpstr>Poruchy srážlivosti krve     a jejich terapie</vt:lpstr>
      <vt:lpstr>Krev</vt:lpstr>
      <vt:lpstr>Hemostáze</vt:lpstr>
      <vt:lpstr>Hemokoagulace</vt:lpstr>
      <vt:lpstr>Koagulační systémy</vt:lpstr>
      <vt:lpstr>Monitorování koagulace</vt:lpstr>
      <vt:lpstr>Možnosti farmakologického ovlivnění hemokoagulace</vt:lpstr>
      <vt:lpstr>Antikoagulancia</vt:lpstr>
      <vt:lpstr>Antikoagulancia</vt:lpstr>
      <vt:lpstr>Přímá - 1. látky vážicí 〖Ca〗^(2+)</vt:lpstr>
      <vt:lpstr>Přímá – 2. Hepariny</vt:lpstr>
      <vt:lpstr>Přímá – 2. Hepariny</vt:lpstr>
      <vt:lpstr>Přímá – 2. Hepariny</vt:lpstr>
      <vt:lpstr>Přímá – 2. Hepariny</vt:lpstr>
      <vt:lpstr>Hepariny – shrnutí</vt:lpstr>
      <vt:lpstr>Přímá – 3. Inhibitory faktoru X_a</vt:lpstr>
      <vt:lpstr>Přímá – 4. Inhibitory trombinu</vt:lpstr>
      <vt:lpstr>Nepřímá - perorální</vt:lpstr>
      <vt:lpstr>Nepřímá - Warfarin</vt:lpstr>
      <vt:lpstr>Warfarin - Interakce</vt:lpstr>
      <vt:lpstr>Trombolytika (fibrinolytika)</vt:lpstr>
      <vt:lpstr>Trombolytika (fibrinolytika)</vt:lpstr>
      <vt:lpstr>Selektivní trombolytika</vt:lpstr>
      <vt:lpstr>Agregace</vt:lpstr>
      <vt:lpstr>Antiagregancia</vt:lpstr>
      <vt:lpstr>Antiagregancia – 1. Inhibitory COX</vt:lpstr>
      <vt:lpstr>Antiagregancia - 2. Antagonisté ADP receptorů </vt:lpstr>
      <vt:lpstr>Antiagregancia – 3. Antagonisté IIb/IIIa glykoproteinového receptoru </vt:lpstr>
      <vt:lpstr>Antiagregancia – 4. Hemoreologika</vt:lpstr>
      <vt:lpstr>Antifibrinolytika</vt:lpstr>
      <vt:lpstr>Hemostatika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srážlivosti krve     a jejich terapie</dc:title>
  <dc:creator>Black</dc:creator>
  <cp:lastModifiedBy>Black</cp:lastModifiedBy>
  <cp:revision>71</cp:revision>
  <dcterms:created xsi:type="dcterms:W3CDTF">2016-11-21T13:39:27Z</dcterms:created>
  <dcterms:modified xsi:type="dcterms:W3CDTF">2016-11-25T13:31:49Z</dcterms:modified>
</cp:coreProperties>
</file>