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8" r:id="rId3"/>
    <p:sldId id="260" r:id="rId4"/>
    <p:sldId id="277" r:id="rId5"/>
    <p:sldId id="263" r:id="rId6"/>
    <p:sldId id="267" r:id="rId7"/>
    <p:sldId id="265" r:id="rId8"/>
    <p:sldId id="266" r:id="rId9"/>
    <p:sldId id="296" r:id="rId10"/>
    <p:sldId id="297" r:id="rId11"/>
    <p:sldId id="264" r:id="rId12"/>
    <p:sldId id="257" r:id="rId13"/>
    <p:sldId id="262" r:id="rId14"/>
    <p:sldId id="269" r:id="rId15"/>
    <p:sldId id="268" r:id="rId16"/>
    <p:sldId id="301" r:id="rId17"/>
    <p:sldId id="327" r:id="rId18"/>
    <p:sldId id="328" r:id="rId19"/>
    <p:sldId id="334" r:id="rId20"/>
    <p:sldId id="259" r:id="rId21"/>
    <p:sldId id="299" r:id="rId22"/>
    <p:sldId id="261" r:id="rId23"/>
    <p:sldId id="270" r:id="rId24"/>
    <p:sldId id="271" r:id="rId25"/>
    <p:sldId id="300" r:id="rId26"/>
    <p:sldId id="272" r:id="rId27"/>
    <p:sldId id="273" r:id="rId28"/>
    <p:sldId id="274" r:id="rId29"/>
    <p:sldId id="284" r:id="rId30"/>
    <p:sldId id="278" r:id="rId31"/>
    <p:sldId id="280" r:id="rId32"/>
    <p:sldId id="282" r:id="rId33"/>
    <p:sldId id="281" r:id="rId34"/>
    <p:sldId id="283" r:id="rId35"/>
    <p:sldId id="324" r:id="rId36"/>
    <p:sldId id="285" r:id="rId37"/>
    <p:sldId id="306" r:id="rId38"/>
    <p:sldId id="286" r:id="rId39"/>
    <p:sldId id="330" r:id="rId40"/>
    <p:sldId id="329" r:id="rId41"/>
    <p:sldId id="331" r:id="rId42"/>
    <p:sldId id="287" r:id="rId43"/>
    <p:sldId id="332" r:id="rId44"/>
    <p:sldId id="333" r:id="rId45"/>
    <p:sldId id="289" r:id="rId46"/>
    <p:sldId id="288" r:id="rId47"/>
    <p:sldId id="290" r:id="rId48"/>
    <p:sldId id="322" r:id="rId49"/>
    <p:sldId id="323" r:id="rId50"/>
    <p:sldId id="291" r:id="rId51"/>
    <p:sldId id="335" r:id="rId52"/>
    <p:sldId id="336" r:id="rId53"/>
    <p:sldId id="325" r:id="rId54"/>
    <p:sldId id="326" r:id="rId55"/>
    <p:sldId id="307" r:id="rId56"/>
    <p:sldId id="308" r:id="rId57"/>
    <p:sldId id="309" r:id="rId58"/>
    <p:sldId id="279" r:id="rId59"/>
    <p:sldId id="292" r:id="rId60"/>
    <p:sldId id="310" r:id="rId61"/>
    <p:sldId id="311" r:id="rId62"/>
    <p:sldId id="314" r:id="rId63"/>
    <p:sldId id="315" r:id="rId64"/>
    <p:sldId id="293" r:id="rId65"/>
    <p:sldId id="312" r:id="rId66"/>
    <p:sldId id="317" r:id="rId67"/>
    <p:sldId id="313" r:id="rId68"/>
    <p:sldId id="316" r:id="rId69"/>
    <p:sldId id="337" r:id="rId70"/>
    <p:sldId id="305" r:id="rId71"/>
    <p:sldId id="303" r:id="rId72"/>
    <p:sldId id="294" r:id="rId73"/>
    <p:sldId id="318" r:id="rId74"/>
    <p:sldId id="321" r:id="rId75"/>
    <p:sldId id="30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4F37-96EA-4073-878F-C9AEC56A1774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7D52-1750-4D5A-8969-6BF99D3B05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0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2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7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1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82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98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B7D52-1750-4D5A-8969-6BF99D3B0582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3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2E3B3E-EC72-40E1-9BDD-0C15E80DB2AB}" type="datetimeFigureOut">
              <a:rPr lang="cs-CZ" smtClean="0"/>
              <a:t>12. 11. 2016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4F8D75B-2F0E-45B7-B5A9-2AC82C29599F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Managment u dětí  </a:t>
            </a:r>
            <a:br>
              <a:rPr lang="cs-CZ" dirty="0" smtClean="0"/>
            </a:br>
            <a:r>
              <a:rPr lang="cs-CZ" dirty="0"/>
              <a:t>5</a:t>
            </a:r>
            <a:r>
              <a:rPr lang="cs-CZ" dirty="0" smtClean="0"/>
              <a:t> – 18 letých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Mgr. Petra </a:t>
            </a:r>
            <a:r>
              <a:rPr lang="cs-CZ" dirty="0" err="1" smtClean="0"/>
              <a:t>Bielczyková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0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17971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cs-CZ" dirty="0"/>
              <a:t>Při předčasné ztrátě druhých dočasných molárů před erupcí prvního stálého moláru, se první stálý molár prořeže </a:t>
            </a:r>
            <a:r>
              <a:rPr lang="cs-CZ" dirty="0" err="1"/>
              <a:t>meziálně</a:t>
            </a:r>
            <a:r>
              <a:rPr lang="cs-CZ" dirty="0"/>
              <a:t> od svého běžného místa prořezání a dojde ke zkrácení postranního zubního oblouku. Později prořezávající zuby se potom prořežou mimo zubní oblouk</a:t>
            </a:r>
          </a:p>
          <a:p>
            <a:r>
              <a:rPr lang="cs-CZ" dirty="0"/>
              <a:t>Posuny zubů bývají zpravidla menší v dolní čelisti a i riziko vzniku sekundárního stěsnání je v dolním zubním oblouku nižší, než v tom horním.    </a:t>
            </a:r>
          </a:p>
        </p:txBody>
      </p:sp>
    </p:spTree>
    <p:extLst>
      <p:ext uri="{BB962C8B-B14F-4D97-AF65-F5344CB8AC3E}">
        <p14:creationId xmlns:p14="http://schemas.microsoft.com/office/powerpoint/2010/main" val="11431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Smíšený chrup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Kompletní </a:t>
            </a:r>
            <a:r>
              <a:rPr lang="cs-CZ" dirty="0"/>
              <a:t>dočasná dentice je prořezána přibližně ve dvou a půl letech věku dítěte. Po prořezání se začínají vyvíjet zubní kořeny, jejich vývoj je ukončen přibližně dva roky po prořezání zubů (cca mezi 4. – 5. rokem věku). Po dvou letech, tj. kolem 6. – 7. roku věku začíná proces fyziologické resorpce kořenů dočasných zubů. Základní podnět k této resorpci dává tlak korunky nastupujícího stálého </a:t>
            </a:r>
            <a:r>
              <a:rPr lang="cs-CZ" dirty="0" smtClean="0"/>
              <a:t>zubu</a:t>
            </a:r>
          </a:p>
          <a:p>
            <a:r>
              <a:rPr lang="cs-CZ" dirty="0"/>
              <a:t>Prořezávají první stálé zuby – první stálé </a:t>
            </a:r>
            <a:r>
              <a:rPr lang="cs-CZ" dirty="0" smtClean="0"/>
              <a:t>moláry</a:t>
            </a:r>
          </a:p>
          <a:p>
            <a:r>
              <a:rPr lang="pl-PL" dirty="0"/>
              <a:t>Výměna chrupu probíhá od 5 do 13 roku věku dítěte.</a:t>
            </a:r>
          </a:p>
          <a:p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5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cs-CZ" sz="28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Rozdělení zubní prevence dle věkových skupin a rizika podle </a:t>
            </a:r>
            <a:r>
              <a:rPr lang="cs-CZ" sz="2800" dirty="0" err="1">
                <a:solidFill>
                  <a:prstClr val="black"/>
                </a:solidFill>
                <a:latin typeface="Georgia"/>
                <a:ea typeface="+mn-ea"/>
                <a:cs typeface="+mn-cs"/>
              </a:rPr>
              <a:t>Kovaľové</a:t>
            </a:r>
            <a:r>
              <a:rPr lang="cs-CZ" sz="28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:  </a:t>
            </a:r>
            <a:br>
              <a:rPr lang="cs-CZ" sz="28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919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1</a:t>
            </a:r>
            <a:r>
              <a:rPr lang="cs-CZ" dirty="0"/>
              <a:t>. děti od narození do 6 let: rizikem je malá zručnost při čištění zubů, neschopnost pochopit škodlivost cukrů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. děti 6 – 15 let: rizikem je malá motivace k péči o zuby a k omezení sladkostí </a:t>
            </a:r>
            <a:endParaRPr lang="cs-CZ" dirty="0" smtClean="0"/>
          </a:p>
          <a:p>
            <a:r>
              <a:rPr lang="cs-CZ" dirty="0" smtClean="0"/>
              <a:t>3</a:t>
            </a:r>
            <a:r>
              <a:rPr lang="cs-CZ" dirty="0"/>
              <a:t>. duševně a tělesně hendikepovaní: rizikem je chybějící úsudek, nízká zručnost, závislost na pomoci jiných osob 4. těhotné ženy: riziko představují zlozvyky, zvracení, emoční změny, přejídání se, chuť na sladké </a:t>
            </a:r>
            <a:endParaRPr lang="cs-CZ" dirty="0" smtClean="0"/>
          </a:p>
          <a:p>
            <a:r>
              <a:rPr lang="cs-CZ" dirty="0" smtClean="0"/>
              <a:t>5</a:t>
            </a:r>
            <a:r>
              <a:rPr lang="cs-CZ" dirty="0"/>
              <a:t>. klienti v nemocnici, domácí péči, v ústavu: riziko postižení chrupu u těžkých celkových onemocnění, např. u DM, AIDS, nádorových onemocnění, u lidí se sníženou imunitou </a:t>
            </a:r>
            <a:endParaRPr lang="cs-CZ" dirty="0" smtClean="0"/>
          </a:p>
          <a:p>
            <a:r>
              <a:rPr lang="cs-CZ" dirty="0" smtClean="0"/>
              <a:t>6</a:t>
            </a:r>
            <a:r>
              <a:rPr lang="cs-CZ" dirty="0"/>
              <a:t>. staří a nemocní: rizikem je snížená manuální zručnost, senilita, nevyvážená strava </a:t>
            </a:r>
          </a:p>
        </p:txBody>
      </p:sp>
    </p:spTree>
    <p:extLst>
      <p:ext uri="{BB962C8B-B14F-4D97-AF65-F5344CB8AC3E}">
        <p14:creationId xmlns:p14="http://schemas.microsoft.com/office/powerpoint/2010/main" val="27814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dirty="0"/>
              <a:t>Syndrom agresivní destrukce mléčných zubů(</a:t>
            </a:r>
            <a:r>
              <a:rPr lang="cs-CZ" dirty="0" err="1"/>
              <a:t>SADz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 fontScale="92500"/>
          </a:bodyPr>
          <a:lstStyle/>
          <a:p>
            <a:r>
              <a:rPr lang="cs-CZ" sz="2100" dirty="0"/>
              <a:t>Vysoká aktivita destrukce zubů se vyskytuje u dětí ve frontálním úseku v mléčném chrupu do 3.- 4. roku života. Přítomné jsou změny na povrchu zubu, které začínají jako eroze kombinované s bílou skvrnou</a:t>
            </a:r>
            <a:r>
              <a:rPr lang="cs-CZ" sz="2100" dirty="0" smtClean="0"/>
              <a:t>.</a:t>
            </a:r>
          </a:p>
          <a:p>
            <a:endParaRPr lang="cs-CZ" sz="2100" b="1" dirty="0"/>
          </a:p>
          <a:p>
            <a:r>
              <a:rPr lang="cs-CZ" sz="2100" b="1" dirty="0"/>
              <a:t>DG   stupeň   rozsah poškození zubu               </a:t>
            </a:r>
            <a:r>
              <a:rPr lang="cs-CZ" sz="2100" b="1" dirty="0" smtClean="0"/>
              <a:t>              Aktivita   </a:t>
            </a:r>
          </a:p>
          <a:p>
            <a:r>
              <a:rPr lang="cs-CZ" sz="2100" dirty="0" smtClean="0"/>
              <a:t>mk1  </a:t>
            </a:r>
            <a:r>
              <a:rPr lang="cs-CZ" sz="2100" dirty="0"/>
              <a:t>1   destrukce skloviny na vestibulární ploše zubu     </a:t>
            </a:r>
            <a:r>
              <a:rPr lang="cs-CZ" sz="2100" dirty="0" smtClean="0"/>
              <a:t>          žádná      </a:t>
            </a:r>
          </a:p>
          <a:p>
            <a:r>
              <a:rPr lang="cs-CZ" sz="2100" dirty="0" smtClean="0"/>
              <a:t>mk2  </a:t>
            </a:r>
            <a:r>
              <a:rPr lang="cs-CZ" sz="2100" dirty="0"/>
              <a:t>2   destrukce skloviny a začínající destrukce dentinu    </a:t>
            </a:r>
            <a:r>
              <a:rPr lang="cs-CZ" sz="2100" dirty="0" smtClean="0"/>
              <a:t>     A </a:t>
            </a:r>
            <a:r>
              <a:rPr lang="cs-CZ" sz="2100" dirty="0"/>
              <a:t>- Z</a:t>
            </a:r>
          </a:p>
          <a:p>
            <a:r>
              <a:rPr lang="cs-CZ" sz="2100" dirty="0"/>
              <a:t>              na vestibulární ploše zubu</a:t>
            </a:r>
          </a:p>
          <a:p>
            <a:r>
              <a:rPr lang="cs-CZ" sz="2100" dirty="0"/>
              <a:t>mk3  3   </a:t>
            </a:r>
            <a:r>
              <a:rPr lang="cs-CZ" sz="2100" dirty="0" err="1"/>
              <a:t>destr</a:t>
            </a:r>
            <a:r>
              <a:rPr lang="cs-CZ" sz="2100" dirty="0"/>
              <a:t>. skloviny, dentinu, začínající změna tvaru      </a:t>
            </a:r>
            <a:r>
              <a:rPr lang="cs-CZ" sz="2100" dirty="0" smtClean="0"/>
              <a:t>       </a:t>
            </a:r>
            <a:r>
              <a:rPr lang="cs-CZ" sz="2100" dirty="0"/>
              <a:t>A - Z</a:t>
            </a:r>
          </a:p>
          <a:p>
            <a:r>
              <a:rPr lang="cs-CZ" sz="2100" dirty="0"/>
              <a:t>              korunky zubu, destrukce se ztrátou TZT do 1/3 korunky zubu</a:t>
            </a:r>
          </a:p>
          <a:p>
            <a:r>
              <a:rPr lang="cs-CZ" sz="2100" dirty="0"/>
              <a:t>mk4  4    </a:t>
            </a:r>
            <a:r>
              <a:rPr lang="cs-CZ" sz="2100" dirty="0" err="1"/>
              <a:t>destr</a:t>
            </a:r>
            <a:r>
              <a:rPr lang="cs-CZ" sz="2100" dirty="0"/>
              <a:t>. se ztrátou TZT do 2/3 korunky </a:t>
            </a:r>
            <a:r>
              <a:rPr lang="cs-CZ" sz="1900" dirty="0"/>
              <a:t>zubu            </a:t>
            </a:r>
            <a:r>
              <a:rPr lang="cs-CZ" sz="1900" dirty="0" smtClean="0"/>
              <a:t>        </a:t>
            </a:r>
            <a:r>
              <a:rPr lang="cs-CZ" sz="1900" dirty="0"/>
              <a:t>A – Z</a:t>
            </a:r>
          </a:p>
          <a:p>
            <a:r>
              <a:rPr lang="cs-CZ" sz="1900" dirty="0"/>
              <a:t>mk5  5    </a:t>
            </a:r>
            <a:r>
              <a:rPr lang="cs-CZ" sz="1900" dirty="0" err="1"/>
              <a:t>destr</a:t>
            </a:r>
            <a:r>
              <a:rPr lang="cs-CZ" sz="1900" dirty="0"/>
              <a:t>. se ztrátou TZT více jak 2/3 korunky zubu    </a:t>
            </a:r>
            <a:r>
              <a:rPr lang="cs-CZ" sz="1900" dirty="0" smtClean="0"/>
              <a:t>            </a:t>
            </a:r>
            <a:r>
              <a:rPr lang="cs-CZ" sz="1900" dirty="0"/>
              <a:t>A – Z</a:t>
            </a:r>
          </a:p>
          <a:p>
            <a:r>
              <a:rPr lang="cs-CZ" sz="1900" dirty="0"/>
              <a:t>Mk6  6    kompletní destrukce celých korunek zubů           </a:t>
            </a:r>
            <a:r>
              <a:rPr lang="cs-CZ" sz="1900" dirty="0" smtClean="0"/>
              <a:t>                A - Z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3265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Syndrom agresivní destrukce mléčných zubů(</a:t>
            </a:r>
            <a:r>
              <a:rPr lang="cs-CZ" dirty="0" err="1"/>
              <a:t>SADz</a:t>
            </a:r>
            <a:r>
              <a:rPr lang="cs-CZ" dirty="0"/>
              <a:t>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0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Zubní kaz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3356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lokalizovaný patologický proces mikrobiálního původu, postihující tvrdé zubní tkáně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Začíná mikroskopickou lézí, pokračuje demineralizací tvrdých zubních tkání až do vzniku makroskopické </a:t>
            </a:r>
            <a:r>
              <a:rPr lang="cs-CZ" dirty="0" smtClean="0"/>
              <a:t>kavity.</a:t>
            </a:r>
          </a:p>
          <a:p>
            <a:r>
              <a:rPr lang="cs-CZ" dirty="0" smtClean="0"/>
              <a:t> </a:t>
            </a:r>
            <a:r>
              <a:rPr lang="pl-PL" dirty="0" smtClean="0"/>
              <a:t>Týká </a:t>
            </a:r>
            <a:r>
              <a:rPr lang="pl-PL" dirty="0"/>
              <a:t>jak zubů stálých, tak i dočasných</a:t>
            </a:r>
            <a:r>
              <a:rPr lang="pl-PL" dirty="0" smtClean="0"/>
              <a:t>.</a:t>
            </a:r>
          </a:p>
          <a:p>
            <a:r>
              <a:rPr lang="cs-CZ" dirty="0"/>
              <a:t>Zubní kaz vzniká vzájemnou kombinací čtyř faktorů.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19"/>
            <a:ext cx="2520280" cy="220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kazu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Základní příčinou vzniku zubního kazu je přítomnost a činnost bakterií, které jsou schopny </a:t>
            </a:r>
            <a:r>
              <a:rPr lang="cs-CZ" dirty="0" smtClean="0"/>
              <a:t>přeměňovat cukry </a:t>
            </a:r>
            <a:r>
              <a:rPr lang="cs-CZ" dirty="0"/>
              <a:t>(sacharidy) na slabé organické kyseliny. </a:t>
            </a:r>
            <a:endParaRPr lang="cs-CZ" dirty="0" smtClean="0"/>
          </a:p>
          <a:p>
            <a:r>
              <a:rPr lang="cs-CZ" dirty="0" smtClean="0"/>
              <a:t>Původně neutrální </a:t>
            </a:r>
            <a:r>
              <a:rPr lang="cs-CZ" dirty="0"/>
              <a:t>prostředí ústní dutiny </a:t>
            </a:r>
            <a:r>
              <a:rPr lang="cs-CZ" dirty="0" smtClean="0"/>
              <a:t>(</a:t>
            </a:r>
            <a:r>
              <a:rPr lang="cs-CZ" dirty="0"/>
              <a:t>pH  7,0)</a:t>
            </a:r>
          </a:p>
          <a:p>
            <a:pPr marL="109728" indent="0">
              <a:buNone/>
            </a:pPr>
            <a:r>
              <a:rPr lang="cs-CZ" dirty="0"/>
              <a:t>se změní na </a:t>
            </a:r>
            <a:r>
              <a:rPr lang="cs-CZ" dirty="0" smtClean="0"/>
              <a:t>kyselé, </a:t>
            </a:r>
            <a:r>
              <a:rPr lang="cs-CZ" dirty="0"/>
              <a:t>překročí určitou mez </a:t>
            </a:r>
            <a:r>
              <a:rPr lang="cs-CZ" dirty="0" smtClean="0"/>
              <a:t>(</a:t>
            </a:r>
            <a:r>
              <a:rPr lang="cs-CZ" dirty="0"/>
              <a:t>pH  5,5  a  méně</a:t>
            </a:r>
            <a:r>
              <a:rPr lang="cs-CZ" dirty="0" smtClean="0"/>
              <a:t>) </a:t>
            </a:r>
            <a:r>
              <a:rPr lang="cs-CZ" dirty="0"/>
              <a:t>a dochází k uvolňování minerálních látek</a:t>
            </a:r>
          </a:p>
          <a:p>
            <a:pPr marL="109728" indent="0">
              <a:buNone/>
            </a:pPr>
            <a:r>
              <a:rPr lang="cs-CZ" dirty="0" smtClean="0"/>
              <a:t>(vápníku </a:t>
            </a:r>
            <a:r>
              <a:rPr lang="cs-CZ" dirty="0"/>
              <a:t>a fosfátů) – sklovina se začíná rozpouštět </a:t>
            </a:r>
          </a:p>
          <a:p>
            <a:pPr marL="109728" indent="0">
              <a:buNone/>
            </a:pPr>
            <a:r>
              <a:rPr lang="cs-CZ" dirty="0"/>
              <a:t>(demineralizace)</a:t>
            </a:r>
          </a:p>
          <a:p>
            <a:pPr marL="109728" indent="0">
              <a:buNone/>
            </a:pPr>
            <a:r>
              <a:rPr lang="cs-CZ" dirty="0"/>
              <a:t> – tím jsou dány předpoklady </a:t>
            </a:r>
            <a:r>
              <a:rPr lang="cs-CZ" dirty="0" smtClean="0"/>
              <a:t>pro vznik </a:t>
            </a:r>
            <a:r>
              <a:rPr lang="cs-CZ" dirty="0"/>
              <a:t>zubního kazu.</a:t>
            </a:r>
          </a:p>
        </p:txBody>
      </p:sp>
    </p:spTree>
    <p:extLst>
      <p:ext uri="{BB962C8B-B14F-4D97-AF65-F5344CB8AC3E}">
        <p14:creationId xmlns:p14="http://schemas.microsoft.com/office/powerpoint/2010/main" val="16468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 dásní (gingivitida)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začíná rozvíjet 4- 5 den po neporušené akumulaci plaku. Bakterie vytvářejí metabolické produkty (toxiny), které zánět dásní vyvolávají. Může být však způsobena i bakteriálními, virovými, či kvasinkovými infekcemi nebo alergiemi</a:t>
            </a:r>
            <a:r>
              <a:rPr lang="cs-CZ" dirty="0" smtClean="0"/>
              <a:t>.</a:t>
            </a:r>
          </a:p>
          <a:p>
            <a:r>
              <a:rPr lang="cs-CZ" dirty="0"/>
              <a:t>Gingivitida se projevuje zarudlou, zduřenou dásní, která je hladká a lesklá a po podráždění </a:t>
            </a:r>
            <a:r>
              <a:rPr lang="cs-CZ" dirty="0" smtClean="0"/>
              <a:t>krvácí.</a:t>
            </a:r>
          </a:p>
          <a:p>
            <a:r>
              <a:rPr lang="cs-CZ" dirty="0" smtClean="0"/>
              <a:t> Prevencí </a:t>
            </a:r>
            <a:r>
              <a:rPr lang="cs-CZ" dirty="0"/>
              <a:t>vzniku zánětu dásní je jednoznačně pravidelná ústní hygiena, která je prováděna správnou technikou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Pokud není gingivitida včas léčena, může přejít v </a:t>
            </a:r>
            <a:r>
              <a:rPr lang="cs-CZ" dirty="0" err="1"/>
              <a:t>parodontitidu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021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Parodontitida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Parodontitida</a:t>
            </a:r>
            <a:r>
              <a:rPr lang="cs-CZ" dirty="0"/>
              <a:t> je termín pro chronické destruktivní onemocnění dásní, které může skončit až ztrátou zubů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Přetrvávajícím zánětem </a:t>
            </a:r>
            <a:r>
              <a:rPr lang="cs-CZ" dirty="0"/>
              <a:t>se začínají uvolňovat </a:t>
            </a:r>
            <a:r>
              <a:rPr lang="cs-CZ" dirty="0" err="1"/>
              <a:t>periondontální</a:t>
            </a:r>
            <a:r>
              <a:rPr lang="cs-CZ" dirty="0"/>
              <a:t> vazy a dochází k destrukci alveolární kosti. Tak je způsobena viklavost zubů, či jejich úplné uvolnění.</a:t>
            </a:r>
          </a:p>
          <a:p>
            <a:r>
              <a:rPr lang="cs-CZ" dirty="0"/>
              <a:t>Hlavními příznaky jsou: zarudnutí a zduření dásně, která při čištění krvácí, přítomnost </a:t>
            </a:r>
            <a:r>
              <a:rPr lang="cs-CZ" dirty="0" err="1"/>
              <a:t>parodontálních</a:t>
            </a:r>
            <a:r>
              <a:rPr lang="cs-CZ" dirty="0"/>
              <a:t> kapes (prohloubení dásňového žlábku okolo zubu), viklavost, změna polohy zubů a zápach z úst </a:t>
            </a:r>
          </a:p>
        </p:txBody>
      </p:sp>
    </p:spTree>
    <p:extLst>
      <p:ext uri="{BB962C8B-B14F-4D97-AF65-F5344CB8AC3E}">
        <p14:creationId xmlns:p14="http://schemas.microsoft.com/office/powerpoint/2010/main" val="225021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dětmi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77997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Komunikace s dětským pacientem bývá velmi </a:t>
            </a:r>
            <a:r>
              <a:rPr lang="pt-BR" dirty="0" smtClean="0"/>
              <a:t>specifická</a:t>
            </a:r>
            <a:endParaRPr lang="cs-CZ" dirty="0" smtClean="0"/>
          </a:p>
          <a:p>
            <a:r>
              <a:rPr lang="cs-CZ" dirty="0"/>
              <a:t>Předpokladem k úspěšné komunikaci s dětským pacientem je znalost vývojových charakteristik a zvláštností každé věkové kategorie od narození až do období </a:t>
            </a:r>
            <a:r>
              <a:rPr lang="cs-CZ" dirty="0" smtClean="0"/>
              <a:t>adolescence.</a:t>
            </a:r>
          </a:p>
          <a:p>
            <a:r>
              <a:rPr lang="cs-CZ" dirty="0"/>
              <a:t>Komunikaci ovlivňuje zdravotní stav, charakter a typ onemocnění, intenzita klinických příznaků a momentální prožívání a psychický stav dítěte</a:t>
            </a:r>
            <a:r>
              <a:rPr lang="cs-CZ" dirty="0" smtClean="0"/>
              <a:t>.</a:t>
            </a:r>
          </a:p>
          <a:p>
            <a:r>
              <a:rPr lang="cs-CZ" dirty="0"/>
              <a:t>Chyba v komunikaci může nastat hned v okamžiku, kdy k dítěti přistupujeme jako k dospělému. Především mladší děti mohou být z ošetření vystrašeny. Důvodem bývá neznámé prostředí, bílé oblečení či špatné předchozí zkušenosti</a:t>
            </a:r>
            <a:r>
              <a:rPr lang="cs-CZ" dirty="0" smtClean="0"/>
              <a:t>.</a:t>
            </a:r>
          </a:p>
          <a:p>
            <a:r>
              <a:rPr lang="cs-CZ" dirty="0"/>
              <a:t>Je nezbytné získat si důvěru dítěte a zbavit jej obav</a:t>
            </a:r>
            <a:r>
              <a:rPr lang="cs-CZ" dirty="0" smtClean="0"/>
              <a:t>.</a:t>
            </a:r>
          </a:p>
          <a:p>
            <a:r>
              <a:rPr lang="cs-CZ" dirty="0"/>
              <a:t>Neošetřitelnými se děti nerodí, ale stávají.</a:t>
            </a:r>
          </a:p>
        </p:txBody>
      </p:sp>
    </p:spTree>
    <p:extLst>
      <p:ext uri="{BB962C8B-B14F-4D97-AF65-F5344CB8AC3E}">
        <p14:creationId xmlns:p14="http://schemas.microsoft.com/office/powerpoint/2010/main" val="7350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Předškolní období zahrnuje dětský věk od 3 do 6 let. V užším slova smyslu je „věkem mateřské školy“, ale najdou se i výjimky, kdy děti mateřskou školu nenavštěvují. </a:t>
            </a:r>
            <a:endParaRPr lang="cs-CZ" dirty="0" smtClean="0"/>
          </a:p>
          <a:p>
            <a:r>
              <a:rPr lang="cs-CZ" dirty="0" smtClean="0"/>
              <a:t>Rodinná </a:t>
            </a:r>
            <a:r>
              <a:rPr lang="cs-CZ" dirty="0"/>
              <a:t>výchova stále zůstává základem, na kterém ve školce staví a napomáhají dalšímu rozvoji dítěte. </a:t>
            </a:r>
            <a:endParaRPr lang="cs-CZ" dirty="0" smtClean="0"/>
          </a:p>
          <a:p>
            <a:r>
              <a:rPr lang="cs-CZ" dirty="0"/>
              <a:t>Těsně před nástupem školní docházky začíná logicky uvažovat a hledá logické vysvětlení pro všechny činnosti. </a:t>
            </a:r>
          </a:p>
        </p:txBody>
      </p:sp>
    </p:spTree>
    <p:extLst>
      <p:ext uri="{BB962C8B-B14F-4D97-AF65-F5344CB8AC3E}">
        <p14:creationId xmlns:p14="http://schemas.microsoft.com/office/powerpoint/2010/main" val="41022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  5 – 6 leté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předškolním věku má již dítě prořezán kompletní dočasný chrup. Mezi 5. a 6. rokem mají některé děti prořezány dokonce i první stálé moláry a dolní střední </a:t>
            </a:r>
            <a:r>
              <a:rPr lang="cs-CZ" dirty="0" smtClean="0"/>
              <a:t>řezáky</a:t>
            </a:r>
          </a:p>
          <a:p>
            <a:r>
              <a:rPr lang="cs-CZ" dirty="0"/>
              <a:t>V předškolním věku dochází nejčastěji k napadení zubů v bodě kontaktu (v mezizubním prostoru). </a:t>
            </a:r>
            <a:endParaRPr lang="cs-CZ" dirty="0" smtClean="0"/>
          </a:p>
          <a:p>
            <a:r>
              <a:rPr lang="cs-CZ" dirty="0" smtClean="0"/>
              <a:t>Nejvíce </a:t>
            </a:r>
            <a:r>
              <a:rPr lang="cs-CZ" dirty="0"/>
              <a:t>bývají postiženy dočasné moláry, jejichž odhalení aproximálního kazu může být obtížné, proto je potřeba použití rentgenového snímku. </a:t>
            </a:r>
          </a:p>
        </p:txBody>
      </p:sp>
    </p:spTree>
    <p:extLst>
      <p:ext uri="{BB962C8B-B14F-4D97-AF65-F5344CB8AC3E}">
        <p14:creationId xmlns:p14="http://schemas.microsoft.com/office/powerpoint/2010/main" val="3930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55" y="2249488"/>
            <a:ext cx="585929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0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Komplikace zubního </a:t>
            </a:r>
            <a:r>
              <a:rPr lang="cs-CZ" dirty="0" smtClean="0"/>
              <a:t>kazu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u předškolních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 rozvoji kariézního procesu napomáhá přenos kariogenních mikroorganismů, především </a:t>
            </a:r>
            <a:r>
              <a:rPr lang="cs-CZ" dirty="0" err="1"/>
              <a:t>Streptoccocus</a:t>
            </a:r>
            <a:r>
              <a:rPr lang="cs-CZ" dirty="0"/>
              <a:t> </a:t>
            </a:r>
            <a:r>
              <a:rPr lang="cs-CZ" dirty="0" err="1"/>
              <a:t>mutans</a:t>
            </a:r>
            <a:r>
              <a:rPr lang="cs-CZ" dirty="0"/>
              <a:t>, z matky na dítě</a:t>
            </a:r>
            <a:r>
              <a:rPr lang="cs-CZ" dirty="0" smtClean="0"/>
              <a:t>.</a:t>
            </a:r>
          </a:p>
          <a:p>
            <a:r>
              <a:rPr lang="cs-CZ" dirty="0"/>
              <a:t> Kazem postižené zuby mohou vést k zánětu zubní dřeně a následně </a:t>
            </a:r>
            <a:r>
              <a:rPr lang="cs-CZ" dirty="0" err="1"/>
              <a:t>periodoncia</a:t>
            </a:r>
            <a:r>
              <a:rPr lang="cs-CZ" dirty="0"/>
              <a:t> a obtížím při kousání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Působením bolesti dítě opětovaně odmítá příjem potravy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Jiným problémem </a:t>
            </a:r>
            <a:r>
              <a:rPr lang="cs-CZ" dirty="0"/>
              <a:t>je kašovitá strava, kterou dítě může vyžadovat. Dochází pak k neschopnosti </a:t>
            </a:r>
            <a:r>
              <a:rPr lang="cs-CZ" dirty="0" err="1"/>
              <a:t>samoočišťování</a:t>
            </a:r>
            <a:r>
              <a:rPr lang="cs-CZ" dirty="0"/>
              <a:t> zubů. </a:t>
            </a:r>
          </a:p>
        </p:txBody>
      </p:sp>
    </p:spTree>
    <p:extLst>
      <p:ext uri="{BB962C8B-B14F-4D97-AF65-F5344CB8AC3E}">
        <p14:creationId xmlns:p14="http://schemas.microsoft.com/office/powerpoint/2010/main" val="13897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Komplikace zubního kazu</a:t>
            </a:r>
            <a:br>
              <a:rPr lang="cs-CZ" dirty="0"/>
            </a:br>
            <a:r>
              <a:rPr lang="cs-CZ" dirty="0"/>
              <a:t> u předškolních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Předčasné ztráty dočasných zubů mají vliv na postavení zubů stálých. </a:t>
            </a:r>
            <a:endParaRPr lang="cs-CZ" dirty="0" smtClean="0"/>
          </a:p>
          <a:p>
            <a:r>
              <a:rPr lang="cs-CZ" dirty="0" smtClean="0"/>
              <a:t>Příčinou </a:t>
            </a:r>
            <a:r>
              <a:rPr lang="cs-CZ" dirty="0"/>
              <a:t>anomálií jsou posuny a sklony sousedních zubů do mezery. </a:t>
            </a:r>
            <a:endParaRPr lang="cs-CZ" dirty="0" smtClean="0"/>
          </a:p>
          <a:p>
            <a:r>
              <a:rPr lang="cs-CZ" dirty="0" smtClean="0"/>
              <a:t>Ztráta </a:t>
            </a:r>
            <a:r>
              <a:rPr lang="cs-CZ" dirty="0"/>
              <a:t>dočasných zubů může způsobit také vady skusu a funkční poruchy </a:t>
            </a:r>
            <a:r>
              <a:rPr lang="cs-CZ" dirty="0" err="1"/>
              <a:t>orofaciální</a:t>
            </a:r>
            <a:r>
              <a:rPr lang="cs-CZ" dirty="0"/>
              <a:t> oblasti.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dítě předčasně přijde o zuby horního frontálního úseku, následkem bývají poruchy výslovnosti a také estetická stránka věci, což může mít vliv na jeho sebevědomí </a:t>
            </a:r>
          </a:p>
        </p:txBody>
      </p:sp>
    </p:spTree>
    <p:extLst>
      <p:ext uri="{BB962C8B-B14F-4D97-AF65-F5344CB8AC3E}">
        <p14:creationId xmlns:p14="http://schemas.microsoft.com/office/powerpoint/2010/main" val="2585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Ošetření zubního kazu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</a:t>
            </a:r>
            <a:r>
              <a:rPr lang="cs-CZ" dirty="0"/>
              <a:t>předškolních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Ošetření dětí se zubním kazem závisí na rozsahu kariézní léze, na věku a spolupráci dítěte i na zájmu rodičů. </a:t>
            </a:r>
            <a:endParaRPr lang="cs-CZ" dirty="0" smtClean="0"/>
          </a:p>
          <a:p>
            <a:r>
              <a:rPr lang="cs-CZ" dirty="0" smtClean="0"/>
              <a:t>Nejdříve </a:t>
            </a:r>
            <a:r>
              <a:rPr lang="cs-CZ" dirty="0"/>
              <a:t>je nutné zjistit výživové návyky dítěte a pokusit se rodičům vysvětlit, proč je nutná změna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Nedílnou součástí je správný nácvik a dodržování hygieny dutiny ústní. </a:t>
            </a:r>
          </a:p>
        </p:txBody>
      </p:sp>
    </p:spTree>
    <p:extLst>
      <p:ext uri="{BB962C8B-B14F-4D97-AF65-F5344CB8AC3E}">
        <p14:creationId xmlns:p14="http://schemas.microsoft.com/office/powerpoint/2010/main" val="4865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8136904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vzniku zubního kazu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Primární prevence -předcházení </a:t>
            </a:r>
            <a:r>
              <a:rPr lang="cs-CZ" dirty="0"/>
              <a:t>vzniku onemocnění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Forma </a:t>
            </a:r>
            <a:r>
              <a:rPr lang="cs-CZ" dirty="0"/>
              <a:t>lokální nebo systémové </a:t>
            </a:r>
            <a:r>
              <a:rPr lang="cs-CZ" dirty="0" smtClean="0"/>
              <a:t>fluoridace.</a:t>
            </a:r>
          </a:p>
          <a:p>
            <a:r>
              <a:rPr lang="cs-CZ" dirty="0" smtClean="0"/>
              <a:t>Důkladné </a:t>
            </a:r>
            <a:r>
              <a:rPr lang="cs-CZ" dirty="0"/>
              <a:t>odstranění zubního </a:t>
            </a:r>
            <a:r>
              <a:rPr lang="cs-CZ" dirty="0" smtClean="0"/>
              <a:t>plaku.</a:t>
            </a:r>
          </a:p>
          <a:p>
            <a:r>
              <a:rPr lang="cs-CZ" dirty="0"/>
              <a:t>Ve výživě se jedná o snížení příjmu </a:t>
            </a:r>
            <a:r>
              <a:rPr lang="cs-CZ" dirty="0" smtClean="0"/>
              <a:t>sacharidů.</a:t>
            </a:r>
          </a:p>
          <a:p>
            <a:r>
              <a:rPr lang="cs-CZ" dirty="0" smtClean="0"/>
              <a:t>Pravidelná </a:t>
            </a:r>
            <a:r>
              <a:rPr lang="cs-CZ" dirty="0"/>
              <a:t>návštěva zubního lékaře a dentální hygienistky. </a:t>
            </a:r>
          </a:p>
          <a:p>
            <a:r>
              <a:rPr lang="cs-CZ" dirty="0" smtClean="0"/>
              <a:t>Podporu </a:t>
            </a:r>
            <a:r>
              <a:rPr lang="cs-CZ" dirty="0"/>
              <a:t>preventivní péče u dětí zajišťuje Česká stomatologická komora od roku 2005, kdy zahájila vydávání Zubního průkazu. </a:t>
            </a:r>
            <a:r>
              <a:rPr lang="cs-CZ" dirty="0" smtClean="0"/>
              <a:t>Od </a:t>
            </a:r>
            <a:r>
              <a:rPr lang="pl-PL" dirty="0" smtClean="0"/>
              <a:t>1 </a:t>
            </a:r>
            <a:r>
              <a:rPr lang="pl-PL" dirty="0"/>
              <a:t>roku až do věku 10 </a:t>
            </a:r>
            <a:r>
              <a:rPr lang="pl-PL" dirty="0" smtClean="0"/>
              <a:t>let.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Zubní průkaz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1 roku dítěte do 10 let věku.</a:t>
            </a:r>
          </a:p>
          <a:p>
            <a:r>
              <a:rPr lang="cs-CZ" dirty="0" smtClean="0"/>
              <a:t>Prohlídky 2 x ročně</a:t>
            </a:r>
          </a:p>
          <a:p>
            <a:r>
              <a:rPr lang="cs-CZ" dirty="0" smtClean="0"/>
              <a:t>Záznam stavu chrupu</a:t>
            </a:r>
          </a:p>
          <a:p>
            <a:r>
              <a:rPr lang="cs-CZ" dirty="0" smtClean="0"/>
              <a:t>Zdravý/ výskyt kazu</a:t>
            </a:r>
          </a:p>
          <a:p>
            <a:r>
              <a:rPr lang="cs-CZ" dirty="0" smtClean="0"/>
              <a:t>Užívání fluoridových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přípravků</a:t>
            </a:r>
          </a:p>
          <a:p>
            <a:r>
              <a:rPr lang="cs-CZ" dirty="0" smtClean="0"/>
              <a:t>Informace pro rodiče</a:t>
            </a:r>
          </a:p>
          <a:p>
            <a:pPr marL="109728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76" y="2708920"/>
            <a:ext cx="4279660" cy="34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Fluoridace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Přirozeně se vyskytují v některých pitných vodách a potravinách (čaj, ryby</a:t>
            </a:r>
            <a:r>
              <a:rPr lang="cs-CZ" dirty="0" smtClean="0"/>
              <a:t>).</a:t>
            </a:r>
          </a:p>
          <a:p>
            <a:r>
              <a:rPr lang="cs-CZ" dirty="0"/>
              <a:t>Za optimální příjem fluoridů se považuje </a:t>
            </a:r>
            <a:r>
              <a:rPr lang="cs-CZ" dirty="0" smtClean="0"/>
              <a:t>0,05 - 0,07 </a:t>
            </a:r>
            <a:r>
              <a:rPr lang="cs-CZ" dirty="0"/>
              <a:t>mg fluoridu na 1 kg hmotnosti a den. </a:t>
            </a:r>
            <a:endParaRPr lang="cs-CZ" dirty="0" smtClean="0"/>
          </a:p>
          <a:p>
            <a:r>
              <a:rPr lang="cs-CZ" dirty="0" smtClean="0"/>
              <a:t>Fluorid vytvoří na povrchu </a:t>
            </a:r>
            <a:r>
              <a:rPr lang="cs-CZ" dirty="0"/>
              <a:t>skloviny fluorapatit(tj. sloučenina vápníku, fosfátů a fluoru), který zvyšuje odolnost skloviny proti působení </a:t>
            </a:r>
            <a:r>
              <a:rPr lang="cs-CZ" dirty="0" smtClean="0"/>
              <a:t>kyselin, namísto </a:t>
            </a:r>
            <a:r>
              <a:rPr lang="cs-CZ" dirty="0" err="1"/>
              <a:t>hydroxyapatitu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Příjem </a:t>
            </a:r>
            <a:r>
              <a:rPr lang="cs-CZ" dirty="0"/>
              <a:t>fluoridů </a:t>
            </a:r>
            <a:r>
              <a:rPr lang="cs-CZ" dirty="0" smtClean="0"/>
              <a:t> - endogenní, nebo exogenní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9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Fluoridy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zvyšují odolnost zubních plošek proti působení kyselin</a:t>
            </a:r>
          </a:p>
          <a:p>
            <a:r>
              <a:rPr lang="cs-CZ" dirty="0" smtClean="0"/>
              <a:t>demineralizaci </a:t>
            </a:r>
            <a:r>
              <a:rPr lang="cs-CZ" dirty="0"/>
              <a:t>– odvápnění skloviny, úbytek minerálů, vápníku a fosfátů</a:t>
            </a:r>
          </a:p>
          <a:p>
            <a:r>
              <a:rPr lang="cs-CZ" dirty="0" smtClean="0"/>
              <a:t>podporují </a:t>
            </a:r>
            <a:r>
              <a:rPr lang="cs-CZ" dirty="0"/>
              <a:t>remineralizaci – zpětný přívod minerálů, vápníku a fosfátů do skloviny</a:t>
            </a:r>
          </a:p>
          <a:p>
            <a:r>
              <a:rPr lang="cs-CZ" dirty="0" smtClean="0"/>
              <a:t>zabraňují </a:t>
            </a:r>
            <a:r>
              <a:rPr lang="cs-CZ" dirty="0"/>
              <a:t>metabolizmu bakterií</a:t>
            </a:r>
          </a:p>
        </p:txBody>
      </p:sp>
    </p:spTree>
    <p:extLst>
      <p:ext uri="{BB962C8B-B14F-4D97-AF65-F5344CB8AC3E}">
        <p14:creationId xmlns:p14="http://schemas.microsoft.com/office/powerpoint/2010/main" val="27489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zubů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pátém týdnu intrauterinního života vzniká </a:t>
            </a:r>
            <a:r>
              <a:rPr lang="cs-CZ" dirty="0" err="1"/>
              <a:t>dentogingivální</a:t>
            </a:r>
            <a:r>
              <a:rPr lang="cs-CZ" dirty="0"/>
              <a:t> lišta, která má původ v ektodermu. Z té se vyvíjí dočasné i stálé zuby. </a:t>
            </a:r>
            <a:endParaRPr lang="cs-CZ" dirty="0" smtClean="0"/>
          </a:p>
          <a:p>
            <a:r>
              <a:rPr lang="cs-CZ" dirty="0"/>
              <a:t>Zárodky všech dočasných zubů se postupně zakládají od osmého do dvanáctého týdne intrauterinního </a:t>
            </a:r>
            <a:r>
              <a:rPr lang="cs-CZ" dirty="0" smtClean="0"/>
              <a:t>vývoje</a:t>
            </a:r>
          </a:p>
          <a:p>
            <a:r>
              <a:rPr lang="cs-CZ" dirty="0" smtClean="0"/>
              <a:t>Na </a:t>
            </a:r>
            <a:r>
              <a:rPr lang="cs-CZ" dirty="0"/>
              <a:t>vývoji zubu se podílejí dvě zárodečné tkáně</a:t>
            </a:r>
            <a:r>
              <a:rPr lang="cs-CZ" dirty="0" smtClean="0"/>
              <a:t>: </a:t>
            </a:r>
            <a:r>
              <a:rPr lang="cs-CZ" dirty="0"/>
              <a:t>ektoderm, jehož derivátem jsou především buňky skloviny (</a:t>
            </a:r>
            <a:r>
              <a:rPr lang="cs-CZ" dirty="0" err="1"/>
              <a:t>ameoloblasty</a:t>
            </a:r>
            <a:r>
              <a:rPr lang="cs-CZ" dirty="0" smtClean="0"/>
              <a:t>),</a:t>
            </a:r>
          </a:p>
          <a:p>
            <a:pPr marL="109728" indent="0">
              <a:buNone/>
            </a:pPr>
            <a:r>
              <a:rPr lang="cs-CZ" dirty="0" smtClean="0"/>
              <a:t>   a mezenchym(</a:t>
            </a:r>
            <a:r>
              <a:rPr lang="cs-CZ" dirty="0" err="1" smtClean="0"/>
              <a:t>ektomezenchym</a:t>
            </a:r>
            <a:r>
              <a:rPr lang="cs-CZ" dirty="0" smtClean="0"/>
              <a:t>), jehož derivátem jsou   buňky zubní pulpy (fibroblasty), dentinu (odontoblasty), zubního cementu (</a:t>
            </a:r>
            <a:r>
              <a:rPr lang="cs-CZ" dirty="0" err="1" smtClean="0"/>
              <a:t>cementoblasty</a:t>
            </a:r>
            <a:r>
              <a:rPr lang="cs-CZ" dirty="0" smtClean="0"/>
              <a:t>) a </a:t>
            </a:r>
            <a:r>
              <a:rPr lang="cs-CZ" dirty="0" err="1" smtClean="0"/>
              <a:t>periodoncia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20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Systémová fluoridace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Fluoridace pitné vody </a:t>
            </a:r>
            <a:endParaRPr lang="cs-CZ" dirty="0" smtClean="0"/>
          </a:p>
          <a:p>
            <a:r>
              <a:rPr lang="cs-CZ" dirty="0"/>
              <a:t>Fluoridové tablety </a:t>
            </a:r>
            <a:r>
              <a:rPr lang="cs-CZ" dirty="0" smtClean="0"/>
              <a:t>jsou doporučovány </a:t>
            </a:r>
            <a:r>
              <a:rPr lang="cs-CZ" dirty="0"/>
              <a:t>u dětí se zvýšeným rizikem vzniku zubního kazu, u dětí se závažným systémovým onemocněním (diabetes </a:t>
            </a:r>
            <a:r>
              <a:rPr lang="cs-CZ" dirty="0" err="1"/>
              <a:t>mellitus</a:t>
            </a:r>
            <a:r>
              <a:rPr lang="cs-CZ" dirty="0"/>
              <a:t>, kardiovaskulární onemocnění, epilepsie) a u dětí hendikepovaných. Rizikovou skupinou jsou také děti ze sociálně-ekonomicky slabších rodin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884005" cy="19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Fluoridace kuchyňské soli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Největší zkušenosti </a:t>
            </a:r>
            <a:r>
              <a:rPr lang="cs-CZ" dirty="0"/>
              <a:t>s ní mají Švýcaři a prokazují</a:t>
            </a:r>
          </a:p>
          <a:p>
            <a:pPr marL="109728" indent="0">
              <a:buNone/>
            </a:pPr>
            <a:r>
              <a:rPr lang="cs-CZ" dirty="0" smtClean="0"/>
              <a:t> snížení </a:t>
            </a:r>
            <a:r>
              <a:rPr lang="cs-CZ" dirty="0"/>
              <a:t>kazivosti zubů až o 60 </a:t>
            </a:r>
            <a:r>
              <a:rPr lang="cs-CZ" dirty="0" smtClean="0"/>
              <a:t>%.</a:t>
            </a:r>
          </a:p>
          <a:p>
            <a:r>
              <a:rPr lang="cs-CZ" dirty="0"/>
              <a:t>Sůl obohacenou fluoridy je možné zakoupit</a:t>
            </a:r>
          </a:p>
          <a:p>
            <a:pPr marL="109728" indent="0">
              <a:buNone/>
            </a:pPr>
            <a:r>
              <a:rPr lang="cs-CZ" dirty="0"/>
              <a:t>i u nás a v zásadě ji můžeme pro prevenci</a:t>
            </a:r>
          </a:p>
          <a:p>
            <a:pPr marL="109728" indent="0">
              <a:buNone/>
            </a:pPr>
            <a:r>
              <a:rPr lang="cs-CZ" dirty="0"/>
              <a:t>zubního kazu doporučit</a:t>
            </a:r>
            <a:r>
              <a:rPr lang="cs-CZ" dirty="0" smtClean="0"/>
              <a:t>.</a:t>
            </a:r>
          </a:p>
          <a:p>
            <a:r>
              <a:rPr lang="cs-CZ" dirty="0"/>
              <a:t>Nevýhodou je </a:t>
            </a:r>
            <a:r>
              <a:rPr lang="cs-CZ" dirty="0" smtClean="0"/>
              <a:t>její nepatrný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přísun </a:t>
            </a:r>
            <a:r>
              <a:rPr lang="cs-CZ" dirty="0"/>
              <a:t>dětem v prvních </a:t>
            </a:r>
            <a:r>
              <a:rPr lang="cs-CZ" dirty="0" smtClean="0"/>
              <a:t>letech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života </a:t>
            </a:r>
            <a:r>
              <a:rPr lang="cs-CZ" dirty="0"/>
              <a:t>a dětem, které mají v </a:t>
            </a:r>
            <a:r>
              <a:rPr lang="cs-CZ" dirty="0" smtClean="0"/>
              <a:t>dietě</a:t>
            </a:r>
          </a:p>
          <a:p>
            <a:pPr marL="109728" indent="0">
              <a:buNone/>
            </a:pPr>
            <a:r>
              <a:rPr lang="cs-CZ" dirty="0" smtClean="0"/>
              <a:t> omezení soli </a:t>
            </a:r>
            <a:r>
              <a:rPr lang="cs-CZ" dirty="0"/>
              <a:t>při </a:t>
            </a:r>
            <a:r>
              <a:rPr lang="cs-CZ" dirty="0" smtClean="0"/>
              <a:t>některých</a:t>
            </a:r>
          </a:p>
          <a:p>
            <a:pPr marL="109728" indent="0">
              <a:buNone/>
            </a:pPr>
            <a:r>
              <a:rPr lang="cs-CZ" dirty="0" smtClean="0"/>
              <a:t> celkových onemocněních</a:t>
            </a:r>
            <a:r>
              <a:rPr lang="cs-CZ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26" y="4149080"/>
            <a:ext cx="302947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1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Fluoridové </a:t>
            </a:r>
            <a:r>
              <a:rPr lang="cs-CZ" dirty="0" smtClean="0"/>
              <a:t>výplachy a gely, laky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Fluoridové výplachy jsou ideální prevencí zubního kazu pro děti starší šesti let </a:t>
            </a:r>
            <a:endParaRPr lang="cs-CZ" dirty="0" smtClean="0"/>
          </a:p>
          <a:p>
            <a:r>
              <a:rPr lang="cs-CZ" dirty="0"/>
              <a:t>Fluoridové gely jsou určeny pro individuální potřebu dětem s vysokou kazivostí zubů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Gely </a:t>
            </a:r>
            <a:r>
              <a:rPr lang="cs-CZ" dirty="0"/>
              <a:t>s vyšší </a:t>
            </a:r>
            <a:r>
              <a:rPr lang="cs-CZ" dirty="0" smtClean="0"/>
              <a:t>koncentrací fluoridů. </a:t>
            </a:r>
          </a:p>
          <a:p>
            <a:r>
              <a:rPr lang="cs-CZ" dirty="0" smtClean="0"/>
              <a:t>Metoda spočívá </a:t>
            </a:r>
            <a:r>
              <a:rPr lang="cs-CZ" dirty="0"/>
              <a:t>v potření všech </a:t>
            </a:r>
            <a:r>
              <a:rPr lang="cs-CZ" dirty="0" smtClean="0"/>
              <a:t>zubů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/>
              <a:t>fluoridovým gelem, </a:t>
            </a:r>
            <a:r>
              <a:rPr lang="cs-CZ" dirty="0" smtClean="0"/>
              <a:t>nebo </a:t>
            </a:r>
            <a:r>
              <a:rPr lang="cs-CZ" dirty="0"/>
              <a:t>v jeho </a:t>
            </a:r>
            <a:r>
              <a:rPr lang="cs-CZ" dirty="0" smtClean="0"/>
              <a:t>aplikaci</a:t>
            </a:r>
          </a:p>
          <a:p>
            <a:pPr marL="109728" indent="0">
              <a:buNone/>
            </a:pPr>
            <a:r>
              <a:rPr lang="cs-CZ" dirty="0" smtClean="0"/>
              <a:t>    </a:t>
            </a:r>
            <a:r>
              <a:rPr lang="cs-CZ" dirty="0"/>
              <a:t>na povrch </a:t>
            </a:r>
            <a:r>
              <a:rPr lang="cs-CZ" dirty="0" smtClean="0"/>
              <a:t>zubů </a:t>
            </a:r>
            <a:r>
              <a:rPr lang="cs-CZ" dirty="0"/>
              <a:t>pomocí individuálních lžiček 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po </a:t>
            </a:r>
            <a:r>
              <a:rPr lang="cs-CZ" dirty="0"/>
              <a:t>dobu 1–4 minut. </a:t>
            </a:r>
            <a:endParaRPr lang="cs-CZ" dirty="0" smtClean="0"/>
          </a:p>
          <a:p>
            <a:r>
              <a:rPr lang="cs-CZ" dirty="0" smtClean="0"/>
              <a:t>Toto </a:t>
            </a:r>
            <a:r>
              <a:rPr lang="cs-CZ" dirty="0"/>
              <a:t>ošetření </a:t>
            </a:r>
            <a:r>
              <a:rPr lang="cs-CZ" dirty="0" smtClean="0"/>
              <a:t>se provádí </a:t>
            </a:r>
            <a:r>
              <a:rPr lang="cs-CZ" dirty="0"/>
              <a:t>2–4x za rok 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a </a:t>
            </a:r>
            <a:r>
              <a:rPr lang="cs-CZ" dirty="0"/>
              <a:t>můžeme očekávat snížení kazivosti o 30 až 40 </a:t>
            </a:r>
            <a:r>
              <a:rPr lang="cs-CZ" dirty="0" smtClean="0"/>
              <a:t>%.</a:t>
            </a:r>
          </a:p>
          <a:p>
            <a:r>
              <a:rPr lang="cs-CZ" dirty="0" smtClean="0"/>
              <a:t> </a:t>
            </a:r>
            <a:r>
              <a:rPr lang="cs-CZ" dirty="0"/>
              <a:t>Lak se nanáší vatovým tampónkem.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fluoridové preparáty jsou nevhodné u nespolupracujících dětí, protože při jejich nanášení je nutné zajistit suché pracovní </a:t>
            </a:r>
            <a:r>
              <a:rPr lang="cs-CZ" dirty="0" smtClean="0"/>
              <a:t>pole.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22104"/>
            <a:ext cx="252028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aplikace fluoridů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Zastavení fluoridace pitné vody v r. 1988 a omezené podávání fluoridových tablet vedlo stomatology ke změně strategie v prevenci zubního kazu. </a:t>
            </a:r>
            <a:endParaRPr lang="cs-CZ" dirty="0" smtClean="0"/>
          </a:p>
          <a:p>
            <a:r>
              <a:rPr lang="cs-CZ" dirty="0" smtClean="0"/>
              <a:t>Došlo </a:t>
            </a:r>
            <a:r>
              <a:rPr lang="cs-CZ" dirty="0"/>
              <a:t>k přesunu od celkových forem fluoridové prevence (fluoridace vody, fluoridové tablety) k lokálním formám, to je k lokální aplikaci fluoridových laků a gelů, </a:t>
            </a:r>
            <a:r>
              <a:rPr lang="cs-CZ" dirty="0" smtClean="0"/>
              <a:t>eventuálně </a:t>
            </a:r>
            <a:r>
              <a:rPr lang="cs-CZ" dirty="0"/>
              <a:t>k výplachům úst fluoridovými roztoky za dohledu učitele nebo rodičů</a:t>
            </a:r>
          </a:p>
        </p:txBody>
      </p:sp>
    </p:spTree>
    <p:extLst>
      <p:ext uri="{BB962C8B-B14F-4D97-AF65-F5344CB8AC3E}">
        <p14:creationId xmlns:p14="http://schemas.microsoft.com/office/powerpoint/2010/main" val="2887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fluoridace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Fluoridové gely určené pro domácí </a:t>
            </a:r>
            <a:r>
              <a:rPr lang="cs-CZ" dirty="0" smtClean="0"/>
              <a:t>péči</a:t>
            </a:r>
          </a:p>
          <a:p>
            <a:r>
              <a:rPr lang="cs-CZ" dirty="0"/>
              <a:t>N</a:t>
            </a:r>
            <a:r>
              <a:rPr lang="cs-CZ" dirty="0" smtClean="0"/>
              <a:t>ejčastěji používaná je zubní </a:t>
            </a:r>
            <a:r>
              <a:rPr lang="cs-CZ" dirty="0"/>
              <a:t>pasta s fluoridy. </a:t>
            </a:r>
            <a:r>
              <a:rPr lang="cs-CZ" dirty="0" err="1"/>
              <a:t>Fluoridované</a:t>
            </a:r>
            <a:r>
              <a:rPr lang="cs-CZ" dirty="0"/>
              <a:t> zubní pasty snižují riziko vzniku zubního kazu o 20 až 30%.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fluoridu v zubní pastě u předškolních dětí by měl být v koncentraci 500 až 700 </a:t>
            </a:r>
            <a:r>
              <a:rPr lang="cs-CZ" dirty="0" err="1" smtClean="0"/>
              <a:t>ppm</a:t>
            </a:r>
            <a:endParaRPr lang="cs-CZ" dirty="0" smtClean="0"/>
          </a:p>
          <a:p>
            <a:r>
              <a:rPr lang="cs-CZ" dirty="0"/>
              <a:t>Č</a:t>
            </a:r>
            <a:r>
              <a:rPr lang="cs-CZ" dirty="0" smtClean="0"/>
              <a:t>ištění </a:t>
            </a:r>
            <a:r>
              <a:rPr lang="cs-CZ" dirty="0"/>
              <a:t>zubů dvakrát denně.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anést </a:t>
            </a:r>
            <a:r>
              <a:rPr lang="cs-CZ" dirty="0"/>
              <a:t>množství pasty pouze o velikosti hrášku nebo méně. </a:t>
            </a:r>
          </a:p>
          <a:p>
            <a:r>
              <a:rPr lang="cs-CZ" dirty="0" smtClean="0"/>
              <a:t>Děti 3 </a:t>
            </a:r>
            <a:r>
              <a:rPr lang="cs-CZ" dirty="0"/>
              <a:t>do 6 let ještě </a:t>
            </a:r>
            <a:r>
              <a:rPr lang="cs-CZ" dirty="0" smtClean="0"/>
              <a:t>neumějí </a:t>
            </a:r>
            <a:r>
              <a:rPr lang="cs-CZ" dirty="0"/>
              <a:t>všechnu pastu vyplivovat a dochází k částečnému spolykání zubní pasty. Je tedy žádoucí, aby zubní pastu nanášeli na kartáček rodiče a dítě při čištění zubů kontrolovali. </a:t>
            </a:r>
          </a:p>
          <a:p>
            <a:pPr marL="109728" indent="0">
              <a:buNone/>
            </a:pPr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63" y="853081"/>
            <a:ext cx="2992377" cy="142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Předškolní věk (3- 6 let)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Co se týče emociálního vývoje, u předškolních dětí se snižuje strach z cizího prostředí či ze separace od rodičů. Vzniká touha poznávat, vytvářet si vztahy v kolektivu a formuje se povaha dítěte. Setkáváme se u nich se snahou ovládnout vlastní emoce, jako je strach a frustrace. Děti se projevují vlastními názory a pocity.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hlediska mentálního vývoje bývá otázka „proč?“, nahrazena cílenými a moudřejšímu otázkami „proč je to tak velké?“, „z čeho to pochází?“. Dítěti se v této fázi prodlužuje doba koncentrace a zvyšuje se počet používaných slov. Dítě je </a:t>
            </a:r>
            <a:r>
              <a:rPr lang="cs-CZ" dirty="0" smtClean="0"/>
              <a:t>schopné ovládat </a:t>
            </a:r>
            <a:r>
              <a:rPr lang="cs-CZ" dirty="0"/>
              <a:t>impulzivní chování, být tolerantní a dává najevo připravenost nastoupit do školy.</a:t>
            </a:r>
          </a:p>
        </p:txBody>
      </p:sp>
    </p:spTree>
    <p:extLst>
      <p:ext uri="{BB962C8B-B14F-4D97-AF65-F5344CB8AC3E}">
        <p14:creationId xmlns:p14="http://schemas.microsoft.com/office/powerpoint/2010/main" val="352324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Ústní hygiena předškolních </a:t>
            </a:r>
            <a:r>
              <a:rPr lang="cs-CZ" dirty="0" smtClean="0"/>
              <a:t>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Pravidelné </a:t>
            </a:r>
            <a:r>
              <a:rPr lang="cs-CZ" dirty="0"/>
              <a:t>odstraňování zubního plaku mechanickými prostředky. </a:t>
            </a:r>
            <a:endParaRPr lang="cs-CZ" dirty="0" smtClean="0"/>
          </a:p>
          <a:p>
            <a:r>
              <a:rPr lang="cs-CZ" dirty="0" smtClean="0"/>
              <a:t>Dítě </a:t>
            </a:r>
            <a:r>
              <a:rPr lang="cs-CZ" dirty="0"/>
              <a:t>se pomalu učí čistit si zuby samo, ale rodič jej vždy kontroluje a zuby dočišťuje, jelikož jemná motorika dítěte není ještě plně vyvinuta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Zuby čistíme ráno </a:t>
            </a:r>
            <a:r>
              <a:rPr lang="cs-CZ" dirty="0"/>
              <a:t>po snídani a večer po </a:t>
            </a:r>
            <a:r>
              <a:rPr lang="cs-CZ" dirty="0" smtClean="0"/>
              <a:t>posledním </a:t>
            </a:r>
            <a:r>
              <a:rPr lang="cs-CZ" dirty="0"/>
              <a:t>jídle. </a:t>
            </a:r>
            <a:endParaRPr lang="cs-CZ" dirty="0" smtClean="0"/>
          </a:p>
          <a:p>
            <a:r>
              <a:rPr lang="cs-CZ" dirty="0"/>
              <a:t>v tomto věku můžeme setkat s obdobím prvního vzdoru, kdy přichází odmítání nebo </a:t>
            </a:r>
            <a:r>
              <a:rPr lang="cs-CZ" dirty="0" smtClean="0"/>
              <a:t>nespolupráce </a:t>
            </a:r>
            <a:r>
              <a:rPr lang="cs-CZ" dirty="0"/>
              <a:t>při čištění zubů </a:t>
            </a:r>
          </a:p>
        </p:txBody>
      </p:sp>
    </p:spTree>
    <p:extLst>
      <p:ext uri="{BB962C8B-B14F-4D97-AF65-F5344CB8AC3E}">
        <p14:creationId xmlns:p14="http://schemas.microsoft.com/office/powerpoint/2010/main" val="41560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hygiena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Děti učíme Bassovu techniku. </a:t>
            </a:r>
          </a:p>
          <a:p>
            <a:r>
              <a:rPr lang="cs-CZ" dirty="0" smtClean="0"/>
              <a:t>Čištění </a:t>
            </a:r>
            <a:r>
              <a:rPr lang="cs-CZ" dirty="0"/>
              <a:t>zubů by mělo mít svůj systém, aby za dalo zabránit tomu, že se při čištění některý zub nebo plocha zubu vynechá. </a:t>
            </a:r>
            <a:endParaRPr lang="cs-CZ" dirty="0" smtClean="0"/>
          </a:p>
          <a:p>
            <a:r>
              <a:rPr lang="cs-CZ" dirty="0" smtClean="0"/>
              <a:t>Správně </a:t>
            </a:r>
            <a:r>
              <a:rPr lang="cs-CZ" dirty="0"/>
              <a:t>čistit </a:t>
            </a:r>
            <a:r>
              <a:rPr lang="cs-CZ" dirty="0" smtClean="0"/>
              <a:t>zuby </a:t>
            </a:r>
            <a:r>
              <a:rPr lang="cs-CZ" dirty="0"/>
              <a:t>je hlavně na dětech, aby si uvědomily, že pouze </a:t>
            </a:r>
            <a:r>
              <a:rPr lang="cs-CZ" dirty="0" smtClean="0"/>
              <a:t>pravidelné </a:t>
            </a:r>
            <a:r>
              <a:rPr lang="cs-CZ" dirty="0"/>
              <a:t>čistění zubů je účinné. Tato denní povinnost, to co mohou udělat pro své zuby, není časově </a:t>
            </a:r>
            <a:r>
              <a:rPr lang="cs-CZ" dirty="0" smtClean="0"/>
              <a:t>příliš náročná </a:t>
            </a:r>
            <a:r>
              <a:rPr lang="cs-CZ" dirty="0"/>
              <a:t>(</a:t>
            </a:r>
            <a:r>
              <a:rPr lang="cs-CZ" dirty="0" smtClean="0"/>
              <a:t>2 </a:t>
            </a:r>
            <a:r>
              <a:rPr lang="cs-CZ" dirty="0"/>
              <a:t>minuty ráno a </a:t>
            </a:r>
            <a:r>
              <a:rPr lang="cs-CZ" dirty="0" smtClean="0"/>
              <a:t>3 </a:t>
            </a:r>
            <a:r>
              <a:rPr lang="cs-CZ" dirty="0"/>
              <a:t>až </a:t>
            </a:r>
            <a:r>
              <a:rPr lang="cs-CZ" dirty="0" smtClean="0"/>
              <a:t>5 </a:t>
            </a:r>
            <a:r>
              <a:rPr lang="cs-CZ" dirty="0"/>
              <a:t>minuty večer) ve srovnání s tím, že 24 hodin denně zuby pracují </a:t>
            </a:r>
            <a:r>
              <a:rPr lang="cs-CZ" dirty="0" smtClean="0"/>
              <a:t>pro děti.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1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cs-CZ" dirty="0" smtClean="0"/>
              <a:t>Zubní kartáček</a:t>
            </a:r>
            <a:br>
              <a:rPr lang="cs-CZ" dirty="0" smtClean="0"/>
            </a:br>
            <a:r>
              <a:rPr lang="cs-CZ" sz="28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https</a:t>
            </a:r>
            <a:r>
              <a:rPr lang="cs-CZ" sz="28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://www.youtube.com/watch?v=VR7Gq9galZ8</a:t>
            </a:r>
            <a:br>
              <a:rPr lang="cs-CZ" sz="28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Vhodný zubní kartáček </a:t>
            </a:r>
            <a:r>
              <a:rPr lang="cs-CZ" dirty="0" smtClean="0"/>
              <a:t>pro </a:t>
            </a:r>
            <a:r>
              <a:rPr lang="cs-CZ" dirty="0"/>
              <a:t>dítě by měl mít malou hlavičku s měkkými vlákny, která jsou rovně zastřižená a silnější rukojeť pro lepší </a:t>
            </a:r>
            <a:r>
              <a:rPr lang="cs-CZ" dirty="0" smtClean="0"/>
              <a:t>úchop. 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747">
            <a:off x="1156584" y="3838556"/>
            <a:ext cx="1741243" cy="276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22" y="3717032"/>
            <a:ext cx="3440981" cy="30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94" y="3596296"/>
            <a:ext cx="2652857" cy="30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Elektrický zubní </a:t>
            </a:r>
            <a:r>
              <a:rPr lang="cs-CZ" dirty="0" smtClean="0"/>
              <a:t>kartáček - rotační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Vhodný </a:t>
            </a:r>
            <a:r>
              <a:rPr lang="cs-CZ" dirty="0"/>
              <a:t>pro děti od 5 </a:t>
            </a:r>
            <a:r>
              <a:rPr lang="cs-CZ" dirty="0" smtClean="0"/>
              <a:t>let</a:t>
            </a:r>
            <a:endParaRPr lang="cs-CZ" dirty="0"/>
          </a:p>
          <a:p>
            <a:r>
              <a:rPr lang="cs-CZ" dirty="0"/>
              <a:t>    Stejně bezpečný </a:t>
            </a:r>
            <a:r>
              <a:rPr lang="cs-CZ" dirty="0" smtClean="0"/>
              <a:t>jako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manuální zubní </a:t>
            </a:r>
            <a:r>
              <a:rPr lang="cs-CZ" dirty="0" smtClean="0"/>
              <a:t>kartáček.</a:t>
            </a:r>
            <a:endParaRPr lang="cs-CZ" dirty="0"/>
          </a:p>
          <a:p>
            <a:r>
              <a:rPr lang="cs-CZ" dirty="0"/>
              <a:t>    </a:t>
            </a:r>
            <a:r>
              <a:rPr lang="cs-CZ" dirty="0" err="1"/>
              <a:t>Disney</a:t>
            </a:r>
            <a:r>
              <a:rPr lang="cs-CZ" dirty="0"/>
              <a:t> </a:t>
            </a:r>
            <a:r>
              <a:rPr lang="cs-CZ" dirty="0" smtClean="0"/>
              <a:t>postavičky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pro povzbuzení </a:t>
            </a:r>
            <a:r>
              <a:rPr lang="cs-CZ" dirty="0" smtClean="0"/>
              <a:t>dětí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k čištění </a:t>
            </a:r>
            <a:r>
              <a:rPr lang="cs-CZ" dirty="0" smtClean="0"/>
              <a:t>zubů.</a:t>
            </a:r>
            <a:endParaRPr lang="cs-CZ" dirty="0"/>
          </a:p>
          <a:p>
            <a:r>
              <a:rPr lang="cs-CZ" dirty="0"/>
              <a:t>    Vodotěsná rukojeť </a:t>
            </a:r>
          </a:p>
          <a:p>
            <a:pPr marL="109728" indent="0">
              <a:buNone/>
            </a:pPr>
            <a:r>
              <a:rPr lang="cs-CZ" dirty="0" smtClean="0"/>
              <a:t>zkonstruovaná </a:t>
            </a:r>
            <a:r>
              <a:rPr lang="cs-CZ" dirty="0"/>
              <a:t>pro malé dětské ruce</a:t>
            </a:r>
          </a:p>
          <a:p>
            <a:r>
              <a:rPr lang="cs-CZ" dirty="0"/>
              <a:t>    9.600 oscilačních pohybů za minutu</a:t>
            </a:r>
          </a:p>
          <a:p>
            <a:r>
              <a:rPr lang="cs-CZ" dirty="0"/>
              <a:t>    2 minutový TIMER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9832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7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Mineralizace skloviny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Zubní sklovina se nadále vyvíjí, což je nazýváno zráním zubní skloviny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Při tomto procesu dochází k zpětnému vstřebávání organických složek a jejich náhradě minerálními látkami. Díky těmto minerálním složkám (zejména vysokému obsahu </a:t>
            </a:r>
            <a:r>
              <a:rPr lang="cs-CZ" dirty="0" err="1"/>
              <a:t>hydroxiapatitu</a:t>
            </a:r>
            <a:r>
              <a:rPr lang="cs-CZ" dirty="0"/>
              <a:t>) je zubní sklovina až desetkrát tvrdší než jiné tvrdé tkáně. </a:t>
            </a:r>
            <a:endParaRPr lang="cs-CZ" dirty="0" smtClean="0"/>
          </a:p>
          <a:p>
            <a:r>
              <a:rPr lang="cs-CZ" dirty="0" smtClean="0"/>
              <a:t>Zrání </a:t>
            </a:r>
            <a:r>
              <a:rPr lang="cs-CZ" dirty="0"/>
              <a:t>skloviny probíhá jednak </a:t>
            </a:r>
            <a:r>
              <a:rPr lang="cs-CZ" dirty="0" err="1"/>
              <a:t>preeruptivně</a:t>
            </a:r>
            <a:r>
              <a:rPr lang="cs-CZ" dirty="0"/>
              <a:t>, tj. dokud zub není ještě prořezán a jednak post-eruptivně, kdy je zub prořezán </a:t>
            </a:r>
            <a:r>
              <a:rPr lang="cs-CZ" dirty="0" smtClean="0"/>
              <a:t>do </a:t>
            </a:r>
            <a:r>
              <a:rPr lang="cs-CZ" dirty="0"/>
              <a:t>dutiny ústní. </a:t>
            </a:r>
            <a:endParaRPr lang="cs-CZ" dirty="0" smtClean="0"/>
          </a:p>
          <a:p>
            <a:r>
              <a:rPr lang="cs-CZ" dirty="0" smtClean="0"/>
              <a:t>Podstatou </a:t>
            </a:r>
            <a:r>
              <a:rPr lang="cs-CZ" dirty="0" err="1" smtClean="0"/>
              <a:t>posteruptivního</a:t>
            </a:r>
            <a:r>
              <a:rPr lang="cs-CZ" dirty="0" smtClean="0"/>
              <a:t> </a:t>
            </a:r>
            <a:r>
              <a:rPr lang="cs-CZ" dirty="0"/>
              <a:t>zrání je prostupnost zubní skloviny, která tak umožňuje přijímaní některých vápenatých a fosfátových iontů pod povrch skloviny. </a:t>
            </a:r>
          </a:p>
        </p:txBody>
      </p:sp>
    </p:spTree>
    <p:extLst>
      <p:ext uri="{BB962C8B-B14F-4D97-AF65-F5344CB8AC3E}">
        <p14:creationId xmlns:p14="http://schemas.microsoft.com/office/powerpoint/2010/main" val="2162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Elektrický zubní </a:t>
            </a:r>
            <a:r>
              <a:rPr lang="cs-CZ" dirty="0" smtClean="0"/>
              <a:t>kartáček - sonický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Sonický kartáček </a:t>
            </a:r>
            <a:r>
              <a:rPr lang="cs-CZ" dirty="0" smtClean="0"/>
              <a:t>má </a:t>
            </a:r>
            <a:r>
              <a:rPr lang="cs-CZ" dirty="0"/>
              <a:t>hlavici podobnou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hlavici </a:t>
            </a:r>
            <a:r>
              <a:rPr lang="cs-CZ" dirty="0"/>
              <a:t>běžného kartáčku, která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funguje </a:t>
            </a:r>
            <a:r>
              <a:rPr lang="cs-CZ" dirty="0"/>
              <a:t>na principu sonických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vibrací</a:t>
            </a:r>
            <a:r>
              <a:rPr lang="cs-CZ" dirty="0"/>
              <a:t>, kdy jsou vlákna ve </a:t>
            </a:r>
            <a:r>
              <a:rPr lang="cs-CZ" dirty="0" smtClean="0"/>
              <a:t>vysoké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rychlosti rozkmitána. </a:t>
            </a:r>
            <a:endParaRPr lang="cs-CZ" dirty="0" smtClean="0"/>
          </a:p>
          <a:p>
            <a:r>
              <a:rPr lang="cs-CZ" dirty="0" smtClean="0"/>
              <a:t>Frekvence vibrací </a:t>
            </a:r>
            <a:r>
              <a:rPr lang="cs-CZ" dirty="0"/>
              <a:t>většiny </a:t>
            </a:r>
            <a:r>
              <a:rPr lang="cs-CZ" dirty="0" smtClean="0"/>
              <a:t>těchto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kartáčků se pohybuje v pásmu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od </a:t>
            </a:r>
            <a:r>
              <a:rPr lang="cs-CZ" dirty="0"/>
              <a:t>cca 4 000 do 40 000 oscilací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za minutu a tím je vytvořen</a:t>
            </a:r>
          </a:p>
          <a:p>
            <a:pPr marL="109728" indent="0">
              <a:buNone/>
            </a:pPr>
            <a:r>
              <a:rPr lang="cs-CZ" dirty="0" smtClean="0"/>
              <a:t> dynamický proud směsi slin </a:t>
            </a:r>
          </a:p>
          <a:p>
            <a:pPr marL="109728" indent="0">
              <a:buNone/>
            </a:pPr>
            <a:r>
              <a:rPr lang="cs-CZ" dirty="0" smtClean="0"/>
              <a:t>a </a:t>
            </a:r>
            <a:r>
              <a:rPr lang="cs-CZ" dirty="0"/>
              <a:t>zubní pasty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Je tedy vykonávána kombinace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stíraného </a:t>
            </a:r>
            <a:r>
              <a:rPr lang="cs-CZ" dirty="0"/>
              <a:t>pohybu a cirkulace.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296144" cy="462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13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Hydrosonický</a:t>
            </a:r>
            <a:r>
              <a:rPr lang="cs-CZ" dirty="0"/>
              <a:t> kartáček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Tento typ elektrického kartáčku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vykonává </a:t>
            </a:r>
            <a:r>
              <a:rPr lang="cs-CZ" dirty="0"/>
              <a:t>až 42 000 kmitů za minutu,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což </a:t>
            </a:r>
            <a:r>
              <a:rPr lang="cs-CZ" dirty="0"/>
              <a:t>ho odlišuje od kartáčku sonického.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„</a:t>
            </a:r>
            <a:r>
              <a:rPr lang="cs-CZ" dirty="0"/>
              <a:t>Dosahuje vysoce účinného čištění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a </a:t>
            </a:r>
            <a:r>
              <a:rPr lang="cs-CZ" dirty="0"/>
              <a:t>výrazně zvyšuje hydrodynamický efekt</a:t>
            </a:r>
            <a:r>
              <a:rPr lang="cs-CZ" dirty="0" smtClean="0"/>
              <a:t>.</a:t>
            </a:r>
          </a:p>
          <a:p>
            <a:r>
              <a:rPr lang="cs-CZ" dirty="0"/>
              <a:t>Čištění zubů s tímto </a:t>
            </a:r>
            <a:r>
              <a:rPr lang="cs-CZ" dirty="0" smtClean="0"/>
              <a:t>elektrickým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kartáčkem je velkou pomocí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pro </a:t>
            </a:r>
            <a:r>
              <a:rPr lang="cs-CZ" dirty="0"/>
              <a:t>uživatele, jež mají </a:t>
            </a:r>
            <a:r>
              <a:rPr lang="cs-CZ" dirty="0" smtClean="0"/>
              <a:t>potíže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s jemnou motorikou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1251"/>
            <a:ext cx="800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86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Mezizubní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Dentální nit ve formě </a:t>
            </a:r>
            <a:r>
              <a:rPr lang="cs-CZ" dirty="0" err="1"/>
              <a:t>floss</a:t>
            </a:r>
            <a:r>
              <a:rPr lang="cs-CZ" dirty="0"/>
              <a:t> </a:t>
            </a:r>
            <a:r>
              <a:rPr lang="cs-CZ" dirty="0" err="1"/>
              <a:t>picku</a:t>
            </a:r>
            <a:r>
              <a:rPr lang="cs-CZ" dirty="0"/>
              <a:t> zvládnou děti používat i sami doma. Vlákno sice mezizubní prostor nevyčistí důkladně, ale dítě si alespoň </a:t>
            </a:r>
            <a:r>
              <a:rPr lang="cs-CZ" dirty="0" smtClean="0"/>
              <a:t>zvyká.</a:t>
            </a:r>
          </a:p>
          <a:p>
            <a:r>
              <a:rPr lang="cs-CZ" dirty="0"/>
              <a:t>Za podpory </a:t>
            </a:r>
            <a:r>
              <a:rPr lang="cs-CZ" dirty="0" smtClean="0"/>
              <a:t>rodičů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by mělo dítě přejít </a:t>
            </a: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co </a:t>
            </a:r>
            <a:r>
              <a:rPr lang="cs-CZ" dirty="0"/>
              <a:t>nejdříve k </a:t>
            </a:r>
            <a:r>
              <a:rPr lang="cs-CZ" dirty="0" smtClean="0"/>
              <a:t>mezizubním</a:t>
            </a:r>
          </a:p>
          <a:p>
            <a:pPr marL="109728" indent="0">
              <a:buNone/>
            </a:pPr>
            <a:r>
              <a:rPr lang="cs-CZ" dirty="0" smtClean="0"/>
              <a:t> </a:t>
            </a:r>
            <a:r>
              <a:rPr lang="cs-CZ" dirty="0"/>
              <a:t>kartáčkům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62038" cy="25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Jednosvazkový kartáček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Tato pomůcka je nejvhodnější volbou pro individuální čištění každého zubu</a:t>
            </a:r>
            <a:r>
              <a:rPr lang="cs-CZ" dirty="0" smtClean="0"/>
              <a:t>.</a:t>
            </a:r>
          </a:p>
          <a:p>
            <a:r>
              <a:rPr lang="cs-CZ" dirty="0"/>
              <a:t>Vlákna bývají vyrobena z nylonu, polyesteru nebo polypropylenu a mohou být různě </a:t>
            </a:r>
            <a:r>
              <a:rPr lang="cs-CZ" dirty="0" smtClean="0"/>
              <a:t>tvrdá</a:t>
            </a:r>
          </a:p>
          <a:p>
            <a:r>
              <a:rPr lang="cs-CZ" dirty="0"/>
              <a:t>Velmi se hodí pro jakéhokoli pacienta, který je motivovaný, pro pacienty </a:t>
            </a:r>
            <a:r>
              <a:rPr lang="cs-CZ" dirty="0" smtClean="0"/>
              <a:t>s gingivitidou, </a:t>
            </a:r>
            <a:r>
              <a:rPr lang="cs-CZ" dirty="0"/>
              <a:t>protetickými pracemi, implantáty a pro pacienty s fixním ortodontickým aparátem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 Skvěle také </a:t>
            </a:r>
            <a:r>
              <a:rPr lang="cs-CZ" dirty="0"/>
              <a:t>slouží jako pomůcka rodičů pro dočišťování dětského </a:t>
            </a:r>
            <a:r>
              <a:rPr lang="cs-CZ" dirty="0" smtClean="0"/>
              <a:t>chrupu</a:t>
            </a:r>
          </a:p>
          <a:p>
            <a:r>
              <a:rPr lang="cs-CZ" dirty="0"/>
              <a:t>Rodiče dětem s touto pomůckou mohou skvěle dočistit všechny </a:t>
            </a:r>
            <a:r>
              <a:rPr lang="cs-CZ" dirty="0" smtClean="0"/>
              <a:t>zoubky, především </a:t>
            </a:r>
            <a:r>
              <a:rPr lang="cs-CZ" dirty="0"/>
              <a:t>špatně přístupné zadní plochy zubů</a:t>
            </a:r>
          </a:p>
        </p:txBody>
      </p:sp>
    </p:spTree>
    <p:extLst>
      <p:ext uri="{BB962C8B-B14F-4D97-AF65-F5344CB8AC3E}">
        <p14:creationId xmlns:p14="http://schemas.microsoft.com/office/powerpoint/2010/main" val="1260194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Výživové poradenství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Na základě vyplněného výživového protokolu </a:t>
            </a:r>
            <a:r>
              <a:rPr lang="cs-CZ" dirty="0" smtClean="0"/>
              <a:t>můžeme analyzovat </a:t>
            </a:r>
            <a:r>
              <a:rPr lang="cs-CZ" dirty="0"/>
              <a:t>návyky a složení </a:t>
            </a:r>
            <a:r>
              <a:rPr lang="cs-CZ" dirty="0" smtClean="0"/>
              <a:t>potravin.</a:t>
            </a:r>
          </a:p>
          <a:p>
            <a:r>
              <a:rPr lang="cs-CZ" dirty="0"/>
              <a:t>V</a:t>
            </a:r>
            <a:r>
              <a:rPr lang="cs-CZ" dirty="0" smtClean="0"/>
              <a:t>ysvětlit </a:t>
            </a:r>
            <a:r>
              <a:rPr lang="cs-CZ" dirty="0"/>
              <a:t>pacientovi souvislost mezi jeho problémy, týkající se dutiny ústní a stravovacími návyky</a:t>
            </a:r>
            <a:r>
              <a:rPr lang="cs-CZ" dirty="0" smtClean="0"/>
              <a:t>.</a:t>
            </a:r>
          </a:p>
          <a:p>
            <a:r>
              <a:rPr lang="cs-CZ" dirty="0" smtClean="0"/>
              <a:t>Nezbytné </a:t>
            </a:r>
            <a:r>
              <a:rPr lang="cs-CZ" dirty="0"/>
              <a:t>je, aby pacient pochopil souvislost a byl motivovaný k zredukování příjmu sacharidů, či věděl jak je možné tyto vysoce kariogenní cukry nahradit.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příjmu kyselých nápojů, citrusových plodů, kyselých potravin atd. musíme navíc vysvětlit, jak zabránit možnému vzniku erozí na zubech</a:t>
            </a:r>
          </a:p>
        </p:txBody>
      </p:sp>
    </p:spTree>
    <p:extLst>
      <p:ext uri="{BB962C8B-B14F-4D97-AF65-F5344CB8AC3E}">
        <p14:creationId xmlns:p14="http://schemas.microsoft.com/office/powerpoint/2010/main" val="4156736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Výživa ve vztahu k zubnímu kazu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dočasném chrupu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Děti v předškolním věku často vyžadují cukrovinky a sladké </a:t>
            </a:r>
            <a:r>
              <a:rPr lang="cs-CZ" dirty="0" smtClean="0"/>
              <a:t>nápoje.</a:t>
            </a:r>
          </a:p>
          <a:p>
            <a:r>
              <a:rPr lang="cs-CZ" dirty="0"/>
              <a:t>Vhodné je tedy omezit příjem cukrem slazených potravin i nápojů. Neznamená to, že bychom měli cukry z jídelníčku dítěte úplně vyloučit. </a:t>
            </a:r>
            <a:endParaRPr lang="cs-CZ" dirty="0" smtClean="0"/>
          </a:p>
          <a:p>
            <a:r>
              <a:rPr lang="cs-CZ" dirty="0" smtClean="0"/>
              <a:t>Pouze </a:t>
            </a:r>
            <a:r>
              <a:rPr lang="cs-CZ" dirty="0"/>
              <a:t>je nutné dbát na to, v kterou dobu, jak často a v jaké formě je cukr </a:t>
            </a:r>
            <a:r>
              <a:rPr lang="cs-CZ" dirty="0" smtClean="0"/>
              <a:t>podáván.</a:t>
            </a:r>
          </a:p>
          <a:p>
            <a:r>
              <a:rPr lang="cs-CZ" dirty="0"/>
              <a:t>Sacharidy dělíme na tři základní skupiny: - </a:t>
            </a:r>
            <a:r>
              <a:rPr lang="cs-CZ" b="1" dirty="0"/>
              <a:t>monosacharidy - oligosacharidy - polysacharidy</a:t>
            </a:r>
          </a:p>
        </p:txBody>
      </p:sp>
    </p:spTree>
    <p:extLst>
      <p:ext uri="{BB962C8B-B14F-4D97-AF65-F5344CB8AC3E}">
        <p14:creationId xmlns:p14="http://schemas.microsoft.com/office/powerpoint/2010/main" val="1570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Monosacharidy a oligosacharidy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Monosacharidy a oligosacharidy jsou mikroorganismy zubního plaku přímo využívány k tvorbě </a:t>
            </a:r>
            <a:r>
              <a:rPr lang="cs-CZ" dirty="0" smtClean="0"/>
              <a:t>kyselin.</a:t>
            </a:r>
          </a:p>
          <a:p>
            <a:r>
              <a:rPr lang="cs-CZ" dirty="0" smtClean="0"/>
              <a:t> </a:t>
            </a:r>
            <a:r>
              <a:rPr lang="cs-CZ" dirty="0"/>
              <a:t>Jsou to tzv. jednoduché cukry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Mezi monosacharidy se řadí glukóza (hroznový cukr), která převažuje v hroznovém víně, ananasu a medu. Fruktóza, která je součástí ovoce nebo také galaktóza</a:t>
            </a:r>
            <a:r>
              <a:rPr lang="cs-CZ" dirty="0" smtClean="0"/>
              <a:t>.</a:t>
            </a:r>
          </a:p>
          <a:p>
            <a:r>
              <a:rPr lang="cs-CZ" dirty="0"/>
              <a:t>Oligosacharidy se skládají z 3 až 10 jednotek monosacharidů.</a:t>
            </a:r>
          </a:p>
        </p:txBody>
      </p:sp>
    </p:spTree>
    <p:extLst>
      <p:ext uri="{BB962C8B-B14F-4D97-AF65-F5344CB8AC3E}">
        <p14:creationId xmlns:p14="http://schemas.microsoft.com/office/powerpoint/2010/main" val="2444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9194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Disacharidy </a:t>
            </a:r>
            <a:r>
              <a:rPr lang="cs-CZ" dirty="0"/>
              <a:t>mají jednotky </a:t>
            </a:r>
            <a:r>
              <a:rPr lang="cs-CZ" dirty="0" smtClean="0"/>
              <a:t>dvě</a:t>
            </a:r>
            <a:r>
              <a:rPr lang="cs-CZ" dirty="0"/>
              <a:t>. Řadí se k nim sacharóza (řepný nebo třtinový cukr), laktóza (cukr obsažený v mléce) a </a:t>
            </a:r>
            <a:r>
              <a:rPr lang="cs-CZ" dirty="0" smtClean="0"/>
              <a:t>maltóza.</a:t>
            </a:r>
          </a:p>
          <a:p>
            <a:r>
              <a:rPr lang="cs-CZ" dirty="0" smtClean="0"/>
              <a:t>Sacharóza </a:t>
            </a:r>
            <a:r>
              <a:rPr lang="cs-CZ" dirty="0"/>
              <a:t>je složena z monosacharidů glukózy </a:t>
            </a:r>
            <a:r>
              <a:rPr lang="cs-CZ" dirty="0" smtClean="0"/>
              <a:t>a fruktózy. Laktóza </a:t>
            </a:r>
            <a:r>
              <a:rPr lang="cs-CZ" dirty="0"/>
              <a:t>se skládá z glukózy a </a:t>
            </a:r>
            <a:r>
              <a:rPr lang="cs-CZ" dirty="0" smtClean="0"/>
              <a:t>galaktózy. Maltóza </a:t>
            </a:r>
            <a:r>
              <a:rPr lang="cs-CZ" dirty="0"/>
              <a:t>ze dvou molekul glukózy. </a:t>
            </a:r>
            <a:endParaRPr lang="cs-CZ" dirty="0" smtClean="0"/>
          </a:p>
          <a:p>
            <a:r>
              <a:rPr lang="cs-CZ" dirty="0" smtClean="0"/>
              <a:t>Z hlediska </a:t>
            </a:r>
            <a:r>
              <a:rPr lang="cs-CZ" dirty="0"/>
              <a:t>vzniku zubního kazu má zvláštní postavení sacharóza. Ta je nejčastěji užívaným sladidlem u nás a zároveň představuje substrát pro tvorbu extracelulárních polysacharidů, které jsou ideálním prostředím pro další </a:t>
            </a:r>
            <a:r>
              <a:rPr lang="cs-CZ" dirty="0" smtClean="0"/>
              <a:t>populace </a:t>
            </a:r>
            <a:r>
              <a:rPr lang="cs-CZ" dirty="0"/>
              <a:t>mikroorganismů. Kariogenní působení sacharidů závisí na jejich přijatém množství, na formě a častosti konzumace.</a:t>
            </a:r>
          </a:p>
        </p:txBody>
      </p:sp>
    </p:spTree>
    <p:extLst>
      <p:ext uri="{BB962C8B-B14F-4D97-AF65-F5344CB8AC3E}">
        <p14:creationId xmlns:p14="http://schemas.microsoft.com/office/powerpoint/2010/main" val="37889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Polysacharidy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Polysacharidy, neboli </a:t>
            </a:r>
            <a:r>
              <a:rPr lang="cs-CZ" dirty="0" smtClean="0"/>
              <a:t>glykany.</a:t>
            </a:r>
          </a:p>
          <a:p>
            <a:r>
              <a:rPr lang="cs-CZ" dirty="0"/>
              <a:t>Polysacharidy potravy se dělí podle schopnosti být </a:t>
            </a:r>
            <a:r>
              <a:rPr lang="cs-CZ" dirty="0" smtClean="0"/>
              <a:t>štěpeny </a:t>
            </a:r>
            <a:r>
              <a:rPr lang="cs-CZ" dirty="0"/>
              <a:t>lidskými </a:t>
            </a:r>
            <a:r>
              <a:rPr lang="cs-CZ" dirty="0" err="1"/>
              <a:t>sacharidázami</a:t>
            </a:r>
            <a:r>
              <a:rPr lang="cs-CZ" dirty="0"/>
              <a:t> na tzv. stravitelné polysacharidy a polysacharidy </a:t>
            </a:r>
            <a:r>
              <a:rPr lang="cs-CZ" dirty="0" smtClean="0"/>
              <a:t>nestravitelné</a:t>
            </a:r>
            <a:endParaRPr lang="cs-CZ" dirty="0"/>
          </a:p>
          <a:p>
            <a:r>
              <a:rPr lang="cs-CZ" dirty="0"/>
              <a:t>Stravitelné polysacharidy jsou člověkem štěpeny na oligosacharidy a monosacharidy a </a:t>
            </a:r>
            <a:r>
              <a:rPr lang="cs-CZ" dirty="0" smtClean="0"/>
              <a:t>následně mohou </a:t>
            </a:r>
            <a:r>
              <a:rPr lang="cs-CZ" dirty="0"/>
              <a:t>být využívány jako zdroj </a:t>
            </a:r>
            <a:r>
              <a:rPr lang="cs-CZ" dirty="0" smtClean="0"/>
              <a:t>energie</a:t>
            </a:r>
          </a:p>
          <a:p>
            <a:r>
              <a:rPr lang="cs-CZ" dirty="0"/>
              <a:t>Nachází se </a:t>
            </a:r>
            <a:r>
              <a:rPr lang="cs-CZ" dirty="0" smtClean="0"/>
              <a:t>zejména v </a:t>
            </a:r>
            <a:r>
              <a:rPr lang="cs-CZ" dirty="0"/>
              <a:t>obilovinách a jejich produktech, bramborách, luštěninách a zelenině. Záleží ovšem také </a:t>
            </a:r>
            <a:r>
              <a:rPr lang="cs-CZ" dirty="0" smtClean="0"/>
              <a:t>na </a:t>
            </a:r>
            <a:r>
              <a:rPr lang="cs-CZ" dirty="0"/>
              <a:t>stupni zralosti -- čím je potravina zralejší, tím obsahuje méně škrobu.</a:t>
            </a:r>
          </a:p>
        </p:txBody>
      </p:sp>
    </p:spTree>
    <p:extLst>
      <p:ext uri="{BB962C8B-B14F-4D97-AF65-F5344CB8AC3E}">
        <p14:creationId xmlns:p14="http://schemas.microsoft.com/office/powerpoint/2010/main" val="705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Štěpení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Trávení sacharidů začíná už v ústní dutině. Slina je schopna  z požitých živin trávit </a:t>
            </a:r>
            <a:r>
              <a:rPr lang="cs-CZ" dirty="0" smtClean="0"/>
              <a:t>pouze  </a:t>
            </a:r>
            <a:r>
              <a:rPr lang="cs-CZ" dirty="0"/>
              <a:t>sacharidy. </a:t>
            </a:r>
            <a:endParaRPr lang="cs-CZ" dirty="0" smtClean="0"/>
          </a:p>
          <a:p>
            <a:r>
              <a:rPr lang="cs-CZ" dirty="0" smtClean="0"/>
              <a:t>Jejím </a:t>
            </a:r>
            <a:r>
              <a:rPr lang="cs-CZ" dirty="0"/>
              <a:t>základním trávicím enzymem je a-amyláza </a:t>
            </a:r>
            <a:r>
              <a:rPr lang="cs-CZ" dirty="0" smtClean="0"/>
              <a:t>(ptyalin) štěpí tuk a škroby</a:t>
            </a:r>
          </a:p>
          <a:p>
            <a:r>
              <a:rPr lang="cs-CZ" dirty="0"/>
              <a:t>Výsledkem trávení sacharidů je směs monosacharidů, v níž převládá glukóza a podle </a:t>
            </a:r>
            <a:r>
              <a:rPr lang="cs-CZ" dirty="0" smtClean="0"/>
              <a:t>druhu </a:t>
            </a:r>
            <a:r>
              <a:rPr lang="cs-CZ" dirty="0"/>
              <a:t>potravy pak </a:t>
            </a:r>
            <a:r>
              <a:rPr lang="cs-CZ" dirty="0" smtClean="0"/>
              <a:t>další </a:t>
            </a:r>
            <a:r>
              <a:rPr lang="cs-CZ" dirty="0"/>
              <a:t>monosacharidy, které se resorbují převážně </a:t>
            </a:r>
            <a:r>
              <a:rPr lang="cs-CZ" dirty="0" smtClean="0"/>
              <a:t>ve dvanácterníku a tenkém </a:t>
            </a:r>
            <a:r>
              <a:rPr lang="cs-CZ" dirty="0"/>
              <a:t>střevě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 Sacharidy poskytují </a:t>
            </a:r>
            <a:r>
              <a:rPr lang="cs-CZ" dirty="0"/>
              <a:t>organismu energii. Pro tělo jsou </a:t>
            </a:r>
            <a:r>
              <a:rPr lang="cs-CZ" dirty="0" smtClean="0"/>
              <a:t>nejlepším </a:t>
            </a:r>
            <a:r>
              <a:rPr lang="cs-CZ" dirty="0"/>
              <a:t>okamžitým zdrojem energie</a:t>
            </a:r>
            <a:r>
              <a:rPr lang="cs-CZ" dirty="0" smtClean="0"/>
              <a:t>, </a:t>
            </a:r>
            <a:r>
              <a:rPr lang="cs-CZ" dirty="0"/>
              <a:t>přičemž přebytky se ukládají v játrech ve formě glykogenu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V případě potřeby se uvolňují </a:t>
            </a:r>
            <a:r>
              <a:rPr lang="cs-CZ" dirty="0" smtClean="0"/>
              <a:t>a   </a:t>
            </a:r>
            <a:r>
              <a:rPr lang="cs-CZ" dirty="0"/>
              <a:t>dodávají energii pro metabolické pochody  a pro činnost svalů.</a:t>
            </a:r>
          </a:p>
        </p:txBody>
      </p:sp>
    </p:spTree>
    <p:extLst>
      <p:ext uri="{BB962C8B-B14F-4D97-AF65-F5344CB8AC3E}">
        <p14:creationId xmlns:p14="http://schemas.microsoft.com/office/powerpoint/2010/main" val="380014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Morfologie dočasných zubů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 stálých se liší </a:t>
            </a:r>
            <a:r>
              <a:rPr lang="nb-NO" dirty="0" smtClean="0"/>
              <a:t>v barvě, tvaru i velikosti.</a:t>
            </a:r>
            <a:endParaRPr lang="cs-CZ" dirty="0" smtClean="0"/>
          </a:p>
          <a:p>
            <a:r>
              <a:rPr lang="cs-CZ" dirty="0" smtClean="0"/>
              <a:t>Vrstva tvrdých zubních tkání je tenčí a méně mineralizovaná. </a:t>
            </a:r>
          </a:p>
          <a:p>
            <a:r>
              <a:rPr lang="cs-CZ" dirty="0" smtClean="0"/>
              <a:t>Dočasný zub širší dentinové tubuly, kterými snáze proniká infekce.</a:t>
            </a:r>
          </a:p>
          <a:p>
            <a:r>
              <a:rPr lang="cs-CZ" dirty="0" smtClean="0"/>
              <a:t>Dřeňová dutina je rozsáhlá, proto se zubní kaz rychle šíří. </a:t>
            </a:r>
          </a:p>
          <a:p>
            <a:r>
              <a:rPr lang="cs-CZ" dirty="0" smtClean="0"/>
              <a:t> Je důležité dočasný chrup sanovat, protože i malý zubní kaz je kazem blízkým dřeni. </a:t>
            </a:r>
          </a:p>
          <a:p>
            <a:r>
              <a:rPr lang="cs-CZ" dirty="0"/>
              <a:t>Anatomie kořenové části je složitá, počet kořenových kanálků je nestandardní, což komplikuje endodontické </a:t>
            </a:r>
            <a:r>
              <a:rPr lang="cs-CZ" dirty="0" smtClean="0"/>
              <a:t>ošetření.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9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Cukry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Bylo zjištěno, že podává-li se cukr v tekuté formě, nedochází k takovému zvýšení kazivosti, jako při konzumaci lepivých </a:t>
            </a:r>
            <a:r>
              <a:rPr lang="cs-CZ" dirty="0" smtClean="0"/>
              <a:t>cukrovinek.</a:t>
            </a:r>
          </a:p>
          <a:p>
            <a:r>
              <a:rPr lang="cs-CZ" dirty="0" smtClean="0"/>
              <a:t>Ke </a:t>
            </a:r>
            <a:r>
              <a:rPr lang="cs-CZ" dirty="0"/>
              <a:t>zvýšení kazivosti ale dochází tehdy, pokud jsou cukrovinky a slazené nápoje podávány několikrát denně mezi hlavními </a:t>
            </a:r>
            <a:r>
              <a:rPr lang="cs-CZ" dirty="0" smtClean="0"/>
              <a:t>jídly.</a:t>
            </a:r>
          </a:p>
          <a:p>
            <a:r>
              <a:rPr lang="cs-CZ" dirty="0" smtClean="0"/>
              <a:t>Také pravidelně večer a v noci.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8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Fáze výměny chrupu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19936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cs-CZ" dirty="0" smtClean="0"/>
              <a:t>1</a:t>
            </a:r>
            <a:r>
              <a:rPr lang="cs-CZ" dirty="0"/>
              <a:t>. fáze – mezi 6. a 9. rokem života</a:t>
            </a:r>
          </a:p>
          <a:p>
            <a:pPr marL="109728" indent="0">
              <a:buNone/>
            </a:pPr>
            <a:r>
              <a:rPr lang="cs-CZ" dirty="0"/>
              <a:t>	- vypadávají mléčné řezáky a prořezává se 1. stálý molár distálně od řady mléčných </a:t>
            </a:r>
          </a:p>
          <a:p>
            <a:pPr marL="109728" indent="0">
              <a:buNone/>
            </a:pPr>
            <a:r>
              <a:rPr lang="cs-CZ" dirty="0"/>
              <a:t>	   zubů</a:t>
            </a:r>
          </a:p>
          <a:p>
            <a:pPr marL="109728" indent="0">
              <a:buNone/>
            </a:pPr>
            <a:r>
              <a:rPr lang="cs-CZ" dirty="0"/>
              <a:t>	- po ukončení erupce dolních řezáků a stoliček šestého roku nastává 2. fyziologické</a:t>
            </a:r>
          </a:p>
          <a:p>
            <a:pPr marL="109728" indent="0">
              <a:buNone/>
            </a:pPr>
            <a:r>
              <a:rPr lang="cs-CZ" dirty="0"/>
              <a:t>	   zvýšení skusu</a:t>
            </a:r>
          </a:p>
          <a:p>
            <a:pPr marL="109728" indent="0">
              <a:buNone/>
            </a:pPr>
            <a:r>
              <a:rPr lang="cs-CZ" dirty="0"/>
              <a:t>	- poté prořezává střední a pak boční řezák, mléčný špičák obě dvě mléčné stoličky</a:t>
            </a:r>
          </a:p>
          <a:p>
            <a:pPr marL="109728" indent="0">
              <a:buNone/>
            </a:pPr>
            <a:r>
              <a:rPr lang="cs-CZ" dirty="0"/>
              <a:t>	   přitom vytváří opěrnou zónu, která zachytává tlak prořezávajících zubů</a:t>
            </a:r>
          </a:p>
          <a:p>
            <a:pPr marL="109728" indent="0">
              <a:buNone/>
            </a:pPr>
            <a:r>
              <a:rPr lang="cs-CZ" dirty="0"/>
              <a:t>	- současně s erupcí trvalých zubů rostou čelisti do šířky a </a:t>
            </a:r>
            <a:r>
              <a:rPr lang="cs-CZ" dirty="0" smtClean="0"/>
              <a:t>délky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2. </a:t>
            </a:r>
            <a:r>
              <a:rPr lang="cs-CZ" dirty="0"/>
              <a:t>fáze – mezi 10. a 12. rokem života</a:t>
            </a:r>
          </a:p>
          <a:p>
            <a:pPr marL="109728" indent="0">
              <a:buNone/>
            </a:pPr>
            <a:r>
              <a:rPr lang="cs-CZ" dirty="0"/>
              <a:t>	- mléčné moláry se vyměňují za premoláry a mléčné špičáky za stálé</a:t>
            </a:r>
          </a:p>
          <a:p>
            <a:pPr marL="109728" indent="0">
              <a:buNone/>
            </a:pPr>
            <a:r>
              <a:rPr lang="cs-CZ" dirty="0"/>
              <a:t>	- erupce dolních stálých špičáků je spojena se sagitálním růstem čelisti (3. fyziolog.</a:t>
            </a:r>
          </a:p>
          <a:p>
            <a:pPr marL="109728" indent="0">
              <a:buNone/>
            </a:pPr>
            <a:r>
              <a:rPr lang="cs-CZ" dirty="0"/>
              <a:t>	   zvýšení skusu)</a:t>
            </a:r>
          </a:p>
          <a:p>
            <a:pPr marL="109728" indent="0">
              <a:buNone/>
            </a:pPr>
            <a:r>
              <a:rPr lang="cs-CZ" dirty="0"/>
              <a:t>	- po vypadnutí posledního mléčného chrupu je perioda výměny </a:t>
            </a:r>
            <a:r>
              <a:rPr lang="cs-CZ" dirty="0" smtClean="0"/>
              <a:t>ukončená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Periody výměny chrupu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I</a:t>
            </a:r>
            <a:r>
              <a:rPr lang="cs-CZ" dirty="0"/>
              <a:t>. perioda – mezi 6. a 9. rokem</a:t>
            </a:r>
          </a:p>
          <a:p>
            <a:pPr marL="109728" indent="0">
              <a:buNone/>
            </a:pPr>
            <a:r>
              <a:rPr lang="cs-CZ" dirty="0"/>
              <a:t>	     - prořezává se 1. stálý molár (vzhledem k období, </a:t>
            </a:r>
            <a:r>
              <a:rPr lang="cs-CZ" dirty="0" smtClean="0"/>
              <a:t>kdy </a:t>
            </a:r>
            <a:r>
              <a:rPr lang="cs-CZ" dirty="0"/>
              <a:t>prořezává, se označuje jako</a:t>
            </a:r>
          </a:p>
          <a:p>
            <a:pPr marL="109728" indent="0">
              <a:buNone/>
            </a:pPr>
            <a:r>
              <a:rPr lang="cs-CZ" dirty="0"/>
              <a:t>        molár šestého roku) a trvalé řezáky</a:t>
            </a:r>
          </a:p>
          <a:p>
            <a:r>
              <a:rPr lang="cs-CZ" dirty="0"/>
              <a:t>II. perioda – mezi 9. a 12. rokem</a:t>
            </a:r>
          </a:p>
          <a:p>
            <a:pPr marL="109728" indent="0">
              <a:buNone/>
            </a:pPr>
            <a:r>
              <a:rPr lang="cs-CZ" dirty="0"/>
              <a:t>	      - prořezávají premoláry, stálé špičáky a 2. stálé moláry (moláry dvanáctého roku)</a:t>
            </a:r>
          </a:p>
          <a:p>
            <a:r>
              <a:rPr lang="cs-CZ" dirty="0"/>
              <a:t>III. perioda – mezi 14. a 18. rokem</a:t>
            </a:r>
          </a:p>
          <a:p>
            <a:pPr marL="109728" indent="0">
              <a:buNone/>
            </a:pPr>
            <a:r>
              <a:rPr lang="cs-CZ" dirty="0" smtClean="0"/>
              <a:t>               - </a:t>
            </a:r>
            <a:r>
              <a:rPr lang="cs-CZ" dirty="0"/>
              <a:t>prořezává stálý 3. molár (zub moudrosti)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8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Školní věk </a:t>
            </a:r>
            <a:r>
              <a:rPr lang="da-DK" dirty="0" smtClean="0"/>
              <a:t>6- </a:t>
            </a:r>
            <a:r>
              <a:rPr lang="da-DK" dirty="0"/>
              <a:t>15 </a:t>
            </a:r>
            <a:r>
              <a:rPr lang="da-DK" dirty="0" smtClean="0"/>
              <a:t>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 školní věk je charakteristický rozvoj abstraktního myšlení, citová rozkolísanost a kritičnost</a:t>
            </a:r>
            <a:r>
              <a:rPr lang="cs-CZ" dirty="0" smtClean="0"/>
              <a:t>.</a:t>
            </a:r>
          </a:p>
          <a:p>
            <a:r>
              <a:rPr lang="cs-CZ" dirty="0" smtClean="0"/>
              <a:t> Dítě prochází </a:t>
            </a:r>
            <a:r>
              <a:rPr lang="cs-CZ" dirty="0"/>
              <a:t>emocionálním zklidněním, které je způsobeno zvýšeným uznáním sociálních norem či schopností žít aktivním životem a staráním se o svůj zevnějšek.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tomto období je důležité dítě chválit - dítě prožívá pocit uspokojení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Délka koncentrace výrazně narůstá, rozšiřuje se okruh zájmů a komunikace nezůstává pouze formou osobní, ale dítě je naučeno i formě písemné</a:t>
            </a:r>
          </a:p>
        </p:txBody>
      </p:sp>
    </p:spTree>
    <p:extLst>
      <p:ext uri="{BB962C8B-B14F-4D97-AF65-F5344CB8AC3E}">
        <p14:creationId xmlns:p14="http://schemas.microsoft.com/office/powerpoint/2010/main" val="28460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Školní věk </a:t>
            </a:r>
            <a:r>
              <a:rPr lang="da-DK" dirty="0" smtClean="0"/>
              <a:t>6- </a:t>
            </a:r>
            <a:r>
              <a:rPr lang="da-DK" dirty="0"/>
              <a:t>15 </a:t>
            </a:r>
            <a:r>
              <a:rPr lang="da-DK" dirty="0" smtClean="0"/>
              <a:t>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Postupně se prořezává stálý chrup. Dítěti rodič stále pomáhá s dočišťováním, jak je individuálně třeba.</a:t>
            </a:r>
          </a:p>
          <a:p>
            <a:r>
              <a:rPr lang="cs-CZ" dirty="0"/>
              <a:t>Dítě dochází do ordinace stále s rodičem. Je sebevědomé, hravé, udrží déle pozornost, uvědomuje si pravidla a chce být jako dospělý. Pozornost věnujeme přímo jemu. Používáme i neverbální komunikaci a vysvětlujeme vše tak, aby tomu dítě rozumělo</a:t>
            </a:r>
            <a:r>
              <a:rPr lang="cs-CZ" dirty="0" smtClean="0"/>
              <a:t>.</a:t>
            </a:r>
          </a:p>
          <a:p>
            <a:r>
              <a:rPr lang="cs-CZ" dirty="0"/>
              <a:t>V tomto věku je u části dětí indikována ortodontická léčba snímacím a později fixním aparátem</a:t>
            </a:r>
          </a:p>
        </p:txBody>
      </p:sp>
    </p:spTree>
    <p:extLst>
      <p:ext uri="{BB962C8B-B14F-4D97-AF65-F5344CB8AC3E}">
        <p14:creationId xmlns:p14="http://schemas.microsoft.com/office/powerpoint/2010/main" val="2075286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Managment u dětí v prvních a druhých třídách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Dítě 6-8 leté je hravé, udrží déle  pozornost, chce být jako dospělý</a:t>
            </a:r>
          </a:p>
          <a:p>
            <a:r>
              <a:rPr lang="cs-CZ" dirty="0" smtClean="0"/>
              <a:t>Dochází k prudkému střídání nálad, bývá více podrážděné a mívá sklon k negativizmu. V chování se objevuje hněv, strach, žárlivost. </a:t>
            </a:r>
          </a:p>
          <a:p>
            <a:r>
              <a:rPr lang="cs-CZ" dirty="0" smtClean="0"/>
              <a:t>Dítě je citově labilní „ještě pláče u už se směje“ </a:t>
            </a:r>
          </a:p>
          <a:p>
            <a:r>
              <a:rPr lang="cs-CZ" dirty="0" smtClean="0"/>
              <a:t>Ve vývoji etických citů je rozhodující vzor dospělého.</a:t>
            </a:r>
          </a:p>
          <a:p>
            <a:r>
              <a:rPr lang="cs-CZ" dirty="0" smtClean="0"/>
              <a:t>Dítě si v tomto věku uvědomuje co je dobré a co špatné, co může a co ne. </a:t>
            </a:r>
          </a:p>
          <a:p>
            <a:r>
              <a:rPr lang="cs-CZ" dirty="0" smtClean="0"/>
              <a:t>Je schopné seriózně plnit úkoly.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4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cs-CZ" dirty="0" err="1" smtClean="0"/>
              <a:t>Manažment</a:t>
            </a:r>
            <a:r>
              <a:rPr lang="cs-CZ" dirty="0" smtClean="0"/>
              <a:t> práce DH u 6 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Cíl</a:t>
            </a:r>
            <a:r>
              <a:rPr lang="cs-CZ" dirty="0" smtClean="0"/>
              <a:t>: kontrola </a:t>
            </a:r>
            <a:r>
              <a:rPr lang="cs-CZ" dirty="0" err="1" smtClean="0"/>
              <a:t>biofilmu</a:t>
            </a:r>
            <a:r>
              <a:rPr lang="cs-CZ" dirty="0" smtClean="0"/>
              <a:t> plaku za účelem úpravy mikrobiální flóry, tedy udržení dobré ústní hygieny a zároveň zabránění množení rizikových bakterií kazu – nové místa retence plaku - stálé moláry.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Vyšetření</a:t>
            </a:r>
            <a:r>
              <a:rPr lang="cs-CZ" dirty="0" smtClean="0"/>
              <a:t>: </a:t>
            </a:r>
            <a:r>
              <a:rPr lang="cs-CZ" b="1" dirty="0" smtClean="0"/>
              <a:t>Anamnéza</a:t>
            </a:r>
            <a:r>
              <a:rPr lang="cs-CZ" dirty="0" smtClean="0"/>
              <a:t> : zdravotní, fluoridová, výživy, sociální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</a:t>
            </a:r>
            <a:r>
              <a:rPr lang="cs-CZ" b="1" dirty="0" smtClean="0"/>
              <a:t>Stav chrupu</a:t>
            </a:r>
            <a:r>
              <a:rPr lang="cs-CZ" dirty="0" smtClean="0"/>
              <a:t>: vyšetření jamek, fisur, kazů, výplní, extrakcí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b="1" dirty="0" smtClean="0"/>
              <a:t>Stav hygieny</a:t>
            </a:r>
            <a:r>
              <a:rPr lang="cs-CZ" dirty="0" smtClean="0"/>
              <a:t>: detekce plaku – barvením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b="1" dirty="0" smtClean="0"/>
              <a:t>Stav parodontu</a:t>
            </a:r>
            <a:r>
              <a:rPr lang="cs-CZ" dirty="0" smtClean="0"/>
              <a:t>: orientační vyšetření CPITN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b="1" dirty="0" smtClean="0"/>
              <a:t>Stav sliznic a mukogingivální oblasti</a:t>
            </a:r>
            <a:r>
              <a:rPr lang="cs-CZ" dirty="0" smtClean="0"/>
              <a:t>: tahy </a:t>
            </a:r>
            <a:r>
              <a:rPr lang="cs-CZ" dirty="0" err="1" smtClean="0"/>
              <a:t>frenul</a:t>
            </a:r>
            <a:r>
              <a:rPr lang="cs-CZ" dirty="0" smtClean="0"/>
              <a:t>, podjazykové uzdičky, afty, </a:t>
            </a:r>
            <a:r>
              <a:rPr lang="cs-CZ" dirty="0" err="1" smtClean="0"/>
              <a:t>herpesy</a:t>
            </a:r>
            <a:r>
              <a:rPr lang="cs-CZ" dirty="0" smtClean="0"/>
              <a:t>,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b="1" dirty="0" smtClean="0"/>
              <a:t>Artikulace</a:t>
            </a:r>
            <a:r>
              <a:rPr lang="cs-CZ" dirty="0" smtClean="0"/>
              <a:t>: skus, anomálie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b="1" dirty="0" smtClean="0"/>
              <a:t>Vyšetření rizika kazu</a:t>
            </a:r>
            <a:r>
              <a:rPr lang="cs-CZ" dirty="0" smtClean="0"/>
              <a:t>: osobní , klinické,   mikrobiologické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Dentálně – hygienická diagnóza - KAR, PAR, KAR -PAR, běžný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7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Plán prevence a léčby </a:t>
            </a:r>
            <a:r>
              <a:rPr lang="cs-CZ" dirty="0" smtClean="0"/>
              <a:t>DH u 6 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i="1" u="sng" dirty="0" smtClean="0"/>
              <a:t>Provizorní plán</a:t>
            </a:r>
            <a:r>
              <a:rPr lang="cs-CZ" dirty="0" smtClean="0"/>
              <a:t>: ošetření akutních stavů – odstranění kariézního ložiska, stanovení počtu návštěv HF, </a:t>
            </a:r>
            <a:r>
              <a:rPr lang="cs-CZ" dirty="0" err="1" smtClean="0"/>
              <a:t>recall</a:t>
            </a: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r>
              <a:rPr lang="cs-CZ" i="1" u="sng" dirty="0" smtClean="0"/>
              <a:t>Hygienická fáze</a:t>
            </a:r>
            <a:r>
              <a:rPr lang="cs-CZ" dirty="0" smtClean="0"/>
              <a:t>: - motivace ( rodič + dítě) vysvětlení pacientovi jak vzniká kaz pomocí motivačního atlasu, detekce plaku</a:t>
            </a:r>
          </a:p>
          <a:p>
            <a:pPr marL="109728" indent="0">
              <a:buNone/>
            </a:pPr>
            <a:r>
              <a:rPr lang="cs-CZ" dirty="0" smtClean="0"/>
              <a:t>                                   - instruktáž- zubní kartáček pro dospělé, technika Bass, </a:t>
            </a:r>
            <a:r>
              <a:rPr lang="cs-CZ" dirty="0" err="1" smtClean="0"/>
              <a:t>Stillman</a:t>
            </a:r>
            <a:r>
              <a:rPr lang="cs-CZ" dirty="0" smtClean="0"/>
              <a:t>, příčně trvalý molár. Solo kartáček, dentální nit , </a:t>
            </a:r>
            <a:r>
              <a:rPr lang="cs-CZ" dirty="0" err="1" smtClean="0"/>
              <a:t>mezizub</a:t>
            </a:r>
            <a:r>
              <a:rPr lang="cs-CZ" dirty="0" smtClean="0"/>
              <a:t>. kartáček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- Profesionální čištění , </a:t>
            </a:r>
            <a:r>
              <a:rPr lang="cs-CZ" dirty="0" err="1" smtClean="0"/>
              <a:t>polishing</a:t>
            </a:r>
            <a:r>
              <a:rPr lang="cs-CZ" dirty="0" smtClean="0"/>
              <a:t>, fluoridace</a:t>
            </a:r>
          </a:p>
          <a:p>
            <a:pPr marL="109728" indent="0">
              <a:buNone/>
            </a:pPr>
            <a:r>
              <a:rPr lang="cs-CZ" dirty="0" smtClean="0"/>
              <a:t>                                    - </a:t>
            </a:r>
            <a:r>
              <a:rPr lang="pt-BR" dirty="0"/>
              <a:t>Informace o výživě (sladkosti, nápoje)</a:t>
            </a:r>
            <a:endParaRPr lang="cs-CZ" dirty="0" smtClean="0"/>
          </a:p>
          <a:p>
            <a:r>
              <a:rPr lang="cs-CZ" i="1" u="sng" dirty="0" smtClean="0"/>
              <a:t>Revalvace</a:t>
            </a:r>
            <a:r>
              <a:rPr lang="cs-CZ" dirty="0" smtClean="0"/>
              <a:t> : zhodnocení spolupráce dítěte a rodiče s ošetřujícím</a:t>
            </a:r>
          </a:p>
          <a:p>
            <a:r>
              <a:rPr lang="cs-CZ" i="1" u="sng" dirty="0" smtClean="0"/>
              <a:t>Definitivní plán</a:t>
            </a:r>
            <a:r>
              <a:rPr lang="cs-CZ" dirty="0" smtClean="0"/>
              <a:t>: sanace chrupu</a:t>
            </a:r>
          </a:p>
          <a:p>
            <a:r>
              <a:rPr lang="cs-CZ" i="1" u="sng" dirty="0" err="1" smtClean="0"/>
              <a:t>Recall</a:t>
            </a:r>
            <a:r>
              <a:rPr lang="cs-CZ" dirty="0" smtClean="0"/>
              <a:t>: u běžného pacienta za půl roku</a:t>
            </a:r>
          </a:p>
          <a:p>
            <a:pPr marL="109728" indent="0">
              <a:buNone/>
            </a:pPr>
            <a:r>
              <a:rPr lang="cs-CZ" dirty="0" smtClean="0"/>
              <a:t>                  u kar pacienta za 3 měsíce </a:t>
            </a:r>
          </a:p>
          <a:p>
            <a:pPr marL="109728" indent="0">
              <a:buNone/>
            </a:pPr>
            <a:r>
              <a:rPr lang="cs-CZ" dirty="0" smtClean="0"/>
              <a:t>Doporučení: fluoridace – endogenní –sůl, tablety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- exogenní – F pasta – 1000 – 1550 </a:t>
            </a:r>
            <a:r>
              <a:rPr lang="cs-CZ" dirty="0" err="1" smtClean="0"/>
              <a:t>ppm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- F – gel, ústní voda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- antimikrobiální prostředky: výplachy, nebo potírání zubů CHX roztokem 7 dní/ měsíc – na ovlivnění bakterií</a:t>
            </a:r>
          </a:p>
          <a:p>
            <a:pPr>
              <a:buFontTx/>
              <a:buChar char="-"/>
            </a:pPr>
            <a:r>
              <a:rPr lang="cs-CZ" dirty="0" smtClean="0"/>
              <a:t>Úprava výživy podle kazivosti chrupu ( Výživový protokol)</a:t>
            </a:r>
          </a:p>
          <a:p>
            <a:pPr>
              <a:buFontTx/>
              <a:buChar char="-"/>
            </a:pPr>
            <a:r>
              <a:rPr lang="cs-CZ" dirty="0" smtClean="0"/>
              <a:t>-Pečetění zubů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5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Výživová doporučení pro děti v prvních a druhých třídách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vydatná </a:t>
            </a:r>
            <a:r>
              <a:rPr lang="cs-CZ" dirty="0"/>
              <a:t>snídaně, po které následuje důkladné vyčistění zubů zubní pastou s fluoridem </a:t>
            </a:r>
            <a:endParaRPr lang="cs-CZ" dirty="0" smtClean="0"/>
          </a:p>
          <a:p>
            <a:r>
              <a:rPr lang="cs-CZ" dirty="0" smtClean="0"/>
              <a:t>vyloučit </a:t>
            </a:r>
            <a:r>
              <a:rPr lang="cs-CZ" dirty="0"/>
              <a:t>konzumaci sladkostí a sladkých nápojů v dopoledních </a:t>
            </a:r>
            <a:r>
              <a:rPr lang="cs-CZ" dirty="0" smtClean="0"/>
              <a:t>hodinách</a:t>
            </a:r>
          </a:p>
          <a:p>
            <a:r>
              <a:rPr lang="cs-CZ" dirty="0" smtClean="0"/>
              <a:t>omezit </a:t>
            </a:r>
            <a:r>
              <a:rPr lang="cs-CZ" dirty="0"/>
              <a:t>frekvenci konzumace sladkostí mezi obědem a večeří na minimum, sladkou potravinu či nápoj podat jako součást hlavního </a:t>
            </a:r>
            <a:r>
              <a:rPr lang="cs-CZ" dirty="0" smtClean="0"/>
              <a:t>jídla</a:t>
            </a:r>
          </a:p>
          <a:p>
            <a:r>
              <a:rPr lang="cs-CZ" dirty="0" smtClean="0"/>
              <a:t>omezit </a:t>
            </a:r>
            <a:r>
              <a:rPr lang="cs-CZ" dirty="0"/>
              <a:t>popíjení cukrem slazených nápojů a džusů v průběhu dne a nahradit je stolní či minerální vodou nebo neslazeným čajem </a:t>
            </a:r>
            <a:endParaRPr lang="cs-CZ" dirty="0" smtClean="0"/>
          </a:p>
          <a:p>
            <a:r>
              <a:rPr lang="cs-CZ" dirty="0" smtClean="0"/>
              <a:t>doporučit </a:t>
            </a:r>
            <a:r>
              <a:rPr lang="cs-CZ" dirty="0"/>
              <a:t>po jídle žvýkání žvýkačky bez cukru, která zvyšuje tvorbu slin. Zbytky potravy se tak zředí a jsou rychleji odstraněny z úst </a:t>
            </a:r>
            <a:endParaRPr lang="cs-CZ" dirty="0" smtClean="0"/>
          </a:p>
          <a:p>
            <a:r>
              <a:rPr lang="cs-CZ" dirty="0" smtClean="0"/>
              <a:t>zcela </a:t>
            </a:r>
            <a:r>
              <a:rPr lang="cs-CZ" dirty="0"/>
              <a:t>vyloučit konzumaci sladkostí a slazených nápojů po večerním vyčistění zubů. Pečlivé čistění zubů pastou s fluoridem, nejlépe pod dohledem rodičů, by mělo být zakončením dne, po kterém jde dítě spát</a:t>
            </a:r>
          </a:p>
        </p:txBody>
      </p:sp>
    </p:spTree>
    <p:extLst>
      <p:ext uri="{BB962C8B-B14F-4D97-AF65-F5344CB8AC3E}">
        <p14:creationId xmlns:p14="http://schemas.microsoft.com/office/powerpoint/2010/main" val="42229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Výživová doporučení pro děti ve třetích a čtvrtých třídách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Platí zde v podstatě totéž, co pro děti předchozí skupiny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Dohled </a:t>
            </a:r>
            <a:r>
              <a:rPr lang="cs-CZ" dirty="0"/>
              <a:t>rodičů je už menší a děti často </a:t>
            </a:r>
            <a:r>
              <a:rPr lang="cs-CZ" dirty="0" smtClean="0"/>
              <a:t>dostávají kapesné</a:t>
            </a:r>
            <a:r>
              <a:rPr lang="cs-CZ" dirty="0"/>
              <a:t>, které utrácejí právě za cukrovinky. </a:t>
            </a:r>
            <a:endParaRPr lang="cs-CZ" dirty="0" smtClean="0"/>
          </a:p>
          <a:p>
            <a:r>
              <a:rPr lang="cs-CZ" dirty="0" smtClean="0"/>
              <a:t>Prořezávající </a:t>
            </a:r>
            <a:r>
              <a:rPr lang="cs-CZ" dirty="0"/>
              <a:t>stálé zuby jsou v tomto období zubním </a:t>
            </a:r>
            <a:r>
              <a:rPr lang="cs-CZ" dirty="0" smtClean="0"/>
              <a:t>kazem nejvíce </a:t>
            </a:r>
            <a:r>
              <a:rPr lang="cs-CZ" dirty="0"/>
              <a:t>ohrožené, proto konzumace sladkostí mezi hlavními jídly a zejména na noc po večeři je </a:t>
            </a:r>
            <a:r>
              <a:rPr lang="cs-CZ" dirty="0" smtClean="0"/>
              <a:t>velmi nebezpečná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0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Morfologie dočasných zubů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7" y="2636912"/>
            <a:ext cx="4608512" cy="32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1681"/>
            <a:ext cx="3456732" cy="28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dirty="0" err="1" smtClean="0"/>
              <a:t>Manažment</a:t>
            </a:r>
            <a:r>
              <a:rPr lang="cs-CZ" dirty="0" smtClean="0"/>
              <a:t> DH  u 10 - 12 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Dítě si začíná uvědomovat svou osobnost. Napodobuje myšlenky charakteristické pro jeho dobu, nebo napodobuje nějaký svůj idol. Bouří se proti autoritám, zvláště proti rodičům nebo učitelům. Navazuje přátelství a poznává první lásky. Mohou probíhat změny nálad</a:t>
            </a:r>
            <a:r>
              <a:rPr lang="cs-CZ" dirty="0" smtClean="0"/>
              <a:t>.</a:t>
            </a:r>
          </a:p>
          <a:p>
            <a:r>
              <a:rPr lang="cs-CZ" dirty="0"/>
              <a:t>O</a:t>
            </a:r>
            <a:r>
              <a:rPr lang="cs-CZ" dirty="0" smtClean="0"/>
              <a:t>bdobí </a:t>
            </a:r>
            <a:r>
              <a:rPr lang="cs-CZ" dirty="0"/>
              <a:t>dospívání (puberty). Je to období změn tělesných i psychických. Tělo dítěte se mění na tělo fyzicky dospělého člověka</a:t>
            </a:r>
            <a:r>
              <a:rPr lang="cs-CZ" dirty="0" smtClean="0"/>
              <a:t>.</a:t>
            </a:r>
          </a:p>
          <a:p>
            <a:r>
              <a:rPr lang="cs-CZ" dirty="0" smtClean="0"/>
              <a:t>Růst 2 stálého moláru.</a:t>
            </a:r>
          </a:p>
          <a:p>
            <a:r>
              <a:rPr lang="cs-CZ" dirty="0" smtClean="0"/>
              <a:t>Cíl: kontrola </a:t>
            </a:r>
            <a:r>
              <a:rPr lang="cs-CZ" dirty="0" err="1" smtClean="0"/>
              <a:t>biofilmu</a:t>
            </a:r>
            <a:r>
              <a:rPr lang="cs-CZ" dirty="0" smtClean="0"/>
              <a:t> plaku, udržení dobré ústní hygieny a zabránění rizika vzniku kazu a přenos infekce na prořezávající se druhý stálý molár.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ES" dirty="0"/>
              <a:t>Plán prevence a léčby DH u </a:t>
            </a:r>
            <a:r>
              <a:rPr lang="cs-CZ" dirty="0" smtClean="0"/>
              <a:t>10 - 12</a:t>
            </a:r>
            <a:r>
              <a:rPr lang="es-ES" dirty="0" smtClean="0"/>
              <a:t> </a:t>
            </a:r>
            <a:r>
              <a:rPr lang="es-ES" dirty="0"/>
              <a:t>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Závisí na riziku kazu a zánětu</a:t>
            </a:r>
          </a:p>
          <a:p>
            <a:r>
              <a:rPr lang="cs-CZ" i="1" u="sng" dirty="0" smtClean="0"/>
              <a:t>Provizorní plán</a:t>
            </a:r>
            <a:r>
              <a:rPr lang="cs-CZ" dirty="0" smtClean="0"/>
              <a:t>: stanovíme počet návštěv v HF, případně odstranění bolesti, </a:t>
            </a:r>
            <a:r>
              <a:rPr lang="cs-CZ" dirty="0" err="1" smtClean="0"/>
              <a:t>recall</a:t>
            </a:r>
            <a:r>
              <a:rPr lang="cs-CZ" dirty="0" smtClean="0"/>
              <a:t>.</a:t>
            </a:r>
          </a:p>
          <a:p>
            <a:r>
              <a:rPr lang="cs-CZ" b="1" u="sng" dirty="0" smtClean="0"/>
              <a:t>HF- běžný </a:t>
            </a:r>
            <a:r>
              <a:rPr lang="cs-CZ" b="1" u="sng" dirty="0"/>
              <a:t>pacient </a:t>
            </a:r>
            <a:r>
              <a:rPr lang="cs-CZ" dirty="0" smtClean="0"/>
              <a:t>–- </a:t>
            </a:r>
            <a:r>
              <a:rPr lang="cs-CZ" dirty="0"/>
              <a:t>motivace ( rodič + dítě) vysvětlení pacientovi jak vzniká kaz pomocí motivačního atlasu, detekce plaku</a:t>
            </a:r>
          </a:p>
          <a:p>
            <a:pPr marL="109728" indent="0">
              <a:buNone/>
            </a:pPr>
            <a:r>
              <a:rPr lang="cs-CZ" dirty="0" smtClean="0"/>
              <a:t>                                           </a:t>
            </a:r>
            <a:r>
              <a:rPr lang="cs-CZ" dirty="0"/>
              <a:t>- instruktáž- zubní kartáček pro dospělé, technika Bass, </a:t>
            </a:r>
            <a:r>
              <a:rPr lang="cs-CZ" dirty="0" err="1"/>
              <a:t>Stillman</a:t>
            </a:r>
            <a:r>
              <a:rPr lang="cs-CZ" dirty="0"/>
              <a:t>, příčně </a:t>
            </a:r>
            <a:r>
              <a:rPr lang="cs-CZ" dirty="0" smtClean="0"/>
              <a:t>trvalý druhý </a:t>
            </a:r>
            <a:r>
              <a:rPr lang="cs-CZ" dirty="0"/>
              <a:t>molár. Solo kartáček, dentální nit ( </a:t>
            </a:r>
            <a:r>
              <a:rPr lang="cs-CZ" dirty="0" err="1"/>
              <a:t>flosspic</a:t>
            </a:r>
            <a:r>
              <a:rPr lang="cs-CZ" dirty="0" smtClean="0"/>
              <a:t>), mezizubní kartáčky</a:t>
            </a:r>
            <a:endParaRPr lang="cs-CZ" dirty="0"/>
          </a:p>
          <a:p>
            <a:pPr marL="109728" indent="0">
              <a:buNone/>
            </a:pPr>
            <a:r>
              <a:rPr lang="cs-CZ" dirty="0" smtClean="0"/>
              <a:t>                                         </a:t>
            </a:r>
            <a:r>
              <a:rPr lang="cs-CZ" dirty="0"/>
              <a:t>- Profesionální čištění , </a:t>
            </a:r>
            <a:r>
              <a:rPr lang="cs-CZ" dirty="0" err="1"/>
              <a:t>polishing</a:t>
            </a:r>
            <a:r>
              <a:rPr lang="cs-CZ" dirty="0"/>
              <a:t>, fluoridace</a:t>
            </a:r>
          </a:p>
          <a:p>
            <a:endParaRPr lang="cs-CZ" dirty="0"/>
          </a:p>
          <a:p>
            <a:r>
              <a:rPr lang="cs-CZ" dirty="0"/>
              <a:t>Revalvace : zhodnocení spolupráce dítěte </a:t>
            </a:r>
            <a:endParaRPr lang="cs-CZ" dirty="0" smtClean="0"/>
          </a:p>
          <a:p>
            <a:r>
              <a:rPr lang="cs-CZ" dirty="0" err="1" smtClean="0"/>
              <a:t>Recall</a:t>
            </a:r>
            <a:r>
              <a:rPr lang="cs-CZ" dirty="0"/>
              <a:t>: u běžného pacienta za půl roku</a:t>
            </a:r>
          </a:p>
          <a:p>
            <a:r>
              <a:rPr lang="cs-CZ" dirty="0" smtClean="0"/>
              <a:t>Doporučení</a:t>
            </a:r>
            <a:r>
              <a:rPr lang="cs-CZ" dirty="0"/>
              <a:t>: fluoridace – endogenní –sůl, tablety</a:t>
            </a:r>
          </a:p>
          <a:p>
            <a:pPr marL="109728" indent="0">
              <a:buNone/>
            </a:pPr>
            <a:r>
              <a:rPr lang="cs-CZ" dirty="0"/>
              <a:t>                                             - exogenní – F pasta – 1000 – 1550 </a:t>
            </a:r>
            <a:r>
              <a:rPr lang="cs-CZ" dirty="0" err="1"/>
              <a:t>ppm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                                             - F – gel, ústní </a:t>
            </a:r>
            <a:r>
              <a:rPr lang="cs-CZ" dirty="0" smtClean="0"/>
              <a:t>voda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- Informace o výživě (sladkosti, nápoje)</a:t>
            </a:r>
            <a:endParaRPr lang="cs-CZ" dirty="0"/>
          </a:p>
          <a:p>
            <a:pPr marL="109728" indent="0">
              <a:buNone/>
            </a:pPr>
            <a:r>
              <a:rPr lang="cs-CZ" dirty="0" smtClean="0"/>
              <a:t>-</a:t>
            </a:r>
            <a:r>
              <a:rPr lang="cs-CZ" dirty="0"/>
              <a:t>Pečetění zubů   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2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Plán prevence a léčby DH u </a:t>
            </a:r>
            <a:r>
              <a:rPr lang="cs-CZ" dirty="0" smtClean="0"/>
              <a:t>10-</a:t>
            </a:r>
            <a:r>
              <a:rPr lang="es-ES" dirty="0" smtClean="0"/>
              <a:t>12 </a:t>
            </a:r>
            <a:r>
              <a:rPr lang="es-ES" dirty="0"/>
              <a:t>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HF – </a:t>
            </a:r>
            <a:r>
              <a:rPr lang="cs-CZ" dirty="0" err="1" smtClean="0"/>
              <a:t>kariologický</a:t>
            </a:r>
            <a:r>
              <a:rPr lang="cs-CZ" dirty="0"/>
              <a:t> </a:t>
            </a:r>
            <a:r>
              <a:rPr lang="cs-CZ" dirty="0" smtClean="0"/>
              <a:t>pacient - motivace </a:t>
            </a:r>
            <a:r>
              <a:rPr lang="cs-CZ" dirty="0"/>
              <a:t>( rodič + dítě) vysvětlení pacientovi jak vzniká kaz pomocí motivačního atlasu, detekce plaku</a:t>
            </a:r>
          </a:p>
          <a:p>
            <a:r>
              <a:rPr lang="cs-CZ" dirty="0"/>
              <a:t>                                           - instruktáž- zubní kartáček pro dospělé, technika Bass, </a:t>
            </a:r>
            <a:r>
              <a:rPr lang="cs-CZ" dirty="0" err="1"/>
              <a:t>Stillman</a:t>
            </a:r>
            <a:r>
              <a:rPr lang="cs-CZ" dirty="0"/>
              <a:t>, příčně trvalý druhý molár. Solo kartáček, dentální nit ( </a:t>
            </a:r>
            <a:r>
              <a:rPr lang="cs-CZ" dirty="0" err="1"/>
              <a:t>flosspic</a:t>
            </a:r>
            <a:r>
              <a:rPr lang="cs-CZ" dirty="0"/>
              <a:t>), mezizubní kartáčky</a:t>
            </a:r>
          </a:p>
          <a:p>
            <a:pPr marL="109728" indent="0">
              <a:buNone/>
            </a:pPr>
            <a:r>
              <a:rPr lang="cs-CZ" dirty="0"/>
              <a:t>                                         - Profesionální čištění , </a:t>
            </a:r>
            <a:r>
              <a:rPr lang="cs-CZ" dirty="0" err="1"/>
              <a:t>polishing</a:t>
            </a:r>
            <a:r>
              <a:rPr lang="cs-CZ" dirty="0"/>
              <a:t>, </a:t>
            </a:r>
            <a:r>
              <a:rPr lang="cs-CZ" dirty="0" smtClean="0"/>
              <a:t>fluoridace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- Výživový protokol, protokol rizika kazu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- Vysoké riziko kazu – úprava bakteriální flóry CHX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výplachy, </a:t>
            </a:r>
            <a:r>
              <a:rPr lang="cs-CZ" dirty="0" err="1" smtClean="0"/>
              <a:t>xilitolové</a:t>
            </a:r>
            <a:r>
              <a:rPr lang="cs-CZ" dirty="0" smtClean="0"/>
              <a:t> žvýkačky</a:t>
            </a:r>
            <a:endParaRPr lang="cs-CZ" dirty="0"/>
          </a:p>
          <a:p>
            <a:endParaRPr lang="cs-CZ" dirty="0"/>
          </a:p>
          <a:p>
            <a:r>
              <a:rPr lang="cs-CZ" dirty="0"/>
              <a:t>Revalvace : zhodnocení spolupráce dítěte a rodiče s ošetřujícím</a:t>
            </a:r>
          </a:p>
          <a:p>
            <a:r>
              <a:rPr lang="cs-CZ" dirty="0" err="1"/>
              <a:t>Recall</a:t>
            </a:r>
            <a:r>
              <a:rPr lang="cs-CZ" dirty="0"/>
              <a:t>: u běžného pacienta za půl roku</a:t>
            </a:r>
          </a:p>
          <a:p>
            <a:r>
              <a:rPr lang="cs-CZ" dirty="0"/>
              <a:t>Doporučení: </a:t>
            </a:r>
            <a:r>
              <a:rPr lang="cs-CZ" dirty="0" smtClean="0"/>
              <a:t> Zvýšená fluoridace </a:t>
            </a:r>
            <a:r>
              <a:rPr lang="cs-CZ" dirty="0"/>
              <a:t>– endogenní –sůl, tablety</a:t>
            </a:r>
          </a:p>
          <a:p>
            <a:r>
              <a:rPr lang="cs-CZ" dirty="0"/>
              <a:t>                                             - exogenní – F pasta – 1000 – 1550 </a:t>
            </a:r>
            <a:r>
              <a:rPr lang="cs-CZ" dirty="0" err="1"/>
              <a:t>ppm</a:t>
            </a:r>
            <a:endParaRPr lang="cs-CZ" dirty="0"/>
          </a:p>
          <a:p>
            <a:r>
              <a:rPr lang="cs-CZ" dirty="0"/>
              <a:t>                                             - F – gel, ústní voda</a:t>
            </a:r>
          </a:p>
          <a:p>
            <a:r>
              <a:rPr lang="cs-CZ" dirty="0"/>
              <a:t>                                             - Informace o výživě (sladkosti, nápoje)</a:t>
            </a:r>
          </a:p>
          <a:p>
            <a:r>
              <a:rPr lang="cs-CZ" dirty="0"/>
              <a:t>-Pečetění zubů </a:t>
            </a:r>
          </a:p>
        </p:txBody>
      </p:sp>
    </p:spTree>
    <p:extLst>
      <p:ext uri="{BB962C8B-B14F-4D97-AF65-F5344CB8AC3E}">
        <p14:creationId xmlns:p14="http://schemas.microsoft.com/office/powerpoint/2010/main" val="268413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Plán prevence a léčby DH u </a:t>
            </a:r>
            <a:r>
              <a:rPr lang="cs-CZ" dirty="0" smtClean="0"/>
              <a:t>10-</a:t>
            </a:r>
            <a:r>
              <a:rPr lang="es-ES" dirty="0" smtClean="0"/>
              <a:t>12 </a:t>
            </a:r>
            <a:r>
              <a:rPr lang="es-ES" dirty="0"/>
              <a:t>letých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1993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HF –parodontologický pacient</a:t>
            </a:r>
          </a:p>
          <a:p>
            <a:pPr marL="109728" indent="0">
              <a:buNone/>
            </a:pPr>
            <a:r>
              <a:rPr lang="cs-CZ" dirty="0" smtClean="0"/>
              <a:t>Juvenilní </a:t>
            </a:r>
            <a:r>
              <a:rPr lang="cs-CZ" dirty="0" err="1" smtClean="0"/>
              <a:t>parodontitida</a:t>
            </a:r>
            <a:r>
              <a:rPr lang="cs-CZ" dirty="0" smtClean="0"/>
              <a:t> ( postihuje 1 a 6 vertikální </a:t>
            </a:r>
            <a:r>
              <a:rPr lang="cs-CZ" dirty="0" err="1" smtClean="0"/>
              <a:t>rezorbce</a:t>
            </a:r>
            <a:r>
              <a:rPr lang="cs-CZ" dirty="0" smtClean="0"/>
              <a:t>, AAC)</a:t>
            </a:r>
          </a:p>
          <a:p>
            <a:pPr marL="109728" indent="0">
              <a:buNone/>
            </a:pPr>
            <a:r>
              <a:rPr lang="cs-CZ" dirty="0" smtClean="0"/>
              <a:t> - motivace </a:t>
            </a:r>
            <a:r>
              <a:rPr lang="cs-CZ" dirty="0"/>
              <a:t>( rodič + dítě) vysvětlení pacientovi jak vzniká kaz pomocí motivačního atlasu, 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detekce </a:t>
            </a:r>
            <a:r>
              <a:rPr lang="cs-CZ" dirty="0"/>
              <a:t>plaku</a:t>
            </a:r>
          </a:p>
          <a:p>
            <a:pPr marL="109728" indent="0">
              <a:buNone/>
            </a:pPr>
            <a:r>
              <a:rPr lang="cs-CZ" dirty="0"/>
              <a:t>                                           - instruktáž- zubní kartáček pro dospělé, technika Bass, </a:t>
            </a:r>
            <a:r>
              <a:rPr lang="cs-CZ" dirty="0" smtClean="0"/>
              <a:t>příčně </a:t>
            </a:r>
            <a:r>
              <a:rPr lang="cs-CZ" dirty="0"/>
              <a:t>trvalý druhý molár. Solo kartáček, dentální nit ( </a:t>
            </a:r>
            <a:r>
              <a:rPr lang="cs-CZ" dirty="0" err="1"/>
              <a:t>flosspic</a:t>
            </a:r>
            <a:r>
              <a:rPr lang="cs-CZ" dirty="0"/>
              <a:t>), mezizubní </a:t>
            </a:r>
            <a:r>
              <a:rPr lang="cs-CZ" dirty="0" smtClean="0"/>
              <a:t>kartáčky i do </a:t>
            </a:r>
            <a:r>
              <a:rPr lang="cs-CZ" dirty="0" err="1" smtClean="0"/>
              <a:t>parokapes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                                         - Profesionální čištění </a:t>
            </a:r>
            <a:r>
              <a:rPr lang="cs-CZ" dirty="0" smtClean="0"/>
              <a:t>,- OZK + OZP, Deep </a:t>
            </a:r>
            <a:r>
              <a:rPr lang="cs-CZ" dirty="0" err="1" smtClean="0"/>
              <a:t>scaling</a:t>
            </a:r>
            <a:r>
              <a:rPr lang="cs-CZ" dirty="0" smtClean="0"/>
              <a:t>, Root </a:t>
            </a:r>
            <a:r>
              <a:rPr lang="cs-CZ" dirty="0" err="1" smtClean="0"/>
              <a:t>planing</a:t>
            </a:r>
            <a:r>
              <a:rPr lang="cs-CZ" dirty="0" smtClean="0"/>
              <a:t>,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leštění výplní, </a:t>
            </a:r>
            <a:r>
              <a:rPr lang="cs-CZ" dirty="0" err="1" smtClean="0"/>
              <a:t>polishing</a:t>
            </a:r>
            <a:r>
              <a:rPr lang="cs-CZ" dirty="0"/>
              <a:t>, fluoridace</a:t>
            </a:r>
          </a:p>
          <a:p>
            <a:pPr marL="109728" indent="0">
              <a:buNone/>
            </a:pPr>
            <a:r>
              <a:rPr lang="cs-CZ" dirty="0" smtClean="0"/>
              <a:t>                                        – Úprava </a:t>
            </a:r>
            <a:r>
              <a:rPr lang="cs-CZ" dirty="0"/>
              <a:t>bakteriální flóry </a:t>
            </a:r>
            <a:r>
              <a:rPr lang="cs-CZ" dirty="0" smtClean="0"/>
              <a:t>CHX 0,2% , Případně ATB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                                            </a:t>
            </a:r>
          </a:p>
          <a:p>
            <a:pPr marL="109728" indent="0">
              <a:buNone/>
            </a:pPr>
            <a:r>
              <a:rPr lang="cs-CZ" dirty="0"/>
              <a:t>Revalvace : zhodnocení spolupráce dítěte a rodiče s ošetřujícím</a:t>
            </a:r>
          </a:p>
          <a:p>
            <a:pPr marL="109728" indent="0">
              <a:buNone/>
            </a:pPr>
            <a:r>
              <a:rPr lang="cs-CZ" dirty="0" err="1"/>
              <a:t>Recall</a:t>
            </a:r>
            <a:r>
              <a:rPr lang="cs-CZ" dirty="0"/>
              <a:t>: u běžného pacienta za půl roku</a:t>
            </a:r>
          </a:p>
          <a:p>
            <a:pPr marL="109728" indent="0">
              <a:buNone/>
            </a:pPr>
            <a:r>
              <a:rPr lang="cs-CZ" dirty="0"/>
              <a:t>Doporučení:  Zvýšená fluoridace – endogenní –</a:t>
            </a:r>
            <a:r>
              <a:rPr lang="cs-CZ" dirty="0" smtClean="0"/>
              <a:t>sůl</a:t>
            </a:r>
            <a:endParaRPr lang="cs-CZ" dirty="0"/>
          </a:p>
          <a:p>
            <a:pPr marL="109728" indent="0">
              <a:buNone/>
            </a:pPr>
            <a:r>
              <a:rPr lang="cs-CZ" dirty="0" smtClean="0"/>
              <a:t>                                                              - </a:t>
            </a:r>
            <a:r>
              <a:rPr lang="cs-CZ" dirty="0"/>
              <a:t>exogenní – F pasta – 1000 – 1550 </a:t>
            </a:r>
            <a:r>
              <a:rPr lang="cs-CZ" dirty="0" err="1"/>
              <a:t>ppm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                                             </a:t>
            </a:r>
            <a:r>
              <a:rPr lang="cs-CZ" dirty="0" smtClean="0"/>
              <a:t>                    </a:t>
            </a:r>
            <a:r>
              <a:rPr lang="cs-CZ" dirty="0"/>
              <a:t>F – gel, ústní voda</a:t>
            </a:r>
          </a:p>
          <a:p>
            <a:pPr marL="109728" indent="0">
              <a:buNone/>
            </a:pPr>
            <a:r>
              <a:rPr lang="cs-CZ" dirty="0"/>
              <a:t>                                            </a:t>
            </a:r>
            <a:r>
              <a:rPr lang="cs-CZ" dirty="0" smtClean="0"/>
              <a:t>                  </a:t>
            </a:r>
            <a:r>
              <a:rPr lang="cs-CZ" dirty="0"/>
              <a:t>- Informace o výživě (sladkosti, nápoje)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Výživová doporučení pro děti v pátých </a:t>
            </a:r>
            <a:r>
              <a:rPr lang="cs-CZ" dirty="0" smtClean="0"/>
              <a:t> a vyšších třídách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Devíti </a:t>
            </a:r>
            <a:r>
              <a:rPr lang="cs-CZ" dirty="0"/>
              <a:t>až desetileté děti již odmítají kontrolu rodičů, což </a:t>
            </a:r>
            <a:r>
              <a:rPr lang="cs-CZ" dirty="0" smtClean="0"/>
              <a:t>se týká </a:t>
            </a:r>
            <a:r>
              <a:rPr lang="cs-CZ" dirty="0"/>
              <a:t>nejen stravy, ale i dohledu při čistění zubů. </a:t>
            </a:r>
            <a:endParaRPr lang="cs-CZ" dirty="0" smtClean="0"/>
          </a:p>
          <a:p>
            <a:r>
              <a:rPr lang="cs-CZ" dirty="0" smtClean="0"/>
              <a:t>Přístup </a:t>
            </a:r>
            <a:r>
              <a:rPr lang="cs-CZ" dirty="0"/>
              <a:t>k penězům opět zvyšuje možnost nákupu sladkostí a slazených nápojů a jejich konzumaci mezi hlavními jídly. </a:t>
            </a:r>
            <a:endParaRPr lang="cs-CZ" dirty="0" smtClean="0"/>
          </a:p>
          <a:p>
            <a:r>
              <a:rPr lang="cs-CZ" dirty="0" smtClean="0"/>
              <a:t>Pozor </a:t>
            </a:r>
            <a:r>
              <a:rPr lang="cs-CZ" dirty="0"/>
              <a:t>na časté pití ovocných džusů a konzumaci </a:t>
            </a:r>
            <a:r>
              <a:rPr lang="cs-CZ" dirty="0" smtClean="0"/>
              <a:t>citrusových </a:t>
            </a:r>
            <a:r>
              <a:rPr lang="cs-CZ" dirty="0"/>
              <a:t>plodů. Vhodným ochranným mechanizmem pro zuby je žvýkání žvýkaček bez cukru. </a:t>
            </a:r>
            <a:endParaRPr lang="cs-CZ" dirty="0" smtClean="0"/>
          </a:p>
          <a:p>
            <a:r>
              <a:rPr lang="cs-CZ" i="1" dirty="0"/>
              <a:t>Úprava  stravy  sama  o  sobě  však  zub  před  zubním  kazem  neochrání.  Jejím  </a:t>
            </a:r>
            <a:r>
              <a:rPr lang="cs-CZ" i="1" dirty="0" smtClean="0"/>
              <a:t>zcela nezbytným  </a:t>
            </a:r>
            <a:r>
              <a:rPr lang="cs-CZ" i="1" dirty="0"/>
              <a:t>doplňkem  je  pravidelné  čistění  zubů  zubní  pastou  s  fluoridem  a  to  </a:t>
            </a:r>
            <a:r>
              <a:rPr lang="cs-CZ" i="1" dirty="0" smtClean="0"/>
              <a:t>dvakrát  </a:t>
            </a:r>
            <a:r>
              <a:rPr lang="cs-CZ" i="1" dirty="0"/>
              <a:t>denně,  ráno  po  snídani  a  večer  po  večeři  před  spaním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6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r>
              <a:rPr lang="cs-CZ" dirty="0"/>
              <a:t>Období mladistvých 15- 18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N</a:t>
            </a:r>
            <a:r>
              <a:rPr lang="cs-CZ" dirty="0" smtClean="0"/>
              <a:t>ejvýznamnější změny podobu adolescence se odehrávají v psychice</a:t>
            </a:r>
          </a:p>
          <a:p>
            <a:r>
              <a:rPr lang="cs-CZ" dirty="0" smtClean="0"/>
              <a:t>Sebevědomí adolescenta bývá zranitelnější, stále pátrá ve svém okolí po náznacích obdivu, pochvaly, ocenění, bojí se posměchu.</a:t>
            </a:r>
          </a:p>
          <a:p>
            <a:r>
              <a:rPr lang="cs-CZ" dirty="0" smtClean="0"/>
              <a:t>K adolescentům přistupujeme v přátelském duchu, poněvač nikdy nevíme z jakého prostředí pacient přichází ( konflikty v rodině, ve škole mají vliv na duševní vývoj) snažíme se ho zbavit strachu. </a:t>
            </a:r>
          </a:p>
          <a:p>
            <a:r>
              <a:rPr lang="cs-CZ" dirty="0" smtClean="0"/>
              <a:t>Vyšší motivace k orálnímu zdraví , estetika, která je v tomto období velmi důležitá( nepříjemný zápach z úst, různé rotace a posuny zubů jsou příčinou výsměchu mezi spolužáky)</a:t>
            </a:r>
          </a:p>
          <a:p>
            <a:r>
              <a:rPr lang="cs-CZ" dirty="0" smtClean="0"/>
              <a:t>Potřebná je komunikace  a spolupráce s rodiči, protože v tomto období adolescenti přebírají zodpovědnost sami za sebe a proto je velmi důležitý dohled při získávání správných stravovacích návyků a správné ústní hygieně.</a:t>
            </a:r>
          </a:p>
          <a:p>
            <a:r>
              <a:rPr lang="cs-CZ" dirty="0" smtClean="0"/>
              <a:t>Správně informovaný rodič umí vybrat vhodné svačiny a omezuje častý příjem slazených potravin a nápojů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6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mladistvých (15- 18 let)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Dokončuje se tělesný růst a dozrávání, tělo se postupně blíží k dosažení vrcholu tělesné obratnosti a zdatnosti. Vrcholí rozvoj mentálních schopností a rychlost reakcí</a:t>
            </a:r>
            <a:r>
              <a:rPr lang="cs-CZ" dirty="0" smtClean="0"/>
              <a:t>.</a:t>
            </a:r>
          </a:p>
          <a:p>
            <a:r>
              <a:rPr lang="cs-CZ" dirty="0"/>
              <a:t>Emocionální výkyvy bývají dosud časté, ale jedinec se postupným vývojem stává stabilním. Výrazné změny v chování jsou způsobené stupněm sebevědomí, pocitem osobní identity a prožíváním vlastního vzhledu. Při komunikaci s těmito jedinci je potřebné správně formulovat informace, neboť přijímané poznatky srovnávají s dosavadními zkušenostmi, znalostmi a představami.</a:t>
            </a:r>
          </a:p>
          <a:p>
            <a:r>
              <a:rPr lang="cs-CZ" dirty="0"/>
              <a:t>Stálé zuby jsou prořezány. Obvykle během 18.- 24. roku se začínají prořezávat třetí moláry.</a:t>
            </a:r>
          </a:p>
          <a:p>
            <a:r>
              <a:rPr lang="cs-CZ" dirty="0"/>
              <a:t>Dospívající je plně zodpovědný za péči o svůj chrup.</a:t>
            </a:r>
          </a:p>
        </p:txBody>
      </p:sp>
    </p:spTree>
    <p:extLst>
      <p:ext uri="{BB962C8B-B14F-4D97-AF65-F5344CB8AC3E}">
        <p14:creationId xmlns:p14="http://schemas.microsoft.com/office/powerpoint/2010/main" val="881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-	anamnéza: osobní, zdravotní, sociální, fluoritová, výživová</a:t>
            </a:r>
            <a:r>
              <a:rPr lang="cs-CZ" dirty="0" smtClean="0"/>
              <a:t>….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/>
              <a:t>-	Klinická vyšetření  - objektivně (vyšetření </a:t>
            </a:r>
            <a:r>
              <a:rPr lang="cs-CZ" dirty="0" smtClean="0"/>
              <a:t> </a:t>
            </a:r>
            <a:r>
              <a:rPr lang="cs-CZ" dirty="0"/>
              <a:t>sondou)</a:t>
            </a:r>
          </a:p>
          <a:p>
            <a:r>
              <a:rPr lang="cs-CZ" dirty="0"/>
              <a:t>	</a:t>
            </a:r>
            <a:r>
              <a:rPr lang="cs-CZ" dirty="0" err="1"/>
              <a:t>Extraorální</a:t>
            </a:r>
            <a:r>
              <a:rPr lang="cs-CZ" dirty="0"/>
              <a:t> vyšetření, asymetrie, stav kloubů (kvůli možné délce ošetření), </a:t>
            </a:r>
            <a:r>
              <a:rPr lang="cs-CZ" dirty="0" err="1"/>
              <a:t>parafunkce</a:t>
            </a:r>
            <a:r>
              <a:rPr lang="cs-CZ" dirty="0"/>
              <a:t> – stav žvýkacích </a:t>
            </a:r>
            <a:r>
              <a:rPr lang="cs-CZ" dirty="0" smtClean="0"/>
              <a:t>svalů,  lymfatické </a:t>
            </a:r>
            <a:r>
              <a:rPr lang="cs-CZ" dirty="0"/>
              <a:t>uzliny</a:t>
            </a:r>
          </a:p>
          <a:p>
            <a:r>
              <a:rPr lang="cs-CZ" dirty="0"/>
              <a:t>	RTG – BW – HF+DF,OPG, RVG</a:t>
            </a:r>
          </a:p>
          <a:p>
            <a:r>
              <a:rPr lang="cs-CZ" dirty="0"/>
              <a:t>	Status – stav chrupu( výplně, extrakce, kazy…)a rizik vzniku poškození zubů</a:t>
            </a:r>
          </a:p>
          <a:p>
            <a:r>
              <a:rPr lang="cs-CZ" dirty="0"/>
              <a:t>	Stav hygieny –KOD, CKP (QHI), </a:t>
            </a:r>
          </a:p>
          <a:p>
            <a:r>
              <a:rPr lang="cs-CZ" dirty="0"/>
              <a:t>	Stav parodontu – CPITN, krvavost zubů, furkace, zubní kámen, aktivita </a:t>
            </a:r>
            <a:r>
              <a:rPr lang="cs-CZ" dirty="0" err="1" smtClean="0"/>
              <a:t>parokapes</a:t>
            </a:r>
            <a:r>
              <a:rPr lang="cs-CZ" dirty="0" smtClean="0"/>
              <a:t>, </a:t>
            </a:r>
            <a:r>
              <a:rPr lang="cs-CZ" dirty="0"/>
              <a:t>recesy…</a:t>
            </a:r>
          </a:p>
          <a:p>
            <a:r>
              <a:rPr lang="cs-CZ" dirty="0"/>
              <a:t>	Stav mukogingivální oblasti a sliznic</a:t>
            </a:r>
          </a:p>
          <a:p>
            <a:r>
              <a:rPr lang="cs-CZ" dirty="0"/>
              <a:t>	Zhodnocení vědomostí pacienta o ústní hygieně, výživě a fluorizaci</a:t>
            </a:r>
          </a:p>
          <a:p>
            <a:r>
              <a:rPr lang="cs-CZ" dirty="0"/>
              <a:t>	Dokumentace – fotografie pacienta, zubu ve skusu, otevřená ústa, orální plošku v zrcátku</a:t>
            </a:r>
          </a:p>
          <a:p>
            <a:r>
              <a:rPr lang="cs-CZ" dirty="0"/>
              <a:t>	Stanovení diagnózy a typu pacienta (KAR, PAR, KAR-PAR, bezzubý)</a:t>
            </a:r>
          </a:p>
          <a:p>
            <a:r>
              <a:rPr lang="cs-CZ" dirty="0"/>
              <a:t>	Stanovení předběžné prognózy stavu onemocnění (výborná, dobrá, špatná, beznadějná) </a:t>
            </a:r>
            <a:endParaRPr lang="cs-CZ" dirty="0" smtClean="0"/>
          </a:p>
          <a:p>
            <a:r>
              <a:rPr lang="cs-CZ" dirty="0"/>
              <a:t>	Stanovení předběžného plánu – stanovíme počet návštěv v HF, popřípadě odstranění bolesti, </a:t>
            </a:r>
            <a:r>
              <a:rPr lang="cs-CZ" dirty="0" err="1"/>
              <a:t>recall</a:t>
            </a:r>
            <a:endParaRPr lang="cs-CZ" dirty="0"/>
          </a:p>
          <a:p>
            <a:endParaRPr lang="cs-CZ" i="1" u="sng" dirty="0" smtClean="0"/>
          </a:p>
          <a:p>
            <a:r>
              <a:rPr lang="cs-CZ" i="1" u="sng" dirty="0" smtClean="0"/>
              <a:t>Subjektivní potíže pacienta</a:t>
            </a:r>
          </a:p>
        </p:txBody>
      </p:sp>
    </p:spTree>
    <p:extLst>
      <p:ext uri="{BB962C8B-B14F-4D97-AF65-F5344CB8AC3E}">
        <p14:creationId xmlns:p14="http://schemas.microsoft.com/office/powerpoint/2010/main" val="40630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Zhodnocení po HF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Definitivní plán : sanace, důraz na estetiku</a:t>
            </a:r>
          </a:p>
          <a:p>
            <a:r>
              <a:rPr lang="cs-CZ" dirty="0" err="1" smtClean="0"/>
              <a:t>Recall</a:t>
            </a:r>
            <a:r>
              <a:rPr lang="cs-CZ" dirty="0" smtClean="0"/>
              <a:t>: běžný pacient za půl roku</a:t>
            </a:r>
          </a:p>
          <a:p>
            <a:pPr marL="109728" indent="0">
              <a:buNone/>
            </a:pPr>
            <a:r>
              <a:rPr lang="cs-CZ" dirty="0" smtClean="0"/>
              <a:t>               : </a:t>
            </a:r>
            <a:r>
              <a:rPr lang="cs-CZ" dirty="0" err="1" smtClean="0"/>
              <a:t>kariologický</a:t>
            </a:r>
            <a:r>
              <a:rPr lang="cs-CZ" dirty="0" smtClean="0"/>
              <a:t> pacient – 4 x ročně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: parodontologický 4x – 6x za rok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/>
              <a:t>Instruktáž péče o rovnátka je již krátká a pro pacienta poměrně jednoduchá, jelikož dobře zvládá všechny pomůcky i techniky </a:t>
            </a:r>
            <a:r>
              <a:rPr lang="cs-CZ" dirty="0" smtClean="0"/>
              <a:t>čištění.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2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424456"/>
                </a:solidFill>
              </a:rPr>
              <a:t>Úrazy </a:t>
            </a:r>
            <a:r>
              <a:rPr lang="cs-CZ" dirty="0" smtClean="0">
                <a:solidFill>
                  <a:srgbClr val="424456"/>
                </a:solidFill>
              </a:rPr>
              <a:t>zubů - dočasných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Po traumatu dočasného zubu je změna barvy velmi častá. Pohybuje se od hnědé, našedlé </a:t>
            </a:r>
            <a:r>
              <a:rPr lang="cs-CZ" dirty="0" smtClean="0">
                <a:solidFill>
                  <a:srgbClr val="000000"/>
                </a:solidFill>
              </a:rPr>
              <a:t>až po </a:t>
            </a:r>
            <a:r>
              <a:rPr lang="cs-CZ" dirty="0">
                <a:solidFill>
                  <a:srgbClr val="000000"/>
                </a:solidFill>
              </a:rPr>
              <a:t>modrou. Následkem poranění dojde uvnitř dřeňové dutiny k hemoragii, </a:t>
            </a:r>
            <a:r>
              <a:rPr lang="cs-CZ" dirty="0" err="1">
                <a:solidFill>
                  <a:srgbClr val="000000"/>
                </a:solidFill>
              </a:rPr>
              <a:t>coţ</a:t>
            </a:r>
            <a:r>
              <a:rPr lang="cs-CZ" dirty="0">
                <a:solidFill>
                  <a:srgbClr val="000000"/>
                </a:solidFill>
              </a:rPr>
              <a:t> vede k průchodu pigmentů do dentinových </a:t>
            </a:r>
            <a:r>
              <a:rPr lang="cs-CZ" dirty="0" smtClean="0">
                <a:solidFill>
                  <a:srgbClr val="000000"/>
                </a:solidFill>
              </a:rPr>
              <a:t>tubulů.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Jestliže </a:t>
            </a:r>
            <a:r>
              <a:rPr lang="cs-CZ" dirty="0">
                <a:solidFill>
                  <a:srgbClr val="000000"/>
                </a:solidFill>
              </a:rPr>
              <a:t>trauma dřeň nevratně nepoškodí, hemoragie se postupně resorbuje.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Pokud je dočasný zub nějakým způsobem traumatizován, je velice často jeho stálý nástupce postižen hypoplazií nebo změnou barvy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4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Prořezávání dočasných zubů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/>
              <a:t>šestého až osmého měsíce věku dítěte. </a:t>
            </a:r>
            <a:endParaRPr lang="cs-CZ" dirty="0" smtClean="0"/>
          </a:p>
          <a:p>
            <a:r>
              <a:rPr lang="cs-CZ" dirty="0" smtClean="0"/>
              <a:t>Dočasný </a:t>
            </a:r>
            <a:r>
              <a:rPr lang="cs-CZ" dirty="0"/>
              <a:t>chrup má </a:t>
            </a:r>
            <a:r>
              <a:rPr lang="cs-CZ" dirty="0" smtClean="0"/>
              <a:t>v </a:t>
            </a:r>
            <a:r>
              <a:rPr lang="cs-CZ" dirty="0"/>
              <a:t>každé čelisti čtyři řezáky, dva špičáky a čtyři </a:t>
            </a:r>
            <a:r>
              <a:rPr lang="cs-CZ" dirty="0" smtClean="0"/>
              <a:t>stoličky.</a:t>
            </a:r>
          </a:p>
          <a:p>
            <a:r>
              <a:rPr lang="cs-CZ" dirty="0" smtClean="0"/>
              <a:t>Kompletní </a:t>
            </a:r>
            <a:r>
              <a:rPr lang="cs-CZ" dirty="0"/>
              <a:t>dočasný chrup s počtem dvaceti zubů je prořezán mezi 24. až 30. měsícem. 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1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Úrazy zubů - stálých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poranění, kdy zub opustí i kostní </a:t>
            </a:r>
            <a:r>
              <a:rPr lang="cs-CZ" dirty="0" smtClean="0"/>
              <a:t>lůžko v čelisti</a:t>
            </a:r>
            <a:r>
              <a:rPr lang="cs-CZ" dirty="0"/>
              <a:t>, je třeba jej nalézt, očistit a </a:t>
            </a:r>
            <a:r>
              <a:rPr lang="cs-CZ" dirty="0" smtClean="0"/>
              <a:t>omýt ve </a:t>
            </a:r>
            <a:r>
              <a:rPr lang="cs-CZ" dirty="0"/>
              <a:t>studené vodě. </a:t>
            </a:r>
            <a:endParaRPr lang="cs-CZ" dirty="0" smtClean="0"/>
          </a:p>
          <a:p>
            <a:r>
              <a:rPr lang="cs-CZ" dirty="0" smtClean="0"/>
              <a:t>Zub </a:t>
            </a:r>
            <a:r>
              <a:rPr lang="cs-CZ" dirty="0"/>
              <a:t>se snažíme uchopit </a:t>
            </a:r>
            <a:r>
              <a:rPr lang="cs-CZ" dirty="0" smtClean="0"/>
              <a:t>pouze za korunku a </a:t>
            </a:r>
            <a:r>
              <a:rPr lang="cs-CZ" dirty="0"/>
              <a:t>z povrchu kořene nikdy </a:t>
            </a:r>
            <a:r>
              <a:rPr lang="cs-CZ" dirty="0" smtClean="0"/>
              <a:t>neodstraňujeme </a:t>
            </a:r>
            <a:r>
              <a:rPr lang="cs-CZ" dirty="0"/>
              <a:t>zbytky tkání. Je nutné vsadit </a:t>
            </a:r>
            <a:r>
              <a:rPr lang="cs-CZ" dirty="0" smtClean="0"/>
              <a:t>zub co </a:t>
            </a:r>
            <a:r>
              <a:rPr lang="cs-CZ" dirty="0"/>
              <a:t>nejdříve zpět do zubního lůžka a </a:t>
            </a:r>
            <a:r>
              <a:rPr lang="cs-CZ" dirty="0" smtClean="0"/>
              <a:t>poraněné dítě </a:t>
            </a:r>
            <a:r>
              <a:rPr lang="cs-CZ" dirty="0"/>
              <a:t>rychle odeslat k zubnímu lékaři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 </a:t>
            </a:r>
            <a:r>
              <a:rPr lang="cs-CZ" dirty="0"/>
              <a:t>důležité, aby zub byl </a:t>
            </a:r>
            <a:r>
              <a:rPr lang="cs-CZ" dirty="0" smtClean="0"/>
              <a:t>uchován ve </a:t>
            </a:r>
            <a:r>
              <a:rPr lang="cs-CZ" dirty="0"/>
              <a:t>vlhkém prostředí. </a:t>
            </a:r>
            <a:r>
              <a:rPr lang="cs-CZ" dirty="0" smtClean="0"/>
              <a:t>Doporučuje se  vypadlý zub </a:t>
            </a:r>
            <a:r>
              <a:rPr lang="cs-CZ" dirty="0"/>
              <a:t>umístit </a:t>
            </a:r>
            <a:r>
              <a:rPr lang="cs-CZ" dirty="0" smtClean="0"/>
              <a:t>pod  </a:t>
            </a:r>
            <a:r>
              <a:rPr lang="cs-CZ" dirty="0"/>
              <a:t>jazyk  </a:t>
            </a:r>
            <a:r>
              <a:rPr lang="cs-CZ" dirty="0" smtClean="0"/>
              <a:t>dítěte, </a:t>
            </a:r>
            <a:r>
              <a:rPr lang="cs-CZ" dirty="0"/>
              <a:t>a tak jej </a:t>
            </a:r>
            <a:r>
              <a:rPr lang="cs-CZ" dirty="0" smtClean="0"/>
              <a:t>transportovat </a:t>
            </a:r>
            <a:r>
              <a:rPr lang="cs-CZ" dirty="0"/>
              <a:t>do zubní ordinace. </a:t>
            </a:r>
            <a:endParaRPr lang="cs-CZ" dirty="0" smtClean="0"/>
          </a:p>
          <a:p>
            <a:r>
              <a:rPr lang="cs-CZ" dirty="0" smtClean="0"/>
              <a:t>Často </a:t>
            </a:r>
            <a:r>
              <a:rPr lang="cs-CZ" dirty="0"/>
              <a:t>je však </a:t>
            </a:r>
            <a:r>
              <a:rPr lang="cs-CZ" dirty="0" smtClean="0"/>
              <a:t>dítě v </a:t>
            </a:r>
            <a:r>
              <a:rPr lang="cs-CZ" dirty="0"/>
              <a:t>šoku, odmítá komunikovat, a tak je nejlépe</a:t>
            </a:r>
          </a:p>
          <a:p>
            <a:pPr marL="109728" indent="0">
              <a:buNone/>
            </a:pPr>
            <a:r>
              <a:rPr lang="cs-CZ" dirty="0" smtClean="0"/>
              <a:t>    umístit </a:t>
            </a:r>
            <a:r>
              <a:rPr lang="cs-CZ" dirty="0"/>
              <a:t>zub do </a:t>
            </a:r>
            <a:r>
              <a:rPr lang="cs-CZ" dirty="0" smtClean="0"/>
              <a:t>lahvičky  </a:t>
            </a:r>
            <a:r>
              <a:rPr lang="cs-CZ" dirty="0"/>
              <a:t>s  </a:t>
            </a:r>
            <a:r>
              <a:rPr lang="cs-CZ" dirty="0" smtClean="0"/>
              <a:t>mlékem </a:t>
            </a:r>
            <a:r>
              <a:rPr lang="cs-CZ" dirty="0"/>
              <a:t>a </a:t>
            </a:r>
            <a:r>
              <a:rPr lang="cs-CZ" dirty="0" smtClean="0"/>
              <a:t>dítě odvézt k  </a:t>
            </a:r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 zubnímu </a:t>
            </a:r>
            <a:r>
              <a:rPr lang="cs-CZ" dirty="0"/>
              <a:t>lékaři</a:t>
            </a:r>
            <a:r>
              <a:rPr lang="cs-CZ" dirty="0" smtClean="0"/>
              <a:t>.</a:t>
            </a:r>
          </a:p>
          <a:p>
            <a:pPr marL="109728" indent="0">
              <a:buNone/>
            </a:pPr>
            <a:r>
              <a:rPr lang="cs-CZ" b="1" dirty="0"/>
              <a:t>Včasné následné ošetření může velmi často dítěti jeho vlastní zub zachránit!</a:t>
            </a:r>
          </a:p>
        </p:txBody>
      </p:sp>
    </p:spTree>
    <p:extLst>
      <p:ext uri="{BB962C8B-B14F-4D97-AF65-F5344CB8AC3E}">
        <p14:creationId xmlns:p14="http://schemas.microsoft.com/office/powerpoint/2010/main" val="28113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/>
              <a:t>nepříjemné, rána intenzivně krvácí a </a:t>
            </a:r>
            <a:r>
              <a:rPr lang="cs-CZ" dirty="0" smtClean="0"/>
              <a:t>poraněné </a:t>
            </a:r>
            <a:r>
              <a:rPr lang="cs-CZ" dirty="0"/>
              <a:t>místo rychle otéká.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poraněné místo přiložíme čistý, </a:t>
            </a:r>
            <a:r>
              <a:rPr lang="cs-CZ" dirty="0" smtClean="0"/>
              <a:t>vlhký kapesník </a:t>
            </a:r>
            <a:r>
              <a:rPr lang="cs-CZ" dirty="0"/>
              <a:t>a dítě co nejrychleji dopravíme k zubnímu lékaři.</a:t>
            </a:r>
          </a:p>
        </p:txBody>
      </p:sp>
    </p:spTree>
    <p:extLst>
      <p:ext uri="{BB962C8B-B14F-4D97-AF65-F5344CB8AC3E}">
        <p14:creationId xmlns:p14="http://schemas.microsoft.com/office/powerpoint/2010/main" val="563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Žvýkačky bez cukru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Žvýkačky bez cukru mohou děti žvýkat po každém jídle.</a:t>
            </a:r>
          </a:p>
          <a:p>
            <a:r>
              <a:rPr lang="cs-CZ" dirty="0" smtClean="0"/>
              <a:t>Žvýkání podporuje produkci slin. </a:t>
            </a:r>
          </a:p>
          <a:p>
            <a:r>
              <a:rPr lang="cs-CZ" dirty="0" smtClean="0"/>
              <a:t>Žvýkačky jsou doporučeny dětem od tří let.</a:t>
            </a:r>
          </a:p>
          <a:p>
            <a:r>
              <a:rPr lang="cs-CZ" dirty="0" smtClean="0"/>
              <a:t>Xylitol </a:t>
            </a:r>
            <a:r>
              <a:rPr lang="cs-CZ" dirty="0" smtClean="0"/>
              <a:t>je ve srovnání </a:t>
            </a:r>
            <a:r>
              <a:rPr lang="cs-CZ" dirty="0" smtClean="0"/>
              <a:t>se </a:t>
            </a:r>
            <a:r>
              <a:rPr lang="cs-CZ" dirty="0" smtClean="0"/>
              <a:t>sacharózou </a:t>
            </a:r>
            <a:r>
              <a:rPr lang="cs-CZ" dirty="0" smtClean="0"/>
              <a:t>stejně sladký, ale má o 40% méně kalorií. Je velmi vhodný jako náhradní sladidlo. Nezanechává žádnou pachuť a je bezpečný pro děti, těhotné i diabetiky.</a:t>
            </a:r>
          </a:p>
          <a:p>
            <a:r>
              <a:rPr lang="cs-CZ" dirty="0"/>
              <a:t>Je důležité, aby jste věděli, že použití žvýkačky 3x denně okamžitě po jídle je také způsob, jak </a:t>
            </a:r>
            <a:r>
              <a:rPr lang="cs-CZ" dirty="0" smtClean="0"/>
              <a:t>udržet zuby  </a:t>
            </a:r>
            <a:r>
              <a:rPr lang="cs-CZ" dirty="0"/>
              <a:t>čisté  a  </a:t>
            </a:r>
            <a:r>
              <a:rPr lang="cs-CZ" dirty="0" smtClean="0"/>
              <a:t>zdravé.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172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Náhradní sladidla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Kalorická (náhradní) sladidla 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náhradní sladidla patří xylitol, sorbitol, </a:t>
            </a:r>
            <a:r>
              <a:rPr lang="cs-CZ" dirty="0" err="1" smtClean="0"/>
              <a:t>manitol</a:t>
            </a:r>
            <a:r>
              <a:rPr lang="cs-CZ" dirty="0"/>
              <a:t>, </a:t>
            </a:r>
            <a:r>
              <a:rPr lang="cs-CZ" dirty="0" err="1" smtClean="0"/>
              <a:t>laktitol</a:t>
            </a:r>
            <a:r>
              <a:rPr lang="cs-CZ" dirty="0"/>
              <a:t>, </a:t>
            </a:r>
            <a:r>
              <a:rPr lang="cs-CZ" dirty="0" err="1" smtClean="0"/>
              <a:t>maltitol</a:t>
            </a:r>
            <a:r>
              <a:rPr lang="cs-CZ" dirty="0" smtClean="0"/>
              <a:t>  </a:t>
            </a:r>
            <a:r>
              <a:rPr lang="cs-CZ" dirty="0"/>
              <a:t>a další. </a:t>
            </a:r>
            <a:endParaRPr lang="cs-CZ" dirty="0" smtClean="0"/>
          </a:p>
          <a:p>
            <a:r>
              <a:rPr lang="pl-PL" dirty="0"/>
              <a:t>Patří do skupiny alkoholických cukrů.</a:t>
            </a:r>
            <a:endParaRPr lang="cs-CZ" dirty="0" smtClean="0"/>
          </a:p>
          <a:p>
            <a:r>
              <a:rPr lang="cs-CZ" dirty="0" smtClean="0"/>
              <a:t>Xylitol </a:t>
            </a:r>
            <a:r>
              <a:rPr lang="cs-CZ" dirty="0" smtClean="0"/>
              <a:t>– přírodní sladidlo, </a:t>
            </a:r>
            <a:r>
              <a:rPr lang="cs-CZ" dirty="0" smtClean="0"/>
              <a:t>též se však nazývá dřevný cukr nebo březový cukr  můžeme najít v ovoci a zelenině. </a:t>
            </a:r>
          </a:p>
          <a:p>
            <a:r>
              <a:rPr lang="cs-CZ" dirty="0" smtClean="0"/>
              <a:t>Pro </a:t>
            </a:r>
            <a:r>
              <a:rPr lang="cs-CZ" dirty="0"/>
              <a:t>obchodní účely je získávám z některých dřevin. </a:t>
            </a:r>
            <a:r>
              <a:rPr lang="cs-CZ" dirty="0" smtClean="0"/>
              <a:t>  </a:t>
            </a:r>
          </a:p>
          <a:p>
            <a:r>
              <a:rPr lang="cs-CZ" dirty="0" smtClean="0"/>
              <a:t>Nejnovějšími </a:t>
            </a:r>
            <a:r>
              <a:rPr lang="cs-CZ" dirty="0"/>
              <a:t>průzkumy byl dokonce zjištěn </a:t>
            </a:r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antikariogenní</a:t>
            </a:r>
            <a:r>
              <a:rPr lang="cs-CZ" dirty="0" smtClean="0"/>
              <a:t> </a:t>
            </a:r>
            <a:r>
              <a:rPr lang="cs-CZ" dirty="0"/>
              <a:t>účinek.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6090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Náhradní sladidla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Sorbitol najdeme též jako součást rostlin. Získáván je průmyslovou hydrogenací glukózy. </a:t>
            </a:r>
          </a:p>
          <a:p>
            <a:r>
              <a:rPr lang="cs-CZ" dirty="0" smtClean="0"/>
              <a:t>Tyto </a:t>
            </a:r>
            <a:r>
              <a:rPr lang="cs-CZ" dirty="0"/>
              <a:t>náhradní sladidla jsou gastrointestinálním traktem absorbována pouze částečně, proto při požití většího množství může docházet k průjmům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2002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 zcela  na  každém  jedinci,  zda  dodržováním  vhodných  stravovacích  a  </a:t>
            </a:r>
            <a:r>
              <a:rPr lang="cs-CZ" dirty="0" smtClean="0"/>
              <a:t>hygienických  </a:t>
            </a:r>
            <a:r>
              <a:rPr lang="cs-CZ" dirty="0"/>
              <a:t>návyků  a  ve  spolupráci  se  zubním  lékařem </a:t>
            </a:r>
            <a:r>
              <a:rPr lang="cs-CZ" dirty="0" smtClean="0"/>
              <a:t>či dentální hygienistkou </a:t>
            </a:r>
            <a:r>
              <a:rPr lang="cs-CZ" dirty="0"/>
              <a:t>bude  schopen  udržet  si  zdravé</a:t>
            </a:r>
          </a:p>
          <a:p>
            <a:pPr marL="109728" indent="0">
              <a:buNone/>
            </a:pPr>
            <a:r>
              <a:rPr lang="cs-CZ" dirty="0" smtClean="0"/>
              <a:t>   zuby  </a:t>
            </a:r>
            <a:r>
              <a:rPr lang="cs-CZ" dirty="0"/>
              <a:t>po  celý  život</a:t>
            </a:r>
            <a:r>
              <a:rPr lang="cs-CZ" dirty="0" smtClean="0"/>
              <a:t>.</a:t>
            </a:r>
          </a:p>
          <a:p>
            <a:r>
              <a:rPr lang="cs-CZ" dirty="0" smtClean="0"/>
              <a:t>  </a:t>
            </a:r>
            <a:r>
              <a:rPr lang="cs-CZ" dirty="0"/>
              <a:t>Úplný  a  zdravý  chrup  je  nedílnou  součástí  celkového  </a:t>
            </a:r>
            <a:r>
              <a:rPr lang="cs-CZ" dirty="0" smtClean="0"/>
              <a:t>zdraví jedince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6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dočasných zubů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Zanedbání péče a neošetření dočasného chrupu vede ke ztrátám </a:t>
            </a:r>
            <a:r>
              <a:rPr lang="cs-CZ" dirty="0" smtClean="0"/>
              <a:t>zubů.</a:t>
            </a:r>
          </a:p>
          <a:p>
            <a:r>
              <a:rPr lang="cs-CZ" dirty="0" smtClean="0"/>
              <a:t>Potíže </a:t>
            </a:r>
            <a:r>
              <a:rPr lang="cs-CZ" dirty="0"/>
              <a:t>při rozmělňování </a:t>
            </a:r>
            <a:r>
              <a:rPr lang="cs-CZ" dirty="0" smtClean="0"/>
              <a:t>potravy</a:t>
            </a:r>
          </a:p>
          <a:p>
            <a:r>
              <a:rPr lang="cs-CZ" dirty="0" smtClean="0"/>
              <a:t>Vznik </a:t>
            </a:r>
            <a:r>
              <a:rPr lang="cs-CZ" dirty="0"/>
              <a:t>ortodontických anomálií ve </a:t>
            </a:r>
            <a:r>
              <a:rPr lang="cs-CZ" dirty="0" smtClean="0"/>
              <a:t>stálém chrupu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Dočasný chrup je důležitý pro fyziologický vývoj </a:t>
            </a:r>
            <a:r>
              <a:rPr lang="cs-CZ" dirty="0" smtClean="0"/>
              <a:t>čelistí.</a:t>
            </a:r>
          </a:p>
          <a:p>
            <a:r>
              <a:rPr lang="cs-CZ" dirty="0" smtClean="0"/>
              <a:t>Příprava </a:t>
            </a:r>
            <a:r>
              <a:rPr lang="cs-CZ" dirty="0"/>
              <a:t>podmínek pro výměnu dočasných zubů za </a:t>
            </a:r>
            <a:r>
              <a:rPr lang="cs-CZ" dirty="0" smtClean="0"/>
              <a:t>stálé.</a:t>
            </a:r>
          </a:p>
          <a:p>
            <a:r>
              <a:rPr lang="cs-CZ" dirty="0" smtClean="0"/>
              <a:t>Ztrátou </a:t>
            </a:r>
            <a:r>
              <a:rPr lang="cs-CZ" dirty="0"/>
              <a:t>frontálních zubů má dítě potíže s výslovností a vývojem řeči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720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Dočasné zuby plní funkci fyziologických mezerníků, které mají za úkol udržet místo pro zuby stálé. </a:t>
            </a:r>
            <a:endParaRPr lang="cs-CZ" dirty="0" smtClean="0"/>
          </a:p>
          <a:p>
            <a:r>
              <a:rPr lang="cs-CZ" dirty="0" smtClean="0"/>
              <a:t>Předčasná </a:t>
            </a:r>
            <a:r>
              <a:rPr lang="cs-CZ" dirty="0"/>
              <a:t>ztráta dočasného řezáku následkem zubního kazu či traumatu obvykle nevede k nepravidelnosti chrupu, pokud nedošlo k poškození zárodku řezáku stálého</a:t>
            </a:r>
          </a:p>
          <a:p>
            <a:r>
              <a:rPr lang="cs-CZ" dirty="0"/>
              <a:t>Větší nebezpečí hrozí při předčasné ztrátě dočasného špičáku, kdy etiologickým faktorem nebývá zubní kaz, ale stav, kdy je kořen dočasného špičáku předčasně resorbován postranním stálým řezákem (častěji se objevující v dolní čelisti). Postranní stálý řezák následně zaujme místo po dočasném špičáku a stálý špičák poté prořezává mimo zubní oblouk. Taková jednostranná ztráta vede k výraznému posunu středu zubního oblouku.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6980</TotalTime>
  <Words>5654</Words>
  <Application>Microsoft Office PowerPoint</Application>
  <PresentationFormat>Předvádění na obrazovce (4:3)</PresentationFormat>
  <Paragraphs>482</Paragraphs>
  <Slides>75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Urbanistický</vt:lpstr>
      <vt:lpstr>Managment u dětí   5 – 18 letých</vt:lpstr>
      <vt:lpstr>Předškolní věk</vt:lpstr>
      <vt:lpstr>Vývoj zubů</vt:lpstr>
      <vt:lpstr>Mineralizace skloviny</vt:lpstr>
      <vt:lpstr>Morfologie dočasných zubů </vt:lpstr>
      <vt:lpstr>Morfologie dočasných zubů </vt:lpstr>
      <vt:lpstr>Prořezávání dočasných zubů </vt:lpstr>
      <vt:lpstr>Význam dočasných zubů</vt:lpstr>
      <vt:lpstr>Prezentace aplikace PowerPoint</vt:lpstr>
      <vt:lpstr>Prezentace aplikace PowerPoint</vt:lpstr>
      <vt:lpstr>Smíšený chrup</vt:lpstr>
      <vt:lpstr>Rozdělení zubní prevence dle věkových skupin a rizika podle Kovaľové:   </vt:lpstr>
      <vt:lpstr>Syndrom agresivní destrukce mléčných zubů(SADz)</vt:lpstr>
      <vt:lpstr>Syndrom agresivní destrukce mléčných zubů(SADz)</vt:lpstr>
      <vt:lpstr>Zubní kaz </vt:lpstr>
      <vt:lpstr>Vznik kazu u dětí</vt:lpstr>
      <vt:lpstr>Zánět dásní (gingivitida)</vt:lpstr>
      <vt:lpstr>Parodontitida</vt:lpstr>
      <vt:lpstr>Komunikace s dětmi</vt:lpstr>
      <vt:lpstr>Děti   5 – 6 leté</vt:lpstr>
      <vt:lpstr>RTG</vt:lpstr>
      <vt:lpstr>Komplikace zubního kazu  u předškolních dětí</vt:lpstr>
      <vt:lpstr>Komplikace zubního kazu  u předškolních dětí</vt:lpstr>
      <vt:lpstr>Ošetření zubního kazu  u předškolních dětí</vt:lpstr>
      <vt:lpstr>Prezentace aplikace PowerPoint</vt:lpstr>
      <vt:lpstr>Prevence vzniku zubního kazu</vt:lpstr>
      <vt:lpstr>Zubní průkaz dítěte</vt:lpstr>
      <vt:lpstr>Fluoridace</vt:lpstr>
      <vt:lpstr>Fluoridy</vt:lpstr>
      <vt:lpstr>Systémová fluoridace </vt:lpstr>
      <vt:lpstr>Fluoridace kuchyňské soli</vt:lpstr>
      <vt:lpstr>Fluoridové výplachy a gely, laky</vt:lpstr>
      <vt:lpstr>Lokální aplikace fluoridů</vt:lpstr>
      <vt:lpstr>Domácí fluoridace </vt:lpstr>
      <vt:lpstr>Předškolní věk (3- 6 let)</vt:lpstr>
      <vt:lpstr>Ústní hygiena předškolních dětí</vt:lpstr>
      <vt:lpstr>Ústní hygiena </vt:lpstr>
      <vt:lpstr>Zubní kartáček https://www.youtube.com/watch?v=VR7Gq9galZ8 </vt:lpstr>
      <vt:lpstr>Elektrický zubní kartáček - rotační</vt:lpstr>
      <vt:lpstr>Elektrický zubní kartáček - sonický</vt:lpstr>
      <vt:lpstr>Hydrosonický kartáček</vt:lpstr>
      <vt:lpstr>Mezizubní hygiena</vt:lpstr>
      <vt:lpstr>Jednosvazkový kartáček</vt:lpstr>
      <vt:lpstr>Výživové poradenství</vt:lpstr>
      <vt:lpstr>Výživa ve vztahu k zubnímu kazu   v dočasném chrupu</vt:lpstr>
      <vt:lpstr>Monosacharidy a oligosacharidy</vt:lpstr>
      <vt:lpstr>Sacharóza</vt:lpstr>
      <vt:lpstr>Polysacharidy</vt:lpstr>
      <vt:lpstr>Štěpení sacharidů</vt:lpstr>
      <vt:lpstr>Cukry</vt:lpstr>
      <vt:lpstr>Fáze výměny chrupu </vt:lpstr>
      <vt:lpstr>Periody výměny chrupu </vt:lpstr>
      <vt:lpstr>Školní věk 6- 15 let</vt:lpstr>
      <vt:lpstr>Školní věk 6- 15 let</vt:lpstr>
      <vt:lpstr>Managment u dětí v prvních a druhých třídách</vt:lpstr>
      <vt:lpstr>Manažment práce DH u 6 letých</vt:lpstr>
      <vt:lpstr>Plán prevence a léčby DH u 6 letých</vt:lpstr>
      <vt:lpstr>Výživová doporučení pro děti v prvních a druhých třídách</vt:lpstr>
      <vt:lpstr>Výživová doporučení pro děti ve třetích a čtvrtých třídách</vt:lpstr>
      <vt:lpstr>Manažment DH  u 10 - 12 letých</vt:lpstr>
      <vt:lpstr>Plán prevence a léčby DH u 10 - 12 letých</vt:lpstr>
      <vt:lpstr>Plán prevence a léčby DH u 10-12 letých</vt:lpstr>
      <vt:lpstr>Plán prevence a léčby DH u 10-12 letých</vt:lpstr>
      <vt:lpstr>Výživová doporučení pro děti v pátých  a vyšších třídách </vt:lpstr>
      <vt:lpstr>Období mladistvých 15- 18 let</vt:lpstr>
      <vt:lpstr>Období mladistvých (15- 18 let)</vt:lpstr>
      <vt:lpstr>Vyšetření</vt:lpstr>
      <vt:lpstr>Zhodnocení po HF</vt:lpstr>
      <vt:lpstr>Úrazy zubů - dočasných</vt:lpstr>
      <vt:lpstr>Úrazy zubů - stálých</vt:lpstr>
      <vt:lpstr>Poranění rtu</vt:lpstr>
      <vt:lpstr>Žvýkačky bez cukru</vt:lpstr>
      <vt:lpstr>Náhradní sladidla</vt:lpstr>
      <vt:lpstr>Náhradní sladidla</vt:lpstr>
      <vt:lpstr>Závěrem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Managment u dětí</dc:title>
  <dc:creator>petra.beruska</dc:creator>
  <cp:lastModifiedBy>petra.beruska</cp:lastModifiedBy>
  <cp:revision>60</cp:revision>
  <dcterms:created xsi:type="dcterms:W3CDTF">2016-10-24T19:29:27Z</dcterms:created>
  <dcterms:modified xsi:type="dcterms:W3CDTF">2016-11-12T10:40:37Z</dcterms:modified>
</cp:coreProperties>
</file>