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9" r:id="rId4"/>
    <p:sldId id="257" r:id="rId5"/>
    <p:sldId id="268" r:id="rId6"/>
    <p:sldId id="258" r:id="rId7"/>
    <p:sldId id="275" r:id="rId8"/>
    <p:sldId id="267" r:id="rId9"/>
    <p:sldId id="276" r:id="rId10"/>
    <p:sldId id="265" r:id="rId11"/>
    <p:sldId id="271" r:id="rId12"/>
    <p:sldId id="273" r:id="rId13"/>
    <p:sldId id="274" r:id="rId14"/>
    <p:sldId id="266" r:id="rId15"/>
    <p:sldId id="263" r:id="rId16"/>
    <p:sldId id="260" r:id="rId17"/>
    <p:sldId id="261" r:id="rId18"/>
    <p:sldId id="262" r:id="rId19"/>
    <p:sldId id="264" r:id="rId20"/>
    <p:sldId id="270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C974D26-77C2-4385-A528-C1726F5D0095}" type="datetimeFigureOut">
              <a:rPr lang="cs-CZ" smtClean="0"/>
              <a:t>29. 10. 2016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4C764DB-4AC1-4B56-AC71-71CE6BBE898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4D26-77C2-4385-A528-C1726F5D0095}" type="datetimeFigureOut">
              <a:rPr lang="cs-CZ" smtClean="0"/>
              <a:t>29. 10. 2016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64DB-4AC1-4B56-AC71-71CE6BBE898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4D26-77C2-4385-A528-C1726F5D0095}" type="datetimeFigureOut">
              <a:rPr lang="cs-CZ" smtClean="0"/>
              <a:t>29. 10. 2016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64DB-4AC1-4B56-AC71-71CE6BBE898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4D26-77C2-4385-A528-C1726F5D0095}" type="datetimeFigureOut">
              <a:rPr lang="cs-CZ" smtClean="0"/>
              <a:t>29. 10. 2016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64DB-4AC1-4B56-AC71-71CE6BBE898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4D26-77C2-4385-A528-C1726F5D0095}" type="datetimeFigureOut">
              <a:rPr lang="cs-CZ" smtClean="0"/>
              <a:t>29. 10. 2016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64DB-4AC1-4B56-AC71-71CE6BBE898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4D26-77C2-4385-A528-C1726F5D0095}" type="datetimeFigureOut">
              <a:rPr lang="cs-CZ" smtClean="0"/>
              <a:t>29. 10. 2016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64DB-4AC1-4B56-AC71-71CE6BBE898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4D26-77C2-4385-A528-C1726F5D0095}" type="datetimeFigureOut">
              <a:rPr lang="cs-CZ" smtClean="0"/>
              <a:t>29. 10. 2016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64DB-4AC1-4B56-AC71-71CE6BBE8985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4D26-77C2-4385-A528-C1726F5D0095}" type="datetimeFigureOut">
              <a:rPr lang="cs-CZ" smtClean="0"/>
              <a:t>29. 10. 2016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64DB-4AC1-4B56-AC71-71CE6BBE898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4D26-77C2-4385-A528-C1726F5D0095}" type="datetimeFigureOut">
              <a:rPr lang="cs-CZ" smtClean="0"/>
              <a:t>29. 10. 2016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64DB-4AC1-4B56-AC71-71CE6BBE898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C974D26-77C2-4385-A528-C1726F5D0095}" type="datetimeFigureOut">
              <a:rPr lang="cs-CZ" smtClean="0"/>
              <a:t>29. 10. 2016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4C764DB-4AC1-4B56-AC71-71CE6BBE898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C974D26-77C2-4385-A528-C1726F5D0095}" type="datetimeFigureOut">
              <a:rPr lang="cs-CZ" smtClean="0"/>
              <a:t>29. 10. 2016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4C764DB-4AC1-4B56-AC71-71CE6BBE898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C974D26-77C2-4385-A528-C1726F5D0095}" type="datetimeFigureOut">
              <a:rPr lang="cs-CZ" smtClean="0"/>
              <a:t>29. 10. 2016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4C764DB-4AC1-4B56-AC71-71CE6BBE898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Managment                  u </a:t>
            </a:r>
            <a:r>
              <a:rPr lang="cs-CZ" dirty="0" err="1" smtClean="0"/>
              <a:t>kariologického</a:t>
            </a:r>
            <a:r>
              <a:rPr lang="cs-CZ" dirty="0" smtClean="0"/>
              <a:t> pacienta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Mgr. Petra </a:t>
            </a:r>
            <a:r>
              <a:rPr lang="cs-CZ" dirty="0" err="1" smtClean="0"/>
              <a:t>Bielczyková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9501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Výživový protokol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schéma na výpočet doby demineralizace a </a:t>
            </a:r>
            <a:r>
              <a:rPr lang="cs-CZ" dirty="0" err="1" smtClean="0"/>
              <a:t>remineralizace</a:t>
            </a:r>
            <a:r>
              <a:rPr lang="cs-CZ" dirty="0" smtClean="0"/>
              <a:t> v průběhu jednoho dne. </a:t>
            </a:r>
          </a:p>
          <a:p>
            <a:r>
              <a:rPr lang="cs-CZ" dirty="0" smtClean="0"/>
              <a:t>Zjistíme množství, frekvenci a typ přijímaného cukru</a:t>
            </a:r>
          </a:p>
          <a:p>
            <a:r>
              <a:rPr lang="cs-CZ" dirty="0" smtClean="0"/>
              <a:t>Čas demineralizace – je čas v minutách ( hodinách), který vyjadřuje, jak dlouho působí kyseliny na zub po příjmu cukru. Je to čas pokles pH, kdy je zub v kyselém prostředí.</a:t>
            </a:r>
          </a:p>
          <a:p>
            <a:r>
              <a:rPr lang="cs-CZ" dirty="0" smtClean="0"/>
              <a:t>Kritické pH  je 5,5 a méně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394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protokolu výživy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Odhalí pacientovi častost přijímání skrytého a přímého cukru</a:t>
            </a:r>
          </a:p>
          <a:p>
            <a:r>
              <a:rPr lang="cs-CZ" dirty="0" smtClean="0"/>
              <a:t>Upozorní pacienta na potraviny, které představují riziko pro jeho zuby a dásně</a:t>
            </a:r>
          </a:p>
          <a:p>
            <a:r>
              <a:rPr lang="cs-CZ" dirty="0" smtClean="0"/>
              <a:t>Individuálním přístupem upozorní pacienta na možné alternativy v jeho stravovacích </a:t>
            </a:r>
            <a:r>
              <a:rPr lang="cs-CZ" dirty="0" err="1" smtClean="0"/>
              <a:t>návicích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3635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Klinické parametry výživy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Častost přijímání cukru</a:t>
            </a:r>
          </a:p>
          <a:p>
            <a:r>
              <a:rPr lang="cs-CZ" dirty="0" smtClean="0"/>
              <a:t>Průměrný čas působení kyselin plaku</a:t>
            </a:r>
          </a:p>
          <a:p>
            <a:r>
              <a:rPr lang="cs-CZ" dirty="0" smtClean="0"/>
              <a:t>Způsob a vhodný čas pro ústní hygienu</a:t>
            </a:r>
          </a:p>
          <a:p>
            <a:r>
              <a:rPr lang="cs-CZ" dirty="0" smtClean="0"/>
              <a:t>Pokles pH – džus, ovocné šťávy  3,0 – 3,7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- zeleninové saláty 4,0 – 4,2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- limonády 3,0 – 3,7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- </a:t>
            </a:r>
            <a:r>
              <a:rPr lang="cs-CZ" dirty="0" err="1" smtClean="0"/>
              <a:t>coca</a:t>
            </a:r>
            <a:r>
              <a:rPr lang="cs-CZ" dirty="0" smtClean="0"/>
              <a:t> </a:t>
            </a:r>
            <a:r>
              <a:rPr lang="cs-CZ" dirty="0" err="1" smtClean="0"/>
              <a:t>cola</a:t>
            </a:r>
            <a:r>
              <a:rPr lang="cs-CZ" dirty="0" smtClean="0"/>
              <a:t> 2,6 – 3,0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- ledový čaj 3,8 – 3,9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- sycená minerální  voda 5,5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- káva 5,2 – 5,6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- černý čaj 6,5 – 7,0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1630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Vyšetření aktivity kazu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Stanovení aktivity zubního kazu nám pomáhá při stanovení náplně individuální prevence, při plánování léčby a termínu kontrol na:</a:t>
            </a:r>
          </a:p>
          <a:p>
            <a:r>
              <a:rPr lang="cs-CZ" dirty="0" smtClean="0"/>
              <a:t>Prověření účinnosti doporučených pomůcek a návyků orální hygieny, změny výživy, indikaci chemických prostředků</a:t>
            </a:r>
          </a:p>
          <a:p>
            <a:r>
              <a:rPr lang="cs-CZ" dirty="0" smtClean="0"/>
              <a:t>Způsob motivace a </a:t>
            </a:r>
            <a:r>
              <a:rPr lang="cs-CZ" dirty="0" err="1" smtClean="0"/>
              <a:t>remotivace</a:t>
            </a:r>
            <a:r>
              <a:rPr lang="cs-CZ" dirty="0" smtClean="0"/>
              <a:t> pacienta</a:t>
            </a:r>
          </a:p>
          <a:p>
            <a:r>
              <a:rPr lang="cs-CZ" dirty="0" smtClean="0"/>
              <a:t>Stanovení prognózy</a:t>
            </a:r>
          </a:p>
          <a:p>
            <a:r>
              <a:rPr lang="cs-CZ" dirty="0" smtClean="0"/>
              <a:t>Stanovení prognózy při indikaci finančně náročných rekonstrukcí</a:t>
            </a:r>
          </a:p>
          <a:p>
            <a:r>
              <a:rPr lang="cs-CZ" dirty="0" smtClean="0"/>
              <a:t>Indikaci vhodné prevence při </a:t>
            </a:r>
            <a:r>
              <a:rPr lang="cs-CZ" dirty="0" err="1" smtClean="0"/>
              <a:t>orto</a:t>
            </a:r>
            <a:r>
              <a:rPr lang="cs-CZ" dirty="0" smtClean="0"/>
              <a:t> – léčbě, před nasazením fixu.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5951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Sestavení plánu ošetření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830023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AutoNum type="arabicPeriod"/>
            </a:pPr>
            <a:r>
              <a:rPr lang="cs-CZ" dirty="0" smtClean="0"/>
              <a:t>Návštěva</a:t>
            </a:r>
          </a:p>
          <a:p>
            <a:pPr>
              <a:buFontTx/>
              <a:buChar char="-"/>
            </a:pPr>
            <a:r>
              <a:rPr lang="cs-CZ" dirty="0" smtClean="0"/>
              <a:t>Anamnéza</a:t>
            </a:r>
          </a:p>
          <a:p>
            <a:pPr>
              <a:buFontTx/>
              <a:buChar char="-"/>
            </a:pPr>
            <a:r>
              <a:rPr lang="cs-CZ" dirty="0" err="1" smtClean="0"/>
              <a:t>Extraorální</a:t>
            </a:r>
            <a:r>
              <a:rPr lang="cs-CZ" dirty="0" smtClean="0"/>
              <a:t> vyšetření</a:t>
            </a:r>
          </a:p>
          <a:p>
            <a:pPr>
              <a:buFontTx/>
              <a:buChar char="-"/>
            </a:pPr>
            <a:r>
              <a:rPr lang="cs-CZ" dirty="0" smtClean="0"/>
              <a:t>Kompletní vyšetření sliznic</a:t>
            </a:r>
          </a:p>
          <a:p>
            <a:pPr>
              <a:buFontTx/>
              <a:buChar char="-"/>
            </a:pPr>
            <a:r>
              <a:rPr lang="cs-CZ" dirty="0" smtClean="0"/>
              <a:t>Vyšetření stavu zubů a jejich náhrad</a:t>
            </a:r>
          </a:p>
          <a:p>
            <a:pPr>
              <a:buFontTx/>
              <a:buChar char="-"/>
            </a:pPr>
            <a:r>
              <a:rPr lang="cs-CZ" dirty="0" smtClean="0"/>
              <a:t>Vyšetření stavu ústní hygieny indexy</a:t>
            </a:r>
          </a:p>
          <a:p>
            <a:pPr>
              <a:buFontTx/>
              <a:buChar char="-"/>
            </a:pPr>
            <a:r>
              <a:rPr lang="cs-CZ" dirty="0" err="1" smtClean="0"/>
              <a:t>Rtg</a:t>
            </a:r>
            <a:r>
              <a:rPr lang="cs-CZ" dirty="0" smtClean="0"/>
              <a:t> vyšetření ( BW + HF+ DF),</a:t>
            </a:r>
            <a:r>
              <a:rPr lang="cs-CZ" dirty="0"/>
              <a:t> </a:t>
            </a:r>
            <a:r>
              <a:rPr lang="cs-CZ" dirty="0" smtClean="0"/>
              <a:t>OPG</a:t>
            </a:r>
          </a:p>
          <a:p>
            <a:pPr>
              <a:buFontTx/>
              <a:buChar char="-"/>
            </a:pPr>
            <a:r>
              <a:rPr lang="cs-CZ" dirty="0" smtClean="0"/>
              <a:t>Vyšetření rizikových faktorů kazu, erozí, </a:t>
            </a:r>
            <a:r>
              <a:rPr lang="cs-CZ" dirty="0" err="1" smtClean="0"/>
              <a:t>parafunkce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Výživový protokol, fluoridová anamnéza</a:t>
            </a:r>
          </a:p>
          <a:p>
            <a:pPr>
              <a:buFontTx/>
              <a:buChar char="-"/>
            </a:pPr>
            <a:r>
              <a:rPr lang="cs-CZ" dirty="0" smtClean="0"/>
              <a:t>Vyšetření mukogingivální oblasti – tahy řas, orientačně zaznamenat gingivální recesy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0643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Sestavení plánu ošetření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2 a další návštěva</a:t>
            </a:r>
          </a:p>
          <a:p>
            <a:r>
              <a:rPr lang="cs-CZ" dirty="0" smtClean="0"/>
              <a:t>Vyšetření stavu ústní hygieny indexy ( lokalita a množství plaku)</a:t>
            </a:r>
          </a:p>
          <a:p>
            <a:r>
              <a:rPr lang="cs-CZ" dirty="0" smtClean="0"/>
              <a:t>Zhodnocení stavu výživy a fluoridace, index BEWE při erozích</a:t>
            </a:r>
          </a:p>
          <a:p>
            <a:r>
              <a:rPr lang="cs-CZ" dirty="0" smtClean="0"/>
              <a:t>Slinné testy, mikrobiální testy, </a:t>
            </a:r>
            <a:r>
              <a:rPr lang="cs-CZ" dirty="0" err="1" smtClean="0"/>
              <a:t>pufrová</a:t>
            </a:r>
            <a:r>
              <a:rPr lang="cs-CZ" dirty="0" smtClean="0"/>
              <a:t> kapacita</a:t>
            </a:r>
          </a:p>
          <a:p>
            <a:r>
              <a:rPr lang="cs-CZ" dirty="0" smtClean="0"/>
              <a:t>Úprava výživy</a:t>
            </a:r>
          </a:p>
          <a:p>
            <a:r>
              <a:rPr lang="cs-CZ" dirty="0" smtClean="0"/>
              <a:t>Odstranění nánosů, </a:t>
            </a:r>
            <a:r>
              <a:rPr lang="cs-CZ" dirty="0" err="1" smtClean="0"/>
              <a:t>supragingivální</a:t>
            </a:r>
            <a:r>
              <a:rPr lang="cs-CZ" dirty="0" smtClean="0"/>
              <a:t> </a:t>
            </a:r>
            <a:r>
              <a:rPr lang="cs-CZ" dirty="0" err="1" smtClean="0"/>
              <a:t>skejling</a:t>
            </a:r>
            <a:endParaRPr lang="cs-CZ" dirty="0" smtClean="0"/>
          </a:p>
          <a:p>
            <a:r>
              <a:rPr lang="cs-CZ" dirty="0" smtClean="0"/>
              <a:t>Odstranění </a:t>
            </a:r>
            <a:r>
              <a:rPr lang="cs-CZ" dirty="0" err="1" smtClean="0"/>
              <a:t>iatrogenního</a:t>
            </a:r>
            <a:r>
              <a:rPr lang="cs-CZ" dirty="0" smtClean="0"/>
              <a:t> dráždění, lokální chemická léčba</a:t>
            </a:r>
          </a:p>
          <a:p>
            <a:r>
              <a:rPr lang="cs-CZ" dirty="0" smtClean="0"/>
              <a:t>Řešení parafunkcí + jiné důležité záznamy</a:t>
            </a:r>
          </a:p>
          <a:p>
            <a:r>
              <a:rPr lang="cs-CZ" dirty="0" smtClean="0"/>
              <a:t>Termín kontroly za 3 měsíce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0122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Kariologický</a:t>
            </a:r>
            <a:r>
              <a:rPr lang="cs-CZ" dirty="0" smtClean="0"/>
              <a:t> pacient s malými nánosy plaku a ZK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Index KOD, CKP– 2 min</a:t>
            </a:r>
          </a:p>
          <a:p>
            <a:r>
              <a:rPr lang="cs-CZ" dirty="0" smtClean="0"/>
              <a:t>M+I podle výsledku indexu 2 min</a:t>
            </a:r>
          </a:p>
          <a:p>
            <a:r>
              <a:rPr lang="cs-CZ" dirty="0" smtClean="0"/>
              <a:t>Vyšetření aktivity kazu</a:t>
            </a:r>
          </a:p>
          <a:p>
            <a:r>
              <a:rPr lang="cs-CZ" dirty="0" smtClean="0"/>
              <a:t>Výživový protokol 5 min</a:t>
            </a:r>
          </a:p>
          <a:p>
            <a:r>
              <a:rPr lang="cs-CZ" dirty="0" smtClean="0"/>
              <a:t>OZK UZ, kyrety 10 -15 min v celém chrupu</a:t>
            </a:r>
          </a:p>
          <a:p>
            <a:r>
              <a:rPr lang="cs-CZ" dirty="0" smtClean="0"/>
              <a:t>Úprava a leštění výplní 5 – 10 min. </a:t>
            </a:r>
          </a:p>
          <a:p>
            <a:r>
              <a:rPr lang="cs-CZ" dirty="0" err="1" smtClean="0"/>
              <a:t>Polishing</a:t>
            </a:r>
            <a:r>
              <a:rPr lang="cs-CZ" dirty="0" smtClean="0"/>
              <a:t> + fluoridace 2 min</a:t>
            </a:r>
          </a:p>
          <a:p>
            <a:r>
              <a:rPr lang="cs-CZ" dirty="0" err="1" smtClean="0"/>
              <a:t>Airflow</a:t>
            </a:r>
            <a:r>
              <a:rPr lang="cs-CZ" dirty="0" smtClean="0"/>
              <a:t> 5 – 10 min</a:t>
            </a:r>
          </a:p>
          <a:p>
            <a:r>
              <a:rPr lang="cs-CZ" dirty="0" smtClean="0"/>
              <a:t>Počet návštěv v HF – 2</a:t>
            </a:r>
          </a:p>
          <a:p>
            <a:r>
              <a:rPr lang="cs-CZ" dirty="0" err="1" smtClean="0"/>
              <a:t>Recall</a:t>
            </a:r>
            <a:r>
              <a:rPr lang="cs-CZ" dirty="0" smtClean="0"/>
              <a:t> – 1 – 2x ročně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9437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Kariologický pacient s </a:t>
            </a:r>
            <a:r>
              <a:rPr lang="pl-PL" dirty="0" smtClean="0"/>
              <a:t>velkými </a:t>
            </a:r>
            <a:r>
              <a:rPr lang="pl-PL" dirty="0"/>
              <a:t>nánosy plaku a ZK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Index KOD, CKP– 2 min</a:t>
            </a:r>
          </a:p>
          <a:p>
            <a:r>
              <a:rPr lang="cs-CZ" dirty="0"/>
              <a:t>M+I podle výsledku indexu </a:t>
            </a:r>
            <a:r>
              <a:rPr lang="cs-CZ" dirty="0" smtClean="0"/>
              <a:t>3 -5 min</a:t>
            </a:r>
            <a:endParaRPr lang="cs-CZ" dirty="0"/>
          </a:p>
          <a:p>
            <a:r>
              <a:rPr lang="cs-CZ" dirty="0"/>
              <a:t>Vyšetření aktivity kazu</a:t>
            </a:r>
          </a:p>
          <a:p>
            <a:r>
              <a:rPr lang="cs-CZ" dirty="0"/>
              <a:t>Výživový protokol 5 min</a:t>
            </a:r>
          </a:p>
          <a:p>
            <a:r>
              <a:rPr lang="cs-CZ" dirty="0"/>
              <a:t>OZK UZ, kyrety 10 -15 min </a:t>
            </a:r>
            <a:r>
              <a:rPr lang="cs-CZ" dirty="0" smtClean="0"/>
              <a:t>po kvadrantech, čelisti</a:t>
            </a:r>
          </a:p>
          <a:p>
            <a:r>
              <a:rPr lang="cs-CZ" dirty="0" smtClean="0"/>
              <a:t>Úprava </a:t>
            </a:r>
            <a:r>
              <a:rPr lang="cs-CZ" dirty="0"/>
              <a:t>a leštění výplní 5 – 10 min. </a:t>
            </a:r>
          </a:p>
          <a:p>
            <a:r>
              <a:rPr lang="cs-CZ" dirty="0" err="1"/>
              <a:t>Polishing</a:t>
            </a:r>
            <a:r>
              <a:rPr lang="cs-CZ" dirty="0"/>
              <a:t> + fluoridace 2 min</a:t>
            </a:r>
          </a:p>
          <a:p>
            <a:r>
              <a:rPr lang="cs-CZ" dirty="0" err="1"/>
              <a:t>Airflow</a:t>
            </a:r>
            <a:r>
              <a:rPr lang="cs-CZ" dirty="0"/>
              <a:t> 5 – 10 min</a:t>
            </a:r>
          </a:p>
          <a:p>
            <a:r>
              <a:rPr lang="cs-CZ" dirty="0"/>
              <a:t>Počet návštěv v HF – </a:t>
            </a:r>
            <a:r>
              <a:rPr lang="cs-CZ" dirty="0" smtClean="0"/>
              <a:t>3</a:t>
            </a:r>
            <a:endParaRPr lang="cs-CZ" dirty="0"/>
          </a:p>
          <a:p>
            <a:r>
              <a:rPr lang="cs-CZ" dirty="0" err="1"/>
              <a:t>Recall</a:t>
            </a:r>
            <a:r>
              <a:rPr lang="cs-CZ" dirty="0"/>
              <a:t> </a:t>
            </a:r>
            <a:r>
              <a:rPr lang="cs-CZ" dirty="0" smtClean="0"/>
              <a:t>–2x </a:t>
            </a:r>
            <a:r>
              <a:rPr lang="cs-CZ" dirty="0"/>
              <a:t>ročně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1564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Recall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Šest měsíců po HF</a:t>
            </a:r>
          </a:p>
          <a:p>
            <a:r>
              <a:rPr lang="cs-CZ" dirty="0" smtClean="0"/>
              <a:t>Kontrola stavu ústní hygieny indexem</a:t>
            </a:r>
          </a:p>
          <a:p>
            <a:r>
              <a:rPr lang="cs-CZ" dirty="0" smtClean="0"/>
              <a:t>Kontrola stavu aktivity kazu, erozí, při progresi je nutná léčba zubním lékařem.</a:t>
            </a:r>
          </a:p>
          <a:p>
            <a:r>
              <a:rPr lang="cs-CZ" dirty="0" smtClean="0"/>
              <a:t>Zopakovat protokol výživy, </a:t>
            </a:r>
            <a:r>
              <a:rPr lang="cs-CZ" dirty="0" err="1" smtClean="0"/>
              <a:t>případmě</a:t>
            </a:r>
            <a:r>
              <a:rPr lang="cs-CZ" dirty="0" smtClean="0"/>
              <a:t> MIO testy na SM + LB</a:t>
            </a:r>
          </a:p>
          <a:p>
            <a:r>
              <a:rPr lang="cs-CZ" dirty="0" smtClean="0"/>
              <a:t>Další kontrola závisí od stavu ústní hygieny  a aktivity kazu, aktivity erozí, od celkového stavu pacienta, typu užívaných léků a léčby (snížená salivace)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4744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Recall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Další </a:t>
            </a:r>
            <a:r>
              <a:rPr lang="cs-CZ" dirty="0" err="1" smtClean="0"/>
              <a:t>recall</a:t>
            </a:r>
            <a:r>
              <a:rPr lang="cs-CZ" dirty="0" smtClean="0"/>
              <a:t> po šesti měsících/ až rok po prví návštěvě</a:t>
            </a:r>
          </a:p>
          <a:p>
            <a:r>
              <a:rPr lang="cs-CZ" dirty="0" smtClean="0"/>
              <a:t>Anamnéza, změny ve zdravotním stavu, užívání nových léků</a:t>
            </a:r>
          </a:p>
          <a:p>
            <a:r>
              <a:rPr lang="cs-CZ" dirty="0" smtClean="0"/>
              <a:t>Stav zubů a jejich náhrad – změny, aktivita kazu, eroze – zopakovat protokol výživy, případně slinné testy. Při progresi léčba ZL</a:t>
            </a:r>
          </a:p>
          <a:p>
            <a:r>
              <a:rPr lang="cs-CZ" dirty="0" smtClean="0"/>
              <a:t>RTG vyšetření </a:t>
            </a:r>
            <a:r>
              <a:rPr lang="cs-CZ" dirty="0" err="1" smtClean="0"/>
              <a:t>i.o</a:t>
            </a:r>
            <a:r>
              <a:rPr lang="cs-CZ" dirty="0" smtClean="0"/>
              <a:t>. každých 12 – 18 měsíců</a:t>
            </a:r>
          </a:p>
          <a:p>
            <a:r>
              <a:rPr lang="cs-CZ" dirty="0" smtClean="0"/>
              <a:t>Kontrola stavu ústní hygieny indexy. Při zhoršení stavu upozornit na možný vznik </a:t>
            </a:r>
            <a:r>
              <a:rPr lang="cs-CZ" dirty="0" err="1" smtClean="0"/>
              <a:t>parodontitidy</a:t>
            </a:r>
            <a:endParaRPr lang="cs-CZ" dirty="0" smtClean="0"/>
          </a:p>
          <a:p>
            <a:r>
              <a:rPr lang="cs-CZ" dirty="0" smtClean="0"/>
              <a:t>Kontrolní měření gingiválních recesů</a:t>
            </a:r>
          </a:p>
          <a:p>
            <a:r>
              <a:rPr lang="cs-CZ" dirty="0" smtClean="0"/>
              <a:t>Kontrolní měření šířky připojené gingivy</a:t>
            </a:r>
          </a:p>
          <a:p>
            <a:r>
              <a:rPr lang="cs-CZ" dirty="0" smtClean="0"/>
              <a:t>Kontrola parafunkcí</a:t>
            </a:r>
          </a:p>
          <a:p>
            <a:r>
              <a:rPr lang="cs-CZ" dirty="0" smtClean="0"/>
              <a:t>Termín kontroly – dle stavu a spolupráce ( 6 měsíců)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1598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Kariologický</a:t>
            </a:r>
            <a:r>
              <a:rPr lang="cs-CZ" dirty="0" smtClean="0"/>
              <a:t> pacient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Zkratka KAR – je pacient, který má problémy s kazivostí, ale nemá </a:t>
            </a:r>
            <a:r>
              <a:rPr lang="cs-CZ" dirty="0" err="1" smtClean="0"/>
              <a:t>parodontitidu</a:t>
            </a:r>
            <a:endParaRPr lang="cs-CZ" dirty="0" smtClean="0"/>
          </a:p>
          <a:p>
            <a:r>
              <a:rPr lang="cs-CZ" dirty="0" smtClean="0"/>
              <a:t>Při vyšetření zjistíme více jak 3 aktivní kazy, výplně, nebo extrahované zuby</a:t>
            </a:r>
          </a:p>
          <a:p>
            <a:r>
              <a:rPr lang="cs-CZ" dirty="0" smtClean="0"/>
              <a:t>Mikrobiologické vyšetření slin – více jak půl milionu SM a LB </a:t>
            </a:r>
          </a:p>
          <a:p>
            <a:r>
              <a:rPr lang="cs-CZ" dirty="0" smtClean="0"/>
              <a:t>Na RTG ani klinicky není přítomna resorpce kosti</a:t>
            </a:r>
          </a:p>
          <a:p>
            <a:r>
              <a:rPr lang="cs-CZ" dirty="0" smtClean="0"/>
              <a:t>Možná je přítomnost gingivitidy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19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Sestavte plán prevence a léčby svého spolužáka, kamaráda, </a:t>
            </a:r>
            <a:r>
              <a:rPr lang="cs-CZ" dirty="0" err="1" smtClean="0"/>
              <a:t>rodičů..včetně</a:t>
            </a:r>
            <a:r>
              <a:rPr lang="cs-CZ" dirty="0" smtClean="0"/>
              <a:t> výživového protokolu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092" y="3068960"/>
            <a:ext cx="19907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53225"/>
            <a:ext cx="4155184" cy="265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353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Faktory ovlivňující vznik kazu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Stav chrupu a jeho ošetření</a:t>
            </a:r>
          </a:p>
          <a:p>
            <a:r>
              <a:rPr lang="cs-CZ" dirty="0" smtClean="0"/>
              <a:t>Výživa</a:t>
            </a:r>
          </a:p>
          <a:p>
            <a:r>
              <a:rPr lang="cs-CZ" dirty="0" smtClean="0"/>
              <a:t>Fluoridace</a:t>
            </a:r>
          </a:p>
          <a:p>
            <a:r>
              <a:rPr lang="cs-CZ" dirty="0" smtClean="0"/>
              <a:t>Ústní hygiena</a:t>
            </a:r>
          </a:p>
          <a:p>
            <a:r>
              <a:rPr lang="cs-CZ" dirty="0" smtClean="0"/>
              <a:t>Sekrece slin</a:t>
            </a:r>
          </a:p>
          <a:p>
            <a:r>
              <a:rPr lang="cs-CZ" dirty="0" smtClean="0"/>
              <a:t>Mikroorganizmy</a:t>
            </a:r>
          </a:p>
          <a:p>
            <a:r>
              <a:rPr lang="cs-CZ" dirty="0" smtClean="0"/>
              <a:t>Nepřímé rizikové faktory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464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Příčiny vzniku kazu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974039"/>
          </a:xfrm>
        </p:spPr>
        <p:txBody>
          <a:bodyPr>
            <a:normAutofit fontScale="70000" lnSpcReduction="20000"/>
          </a:bodyPr>
          <a:lstStyle/>
          <a:p>
            <a:endParaRPr lang="it-IT" dirty="0"/>
          </a:p>
          <a:p>
            <a:r>
              <a:rPr lang="it-IT" dirty="0"/>
              <a:t>Postavení </a:t>
            </a:r>
            <a:r>
              <a:rPr lang="it-IT" dirty="0" smtClean="0"/>
              <a:t>zubů –anomálie (stesnaní, rotace</a:t>
            </a:r>
            <a:r>
              <a:rPr lang="sk-SK" dirty="0" smtClean="0"/>
              <a:t>, sklon )</a:t>
            </a:r>
            <a:endParaRPr lang="cs-CZ" dirty="0" smtClean="0"/>
          </a:p>
          <a:p>
            <a:pPr marL="0" indent="0">
              <a:buNone/>
            </a:pPr>
            <a:r>
              <a:rPr lang="sk-SK" dirty="0" smtClean="0"/>
              <a:t>                                - retenční místa plaku </a:t>
            </a:r>
            <a:endParaRPr lang="cs-CZ" dirty="0" smtClean="0"/>
          </a:p>
          <a:p>
            <a:pPr marL="0" indent="0">
              <a:buNone/>
            </a:pPr>
            <a:r>
              <a:rPr lang="sk-SK" dirty="0"/>
              <a:t> </a:t>
            </a:r>
            <a:endParaRPr lang="cs-CZ" dirty="0"/>
          </a:p>
          <a:p>
            <a:r>
              <a:rPr lang="sk-SK" dirty="0" smtClean="0"/>
              <a:t>DALŠÍ OVLYVŇUJÍCÍ </a:t>
            </a:r>
            <a:r>
              <a:rPr lang="sk-SK" dirty="0"/>
              <a:t>FAKTORY:</a:t>
            </a:r>
            <a:endParaRPr lang="cs-CZ" dirty="0"/>
          </a:p>
          <a:p>
            <a:pPr marL="0" indent="0">
              <a:buNone/>
            </a:pPr>
            <a:r>
              <a:rPr lang="sk-SK" dirty="0"/>
              <a:t> </a:t>
            </a:r>
            <a:endParaRPr lang="cs-CZ" dirty="0"/>
          </a:p>
          <a:p>
            <a:pPr marL="0" indent="0">
              <a:buNone/>
            </a:pPr>
            <a:r>
              <a:rPr lang="sk-SK" dirty="0"/>
              <a:t>-druh a príjem potravy</a:t>
            </a:r>
            <a:endParaRPr lang="cs-CZ" dirty="0"/>
          </a:p>
          <a:p>
            <a:pPr marL="0" indent="0">
              <a:buNone/>
            </a:pPr>
            <a:r>
              <a:rPr lang="sk-SK" dirty="0"/>
              <a:t>-</a:t>
            </a:r>
            <a:r>
              <a:rPr lang="sk-SK" dirty="0" err="1" smtClean="0"/>
              <a:t>množství</a:t>
            </a:r>
            <a:r>
              <a:rPr lang="sk-SK" dirty="0" smtClean="0"/>
              <a:t> </a:t>
            </a:r>
            <a:r>
              <a:rPr lang="sk-SK" dirty="0" err="1" smtClean="0"/>
              <a:t>nánosů</a:t>
            </a:r>
            <a:r>
              <a:rPr lang="sk-SK" dirty="0" smtClean="0"/>
              <a:t> </a:t>
            </a:r>
            <a:r>
              <a:rPr lang="sk-SK" dirty="0"/>
              <a:t>( </a:t>
            </a:r>
            <a:r>
              <a:rPr lang="sk-SK" dirty="0" err="1" smtClean="0"/>
              <a:t>hloubka</a:t>
            </a:r>
            <a:r>
              <a:rPr lang="sk-SK" dirty="0" smtClean="0"/>
              <a:t> </a:t>
            </a:r>
            <a:r>
              <a:rPr lang="sk-SK" dirty="0"/>
              <a:t>plaku)</a:t>
            </a:r>
            <a:endParaRPr lang="cs-CZ" dirty="0"/>
          </a:p>
          <a:p>
            <a:pPr marL="0" indent="0">
              <a:buNone/>
            </a:pPr>
            <a:r>
              <a:rPr lang="sk-SK" dirty="0"/>
              <a:t>-</a:t>
            </a:r>
            <a:r>
              <a:rPr lang="sk-SK" dirty="0" err="1" smtClean="0"/>
              <a:t>rychlost</a:t>
            </a:r>
            <a:r>
              <a:rPr lang="sk-SK" dirty="0" smtClean="0"/>
              <a:t> </a:t>
            </a:r>
            <a:r>
              <a:rPr lang="sk-SK" dirty="0" err="1" smtClean="0"/>
              <a:t>produkce</a:t>
            </a:r>
            <a:r>
              <a:rPr lang="sk-SK" dirty="0" smtClean="0"/>
              <a:t>, </a:t>
            </a:r>
            <a:r>
              <a:rPr lang="sk-SK" dirty="0" err="1" smtClean="0"/>
              <a:t>množství</a:t>
            </a:r>
            <a:r>
              <a:rPr lang="sk-SK" dirty="0" smtClean="0"/>
              <a:t> a </a:t>
            </a:r>
            <a:r>
              <a:rPr lang="sk-SK" dirty="0" err="1" smtClean="0"/>
              <a:t>složení</a:t>
            </a:r>
            <a:r>
              <a:rPr lang="sk-SK" dirty="0" smtClean="0"/>
              <a:t> sliny </a:t>
            </a:r>
          </a:p>
          <a:p>
            <a:pPr marL="0" indent="0">
              <a:buNone/>
            </a:pPr>
            <a:r>
              <a:rPr lang="sk-SK" dirty="0" smtClean="0"/>
              <a:t>--</a:t>
            </a:r>
            <a:r>
              <a:rPr lang="sk-SK" dirty="0" err="1"/>
              <a:t>pufrová</a:t>
            </a:r>
            <a:r>
              <a:rPr lang="sk-SK" dirty="0"/>
              <a:t> kapacita - neutralizačná schopnosť sliny proti kyselinám</a:t>
            </a:r>
            <a:endParaRPr lang="cs-CZ" dirty="0"/>
          </a:p>
          <a:p>
            <a:pPr marL="0" indent="0">
              <a:buNone/>
            </a:pPr>
            <a:r>
              <a:rPr lang="sk-SK" dirty="0"/>
              <a:t>-tvar a </a:t>
            </a:r>
            <a:r>
              <a:rPr lang="sk-SK" dirty="0" smtClean="0"/>
              <a:t>postavení </a:t>
            </a:r>
            <a:r>
              <a:rPr lang="sk-SK" dirty="0" err="1" smtClean="0"/>
              <a:t>zubů</a:t>
            </a:r>
            <a:endParaRPr lang="cs-CZ" dirty="0"/>
          </a:p>
          <a:p>
            <a:pPr marL="0" indent="0">
              <a:buNone/>
            </a:pPr>
            <a:r>
              <a:rPr lang="sk-SK" dirty="0"/>
              <a:t>-</a:t>
            </a:r>
            <a:r>
              <a:rPr lang="sk-SK" dirty="0" err="1" smtClean="0"/>
              <a:t>činnost</a:t>
            </a:r>
            <a:r>
              <a:rPr lang="sk-SK" dirty="0" smtClean="0"/>
              <a:t> </a:t>
            </a:r>
            <a:r>
              <a:rPr lang="sk-SK" dirty="0"/>
              <a:t>jazyka a </a:t>
            </a:r>
            <a:r>
              <a:rPr lang="sk-SK" dirty="0" err="1" smtClean="0"/>
              <a:t>tvářového</a:t>
            </a:r>
            <a:r>
              <a:rPr lang="sk-SK" dirty="0" smtClean="0"/>
              <a:t> svalstva</a:t>
            </a:r>
          </a:p>
          <a:p>
            <a:pPr marL="0" indent="0">
              <a:buNone/>
            </a:pPr>
            <a:r>
              <a:rPr lang="sk-SK" dirty="0" smtClean="0"/>
              <a:t>-</a:t>
            </a:r>
            <a:r>
              <a:rPr lang="sk-SK" dirty="0" err="1" smtClean="0"/>
              <a:t>dýchání</a:t>
            </a:r>
            <a:r>
              <a:rPr lang="sk-SK" dirty="0" smtClean="0"/>
              <a:t> </a:t>
            </a:r>
            <a:r>
              <a:rPr lang="sk-SK" dirty="0" err="1" smtClean="0"/>
              <a:t>ústy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-</a:t>
            </a:r>
            <a:r>
              <a:rPr lang="sk-SK" dirty="0" err="1" smtClean="0"/>
              <a:t>ústní</a:t>
            </a:r>
            <a:r>
              <a:rPr lang="sk-SK" dirty="0" smtClean="0"/>
              <a:t> hygiena a </a:t>
            </a:r>
            <a:r>
              <a:rPr lang="sk-SK" dirty="0" err="1" smtClean="0"/>
              <a:t>fluoridace</a:t>
            </a:r>
            <a:endParaRPr lang="cs-CZ" dirty="0"/>
          </a:p>
          <a:p>
            <a:pPr marL="0" indent="0">
              <a:buNone/>
            </a:pPr>
            <a:r>
              <a:rPr lang="sk-SK" dirty="0"/>
              <a:t>-</a:t>
            </a:r>
            <a:r>
              <a:rPr lang="sk-SK" dirty="0" err="1" smtClean="0"/>
              <a:t>povolání</a:t>
            </a:r>
            <a:r>
              <a:rPr lang="sk-SK" dirty="0" smtClean="0"/>
              <a:t> </a:t>
            </a:r>
            <a:r>
              <a:rPr lang="sk-SK" dirty="0"/>
              <a:t>a </a:t>
            </a:r>
            <a:r>
              <a:rPr lang="sk-SK" dirty="0" err="1" smtClean="0"/>
              <a:t>sociální</a:t>
            </a:r>
            <a:r>
              <a:rPr lang="sk-SK" dirty="0" smtClean="0"/>
              <a:t> postavení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713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Zubní kaz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Zubní kaz definujeme jako demineralizaci, tedy ztrátu minerálů, ztrátu anorganických látek a destrukci organických částí zubu.</a:t>
            </a:r>
          </a:p>
          <a:p>
            <a:r>
              <a:rPr lang="cs-CZ" dirty="0" smtClean="0"/>
              <a:t>Vznik zubního kazu závisí od poměru , od rovnováhy mezi demineralizací a </a:t>
            </a:r>
            <a:r>
              <a:rPr lang="cs-CZ" dirty="0" err="1" smtClean="0"/>
              <a:t>reminera-lizací</a:t>
            </a:r>
            <a:r>
              <a:rPr lang="cs-CZ" dirty="0" smtClean="0"/>
              <a:t>, měknutím a vytvrzením zubu.</a:t>
            </a:r>
          </a:p>
          <a:p>
            <a:r>
              <a:rPr lang="cs-CZ" dirty="0" smtClean="0"/>
              <a:t> Období, kdy zubní kaz vzniká označujeme jako aktivitu kazu. Pokud zubní kaz vznikne dříve jak za 6. měsíců hovoříme o vysoké aktivitě kazu.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4181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Zubní kaz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916832"/>
            <a:ext cx="6196405" cy="4176463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Je lokalizované onemocnění tvrdých zubních tkání</a:t>
            </a:r>
            <a:endParaRPr lang="cs-CZ" dirty="0"/>
          </a:p>
          <a:p>
            <a:r>
              <a:rPr lang="cs-CZ" dirty="0"/>
              <a:t>-nedá </a:t>
            </a:r>
            <a:r>
              <a:rPr lang="cs-CZ" dirty="0" smtClean="0"/>
              <a:t>se vyléčit</a:t>
            </a:r>
            <a:endParaRPr lang="cs-CZ" dirty="0"/>
          </a:p>
          <a:p>
            <a:r>
              <a:rPr lang="cs-CZ" dirty="0"/>
              <a:t>-chronická </a:t>
            </a:r>
            <a:r>
              <a:rPr lang="cs-CZ" dirty="0" smtClean="0"/>
              <a:t>ztráta minerálů</a:t>
            </a:r>
            <a:endParaRPr lang="cs-CZ" dirty="0"/>
          </a:p>
          <a:p>
            <a:r>
              <a:rPr lang="cs-CZ" dirty="0"/>
              <a:t>-kaz </a:t>
            </a:r>
            <a:r>
              <a:rPr lang="cs-CZ" dirty="0" smtClean="0"/>
              <a:t>není dědičný</a:t>
            </a:r>
            <a:endParaRPr lang="cs-CZ" dirty="0"/>
          </a:p>
          <a:p>
            <a:r>
              <a:rPr lang="cs-CZ" dirty="0"/>
              <a:t>-</a:t>
            </a:r>
            <a:r>
              <a:rPr lang="cs-CZ" dirty="0" smtClean="0"/>
              <a:t>začíná tehdy, jakmile jsou příčinné a ovlivňující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faktory</a:t>
            </a:r>
            <a:endParaRPr lang="cs-CZ" dirty="0"/>
          </a:p>
          <a:p>
            <a:r>
              <a:rPr lang="cs-CZ" dirty="0"/>
              <a:t>-kaz nevzniká bez bakterií a </a:t>
            </a:r>
            <a:r>
              <a:rPr lang="cs-CZ" dirty="0" smtClean="0"/>
              <a:t>cukrů</a:t>
            </a:r>
            <a:endParaRPr lang="cs-CZ" dirty="0"/>
          </a:p>
          <a:p>
            <a:r>
              <a:rPr lang="cs-CZ" dirty="0"/>
              <a:t> </a:t>
            </a:r>
          </a:p>
          <a:p>
            <a:r>
              <a:rPr lang="cs-CZ" dirty="0"/>
              <a:t>PRÍČINNÉ FAKTORY- 1.baktérie (</a:t>
            </a:r>
            <a:r>
              <a:rPr lang="cs-CZ" dirty="0" smtClean="0"/>
              <a:t>ústní </a:t>
            </a:r>
            <a:r>
              <a:rPr lang="cs-CZ" dirty="0"/>
              <a:t>hygiena)</a:t>
            </a:r>
          </a:p>
          <a:p>
            <a:r>
              <a:rPr lang="cs-CZ" dirty="0"/>
              <a:t>                                         2.cukry (úprava výživy)</a:t>
            </a:r>
          </a:p>
          <a:p>
            <a:r>
              <a:rPr lang="cs-CZ" dirty="0"/>
              <a:t>                                         3.zuby (fluoridy)</a:t>
            </a:r>
          </a:p>
          <a:p>
            <a:r>
              <a:rPr lang="cs-CZ" dirty="0"/>
              <a:t>                                         4.čas (intervaly)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Baktérie - </a:t>
            </a:r>
            <a:r>
              <a:rPr lang="cs-CZ" dirty="0" smtClean="0"/>
              <a:t>streptokoky, </a:t>
            </a:r>
            <a:r>
              <a:rPr lang="cs-CZ" dirty="0" err="1" smtClean="0"/>
              <a:t>laktobacily</a:t>
            </a:r>
            <a:endParaRPr lang="cs-CZ" dirty="0"/>
          </a:p>
          <a:p>
            <a:r>
              <a:rPr lang="cs-CZ" dirty="0"/>
              <a:t>-</a:t>
            </a:r>
            <a:r>
              <a:rPr lang="cs-CZ" dirty="0" smtClean="0"/>
              <a:t>fermentují cukry </a:t>
            </a:r>
            <a:r>
              <a:rPr lang="cs-CZ" dirty="0"/>
              <a:t>- vznik kyseliny - klesá pH v DÚ - </a:t>
            </a:r>
            <a:r>
              <a:rPr lang="cs-CZ" dirty="0" smtClean="0"/>
              <a:t>odvápnění </a:t>
            </a:r>
            <a:r>
              <a:rPr lang="cs-CZ" dirty="0"/>
              <a:t>skloviny = </a:t>
            </a:r>
            <a:r>
              <a:rPr lang="cs-CZ" dirty="0" smtClean="0"/>
              <a:t>demineralizace</a:t>
            </a:r>
            <a:endParaRPr lang="cs-CZ" dirty="0"/>
          </a:p>
          <a:p>
            <a:r>
              <a:rPr lang="cs-CZ" dirty="0"/>
              <a:t> </a:t>
            </a:r>
          </a:p>
          <a:p>
            <a:r>
              <a:rPr lang="cs-CZ" dirty="0"/>
              <a:t>Cukry - v potravinách (ovocný</a:t>
            </a:r>
            <a:r>
              <a:rPr lang="cs-CZ" dirty="0" smtClean="0"/>
              <a:t>, hroznový, mléčný</a:t>
            </a:r>
            <a:r>
              <a:rPr lang="cs-CZ" dirty="0"/>
              <a:t>)</a:t>
            </a:r>
          </a:p>
          <a:p>
            <a:r>
              <a:rPr lang="cs-CZ" dirty="0"/>
              <a:t>           - </a:t>
            </a:r>
            <a:r>
              <a:rPr lang="cs-CZ" dirty="0" smtClean="0"/>
              <a:t>sladidla</a:t>
            </a:r>
            <a:endParaRPr lang="cs-CZ" dirty="0"/>
          </a:p>
          <a:p>
            <a:r>
              <a:rPr lang="cs-CZ" dirty="0"/>
              <a:t> 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27134"/>
            <a:ext cx="2627285" cy="248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312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Kritické pH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Při kterém dochází k uvolňování minerálů ze skloviny je pH 5,2 – 6,7.</a:t>
            </a:r>
          </a:p>
          <a:p>
            <a:r>
              <a:rPr lang="cs-CZ" dirty="0" smtClean="0"/>
              <a:t>Po vypití 1 kyseliny citrónové dochází k poklesu pH až na hodnotu pH 3</a:t>
            </a:r>
          </a:p>
          <a:p>
            <a:r>
              <a:rPr lang="cs-CZ" dirty="0" smtClean="0"/>
              <a:t>Pokles pH působením erozivních faktorů způsobí, že slina je nedostatečně nasycená minerály.</a:t>
            </a:r>
          </a:p>
          <a:p>
            <a:r>
              <a:rPr lang="cs-CZ" dirty="0" smtClean="0"/>
              <a:t>Pokud 2 x denně pijeme kyselý nápoj, který způsobí pokles pH až na 2,9 bez následného vypláchnutí, kyselé prostředí trvá asi 90 minut. Pokud opakujme 21 dní, z povrchu zubu se ztratí vrstva minerálů o tloušťce 1 mikrometr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0680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Zubní kaz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735" y="2119313"/>
            <a:ext cx="4899892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67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Indexy kazivosti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758015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Kazivost vyjádříme indexem KPE ( DMF)</a:t>
            </a:r>
          </a:p>
          <a:p>
            <a:pPr marL="0" indent="0">
              <a:buNone/>
            </a:pPr>
            <a:r>
              <a:rPr lang="cs-CZ" dirty="0" smtClean="0"/>
              <a:t>  K - kaz - D – </a:t>
            </a:r>
            <a:r>
              <a:rPr lang="cs-CZ" dirty="0" err="1" smtClean="0"/>
              <a:t>decayed</a:t>
            </a:r>
            <a:r>
              <a:rPr lang="cs-CZ" dirty="0" smtClean="0"/>
              <a:t> – defektní </a:t>
            </a:r>
          </a:p>
          <a:p>
            <a:pPr marL="0" indent="0">
              <a:buNone/>
            </a:pPr>
            <a:r>
              <a:rPr lang="cs-CZ" dirty="0" smtClean="0"/>
              <a:t>  P – plomba – F – </a:t>
            </a:r>
            <a:r>
              <a:rPr lang="cs-CZ" dirty="0" err="1" smtClean="0"/>
              <a:t>filled</a:t>
            </a:r>
            <a:r>
              <a:rPr lang="cs-CZ" dirty="0" smtClean="0"/>
              <a:t> - zaplněný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 E – extrahovaný – M – </a:t>
            </a:r>
            <a:r>
              <a:rPr lang="cs-CZ" dirty="0" err="1" smtClean="0"/>
              <a:t>missed</a:t>
            </a:r>
            <a:r>
              <a:rPr lang="cs-CZ" dirty="0" smtClean="0"/>
              <a:t> – chybějící</a:t>
            </a:r>
          </a:p>
          <a:p>
            <a:pPr marL="0" indent="0">
              <a:buNone/>
            </a:pPr>
            <a:r>
              <a:rPr lang="cs-CZ" dirty="0" smtClean="0"/>
              <a:t>Velká písmena  - stálý chrup, malá značí chrup dočasný.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Jde </a:t>
            </a:r>
            <a:r>
              <a:rPr lang="cs-CZ" dirty="0"/>
              <a:t>o součet zubů postižených kazem (K), opatřených plombou (P) či zubů extrahovaných (E), přičemž se má za to, že zuby extrahované byly kariézní.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Tento </a:t>
            </a:r>
            <a:r>
              <a:rPr lang="cs-CZ" dirty="0"/>
              <a:t>index vykazuje určitou nepřesnost (část extrahovaných zubů je bez kazu, zuby opatřené protetickými konstrukcemi nebyly všechny kariézní). Nejrozšířenější je užití KPE indexu ve formě </a:t>
            </a:r>
            <a:r>
              <a:rPr lang="cs-CZ" dirty="0" err="1"/>
              <a:t>percentuální</a:t>
            </a:r>
            <a:r>
              <a:rPr lang="cs-CZ" dirty="0"/>
              <a:t> podle vzorce: I = (KPE/32) × 100. Srov. kazivost chrupu, DMF index </a:t>
            </a:r>
          </a:p>
        </p:txBody>
      </p:sp>
    </p:spTree>
    <p:extLst>
      <p:ext uri="{BB962C8B-B14F-4D97-AF65-F5344CB8AC3E}">
        <p14:creationId xmlns:p14="http://schemas.microsoft.com/office/powerpoint/2010/main" val="18952253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endlík">
  <a:themeElements>
    <a:clrScheme name="Špendlík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Špendlí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2319</TotalTime>
  <Words>1065</Words>
  <Application>Microsoft Office PowerPoint</Application>
  <PresentationFormat>Předvádění na obrazovce (4:3)</PresentationFormat>
  <Paragraphs>162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Špendlík</vt:lpstr>
      <vt:lpstr>Managment                  u kariologického pacienta</vt:lpstr>
      <vt:lpstr>Kariologický pacient</vt:lpstr>
      <vt:lpstr>Faktory ovlivňující vznik kazu</vt:lpstr>
      <vt:lpstr>Příčiny vzniku kazu</vt:lpstr>
      <vt:lpstr>Zubní kaz</vt:lpstr>
      <vt:lpstr>Zubní kaz</vt:lpstr>
      <vt:lpstr>Kritické pH</vt:lpstr>
      <vt:lpstr>Zubní kaz</vt:lpstr>
      <vt:lpstr>Indexy kazivosti</vt:lpstr>
      <vt:lpstr>Výživový protokol</vt:lpstr>
      <vt:lpstr>Cíl protokolu výživy</vt:lpstr>
      <vt:lpstr>Klinické parametry výživy</vt:lpstr>
      <vt:lpstr>Vyšetření aktivity kazu</vt:lpstr>
      <vt:lpstr>Sestavení plánu ošetření</vt:lpstr>
      <vt:lpstr>Sestavení plánu ošetření</vt:lpstr>
      <vt:lpstr>Kariologický pacient s malými nánosy plaku a ZK</vt:lpstr>
      <vt:lpstr>Kariologický pacient s velkými nánosy plaku a ZK</vt:lpstr>
      <vt:lpstr>Recall</vt:lpstr>
      <vt:lpstr>Recall</vt:lpstr>
      <vt:lpstr>Úkol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Managment                  u kariologického pacienta</dc:title>
  <dc:creator>petra.beruska</dc:creator>
  <cp:lastModifiedBy>petra.beruska</cp:lastModifiedBy>
  <cp:revision>23</cp:revision>
  <dcterms:created xsi:type="dcterms:W3CDTF">2016-10-23T07:26:25Z</dcterms:created>
  <dcterms:modified xsi:type="dcterms:W3CDTF">2016-10-29T16:25:55Z</dcterms:modified>
</cp:coreProperties>
</file>