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87"/>
  </p:notesMasterIdLst>
  <p:sldIdLst>
    <p:sldId id="256" r:id="rId2"/>
    <p:sldId id="300" r:id="rId3"/>
    <p:sldId id="301" r:id="rId4"/>
    <p:sldId id="361" r:id="rId5"/>
    <p:sldId id="267" r:id="rId6"/>
    <p:sldId id="268" r:id="rId7"/>
    <p:sldId id="274" r:id="rId8"/>
    <p:sldId id="269" r:id="rId9"/>
    <p:sldId id="360" r:id="rId10"/>
    <p:sldId id="270" r:id="rId11"/>
    <p:sldId id="363" r:id="rId12"/>
    <p:sldId id="271" r:id="rId13"/>
    <p:sldId id="278" r:id="rId14"/>
    <p:sldId id="279" r:id="rId15"/>
    <p:sldId id="318" r:id="rId16"/>
    <p:sldId id="276" r:id="rId17"/>
    <p:sldId id="302" r:id="rId18"/>
    <p:sldId id="280" r:id="rId19"/>
    <p:sldId id="299" r:id="rId20"/>
    <p:sldId id="281" r:id="rId21"/>
    <p:sldId id="282" r:id="rId22"/>
    <p:sldId id="317" r:id="rId23"/>
    <p:sldId id="303" r:id="rId24"/>
    <p:sldId id="322" r:id="rId25"/>
    <p:sldId id="362" r:id="rId26"/>
    <p:sldId id="323" r:id="rId27"/>
    <p:sldId id="396" r:id="rId28"/>
    <p:sldId id="364" r:id="rId29"/>
    <p:sldId id="404" r:id="rId30"/>
    <p:sldId id="283" r:id="rId31"/>
    <p:sldId id="284" r:id="rId32"/>
    <p:sldId id="285" r:id="rId33"/>
    <p:sldId id="286" r:id="rId34"/>
    <p:sldId id="287" r:id="rId35"/>
    <p:sldId id="288" r:id="rId36"/>
    <p:sldId id="344" r:id="rId37"/>
    <p:sldId id="289" r:id="rId38"/>
    <p:sldId id="290" r:id="rId39"/>
    <p:sldId id="291" r:id="rId40"/>
    <p:sldId id="292" r:id="rId41"/>
    <p:sldId id="304" r:id="rId42"/>
    <p:sldId id="389" r:id="rId43"/>
    <p:sldId id="305" r:id="rId44"/>
    <p:sldId id="307" r:id="rId45"/>
    <p:sldId id="257" r:id="rId46"/>
    <p:sldId id="258" r:id="rId47"/>
    <p:sldId id="262" r:id="rId48"/>
    <p:sldId id="405" r:id="rId49"/>
    <p:sldId id="259" r:id="rId50"/>
    <p:sldId id="260" r:id="rId51"/>
    <p:sldId id="390" r:id="rId52"/>
    <p:sldId id="388" r:id="rId53"/>
    <p:sldId id="391" r:id="rId54"/>
    <p:sldId id="392" r:id="rId55"/>
    <p:sldId id="402" r:id="rId56"/>
    <p:sldId id="403" r:id="rId57"/>
    <p:sldId id="395" r:id="rId58"/>
    <p:sldId id="393" r:id="rId59"/>
    <p:sldId id="399" r:id="rId60"/>
    <p:sldId id="397" r:id="rId61"/>
    <p:sldId id="387" r:id="rId62"/>
    <p:sldId id="309" r:id="rId63"/>
    <p:sldId id="310" r:id="rId64"/>
    <p:sldId id="311" r:id="rId65"/>
    <p:sldId id="381" r:id="rId66"/>
    <p:sldId id="312" r:id="rId67"/>
    <p:sldId id="400" r:id="rId68"/>
    <p:sldId id="272" r:id="rId69"/>
    <p:sldId id="394" r:id="rId70"/>
    <p:sldId id="313" r:id="rId71"/>
    <p:sldId id="314" r:id="rId72"/>
    <p:sldId id="315" r:id="rId73"/>
    <p:sldId id="316" r:id="rId74"/>
    <p:sldId id="324" r:id="rId75"/>
    <p:sldId id="264" r:id="rId76"/>
    <p:sldId id="265" r:id="rId77"/>
    <p:sldId id="401" r:id="rId78"/>
    <p:sldId id="326" r:id="rId79"/>
    <p:sldId id="327" r:id="rId80"/>
    <p:sldId id="328" r:id="rId81"/>
    <p:sldId id="319" r:id="rId82"/>
    <p:sldId id="342" r:id="rId83"/>
    <p:sldId id="385" r:id="rId84"/>
    <p:sldId id="384" r:id="rId85"/>
    <p:sldId id="358" r:id="rId86"/>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0000"/>
    <a:srgbClr val="420000"/>
    <a:srgbClr val="3600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39" autoAdjust="0"/>
    <p:restoredTop sz="94660"/>
  </p:normalViewPr>
  <p:slideViewPr>
    <p:cSldViewPr>
      <p:cViewPr varScale="1">
        <p:scale>
          <a:sx n="51" d="100"/>
          <a:sy n="51" d="100"/>
        </p:scale>
        <p:origin x="-378"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CA6225-6D98-4323-9277-13CD11141C9D}" type="datetimeFigureOut">
              <a:rPr lang="cs-CZ" smtClean="0"/>
              <a:t>29. 10. 2016</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DE31E9-C98A-40DB-905A-93C5D605880D}" type="slidenum">
              <a:rPr lang="cs-CZ" smtClean="0"/>
              <a:t>‹#›</a:t>
            </a:fld>
            <a:endParaRPr lang="cs-CZ"/>
          </a:p>
        </p:txBody>
      </p:sp>
    </p:spTree>
    <p:extLst>
      <p:ext uri="{BB962C8B-B14F-4D97-AF65-F5344CB8AC3E}">
        <p14:creationId xmlns:p14="http://schemas.microsoft.com/office/powerpoint/2010/main" val="347851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64DE31E9-C98A-40DB-905A-93C5D605880D}" type="slidenum">
              <a:rPr lang="cs-CZ" smtClean="0"/>
              <a:t>7</a:t>
            </a:fld>
            <a:endParaRPr lang="cs-CZ"/>
          </a:p>
        </p:txBody>
      </p:sp>
    </p:spTree>
    <p:extLst>
      <p:ext uri="{BB962C8B-B14F-4D97-AF65-F5344CB8AC3E}">
        <p14:creationId xmlns:p14="http://schemas.microsoft.com/office/powerpoint/2010/main" val="3122822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64DE31E9-C98A-40DB-905A-93C5D605880D}" type="slidenum">
              <a:rPr lang="cs-CZ" smtClean="0"/>
              <a:t>50</a:t>
            </a:fld>
            <a:endParaRPr lang="cs-CZ"/>
          </a:p>
        </p:txBody>
      </p:sp>
    </p:spTree>
    <p:extLst>
      <p:ext uri="{BB962C8B-B14F-4D97-AF65-F5344CB8AC3E}">
        <p14:creationId xmlns:p14="http://schemas.microsoft.com/office/powerpoint/2010/main" val="2861259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BD4C037B-CDD2-419C-868B-DBCB40B6D446}" type="datetimeFigureOut">
              <a:rPr lang="cs-CZ" smtClean="0"/>
              <a:t>29. 10. 2016</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1F200E02-DCE7-4EE0-844E-31DDC7CCC57E}" type="slidenum">
              <a:rPr lang="cs-CZ" smtClean="0"/>
              <a:t>‹#›</a:t>
            </a:fld>
            <a:endParaRPr lang="cs-CZ"/>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cs-CZ" smtClean="0"/>
              <a:t>Kliknutím lze upravit styl.</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p>
            <a:fld id="{BD4C037B-CDD2-419C-868B-DBCB40B6D446}" type="datetimeFigureOut">
              <a:rPr lang="cs-CZ" smtClean="0"/>
              <a:t>29. 10. 2016</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1F200E02-DCE7-4EE0-844E-31DDC7CCC57E}" type="slidenum">
              <a:rPr lang="cs-CZ" smtClean="0"/>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smtClean="0"/>
              <a:t>Kliknutím lze upravit styl.</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p>
            <a:fld id="{BD4C037B-CDD2-419C-868B-DBCB40B6D446}" type="datetimeFigureOut">
              <a:rPr lang="cs-CZ" smtClean="0"/>
              <a:t>29. 10. 2016</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1F200E02-DCE7-4EE0-844E-31DDC7CCC57E}" type="slidenum">
              <a:rPr lang="cs-CZ" smtClean="0"/>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p>
            <a:fld id="{BD4C037B-CDD2-419C-868B-DBCB40B6D446}" type="datetimeFigureOut">
              <a:rPr lang="cs-CZ" smtClean="0"/>
              <a:t>29. 10. 2016</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1F200E02-DCE7-4EE0-844E-31DDC7CCC57E}" type="slidenum">
              <a:rPr lang="cs-CZ" smtClean="0"/>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95" name="Title 94"/>
          <p:cNvSpPr>
            <a:spLocks noGrp="1"/>
          </p:cNvSpPr>
          <p:nvPr>
            <p:ph type="title"/>
          </p:nvPr>
        </p:nvSpPr>
        <p:spPr>
          <a:xfrm>
            <a:off x="457200" y="4463568"/>
            <a:ext cx="8305800" cy="1143000"/>
          </a:xfrm>
        </p:spPr>
        <p:txBody>
          <a:bodyPr/>
          <a:lstStyle/>
          <a:p>
            <a:r>
              <a:rPr lang="cs-CZ" smtClean="0"/>
              <a:t>Kliknutím lze upravit styl.</a:t>
            </a:r>
            <a:endParaRPr lang="en-US"/>
          </a:p>
        </p:txBody>
      </p:sp>
      <p:sp>
        <p:nvSpPr>
          <p:cNvPr id="2" name="Date Placeholder 1"/>
          <p:cNvSpPr>
            <a:spLocks noGrp="1"/>
          </p:cNvSpPr>
          <p:nvPr>
            <p:ph type="dt" sz="half" idx="10"/>
          </p:nvPr>
        </p:nvSpPr>
        <p:spPr/>
        <p:txBody>
          <a:bodyPr/>
          <a:lstStyle/>
          <a:p>
            <a:fld id="{BD4C037B-CDD2-419C-868B-DBCB40B6D446}" type="datetimeFigureOut">
              <a:rPr lang="cs-CZ" smtClean="0"/>
              <a:t>29. 10. 2016</a:t>
            </a:fld>
            <a:endParaRPr lang="cs-CZ"/>
          </a:p>
        </p:txBody>
      </p:sp>
      <p:sp>
        <p:nvSpPr>
          <p:cNvPr id="91" name="Footer Placeholder 90"/>
          <p:cNvSpPr>
            <a:spLocks noGrp="1"/>
          </p:cNvSpPr>
          <p:nvPr>
            <p:ph type="ftr" sz="quarter" idx="11"/>
          </p:nvPr>
        </p:nvSpPr>
        <p:spPr/>
        <p:txBody>
          <a:bodyPr/>
          <a:lstStyle/>
          <a:p>
            <a:endParaRPr lang="cs-CZ"/>
          </a:p>
        </p:txBody>
      </p:sp>
      <p:sp>
        <p:nvSpPr>
          <p:cNvPr id="92" name="Slide Number Placeholder 91"/>
          <p:cNvSpPr>
            <a:spLocks noGrp="1"/>
          </p:cNvSpPr>
          <p:nvPr>
            <p:ph type="sldNum" sz="quarter" idx="12"/>
          </p:nvPr>
        </p:nvSpPr>
        <p:spPr/>
        <p:txBody>
          <a:bodyPr/>
          <a:lstStyle/>
          <a:p>
            <a:fld id="{1F200E02-DCE7-4EE0-844E-31DDC7CCC57E}" type="slidenum">
              <a:rPr lang="cs-CZ" smtClean="0"/>
              <a:t>‹#›</a:t>
            </a:fld>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Date Placeholder 4"/>
          <p:cNvSpPr>
            <a:spLocks noGrp="1"/>
          </p:cNvSpPr>
          <p:nvPr>
            <p:ph type="dt" sz="half" idx="10"/>
          </p:nvPr>
        </p:nvSpPr>
        <p:spPr/>
        <p:txBody>
          <a:bodyPr/>
          <a:lstStyle/>
          <a:p>
            <a:fld id="{BD4C037B-CDD2-419C-868B-DBCB40B6D446}" type="datetimeFigureOut">
              <a:rPr lang="cs-CZ" smtClean="0"/>
              <a:t>29. 10. 2016</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1F200E02-DCE7-4EE0-844E-31DDC7CCC57E}" type="slidenum">
              <a:rPr lang="cs-CZ" smtClean="0"/>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Date Placeholder 6"/>
          <p:cNvSpPr>
            <a:spLocks noGrp="1"/>
          </p:cNvSpPr>
          <p:nvPr>
            <p:ph type="dt" sz="half" idx="10"/>
          </p:nvPr>
        </p:nvSpPr>
        <p:spPr/>
        <p:txBody>
          <a:bodyPr/>
          <a:lstStyle/>
          <a:p>
            <a:fld id="{BD4C037B-CDD2-419C-868B-DBCB40B6D446}" type="datetimeFigureOut">
              <a:rPr lang="cs-CZ" smtClean="0"/>
              <a:t>29. 10. 2016</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1F200E02-DCE7-4EE0-844E-31DDC7CCC57E}" type="slidenum">
              <a:rPr lang="cs-CZ" smtClean="0"/>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3" name="Date Placeholder 2"/>
          <p:cNvSpPr>
            <a:spLocks noGrp="1"/>
          </p:cNvSpPr>
          <p:nvPr>
            <p:ph type="dt" sz="half" idx="10"/>
          </p:nvPr>
        </p:nvSpPr>
        <p:spPr/>
        <p:txBody>
          <a:bodyPr/>
          <a:lstStyle/>
          <a:p>
            <a:fld id="{BD4C037B-CDD2-419C-868B-DBCB40B6D446}" type="datetimeFigureOut">
              <a:rPr lang="cs-CZ" smtClean="0"/>
              <a:t>29. 10. 2016</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1F200E02-DCE7-4EE0-844E-31DDC7CCC57E}" type="slidenum">
              <a:rPr lang="cs-CZ" smtClean="0"/>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4C037B-CDD2-419C-868B-DBCB40B6D446}" type="datetimeFigureOut">
              <a:rPr lang="cs-CZ" smtClean="0"/>
              <a:t>29. 10. 2016</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1F200E02-DCE7-4EE0-844E-31DDC7CCC57E}" type="slidenum">
              <a:rPr lang="cs-CZ" smtClean="0"/>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BD4C037B-CDD2-419C-868B-DBCB40B6D446}" type="datetimeFigureOut">
              <a:rPr lang="cs-CZ" smtClean="0"/>
              <a:t>29. 10. 2016</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1F200E02-DCE7-4EE0-844E-31DDC7CCC57E}" type="slidenum">
              <a:rPr lang="cs-CZ" smtClean="0"/>
              <a:t>‹#›</a:t>
            </a:fld>
            <a:endParaRPr lang="cs-CZ"/>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cs-CZ" smtClean="0"/>
              <a:t>Kliknutím lze upravit styl.</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a:p>
        </p:txBody>
      </p:sp>
      <p:sp>
        <p:nvSpPr>
          <p:cNvPr id="5" name="Date Placeholder 4"/>
          <p:cNvSpPr>
            <a:spLocks noGrp="1"/>
          </p:cNvSpPr>
          <p:nvPr>
            <p:ph type="dt" sz="half" idx="10"/>
          </p:nvPr>
        </p:nvSpPr>
        <p:spPr/>
        <p:txBody>
          <a:bodyPr/>
          <a:lstStyle/>
          <a:p>
            <a:fld id="{BD4C037B-CDD2-419C-868B-DBCB40B6D446}" type="datetimeFigureOut">
              <a:rPr lang="cs-CZ" smtClean="0"/>
              <a:t>29. 10. 2016</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1F200E02-DCE7-4EE0-844E-31DDC7CCC57E}" type="slidenum">
              <a:rPr lang="cs-CZ" smtClean="0"/>
              <a:t>‹#›</a:t>
            </a:fld>
            <a:endParaRPr lang="cs-CZ"/>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cs-CZ" smtClean="0"/>
              <a:t>Kliknutím lze upravit styl.</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cs-CZ" smtClean="0"/>
              <a:t>Kliknutím lze upravit styl.</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BD4C037B-CDD2-419C-868B-DBCB40B6D446}" type="datetimeFigureOut">
              <a:rPr lang="cs-CZ" smtClean="0"/>
              <a:t>29. 10. 2016</a:t>
            </a:fld>
            <a:endParaRPr lang="cs-CZ"/>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cs-CZ"/>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1F200E02-DCE7-4EE0-844E-31DDC7CCC57E}" type="slidenum">
              <a:rPr lang="cs-CZ" smtClean="0"/>
              <a:t>‹#›</a:t>
            </a:fld>
            <a:endParaRPr lang="cs-CZ"/>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228600" y="2130425"/>
            <a:ext cx="5639544" cy="2594719"/>
          </a:xfrm>
        </p:spPr>
        <p:txBody>
          <a:bodyPr>
            <a:noAutofit/>
          </a:bodyPr>
          <a:lstStyle/>
          <a:p>
            <a:r>
              <a:rPr lang="cs-CZ" sz="4800" dirty="0" smtClean="0"/>
              <a:t>Vyšetření chrupu,  tvrdých zubních tkání</a:t>
            </a:r>
            <a:endParaRPr lang="cs-CZ" sz="4800" dirty="0"/>
          </a:p>
        </p:txBody>
      </p:sp>
      <p:sp>
        <p:nvSpPr>
          <p:cNvPr id="3" name="Podnadpis 2"/>
          <p:cNvSpPr>
            <a:spLocks noGrp="1"/>
          </p:cNvSpPr>
          <p:nvPr>
            <p:ph type="subTitle" idx="1"/>
          </p:nvPr>
        </p:nvSpPr>
        <p:spPr>
          <a:xfrm>
            <a:off x="762000" y="5013176"/>
            <a:ext cx="6858000" cy="701824"/>
          </a:xfrm>
        </p:spPr>
        <p:txBody>
          <a:bodyPr>
            <a:noAutofit/>
          </a:bodyPr>
          <a:lstStyle/>
          <a:p>
            <a:r>
              <a:rPr lang="cs-CZ" sz="5400" dirty="0" smtClean="0">
                <a:solidFill>
                  <a:schemeClr val="tx1"/>
                </a:solidFill>
              </a:rPr>
              <a:t>Mgr. Petra </a:t>
            </a:r>
            <a:r>
              <a:rPr lang="cs-CZ" sz="5400" dirty="0" err="1" smtClean="0">
                <a:solidFill>
                  <a:schemeClr val="tx1"/>
                </a:solidFill>
              </a:rPr>
              <a:t>Bielczyková</a:t>
            </a:r>
            <a:endParaRPr lang="cs-CZ" sz="5400" dirty="0">
              <a:solidFill>
                <a:schemeClr val="tx1"/>
              </a:solidFill>
            </a:endParaRPr>
          </a:p>
        </p:txBody>
      </p:sp>
    </p:spTree>
    <p:extLst>
      <p:ext uri="{BB962C8B-B14F-4D97-AF65-F5344CB8AC3E}">
        <p14:creationId xmlns:p14="http://schemas.microsoft.com/office/powerpoint/2010/main" val="2431472261"/>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err="1" smtClean="0"/>
              <a:t>Cementoblasty</a:t>
            </a:r>
            <a:r>
              <a:rPr lang="cs-CZ" sz="4400" dirty="0" smtClean="0"/>
              <a:t> a </a:t>
            </a:r>
            <a:r>
              <a:rPr lang="cs-CZ" sz="4400" dirty="0" err="1" smtClean="0"/>
              <a:t>Cementocyty</a:t>
            </a:r>
            <a:endParaRPr lang="cs-CZ" sz="4400" dirty="0"/>
          </a:p>
        </p:txBody>
      </p:sp>
      <p:sp>
        <p:nvSpPr>
          <p:cNvPr id="3" name="Zástupný symbol pro obsah 2"/>
          <p:cNvSpPr>
            <a:spLocks noGrp="1"/>
          </p:cNvSpPr>
          <p:nvPr>
            <p:ph idx="1"/>
          </p:nvPr>
        </p:nvSpPr>
        <p:spPr/>
        <p:txBody>
          <a:bodyPr>
            <a:normAutofit fontScale="92500"/>
          </a:bodyPr>
          <a:lstStyle/>
          <a:p>
            <a:r>
              <a:rPr lang="cs-CZ" dirty="0" err="1" smtClean="0"/>
              <a:t>Cementoblasty</a:t>
            </a:r>
            <a:r>
              <a:rPr lang="cs-CZ" dirty="0" smtClean="0"/>
              <a:t> produkují cement. Tyto buňky se před prořezáním zubu diferencují z mezenchymových buněk zubního váčku. Mezenchymové buňky prorůstají epitelovou kořenovou pošvou a potom se ukládají jako </a:t>
            </a:r>
            <a:r>
              <a:rPr lang="cs-CZ" dirty="0" err="1" smtClean="0"/>
              <a:t>cementoblasty</a:t>
            </a:r>
            <a:r>
              <a:rPr lang="cs-CZ" dirty="0" smtClean="0"/>
              <a:t> na povrchu dentinu.</a:t>
            </a:r>
          </a:p>
          <a:p>
            <a:pPr marL="0" indent="0">
              <a:buNone/>
            </a:pPr>
            <a:endParaRPr lang="cs-CZ" dirty="0"/>
          </a:p>
          <a:p>
            <a:r>
              <a:rPr lang="cs-CZ" dirty="0" err="1" smtClean="0"/>
              <a:t>Cementocyty</a:t>
            </a:r>
            <a:r>
              <a:rPr lang="cs-CZ" dirty="0" smtClean="0"/>
              <a:t> se velmi podobají </a:t>
            </a:r>
            <a:r>
              <a:rPr lang="cs-CZ" dirty="0" err="1" smtClean="0"/>
              <a:t>osteocytům</a:t>
            </a:r>
            <a:r>
              <a:rPr lang="cs-CZ" dirty="0" smtClean="0"/>
              <a:t>. </a:t>
            </a:r>
            <a:r>
              <a:rPr lang="cs-CZ" dirty="0" err="1" smtClean="0"/>
              <a:t>Cementocyty</a:t>
            </a:r>
            <a:r>
              <a:rPr lang="cs-CZ" dirty="0" smtClean="0"/>
              <a:t> mohou syntetizovat kolagenové fibrily a základní substanci a </a:t>
            </a:r>
            <a:r>
              <a:rPr lang="cs-CZ" dirty="0" err="1" smtClean="0"/>
              <a:t>rezorbovat</a:t>
            </a:r>
            <a:r>
              <a:rPr lang="cs-CZ" dirty="0" smtClean="0"/>
              <a:t> různé látky. V intracelulární substanci jsou spirálovitě probíhající kolagenové fibrily a paprskovitě do cementu vstupující </a:t>
            </a:r>
            <a:r>
              <a:rPr lang="cs-CZ" dirty="0" err="1" smtClean="0"/>
              <a:t>Sharpeyové</a:t>
            </a:r>
            <a:r>
              <a:rPr lang="cs-CZ" dirty="0" smtClean="0"/>
              <a:t> vlákna </a:t>
            </a:r>
            <a:r>
              <a:rPr lang="cs-CZ" dirty="0" err="1" smtClean="0"/>
              <a:t>závěsnného</a:t>
            </a:r>
            <a:r>
              <a:rPr lang="cs-CZ" dirty="0" smtClean="0"/>
              <a:t> aparátu zubu.</a:t>
            </a:r>
          </a:p>
          <a:p>
            <a:r>
              <a:rPr lang="cs-CZ" dirty="0" smtClean="0"/>
              <a:t>Mezi vrstvami cementu se může průběh </a:t>
            </a:r>
            <a:r>
              <a:rPr lang="cs-CZ" dirty="0" err="1" smtClean="0"/>
              <a:t>Sharpeyových</a:t>
            </a:r>
            <a:r>
              <a:rPr lang="cs-CZ" dirty="0" smtClean="0"/>
              <a:t> vláken měnit podle funkčního stavu zubů po dobu jejich používání.</a:t>
            </a:r>
          </a:p>
          <a:p>
            <a:pPr marL="0" indent="0">
              <a:buNone/>
            </a:pPr>
            <a:endParaRPr lang="cs-CZ" dirty="0"/>
          </a:p>
        </p:txBody>
      </p:sp>
    </p:spTree>
    <p:extLst>
      <p:ext uri="{BB962C8B-B14F-4D97-AF65-F5344CB8AC3E}">
        <p14:creationId xmlns:p14="http://schemas.microsoft.com/office/powerpoint/2010/main" val="1219803593"/>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332656"/>
            <a:ext cx="5544616" cy="6219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9911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smtClean="0"/>
              <a:t>Zubní dřeň - Pulpa</a:t>
            </a:r>
            <a:endParaRPr lang="cs-CZ" sz="4400" dirty="0"/>
          </a:p>
        </p:txBody>
      </p:sp>
      <p:sp>
        <p:nvSpPr>
          <p:cNvPr id="3" name="Zástupný symbol pro obsah 2"/>
          <p:cNvSpPr>
            <a:spLocks noGrp="1"/>
          </p:cNvSpPr>
          <p:nvPr>
            <p:ph idx="1"/>
          </p:nvPr>
        </p:nvSpPr>
        <p:spPr>
          <a:xfrm>
            <a:off x="457200" y="1600200"/>
            <a:ext cx="8229600" cy="4997152"/>
          </a:xfrm>
        </p:spPr>
        <p:txBody>
          <a:bodyPr>
            <a:normAutofit lnSpcReduction="10000"/>
          </a:bodyPr>
          <a:lstStyle/>
          <a:p>
            <a:r>
              <a:rPr lang="cs-CZ" dirty="0" smtClean="0"/>
              <a:t>Je měkká tkáň. Uvnitř dentinu se nachází dutina vyplněná zubní dření. Tato dřeňová dutina odpovídá svojí prostorovou rozlohou tvaru zubní korunky. </a:t>
            </a:r>
          </a:p>
          <a:p>
            <a:r>
              <a:rPr lang="cs-CZ" dirty="0" smtClean="0"/>
              <a:t>U premolárů a molárů tvoří výběžky, které označujeme jako rohy pulpy. Pulpová dutina pokračuje v kořeni zubu jako kořenový kanálek/</a:t>
            </a:r>
            <a:r>
              <a:rPr lang="cs-CZ" dirty="0" err="1" smtClean="0"/>
              <a:t>ky</a:t>
            </a:r>
            <a:r>
              <a:rPr lang="cs-CZ" dirty="0" smtClean="0"/>
              <a:t>. </a:t>
            </a:r>
          </a:p>
          <a:p>
            <a:r>
              <a:rPr lang="cs-CZ" dirty="0" smtClean="0"/>
              <a:t>Kořenový kanál vyúsťuje u hrotu (apexu) otvorem (</a:t>
            </a:r>
            <a:r>
              <a:rPr lang="cs-CZ" dirty="0" err="1" smtClean="0"/>
              <a:t>foramen</a:t>
            </a:r>
            <a:r>
              <a:rPr lang="cs-CZ" dirty="0" smtClean="0"/>
              <a:t>) do zubního lůžka. </a:t>
            </a:r>
          </a:p>
          <a:p>
            <a:r>
              <a:rPr lang="cs-CZ" dirty="0" smtClean="0"/>
              <a:t>Korunková i kořenová pulpa se skládá z vazivové tkáně ve které jsou uložené nervové vlákna a cévy.</a:t>
            </a:r>
          </a:p>
          <a:p>
            <a:r>
              <a:rPr lang="cs-CZ" dirty="0" smtClean="0"/>
              <a:t>Na povrchu pulpy se nacházejí palisádově uspořádané buňky, odontoblasty, které vysílají svoje výběžky – </a:t>
            </a:r>
            <a:r>
              <a:rPr lang="cs-CZ" dirty="0" err="1" smtClean="0"/>
              <a:t>Tomesova</a:t>
            </a:r>
            <a:r>
              <a:rPr lang="cs-CZ" dirty="0" smtClean="0"/>
              <a:t> vlákna do dentinových tubulů.</a:t>
            </a:r>
            <a:endParaRPr lang="cs-CZ" dirty="0"/>
          </a:p>
        </p:txBody>
      </p:sp>
    </p:spTree>
    <p:extLst>
      <p:ext uri="{BB962C8B-B14F-4D97-AF65-F5344CB8AC3E}">
        <p14:creationId xmlns:p14="http://schemas.microsoft.com/office/powerpoint/2010/main" val="4216663204"/>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04664"/>
            <a:ext cx="8229600" cy="1656184"/>
          </a:xfrm>
        </p:spPr>
        <p:txBody>
          <a:bodyPr>
            <a:noAutofit/>
          </a:bodyPr>
          <a:lstStyle/>
          <a:p>
            <a:r>
              <a:rPr lang="cs-CZ" sz="4400" dirty="0" smtClean="0"/>
              <a:t>Vývin a prořezávání dočasných a stálých zubů</a:t>
            </a:r>
            <a:endParaRPr lang="cs-CZ" sz="4400" dirty="0"/>
          </a:p>
        </p:txBody>
      </p:sp>
      <p:sp>
        <p:nvSpPr>
          <p:cNvPr id="3" name="Zástupný symbol pro obsah 2"/>
          <p:cNvSpPr>
            <a:spLocks noGrp="1"/>
          </p:cNvSpPr>
          <p:nvPr>
            <p:ph idx="1"/>
          </p:nvPr>
        </p:nvSpPr>
        <p:spPr>
          <a:xfrm>
            <a:off x="457200" y="2348880"/>
            <a:ext cx="8229600" cy="4392488"/>
          </a:xfrm>
        </p:spPr>
        <p:txBody>
          <a:bodyPr>
            <a:normAutofit lnSpcReduction="10000"/>
          </a:bodyPr>
          <a:lstStyle/>
          <a:p>
            <a:r>
              <a:rPr lang="cs-CZ" dirty="0" smtClean="0"/>
              <a:t>Zuby se začínají vyvíjet v 6. týdnu embryonálního vývoje. Vznikají ze dvou zárodečných tkání z Ektodermy – z ní vzniká sklovina  a z mezodermy, z jejich buněk vzniká dentin, zubní dřeň, cement i ozubice. </a:t>
            </a:r>
          </a:p>
          <a:p>
            <a:r>
              <a:rPr lang="cs-CZ" dirty="0" smtClean="0"/>
              <a:t>Histogeneze probíhá ve 4 fázích, které na sebe navzájem navazují  1. fáze růstu zubu</a:t>
            </a:r>
          </a:p>
          <a:p>
            <a:pPr marL="0" indent="0">
              <a:buNone/>
            </a:pPr>
            <a:r>
              <a:rPr lang="cs-CZ" dirty="0"/>
              <a:t> </a:t>
            </a:r>
            <a:r>
              <a:rPr lang="cs-CZ" dirty="0" smtClean="0"/>
              <a:t>                2. fáze mineralizace ( kalcifikace, zvápenatění) zubů</a:t>
            </a:r>
          </a:p>
          <a:p>
            <a:pPr marL="0" indent="0">
              <a:buNone/>
            </a:pPr>
            <a:r>
              <a:rPr lang="cs-CZ" dirty="0"/>
              <a:t> </a:t>
            </a:r>
            <a:r>
              <a:rPr lang="cs-CZ" dirty="0" smtClean="0"/>
              <a:t>                3. Fáze erupce zubů</a:t>
            </a:r>
          </a:p>
          <a:p>
            <a:pPr marL="0" indent="0">
              <a:buNone/>
            </a:pPr>
            <a:r>
              <a:rPr lang="cs-CZ" dirty="0"/>
              <a:t> </a:t>
            </a:r>
            <a:r>
              <a:rPr lang="cs-CZ" dirty="0" smtClean="0"/>
              <a:t>                4. fáze resorpce kořenů mléčných zubů</a:t>
            </a:r>
          </a:p>
          <a:p>
            <a:pPr marL="0" indent="0">
              <a:buNone/>
            </a:pPr>
            <a:endParaRPr lang="cs-CZ" dirty="0" smtClean="0"/>
          </a:p>
          <a:p>
            <a:pPr marL="0" indent="0">
              <a:buNone/>
            </a:pPr>
            <a:r>
              <a:rPr lang="cs-CZ" dirty="0" smtClean="0"/>
              <a:t>                    </a:t>
            </a:r>
          </a:p>
          <a:p>
            <a:pPr marL="0" indent="0">
              <a:buNone/>
            </a:pPr>
            <a:endParaRPr lang="cs-CZ" dirty="0"/>
          </a:p>
        </p:txBody>
      </p:sp>
    </p:spTree>
    <p:extLst>
      <p:ext uri="{BB962C8B-B14F-4D97-AF65-F5344CB8AC3E}">
        <p14:creationId xmlns:p14="http://schemas.microsoft.com/office/powerpoint/2010/main" val="4116756709"/>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smtClean="0"/>
              <a:t>Dočasný chrup</a:t>
            </a:r>
            <a:endParaRPr lang="cs-CZ" sz="4400" dirty="0"/>
          </a:p>
        </p:txBody>
      </p:sp>
      <p:sp>
        <p:nvSpPr>
          <p:cNvPr id="3" name="Zástupný symbol pro obsah 2"/>
          <p:cNvSpPr>
            <a:spLocks noGrp="1"/>
          </p:cNvSpPr>
          <p:nvPr>
            <p:ph idx="1"/>
          </p:nvPr>
        </p:nvSpPr>
        <p:spPr/>
        <p:txBody>
          <a:bodyPr/>
          <a:lstStyle/>
          <a:p>
            <a:r>
              <a:rPr lang="cs-CZ" dirty="0"/>
              <a:t>Všechny dočasné (mléčné zuby) se zakládají in </a:t>
            </a:r>
            <a:r>
              <a:rPr lang="cs-CZ" dirty="0" err="1"/>
              <a:t>utero</a:t>
            </a:r>
            <a:r>
              <a:rPr lang="cs-CZ" dirty="0"/>
              <a:t>. Mineralizace začíná zhruba v 5. měsíci vývoje plodu a po narození se dokončuje. Korunky dočasných zubů jsou při narození mineralizované téměř do poloviny a koncem prvního roku dítěte je mineralizace dočasné dentice dokončena </a:t>
            </a:r>
            <a:endParaRPr lang="cs-CZ" dirty="0" smtClean="0"/>
          </a:p>
          <a:p>
            <a:r>
              <a:rPr lang="cs-CZ" dirty="0"/>
              <a:t>Samotné prořezávání dočasných zubů probíhá individuálně v období od 6. do 30. měsíce po narození. „Doba prořezávání dočasných zubů může být ovlivněna různými faktory- vyzrálost skeletu, tělesná hmotnost, psychomotorická vyspělost, genetické </a:t>
            </a:r>
            <a:r>
              <a:rPr lang="cs-CZ" dirty="0" smtClean="0"/>
              <a:t>abnormality</a:t>
            </a:r>
          </a:p>
          <a:p>
            <a:r>
              <a:rPr lang="cs-CZ" dirty="0"/>
              <a:t>Zuby se u dolní čelisti prořezávají o něco dříve. </a:t>
            </a:r>
          </a:p>
        </p:txBody>
      </p:sp>
    </p:spTree>
    <p:extLst>
      <p:ext uri="{BB962C8B-B14F-4D97-AF65-F5344CB8AC3E}">
        <p14:creationId xmlns:p14="http://schemas.microsoft.com/office/powerpoint/2010/main" val="513775372"/>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548680"/>
            <a:ext cx="7596336" cy="5697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75496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smtClean="0"/>
              <a:t>Vývoj dočasného chrupu</a:t>
            </a:r>
            <a:endParaRPr lang="cs-CZ" sz="4400" dirty="0"/>
          </a:p>
        </p:txBody>
      </p:sp>
      <p:sp>
        <p:nvSpPr>
          <p:cNvPr id="3" name="Zástupný symbol pro obsah 2"/>
          <p:cNvSpPr>
            <a:spLocks noGrp="1"/>
          </p:cNvSpPr>
          <p:nvPr>
            <p:ph idx="1"/>
          </p:nvPr>
        </p:nvSpPr>
        <p:spPr/>
        <p:txBody>
          <a:bodyPr/>
          <a:lstStyle/>
          <a:p>
            <a:r>
              <a:rPr lang="cs-CZ" dirty="0" smtClean="0"/>
              <a:t>Časový průběh prořezávání dočasné dentice probíhá zpravidla od 6. do 30. měsíce věku dítěte v následujícím pořadí:</a:t>
            </a:r>
          </a:p>
          <a:p>
            <a:r>
              <a:rPr lang="cs-CZ" dirty="0" smtClean="0"/>
              <a:t>První řezáky 6. – 8. měsíc</a:t>
            </a:r>
          </a:p>
          <a:p>
            <a:r>
              <a:rPr lang="cs-CZ" dirty="0" smtClean="0"/>
              <a:t>Druhé řezáky 8. -12. měsíc</a:t>
            </a:r>
          </a:p>
          <a:p>
            <a:r>
              <a:rPr lang="cs-CZ" dirty="0" smtClean="0"/>
              <a:t>První moláry 12. – 16. měsíc</a:t>
            </a:r>
          </a:p>
          <a:p>
            <a:r>
              <a:rPr lang="cs-CZ" dirty="0" smtClean="0"/>
              <a:t>Špičáky 16. – 20. měsíc</a:t>
            </a:r>
          </a:p>
          <a:p>
            <a:r>
              <a:rPr lang="cs-CZ" dirty="0" smtClean="0"/>
              <a:t>Druhé moláry 20. – 30. měsíc</a:t>
            </a:r>
            <a:endParaRPr lang="cs-CZ" dirty="0"/>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2568" y="2461600"/>
            <a:ext cx="4035896" cy="406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7765112"/>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smtClean="0"/>
              <a:t>Dočasný chrup</a:t>
            </a:r>
            <a:endParaRPr lang="cs-CZ" sz="44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492896"/>
            <a:ext cx="5760640" cy="4070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20072" y="476672"/>
            <a:ext cx="3456732" cy="281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1263722"/>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smtClean="0"/>
              <a:t>Smíšený chrup</a:t>
            </a:r>
            <a:endParaRPr lang="cs-CZ" sz="4400" dirty="0"/>
          </a:p>
        </p:txBody>
      </p:sp>
      <p:sp>
        <p:nvSpPr>
          <p:cNvPr id="3" name="Zástupný symbol pro obsah 2"/>
          <p:cNvSpPr>
            <a:spLocks noGrp="1"/>
          </p:cNvSpPr>
          <p:nvPr>
            <p:ph idx="1"/>
          </p:nvPr>
        </p:nvSpPr>
        <p:spPr/>
        <p:txBody>
          <a:bodyPr/>
          <a:lstStyle/>
          <a:p>
            <a:r>
              <a:rPr lang="cs-CZ" dirty="0"/>
              <a:t>Jelikož eliminace dočasné dentice může být spojená s řadou významných změn, můžeme toto období rozdělit na údobí</a:t>
            </a:r>
            <a:r>
              <a:rPr lang="cs-CZ" dirty="0" smtClean="0"/>
              <a:t>:</a:t>
            </a:r>
          </a:p>
          <a:p>
            <a:r>
              <a:rPr lang="cs-CZ" dirty="0" smtClean="0"/>
              <a:t> </a:t>
            </a:r>
            <a:r>
              <a:rPr lang="cs-CZ" dirty="0"/>
              <a:t>I. stadium: Začátek formace tvrdých zubních tkání, které je uzavřeno ukončením vývoje kořene</a:t>
            </a:r>
            <a:r>
              <a:rPr lang="cs-CZ" dirty="0" smtClean="0"/>
              <a:t>.</a:t>
            </a:r>
          </a:p>
          <a:p>
            <a:r>
              <a:rPr lang="cs-CZ" dirty="0" smtClean="0"/>
              <a:t> </a:t>
            </a:r>
            <a:r>
              <a:rPr lang="cs-CZ" dirty="0"/>
              <a:t>II. stadium: Reparační schopnost pulpy je snížena a na konci tohoto stadia se setkáváme s počáteční resorpcí kořene</a:t>
            </a:r>
            <a:r>
              <a:rPr lang="cs-CZ" dirty="0" smtClean="0"/>
              <a:t>.</a:t>
            </a:r>
          </a:p>
          <a:p>
            <a:r>
              <a:rPr lang="cs-CZ" dirty="0" smtClean="0"/>
              <a:t> </a:t>
            </a:r>
            <a:r>
              <a:rPr lang="cs-CZ" dirty="0"/>
              <a:t>III. stadium: Resorpce kořenů je výrazná a končí eliminací </a:t>
            </a:r>
            <a:r>
              <a:rPr lang="cs-CZ" dirty="0" smtClean="0"/>
              <a:t>zubu</a:t>
            </a:r>
          </a:p>
          <a:p>
            <a:r>
              <a:rPr lang="cs-CZ" dirty="0"/>
              <a:t>Resorpce kořene začíná zhruba 2 roky před eliminací zubu. Klidové období dočasných řezáků trvá asi 2 roky, u dočasných špičáků a molárů 4- 5 let</a:t>
            </a:r>
          </a:p>
        </p:txBody>
      </p:sp>
    </p:spTree>
    <p:extLst>
      <p:ext uri="{BB962C8B-B14F-4D97-AF65-F5344CB8AC3E}">
        <p14:creationId xmlns:p14="http://schemas.microsoft.com/office/powerpoint/2010/main" val="2665849567"/>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4400" dirty="0" smtClean="0"/>
              <a:t>Smíšený</a:t>
            </a:r>
            <a:br>
              <a:rPr lang="cs-CZ" sz="4400" dirty="0" smtClean="0"/>
            </a:br>
            <a:r>
              <a:rPr lang="cs-CZ" sz="4400" dirty="0" smtClean="0"/>
              <a:t> chrup</a:t>
            </a:r>
            <a:endParaRPr lang="cs-CZ" sz="4400" dirty="0"/>
          </a:p>
        </p:txBody>
      </p:sp>
      <p:sp>
        <p:nvSpPr>
          <p:cNvPr id="3" name="Zástupný symbol pro obsah 2"/>
          <p:cNvSpPr>
            <a:spLocks noGrp="1"/>
          </p:cNvSpPr>
          <p:nvPr>
            <p:ph idx="1"/>
          </p:nvPr>
        </p:nvSpPr>
        <p:spPr/>
        <p:txBody>
          <a:bodyPr/>
          <a:lstStyle/>
          <a:p>
            <a:endParaRPr lang="cs-CZ"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38" y="3143001"/>
            <a:ext cx="6327262" cy="3598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188640"/>
            <a:ext cx="6551130"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668262"/>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smtClean="0"/>
              <a:t>Zubní dentice</a:t>
            </a:r>
            <a:endParaRPr lang="cs-CZ" sz="4400" dirty="0"/>
          </a:p>
        </p:txBody>
      </p:sp>
      <p:sp>
        <p:nvSpPr>
          <p:cNvPr id="3" name="Zástupný symbol pro obsah 2"/>
          <p:cNvSpPr>
            <a:spLocks noGrp="1"/>
          </p:cNvSpPr>
          <p:nvPr>
            <p:ph idx="1"/>
          </p:nvPr>
        </p:nvSpPr>
        <p:spPr/>
        <p:txBody>
          <a:bodyPr>
            <a:normAutofit/>
          </a:bodyPr>
          <a:lstStyle/>
          <a:p>
            <a:r>
              <a:rPr lang="cs-CZ" dirty="0"/>
              <a:t>Zuby jsou útvary </a:t>
            </a:r>
            <a:r>
              <a:rPr lang="cs-CZ" dirty="0" smtClean="0"/>
              <a:t>v dutině </a:t>
            </a:r>
            <a:r>
              <a:rPr lang="cs-CZ" dirty="0"/>
              <a:t>ústní, seřazeny do dvou oblouků, přičemž horní oblouk </a:t>
            </a:r>
            <a:r>
              <a:rPr lang="cs-CZ" dirty="0" smtClean="0"/>
              <a:t>přerývá dolní </a:t>
            </a:r>
            <a:r>
              <a:rPr lang="cs-CZ" dirty="0"/>
              <a:t>oblouk. </a:t>
            </a:r>
            <a:endParaRPr lang="cs-CZ" dirty="0" smtClean="0"/>
          </a:p>
          <a:p>
            <a:r>
              <a:rPr lang="cs-CZ" dirty="0" smtClean="0"/>
              <a:t>Tyto </a:t>
            </a:r>
            <a:r>
              <a:rPr lang="cs-CZ" dirty="0"/>
              <a:t>oblouky se nacházejí </a:t>
            </a:r>
            <a:r>
              <a:rPr lang="cs-CZ" dirty="0" smtClean="0"/>
              <a:t>v horní </a:t>
            </a:r>
            <a:r>
              <a:rPr lang="cs-CZ" dirty="0"/>
              <a:t>a dolní čelisti. </a:t>
            </a:r>
            <a:endParaRPr lang="cs-CZ" dirty="0" smtClean="0"/>
          </a:p>
          <a:p>
            <a:r>
              <a:rPr lang="cs-CZ" dirty="0" smtClean="0"/>
              <a:t>Zuby </a:t>
            </a:r>
            <a:r>
              <a:rPr lang="cs-CZ" dirty="0"/>
              <a:t>slouží </a:t>
            </a:r>
            <a:r>
              <a:rPr lang="cs-CZ" dirty="0" smtClean="0"/>
              <a:t>k uchopování</a:t>
            </a:r>
            <a:r>
              <a:rPr lang="cs-CZ" dirty="0"/>
              <a:t>, dělení (kousání) a rozmělňování potravy</a:t>
            </a:r>
            <a:r>
              <a:rPr lang="cs-CZ" dirty="0" smtClean="0"/>
              <a:t>.</a:t>
            </a:r>
          </a:p>
          <a:p>
            <a:r>
              <a:rPr lang="cs-CZ" dirty="0" smtClean="0"/>
              <a:t> </a:t>
            </a:r>
            <a:r>
              <a:rPr lang="cs-CZ" dirty="0"/>
              <a:t>Proces rozmělňování potravy je </a:t>
            </a:r>
            <a:r>
              <a:rPr lang="cs-CZ" dirty="0" smtClean="0"/>
              <a:t>ovlivněn </a:t>
            </a:r>
            <a:r>
              <a:rPr lang="cs-CZ" dirty="0"/>
              <a:t>tvarem hran, hrbolů, jamek a </a:t>
            </a:r>
            <a:r>
              <a:rPr lang="cs-CZ" dirty="0" smtClean="0"/>
              <a:t>podélných </a:t>
            </a:r>
            <a:r>
              <a:rPr lang="cs-CZ" dirty="0"/>
              <a:t>a příčných rýh na </a:t>
            </a:r>
            <a:r>
              <a:rPr lang="cs-CZ" dirty="0" smtClean="0"/>
              <a:t>žvýkacích ploškách zubů</a:t>
            </a:r>
            <a:r>
              <a:rPr lang="cs-CZ" dirty="0"/>
              <a:t>. </a:t>
            </a:r>
          </a:p>
          <a:p>
            <a:endParaRPr lang="cs-CZ" dirty="0"/>
          </a:p>
        </p:txBody>
      </p:sp>
    </p:spTree>
    <p:extLst>
      <p:ext uri="{BB962C8B-B14F-4D97-AF65-F5344CB8AC3E}">
        <p14:creationId xmlns:p14="http://schemas.microsoft.com/office/powerpoint/2010/main" val="3652858971"/>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smtClean="0"/>
              <a:t>Stálý chrup</a:t>
            </a:r>
            <a:endParaRPr lang="cs-CZ" sz="4400" dirty="0"/>
          </a:p>
        </p:txBody>
      </p:sp>
      <p:sp>
        <p:nvSpPr>
          <p:cNvPr id="3" name="Zástupný symbol pro obsah 2"/>
          <p:cNvSpPr>
            <a:spLocks noGrp="1"/>
          </p:cNvSpPr>
          <p:nvPr>
            <p:ph idx="1"/>
          </p:nvPr>
        </p:nvSpPr>
        <p:spPr/>
        <p:txBody>
          <a:bodyPr/>
          <a:lstStyle/>
          <a:p>
            <a:r>
              <a:rPr lang="cs-CZ" dirty="0"/>
              <a:t>Zárodky stálých zubů se vytváří jednak během intrauterinního vývoje (zárodky prvních molárů, centrálních a laterálních řezáků, špičáků), jednak po narození dítěte (zárodky prvních a druhých premolárů, druhých a třetích molárů). Po narození nastává jejich mineralizace. Prořezávání stálých zubů probíhá individuálně v období od 6 do 13 </a:t>
            </a:r>
            <a:r>
              <a:rPr lang="cs-CZ" dirty="0" smtClean="0"/>
              <a:t>let.</a:t>
            </a:r>
          </a:p>
          <a:p>
            <a:r>
              <a:rPr lang="cs-CZ" dirty="0"/>
              <a:t>Prořezávání stálého chrupu je ovlivňováno řadou faktorů, jako jsou: pohlaví (stálé zuby se u dívek prořezávají o něco dříve, než u chlapců), rasa, sociální faktory (dřívější prořezávání stálého chrupu u dětí, které žijí ve vyspělých zemích</a:t>
            </a:r>
          </a:p>
        </p:txBody>
      </p:sp>
    </p:spTree>
    <p:extLst>
      <p:ext uri="{BB962C8B-B14F-4D97-AF65-F5344CB8AC3E}">
        <p14:creationId xmlns:p14="http://schemas.microsoft.com/office/powerpoint/2010/main" val="1324608615"/>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smtClean="0"/>
              <a:t>Stálý chrup</a:t>
            </a:r>
            <a:endParaRPr lang="cs-CZ" sz="4400" dirty="0"/>
          </a:p>
        </p:txBody>
      </p:sp>
      <p:sp>
        <p:nvSpPr>
          <p:cNvPr id="3" name="Zástupný symbol pro obsah 2"/>
          <p:cNvSpPr>
            <a:spLocks noGrp="1"/>
          </p:cNvSpPr>
          <p:nvPr>
            <p:ph idx="1"/>
          </p:nvPr>
        </p:nvSpPr>
        <p:spPr/>
        <p:txBody>
          <a:bodyPr>
            <a:normAutofit fontScale="92500"/>
          </a:bodyPr>
          <a:lstStyle/>
          <a:p>
            <a:r>
              <a:rPr lang="cs-CZ" dirty="0"/>
              <a:t>Sledování vývoje stálého zubu lze pozorovat nejdříve na rentgenovém snímku (oválné projasnění, které je ohraničené linií kompaktní kosti), později můžeme vidět začínající mineralizace jednotlivých hrbolků a incizní hrany. Poté nastává souvislá mineralizace okluzní plochy a incizní hrany, která následně pokračuje, dokud není mineralizované celá korunka. </a:t>
            </a:r>
            <a:endParaRPr lang="cs-CZ" dirty="0" smtClean="0"/>
          </a:p>
          <a:p>
            <a:r>
              <a:rPr lang="cs-CZ" dirty="0" smtClean="0"/>
              <a:t>Po </a:t>
            </a:r>
            <a:r>
              <a:rPr lang="cs-CZ" dirty="0"/>
              <a:t>mineralizaci nastává stádium tvorby kořene. Stěny kořenového kanálku jsou nejprve tenké a rozbíhavé směrem k apexu a dřeňová dutina je velmi objemná. Ke konci růstu kořene zesílí jeho vrstva tvrdých zubních tkání a stěny kořenových kanálků se stanou paralelními. Kořenové kanálky se ke konci růstu kořene sbíhají k apexu a tvoří četné ramifikace</a:t>
            </a:r>
            <a:r>
              <a:rPr lang="cs-CZ" dirty="0" smtClean="0"/>
              <a:t>.  K uzávěru kořenového hrotu dochází 2 – 4 roky po prořezání zubu. </a:t>
            </a:r>
            <a:endParaRPr lang="cs-CZ" dirty="0"/>
          </a:p>
        </p:txBody>
      </p:sp>
    </p:spTree>
    <p:extLst>
      <p:ext uri="{BB962C8B-B14F-4D97-AF65-F5344CB8AC3E}">
        <p14:creationId xmlns:p14="http://schemas.microsoft.com/office/powerpoint/2010/main" val="2587871600"/>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4400" dirty="0">
                <a:ln w="13335" cmpd="sng">
                  <a:solidFill>
                    <a:srgbClr val="759AA5">
                      <a:lumMod val="50000"/>
                    </a:srgbClr>
                  </a:solidFill>
                  <a:prstDash val="solid"/>
                </a:ln>
                <a:solidFill>
                  <a:srgbClr val="B9AB6F">
                    <a:tint val="1000"/>
                  </a:srgbClr>
                </a:solidFill>
              </a:rPr>
              <a:t>Stálý chrup</a:t>
            </a:r>
            <a:endParaRPr lang="cs-CZ" dirty="0"/>
          </a:p>
        </p:txBody>
      </p:sp>
      <p:sp>
        <p:nvSpPr>
          <p:cNvPr id="3" name="Zástupný symbol pro obsah 2"/>
          <p:cNvSpPr>
            <a:spLocks noGrp="1"/>
          </p:cNvSpPr>
          <p:nvPr>
            <p:ph idx="1"/>
          </p:nvPr>
        </p:nvSpPr>
        <p:spPr>
          <a:xfrm>
            <a:off x="457200" y="1600200"/>
            <a:ext cx="8229600" cy="4853136"/>
          </a:xfrm>
        </p:spPr>
        <p:txBody>
          <a:bodyPr>
            <a:normAutofit lnSpcReduction="10000"/>
          </a:bodyPr>
          <a:lstStyle/>
          <a:p>
            <a:r>
              <a:rPr lang="cs-CZ" dirty="0" smtClean="0"/>
              <a:t>Zuby stálé dentice prořezávají do ústní dutiny v časovém období od 6. – 13. roku věku, třetí stálé moláry se pak prořezávají v různém časovém období ( v rozmezí od 18. do 30.let)</a:t>
            </a:r>
          </a:p>
          <a:p>
            <a:r>
              <a:rPr lang="cs-CZ" dirty="0" smtClean="0"/>
              <a:t>První moláry 6 rok</a:t>
            </a:r>
          </a:p>
          <a:p>
            <a:r>
              <a:rPr lang="cs-CZ" dirty="0" smtClean="0"/>
              <a:t>První řezáky 6. - 7. rok</a:t>
            </a:r>
          </a:p>
          <a:p>
            <a:r>
              <a:rPr lang="cs-CZ" dirty="0" smtClean="0"/>
              <a:t>Druhé řezáky 7. – 8. rok</a:t>
            </a:r>
          </a:p>
          <a:p>
            <a:r>
              <a:rPr lang="cs-CZ" dirty="0" smtClean="0"/>
              <a:t>První premoláry 9. – 11. rok</a:t>
            </a:r>
          </a:p>
          <a:p>
            <a:r>
              <a:rPr lang="cs-CZ" dirty="0" smtClean="0"/>
              <a:t>Špičáky 10. – 11. rok</a:t>
            </a:r>
          </a:p>
          <a:p>
            <a:r>
              <a:rPr lang="cs-CZ" dirty="0" smtClean="0"/>
              <a:t>Druhé premoláry 10. – 12 rok</a:t>
            </a:r>
          </a:p>
          <a:p>
            <a:r>
              <a:rPr lang="cs-CZ" dirty="0" smtClean="0"/>
              <a:t>Druhé moláry 12. -13. rok</a:t>
            </a:r>
          </a:p>
          <a:p>
            <a:pPr marL="0" indent="0">
              <a:buNone/>
            </a:pPr>
            <a:r>
              <a:rPr lang="cs-CZ" dirty="0" smtClean="0"/>
              <a:t>Celý vývoj stálého chrupu trvá  asi deset let. </a:t>
            </a:r>
            <a:endParaRPr lang="cs-CZ" dirty="0"/>
          </a:p>
        </p:txBody>
      </p:sp>
    </p:spTree>
    <p:extLst>
      <p:ext uri="{BB962C8B-B14F-4D97-AF65-F5344CB8AC3E}">
        <p14:creationId xmlns:p14="http://schemas.microsoft.com/office/powerpoint/2010/main" val="18699906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smtClean="0"/>
              <a:t>Stálý chrup</a:t>
            </a:r>
            <a:endParaRPr lang="cs-CZ" sz="4400" dirty="0"/>
          </a:p>
        </p:txBody>
      </p:sp>
      <p:sp>
        <p:nvSpPr>
          <p:cNvPr id="3" name="Zástupný symbol pro obsah 2"/>
          <p:cNvSpPr>
            <a:spLocks noGrp="1"/>
          </p:cNvSpPr>
          <p:nvPr>
            <p:ph idx="1"/>
          </p:nvPr>
        </p:nvSpPr>
        <p:spPr/>
        <p:txBody>
          <a:bodyPr/>
          <a:lstStyle/>
          <a:p>
            <a:endParaRPr lang="cs-CZ"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060848"/>
            <a:ext cx="8496944" cy="4365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4345491"/>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smtClean="0"/>
              <a:t>Vývojové poruchy</a:t>
            </a:r>
            <a:endParaRPr lang="cs-CZ" sz="4400" dirty="0"/>
          </a:p>
        </p:txBody>
      </p:sp>
      <p:sp>
        <p:nvSpPr>
          <p:cNvPr id="3" name="Zástupný symbol pro obsah 2"/>
          <p:cNvSpPr>
            <a:spLocks noGrp="1"/>
          </p:cNvSpPr>
          <p:nvPr>
            <p:ph idx="1"/>
          </p:nvPr>
        </p:nvSpPr>
        <p:spPr>
          <a:xfrm>
            <a:off x="457200" y="1600200"/>
            <a:ext cx="8229600" cy="4925144"/>
          </a:xfrm>
        </p:spPr>
        <p:txBody>
          <a:bodyPr>
            <a:normAutofit lnSpcReduction="10000"/>
          </a:bodyPr>
          <a:lstStyle/>
          <a:p>
            <a:r>
              <a:rPr lang="cs-CZ" dirty="0" smtClean="0"/>
              <a:t>Rozdělují se do několika skupin´, nejčastěji:</a:t>
            </a:r>
          </a:p>
          <a:p>
            <a:pPr marL="0" indent="0">
              <a:buNone/>
            </a:pPr>
            <a:r>
              <a:rPr lang="cs-CZ" dirty="0" smtClean="0"/>
              <a:t>1.Vývojové poruchy ( anomálie) tváře, čelistí, patří sem i rozštěp rtu a patra, rozštěp tváře, deformity tváře, anomálie jazyka, anomálie čelistí a mezičelistních vztahů, anomálie postavení zubů.</a:t>
            </a:r>
          </a:p>
          <a:p>
            <a:pPr marL="0" indent="0">
              <a:buNone/>
            </a:pPr>
            <a:r>
              <a:rPr lang="cs-CZ" dirty="0" smtClean="0"/>
              <a:t>2. Poruchy vývoje zubů : poruchy počtu zubů (</a:t>
            </a:r>
            <a:r>
              <a:rPr lang="cs-CZ" dirty="0" err="1" smtClean="0"/>
              <a:t>hypodoncie</a:t>
            </a:r>
            <a:r>
              <a:rPr lang="cs-CZ" dirty="0" smtClean="0"/>
              <a:t>, </a:t>
            </a:r>
          </a:p>
          <a:p>
            <a:pPr marL="0" indent="0">
              <a:buNone/>
            </a:pPr>
            <a:r>
              <a:rPr lang="cs-CZ" dirty="0"/>
              <a:t> </a:t>
            </a:r>
            <a:r>
              <a:rPr lang="cs-CZ" dirty="0" smtClean="0"/>
              <a:t>                                                        </a:t>
            </a:r>
            <a:r>
              <a:rPr lang="cs-CZ" dirty="0" err="1" smtClean="0"/>
              <a:t>oligodoncie</a:t>
            </a:r>
            <a:r>
              <a:rPr lang="cs-CZ" dirty="0" smtClean="0"/>
              <a:t>, </a:t>
            </a:r>
            <a:r>
              <a:rPr lang="cs-CZ" dirty="0" err="1" smtClean="0"/>
              <a:t>hyperodoncie</a:t>
            </a:r>
            <a:endParaRPr lang="cs-CZ" dirty="0" smtClean="0"/>
          </a:p>
          <a:p>
            <a:pPr marL="0" indent="0">
              <a:buNone/>
            </a:pPr>
            <a:r>
              <a:rPr lang="cs-CZ" dirty="0"/>
              <a:t> </a:t>
            </a:r>
            <a:r>
              <a:rPr lang="cs-CZ" dirty="0" smtClean="0"/>
              <a:t>                                  : anomálie tvaru zubů</a:t>
            </a:r>
          </a:p>
          <a:p>
            <a:pPr marL="0" indent="0">
              <a:buNone/>
            </a:pPr>
            <a:r>
              <a:rPr lang="cs-CZ" dirty="0"/>
              <a:t> </a:t>
            </a:r>
            <a:r>
              <a:rPr lang="cs-CZ" dirty="0" smtClean="0"/>
              <a:t>                                  : anomálie velikosti zubů (</a:t>
            </a:r>
            <a:r>
              <a:rPr lang="cs-CZ" dirty="0" err="1" smtClean="0"/>
              <a:t>mikrodoncie</a:t>
            </a:r>
            <a:r>
              <a:rPr lang="cs-CZ" dirty="0" smtClean="0"/>
              <a:t>, </a:t>
            </a:r>
          </a:p>
          <a:p>
            <a:pPr marL="0" indent="0">
              <a:buNone/>
            </a:pPr>
            <a:r>
              <a:rPr lang="cs-CZ" dirty="0"/>
              <a:t> </a:t>
            </a:r>
            <a:r>
              <a:rPr lang="cs-CZ" dirty="0" smtClean="0"/>
              <a:t>                                                                        </a:t>
            </a:r>
            <a:r>
              <a:rPr lang="cs-CZ" dirty="0" err="1" smtClean="0"/>
              <a:t>makrodoncie</a:t>
            </a:r>
            <a:r>
              <a:rPr lang="cs-CZ" dirty="0" smtClean="0"/>
              <a:t>)</a:t>
            </a:r>
          </a:p>
          <a:p>
            <a:pPr marL="0" indent="0">
              <a:buNone/>
            </a:pPr>
            <a:r>
              <a:rPr lang="cs-CZ" dirty="0"/>
              <a:t> </a:t>
            </a:r>
            <a:r>
              <a:rPr lang="cs-CZ" dirty="0" smtClean="0"/>
              <a:t>                                   : anomálie polohy zubů</a:t>
            </a:r>
          </a:p>
          <a:p>
            <a:pPr marL="0" indent="0">
              <a:buNone/>
            </a:pPr>
            <a:r>
              <a:rPr lang="cs-CZ" dirty="0"/>
              <a:t> </a:t>
            </a:r>
            <a:r>
              <a:rPr lang="cs-CZ" dirty="0" smtClean="0"/>
              <a:t>                                   : poruchy tvorby tvrdých zubních tkání </a:t>
            </a:r>
          </a:p>
          <a:p>
            <a:pPr marL="0" indent="0">
              <a:buNone/>
            </a:pPr>
            <a:r>
              <a:rPr lang="cs-CZ" dirty="0"/>
              <a:t> </a:t>
            </a:r>
            <a:r>
              <a:rPr lang="cs-CZ" dirty="0" smtClean="0"/>
              <a:t>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005064"/>
            <a:ext cx="28575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17736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76672"/>
            <a:ext cx="8740223" cy="5701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3970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a:ln w="13335" cmpd="sng">
                  <a:solidFill>
                    <a:srgbClr val="759AA5">
                      <a:lumMod val="50000"/>
                    </a:srgbClr>
                  </a:solidFill>
                  <a:prstDash val="solid"/>
                </a:ln>
                <a:solidFill>
                  <a:srgbClr val="B9AB6F">
                    <a:tint val="1000"/>
                  </a:srgbClr>
                </a:solidFill>
              </a:rPr>
              <a:t>Vývojové </a:t>
            </a:r>
            <a:r>
              <a:rPr lang="cs-CZ" sz="4400" dirty="0" smtClean="0">
                <a:ln w="13335" cmpd="sng">
                  <a:solidFill>
                    <a:srgbClr val="759AA5">
                      <a:lumMod val="50000"/>
                    </a:srgbClr>
                  </a:solidFill>
                  <a:prstDash val="solid"/>
                </a:ln>
                <a:solidFill>
                  <a:srgbClr val="B9AB6F">
                    <a:tint val="1000"/>
                  </a:srgbClr>
                </a:solidFill>
              </a:rPr>
              <a:t>poruchy tvorby TZT</a:t>
            </a:r>
            <a:endParaRPr lang="cs-CZ" dirty="0"/>
          </a:p>
        </p:txBody>
      </p:sp>
      <p:sp>
        <p:nvSpPr>
          <p:cNvPr id="3" name="Zástupný symbol pro obsah 2"/>
          <p:cNvSpPr>
            <a:spLocks noGrp="1"/>
          </p:cNvSpPr>
          <p:nvPr>
            <p:ph idx="1"/>
          </p:nvPr>
        </p:nvSpPr>
        <p:spPr/>
        <p:txBody>
          <a:bodyPr/>
          <a:lstStyle/>
          <a:p>
            <a:pPr marL="457200" lvl="0" indent="-457200">
              <a:buClr>
                <a:srgbClr val="759AA5">
                  <a:lumMod val="60000"/>
                  <a:lumOff val="40000"/>
                </a:srgbClr>
              </a:buClr>
              <a:buAutoNum type="alphaLcParenR"/>
            </a:pPr>
            <a:r>
              <a:rPr lang="cs-CZ" sz="2200" dirty="0" err="1" smtClean="0">
                <a:solidFill>
                  <a:srgbClr val="DFE6D0"/>
                </a:solidFill>
              </a:rPr>
              <a:t>hypoplázie</a:t>
            </a:r>
            <a:r>
              <a:rPr lang="cs-CZ" sz="2200" dirty="0">
                <a:solidFill>
                  <a:srgbClr val="DFE6D0"/>
                </a:solidFill>
              </a:rPr>
              <a:t>, </a:t>
            </a:r>
            <a:r>
              <a:rPr lang="cs-CZ" sz="2200" dirty="0" err="1" smtClean="0">
                <a:solidFill>
                  <a:srgbClr val="DFE6D0"/>
                </a:solidFill>
              </a:rPr>
              <a:t>hypomineralizace</a:t>
            </a:r>
            <a:endParaRPr lang="cs-CZ" sz="2200" dirty="0" smtClean="0">
              <a:solidFill>
                <a:srgbClr val="DFE6D0"/>
              </a:solidFill>
            </a:endParaRPr>
          </a:p>
          <a:p>
            <a:pPr marL="457200" lvl="0" indent="-457200">
              <a:buClr>
                <a:srgbClr val="759AA5">
                  <a:lumMod val="60000"/>
                  <a:lumOff val="40000"/>
                </a:srgbClr>
              </a:buClr>
              <a:buAutoNum type="alphaLcParenR"/>
            </a:pPr>
            <a:r>
              <a:rPr lang="cs-CZ" sz="2200" dirty="0" smtClean="0">
                <a:solidFill>
                  <a:srgbClr val="DFE6D0"/>
                </a:solidFill>
              </a:rPr>
              <a:t>z </a:t>
            </a:r>
            <a:r>
              <a:rPr lang="cs-CZ" sz="2200" dirty="0">
                <a:solidFill>
                  <a:srgbClr val="DFE6D0"/>
                </a:solidFill>
              </a:rPr>
              <a:t>hlediska časového </a:t>
            </a:r>
            <a:r>
              <a:rPr lang="cs-CZ" sz="2200" dirty="0" smtClean="0">
                <a:solidFill>
                  <a:srgbClr val="DFE6D0"/>
                </a:solidFill>
              </a:rPr>
              <a:t>- zpomalený </a:t>
            </a:r>
            <a:r>
              <a:rPr lang="cs-CZ" sz="2200" dirty="0">
                <a:solidFill>
                  <a:srgbClr val="DFE6D0"/>
                </a:solidFill>
              </a:rPr>
              <a:t>vývoj zubů</a:t>
            </a:r>
            <a:r>
              <a:rPr lang="cs-CZ" sz="2200" dirty="0" smtClean="0">
                <a:solidFill>
                  <a:srgbClr val="DFE6D0"/>
                </a:solidFill>
              </a:rPr>
              <a:t>,</a:t>
            </a:r>
          </a:p>
          <a:p>
            <a:pPr marL="0" lvl="0" indent="0">
              <a:buClr>
                <a:srgbClr val="759AA5">
                  <a:lumMod val="60000"/>
                  <a:lumOff val="40000"/>
                </a:srgbClr>
              </a:buClr>
              <a:buNone/>
            </a:pPr>
            <a:r>
              <a:rPr lang="cs-CZ" sz="2200" dirty="0">
                <a:solidFill>
                  <a:srgbClr val="DFE6D0"/>
                </a:solidFill>
              </a:rPr>
              <a:t> </a:t>
            </a:r>
            <a:r>
              <a:rPr lang="cs-CZ" sz="2200" dirty="0" smtClean="0">
                <a:solidFill>
                  <a:srgbClr val="DFE6D0"/>
                </a:solidFill>
              </a:rPr>
              <a:t>                                   - zpomalené </a:t>
            </a:r>
            <a:r>
              <a:rPr lang="cs-CZ" sz="2200" dirty="0">
                <a:solidFill>
                  <a:srgbClr val="DFE6D0"/>
                </a:solidFill>
              </a:rPr>
              <a:t>prořezávání zubů, </a:t>
            </a:r>
            <a:endParaRPr lang="cs-CZ" sz="2200" dirty="0" smtClean="0">
              <a:solidFill>
                <a:srgbClr val="DFE6D0"/>
              </a:solidFill>
            </a:endParaRPr>
          </a:p>
          <a:p>
            <a:pPr marL="0" lvl="0" indent="0">
              <a:buClr>
                <a:srgbClr val="759AA5">
                  <a:lumMod val="60000"/>
                  <a:lumOff val="40000"/>
                </a:srgbClr>
              </a:buClr>
              <a:buNone/>
            </a:pPr>
            <a:r>
              <a:rPr lang="cs-CZ" sz="2200" dirty="0">
                <a:solidFill>
                  <a:srgbClr val="DFE6D0"/>
                </a:solidFill>
              </a:rPr>
              <a:t> </a:t>
            </a:r>
            <a:r>
              <a:rPr lang="cs-CZ" sz="2200" dirty="0" smtClean="0">
                <a:solidFill>
                  <a:srgbClr val="DFE6D0"/>
                </a:solidFill>
              </a:rPr>
              <a:t>                                    - urychlený </a:t>
            </a:r>
            <a:r>
              <a:rPr lang="cs-CZ" sz="2200" dirty="0">
                <a:solidFill>
                  <a:srgbClr val="DFE6D0"/>
                </a:solidFill>
              </a:rPr>
              <a:t>vývoj </a:t>
            </a:r>
            <a:r>
              <a:rPr lang="cs-CZ" sz="2200" dirty="0" smtClean="0">
                <a:solidFill>
                  <a:srgbClr val="DFE6D0"/>
                </a:solidFill>
              </a:rPr>
              <a:t>zubů</a:t>
            </a:r>
          </a:p>
          <a:p>
            <a:pPr marL="0" lvl="0" indent="0">
              <a:buClr>
                <a:srgbClr val="759AA5">
                  <a:lumMod val="60000"/>
                  <a:lumOff val="40000"/>
                </a:srgbClr>
              </a:buClr>
              <a:buNone/>
            </a:pPr>
            <a:r>
              <a:rPr lang="cs-CZ" sz="2200" dirty="0">
                <a:solidFill>
                  <a:srgbClr val="DFE6D0"/>
                </a:solidFill>
              </a:rPr>
              <a:t> </a:t>
            </a:r>
            <a:r>
              <a:rPr lang="cs-CZ" sz="2200" dirty="0" smtClean="0">
                <a:solidFill>
                  <a:srgbClr val="DFE6D0"/>
                </a:solidFill>
              </a:rPr>
              <a:t>                                    - urychlené prořezávání zubů</a:t>
            </a:r>
          </a:p>
          <a:p>
            <a:pPr marL="0" lvl="0" indent="0">
              <a:buClr>
                <a:srgbClr val="759AA5">
                  <a:lumMod val="60000"/>
                  <a:lumOff val="40000"/>
                </a:srgbClr>
              </a:buClr>
              <a:buNone/>
            </a:pPr>
            <a:r>
              <a:rPr lang="cs-CZ" sz="2200" dirty="0" smtClean="0">
                <a:solidFill>
                  <a:srgbClr val="DFE6D0"/>
                </a:solidFill>
              </a:rPr>
              <a:t>DH ve spolupráci se zubním lékařem vyhodnotí změny a podle nich pacientovi připraví plán preventivních opatření, případně léčby.</a:t>
            </a:r>
            <a:endParaRPr lang="cs-CZ" sz="2200" dirty="0">
              <a:solidFill>
                <a:srgbClr val="DFE6D0"/>
              </a:solidFill>
            </a:endParaRPr>
          </a:p>
          <a:p>
            <a:endParaRPr lang="cs-CZ" dirty="0"/>
          </a:p>
        </p:txBody>
      </p:sp>
    </p:spTree>
    <p:extLst>
      <p:ext uri="{BB962C8B-B14F-4D97-AF65-F5344CB8AC3E}">
        <p14:creationId xmlns:p14="http://schemas.microsoft.com/office/powerpoint/2010/main" val="30101739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Hypoplazie a </a:t>
            </a:r>
            <a:r>
              <a:rPr lang="cs-CZ" dirty="0" err="1" smtClean="0"/>
              <a:t>hypomineralizace</a:t>
            </a:r>
            <a:endParaRPr lang="cs-CZ" dirty="0"/>
          </a:p>
        </p:txBody>
      </p:sp>
      <p:sp>
        <p:nvSpPr>
          <p:cNvPr id="3" name="Zástupný symbol pro obsah 2"/>
          <p:cNvSpPr>
            <a:spLocks noGrp="1"/>
          </p:cNvSpPr>
          <p:nvPr>
            <p:ph idx="1"/>
          </p:nvPr>
        </p:nvSpPr>
        <p:spPr/>
        <p:txBody>
          <a:bodyPr/>
          <a:lstStyle/>
          <a:p>
            <a:r>
              <a:rPr lang="cs-CZ" dirty="0"/>
              <a:t>Hypoplazie se projevuje jako horizontálně probíhající pruhy, tkáň však není bílá jako v případě </a:t>
            </a:r>
            <a:r>
              <a:rPr lang="cs-CZ" dirty="0" err="1"/>
              <a:t>hypomineralizace</a:t>
            </a:r>
            <a:r>
              <a:rPr lang="cs-CZ" dirty="0"/>
              <a:t>, ale zabarvená do žluté až hnědé barvy. V místě defektu často vzniká zubní kaz, hrozí vyšší riziko k </a:t>
            </a:r>
            <a:r>
              <a:rPr lang="cs-CZ" dirty="0" smtClean="0"/>
              <a:t>frakturám. </a:t>
            </a:r>
            <a:endParaRPr lang="cs-CZ" dirty="0"/>
          </a:p>
          <a:p>
            <a:r>
              <a:rPr lang="cs-CZ" dirty="0"/>
              <a:t> </a:t>
            </a:r>
            <a:r>
              <a:rPr lang="cs-CZ" dirty="0" err="1"/>
              <a:t>Hypomineralizace</a:t>
            </a:r>
            <a:r>
              <a:rPr lang="cs-CZ" dirty="0"/>
              <a:t> skloviny se klinicky vyskytujeme ve dvou formách. V podobě jemného příčného pruhování na sklovině v případě nestejné mineralizace </a:t>
            </a:r>
            <a:r>
              <a:rPr lang="cs-CZ" dirty="0" err="1"/>
              <a:t>Retziusových</a:t>
            </a:r>
            <a:r>
              <a:rPr lang="cs-CZ" dirty="0"/>
              <a:t> proužků, nebo jako křídové skvrny způsobené nerovnoměrnou mineralizací a nepravidelným uspořádáním krystalů </a:t>
            </a:r>
            <a:r>
              <a:rPr lang="cs-CZ" dirty="0" err="1"/>
              <a:t>hydroxyapatitu</a:t>
            </a:r>
            <a:endParaRPr lang="cs-CZ" dirty="0"/>
          </a:p>
        </p:txBody>
      </p:sp>
    </p:spTree>
    <p:extLst>
      <p:ext uri="{BB962C8B-B14F-4D97-AF65-F5344CB8AC3E}">
        <p14:creationId xmlns:p14="http://schemas.microsoft.com/office/powerpoint/2010/main" val="3255457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Hypoplazie, </a:t>
            </a:r>
            <a:r>
              <a:rPr lang="cs-CZ" dirty="0" err="1" smtClean="0"/>
              <a:t>hypomineralizace</a:t>
            </a:r>
            <a:endParaRPr lang="cs-CZ" dirty="0"/>
          </a:p>
        </p:txBody>
      </p:sp>
      <p:sp>
        <p:nvSpPr>
          <p:cNvPr id="3" name="Zástupný symbol pro obsah 2"/>
          <p:cNvSpPr>
            <a:spLocks noGrp="1"/>
          </p:cNvSpPr>
          <p:nvPr>
            <p:ph idx="1"/>
          </p:nvPr>
        </p:nvSpPr>
        <p:spPr/>
        <p:txBody>
          <a:bodyPr/>
          <a:lstStyle/>
          <a:p>
            <a:r>
              <a:rPr lang="cs-CZ" dirty="0"/>
              <a:t> </a:t>
            </a:r>
            <a:r>
              <a:rPr lang="cs-CZ" dirty="0" err="1"/>
              <a:t>Amelogenesis</a:t>
            </a:r>
            <a:r>
              <a:rPr lang="cs-CZ" dirty="0"/>
              <a:t> </a:t>
            </a:r>
            <a:r>
              <a:rPr lang="cs-CZ" dirty="0" err="1"/>
              <a:t>imperfecta</a:t>
            </a:r>
            <a:r>
              <a:rPr lang="cs-CZ" dirty="0"/>
              <a:t> – sklovina je měkká, poddajná, nedostatečná kalcifikace, chrup má žlutou/hnědou barvu. Autozomálně dominantní afekce, zuby potaženy vrstvou abnormálně formované skloviny, prosvítá přilehlý dentin (proto žlutohnědé zabarvení).</a:t>
            </a:r>
          </a:p>
          <a:p>
            <a:r>
              <a:rPr lang="cs-CZ" dirty="0" err="1"/>
              <a:t>Dentiogenesis</a:t>
            </a:r>
            <a:r>
              <a:rPr lang="cs-CZ" dirty="0"/>
              <a:t> </a:t>
            </a:r>
            <a:r>
              <a:rPr lang="cs-CZ" dirty="0" err="1"/>
              <a:t>imperfecta</a:t>
            </a:r>
            <a:r>
              <a:rPr lang="cs-CZ" dirty="0"/>
              <a:t> – zuby jsou hnědé až šedomodré, příčina tkví v abnormální diferenciaci odontoblastů, produkce nedostatečně kalcifikovaného dentinu.</a:t>
            </a:r>
          </a:p>
          <a:p>
            <a:r>
              <a:rPr lang="cs-CZ" dirty="0"/>
              <a:t>Abnormálně zabarvené zuby – působením různých látek např. tetracyklinů.</a:t>
            </a:r>
          </a:p>
        </p:txBody>
      </p:sp>
    </p:spTree>
    <p:extLst>
      <p:ext uri="{BB962C8B-B14F-4D97-AF65-F5344CB8AC3E}">
        <p14:creationId xmlns:p14="http://schemas.microsoft.com/office/powerpoint/2010/main" val="3897048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MIH –</a:t>
            </a:r>
            <a:r>
              <a:rPr lang="cs-CZ" dirty="0" err="1" smtClean="0"/>
              <a:t>hypomineralizace</a:t>
            </a:r>
            <a:r>
              <a:rPr lang="cs-CZ" dirty="0" smtClean="0"/>
              <a:t> skloviny</a:t>
            </a:r>
            <a:endParaRPr lang="cs-CZ" dirty="0"/>
          </a:p>
        </p:txBody>
      </p:sp>
      <p:sp>
        <p:nvSpPr>
          <p:cNvPr id="3" name="Zástupný symbol pro obsah 2"/>
          <p:cNvSpPr>
            <a:spLocks noGrp="1"/>
          </p:cNvSpPr>
          <p:nvPr>
            <p:ph idx="1"/>
          </p:nvPr>
        </p:nvSpPr>
        <p:spPr/>
        <p:txBody>
          <a:bodyPr/>
          <a:lstStyle/>
          <a:p>
            <a:r>
              <a:rPr lang="cs-CZ" dirty="0" smtClean="0"/>
              <a:t>Klinicky </a:t>
            </a:r>
            <a:r>
              <a:rPr lang="cs-CZ" dirty="0"/>
              <a:t>se MIH jeví jako velké, žlutohnědé opacity, dobře ohraničené od okolní zdravé </a:t>
            </a:r>
            <a:r>
              <a:rPr lang="cs-CZ" dirty="0" smtClean="0"/>
              <a:t>skloviny</a:t>
            </a:r>
          </a:p>
          <a:p>
            <a:r>
              <a:rPr lang="cs-CZ" dirty="0"/>
              <a:t>Sklovina je měkká, porézní, často jsou přítomny křídové skvrny, které mohou být spojené s </a:t>
            </a:r>
            <a:r>
              <a:rPr lang="cs-CZ" dirty="0" err="1"/>
              <a:t>posterupčním</a:t>
            </a:r>
            <a:r>
              <a:rPr lang="cs-CZ" dirty="0"/>
              <a:t> odlomením skloviny </a:t>
            </a:r>
            <a:endParaRPr lang="cs-CZ" dirty="0" smtClean="0"/>
          </a:p>
          <a:p>
            <a:r>
              <a:rPr lang="cs-CZ" dirty="0"/>
              <a:t>Ke ztrátě skloviny u MIH dochází až po prořezání zubu do úst a po jeho zařazení do funkce. Proto je důležité odlišit toto onemocnění od hypoplazie skloviny, která vzniká již jako porucha sklovinné matrix. U hypoplazií bývají také okraje defektu hladké, zatímco u MIH jsou po odlomení skloviny nepravidelné, někdy ostré</a:t>
            </a:r>
          </a:p>
        </p:txBody>
      </p:sp>
    </p:spTree>
    <p:extLst>
      <p:ext uri="{BB962C8B-B14F-4D97-AF65-F5344CB8AC3E}">
        <p14:creationId xmlns:p14="http://schemas.microsoft.com/office/powerpoint/2010/main" val="724570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smtClean="0"/>
              <a:t>Morfologická </a:t>
            </a:r>
            <a:r>
              <a:rPr lang="cs-CZ" sz="4400" dirty="0"/>
              <a:t>skladba zubu</a:t>
            </a:r>
          </a:p>
        </p:txBody>
      </p:sp>
      <p:sp>
        <p:nvSpPr>
          <p:cNvPr id="3" name="Zástupný symbol pro obsah 2"/>
          <p:cNvSpPr>
            <a:spLocks noGrp="1"/>
          </p:cNvSpPr>
          <p:nvPr>
            <p:ph idx="1"/>
          </p:nvPr>
        </p:nvSpPr>
        <p:spPr/>
        <p:txBody>
          <a:bodyPr>
            <a:normAutofit/>
          </a:bodyPr>
          <a:lstStyle/>
          <a:p>
            <a:r>
              <a:rPr lang="cs-CZ" b="1" dirty="0"/>
              <a:t>Korunka </a:t>
            </a:r>
            <a:r>
              <a:rPr lang="cs-CZ" b="1" dirty="0" smtClean="0"/>
              <a:t>zubu </a:t>
            </a:r>
            <a:r>
              <a:rPr lang="cs-CZ" dirty="0" smtClean="0"/>
              <a:t>povrch </a:t>
            </a:r>
            <a:r>
              <a:rPr lang="cs-CZ" dirty="0"/>
              <a:t>korunky zubu </a:t>
            </a:r>
            <a:r>
              <a:rPr lang="cs-CZ" dirty="0" smtClean="0"/>
              <a:t>má žvýkací plošku</a:t>
            </a:r>
            <a:r>
              <a:rPr lang="cs-CZ" dirty="0"/>
              <a:t>, která je různě tvarovaná rýhami, jamkami, </a:t>
            </a:r>
            <a:r>
              <a:rPr lang="cs-CZ" dirty="0" smtClean="0"/>
              <a:t>vrcholky </a:t>
            </a:r>
            <a:r>
              <a:rPr lang="cs-CZ" dirty="0"/>
              <a:t>či </a:t>
            </a:r>
            <a:r>
              <a:rPr lang="cs-CZ" dirty="0" err="1"/>
              <a:t>hrankami</a:t>
            </a:r>
            <a:r>
              <a:rPr lang="cs-CZ" dirty="0"/>
              <a:t>. Řezáky a špičáky mají namísto </a:t>
            </a:r>
            <a:r>
              <a:rPr lang="cs-CZ" dirty="0" smtClean="0"/>
              <a:t>žvýkací plošky </a:t>
            </a:r>
            <a:r>
              <a:rPr lang="cs-CZ" dirty="0"/>
              <a:t>řezací hranu. </a:t>
            </a:r>
          </a:p>
          <a:p>
            <a:r>
              <a:rPr lang="cs-CZ" b="1" dirty="0" smtClean="0"/>
              <a:t>Krček </a:t>
            </a:r>
            <a:r>
              <a:rPr lang="cs-CZ" b="1" dirty="0"/>
              <a:t>zubu </a:t>
            </a:r>
            <a:r>
              <a:rPr lang="cs-CZ" dirty="0" smtClean="0"/>
              <a:t>označuje </a:t>
            </a:r>
            <a:r>
              <a:rPr lang="cs-CZ" dirty="0"/>
              <a:t>anatomickou oblast zubu na rozhraní korunky a kořenu zubu; je to </a:t>
            </a:r>
            <a:r>
              <a:rPr lang="cs-CZ" dirty="0" smtClean="0"/>
              <a:t>oblast</a:t>
            </a:r>
            <a:r>
              <a:rPr lang="cs-CZ" dirty="0"/>
              <a:t>, kde se kryje povrch skloviny, zuboviny i cementu a je kryta volnou </a:t>
            </a:r>
            <a:r>
              <a:rPr lang="cs-CZ" dirty="0" smtClean="0"/>
              <a:t>dásní.</a:t>
            </a:r>
          </a:p>
          <a:p>
            <a:r>
              <a:rPr lang="cs-CZ" b="1" dirty="0" smtClean="0"/>
              <a:t>Kořen </a:t>
            </a:r>
            <a:r>
              <a:rPr lang="cs-CZ" b="1" dirty="0"/>
              <a:t>zubu </a:t>
            </a:r>
            <a:r>
              <a:rPr lang="cs-CZ" dirty="0" smtClean="0"/>
              <a:t>je </a:t>
            </a:r>
            <a:r>
              <a:rPr lang="cs-CZ" dirty="0"/>
              <a:t>ukryt </a:t>
            </a:r>
            <a:r>
              <a:rPr lang="cs-CZ" dirty="0" smtClean="0"/>
              <a:t>v kostěném </a:t>
            </a:r>
            <a:r>
              <a:rPr lang="cs-CZ" dirty="0"/>
              <a:t>zubním lůžku </a:t>
            </a:r>
            <a:r>
              <a:rPr lang="cs-CZ" dirty="0" smtClean="0"/>
              <a:t>alveolárního výběžku </a:t>
            </a:r>
            <a:r>
              <a:rPr lang="cs-CZ" dirty="0"/>
              <a:t>(výběžek čelisti, </a:t>
            </a:r>
            <a:r>
              <a:rPr lang="cs-CZ" dirty="0" smtClean="0"/>
              <a:t>kde </a:t>
            </a:r>
            <a:r>
              <a:rPr lang="cs-CZ" dirty="0"/>
              <a:t>jsou uložena zubní lůžka) a je kryt cementem. Jeho zakončením je hrot, jehož </a:t>
            </a:r>
            <a:r>
              <a:rPr lang="cs-CZ" dirty="0" smtClean="0"/>
              <a:t>otvorem </a:t>
            </a:r>
            <a:r>
              <a:rPr lang="cs-CZ" dirty="0"/>
              <a:t>prochází nervové a cévní zásobení zubu.</a:t>
            </a:r>
          </a:p>
          <a:p>
            <a:endParaRPr lang="cs-CZ" dirty="0"/>
          </a:p>
        </p:txBody>
      </p:sp>
    </p:spTree>
    <p:extLst>
      <p:ext uri="{BB962C8B-B14F-4D97-AF65-F5344CB8AC3E}">
        <p14:creationId xmlns:p14="http://schemas.microsoft.com/office/powerpoint/2010/main" val="1094178733"/>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a:t>Patofyziologické prořezávání</a:t>
            </a:r>
          </a:p>
        </p:txBody>
      </p:sp>
      <p:sp>
        <p:nvSpPr>
          <p:cNvPr id="3" name="Zástupný symbol pro obsah 2"/>
          <p:cNvSpPr>
            <a:spLocks noGrp="1"/>
          </p:cNvSpPr>
          <p:nvPr>
            <p:ph idx="1"/>
          </p:nvPr>
        </p:nvSpPr>
        <p:spPr>
          <a:xfrm>
            <a:off x="457200" y="1600200"/>
            <a:ext cx="8229600" cy="4997152"/>
          </a:xfrm>
        </p:spPr>
        <p:txBody>
          <a:bodyPr>
            <a:normAutofit/>
          </a:bodyPr>
          <a:lstStyle/>
          <a:p>
            <a:r>
              <a:rPr lang="cs-CZ" dirty="0"/>
              <a:t>K diagnostice patofyziologických dějů, které probíhají v rámci prořezávání a mohou na něj mít neblahý vliv, často nestačí </a:t>
            </a:r>
            <a:r>
              <a:rPr lang="cs-CZ" dirty="0" err="1"/>
              <a:t>intraorální</a:t>
            </a:r>
            <a:r>
              <a:rPr lang="cs-CZ" dirty="0"/>
              <a:t> vyšetření, ale je nutné zhotovit RTG snímek. Přehledovým snímkem bývá OPG (</a:t>
            </a:r>
            <a:r>
              <a:rPr lang="cs-CZ" dirty="0" err="1"/>
              <a:t>ortopantomogram</a:t>
            </a:r>
            <a:r>
              <a:rPr lang="cs-CZ" dirty="0"/>
              <a:t>), v případě potřeby je ale možno doplnit jakýkoli jiný indikovaný snímek, včetně 3D zobrazení pomocí CT</a:t>
            </a:r>
            <a:r>
              <a:rPr lang="cs-CZ" dirty="0" smtClean="0"/>
              <a:t>).</a:t>
            </a:r>
          </a:p>
          <a:p>
            <a:r>
              <a:rPr lang="cs-CZ" dirty="0"/>
              <a:t>Znalost patofyziologického prořezávání zubů je velmi cenná </a:t>
            </a:r>
            <a:endParaRPr lang="cs-CZ" dirty="0" smtClean="0"/>
          </a:p>
          <a:p>
            <a:r>
              <a:rPr lang="cs-CZ" dirty="0" smtClean="0"/>
              <a:t>a </a:t>
            </a:r>
            <a:r>
              <a:rPr lang="cs-CZ" dirty="0"/>
              <a:t>potřebná v každodenní praxi každého zubního lékaře, ale samozřejmě i dentální hygienistky, která jej může odhalit v mezidobí preventivních kontrol a </a:t>
            </a:r>
            <a:r>
              <a:rPr lang="cs-CZ" dirty="0" smtClean="0"/>
              <a:t>na </a:t>
            </a:r>
            <a:r>
              <a:rPr lang="cs-CZ" dirty="0"/>
              <a:t>tento stav upozornit ošetřujícího praktického zubního lékaře. </a:t>
            </a:r>
          </a:p>
        </p:txBody>
      </p:sp>
    </p:spTree>
    <p:extLst>
      <p:ext uri="{BB962C8B-B14F-4D97-AF65-F5344CB8AC3E}">
        <p14:creationId xmlns:p14="http://schemas.microsoft.com/office/powerpoint/2010/main" val="145353198"/>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a:t>Předčasné prořezávání</a:t>
            </a:r>
          </a:p>
        </p:txBody>
      </p:sp>
      <p:sp>
        <p:nvSpPr>
          <p:cNvPr id="3" name="Zástupný symbol pro obsah 2"/>
          <p:cNvSpPr>
            <a:spLocks noGrp="1"/>
          </p:cNvSpPr>
          <p:nvPr>
            <p:ph idx="1"/>
          </p:nvPr>
        </p:nvSpPr>
        <p:spPr/>
        <p:txBody>
          <a:bodyPr/>
          <a:lstStyle/>
          <a:p>
            <a:r>
              <a:rPr lang="cs-CZ" dirty="0"/>
              <a:t>Pokud se prořeže některý z dočasných zubů před ukončením 3. měsíce věku dítěte, nazýváme tento stav předčasným prořezáváním. </a:t>
            </a:r>
            <a:endParaRPr lang="cs-CZ" dirty="0" smtClean="0"/>
          </a:p>
          <a:p>
            <a:r>
              <a:rPr lang="cs-CZ" dirty="0" smtClean="0"/>
              <a:t>  </a:t>
            </a:r>
            <a:r>
              <a:rPr lang="cs-CZ" dirty="0"/>
              <a:t>Předčasné prořezávání může být vyvoláno hypertyreózou (vyšší produkce hormonů štítné žlázy, tyroxinu a </a:t>
            </a:r>
            <a:r>
              <a:rPr lang="cs-CZ" dirty="0" err="1"/>
              <a:t>trijodtyroxinu</a:t>
            </a:r>
            <a:r>
              <a:rPr lang="cs-CZ" dirty="0"/>
              <a:t>, než organismus potřebuje), </a:t>
            </a:r>
            <a:r>
              <a:rPr lang="cs-CZ" dirty="0" err="1"/>
              <a:t>hyperpituitarismem</a:t>
            </a:r>
            <a:r>
              <a:rPr lang="cs-CZ" dirty="0"/>
              <a:t> (snížená či nepřítomná sekrece jednoho nebo více hormonů z předního laloku hypofýzy) nebo </a:t>
            </a:r>
            <a:r>
              <a:rPr lang="cs-CZ" dirty="0" err="1"/>
              <a:t>hypergonadismem</a:t>
            </a:r>
            <a:r>
              <a:rPr lang="cs-CZ" dirty="0"/>
              <a:t> (zvýšená činnost pohlavních žláz</a:t>
            </a:r>
            <a:r>
              <a:rPr lang="cs-CZ" dirty="0" smtClean="0"/>
              <a:t>).</a:t>
            </a:r>
          </a:p>
          <a:p>
            <a:r>
              <a:rPr lang="cs-CZ" dirty="0" smtClean="0"/>
              <a:t> </a:t>
            </a:r>
            <a:r>
              <a:rPr lang="cs-CZ" dirty="0"/>
              <a:t>Naprostá většina stavů, u kterých je přítomno předčasné prořezávání, je spojena se zrychleným metabolismem</a:t>
            </a:r>
          </a:p>
        </p:txBody>
      </p:sp>
    </p:spTree>
    <p:extLst>
      <p:ext uri="{BB962C8B-B14F-4D97-AF65-F5344CB8AC3E}">
        <p14:creationId xmlns:p14="http://schemas.microsoft.com/office/powerpoint/2010/main" val="111772266"/>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a:t>Opožděné prořezávání </a:t>
            </a:r>
          </a:p>
        </p:txBody>
      </p:sp>
      <p:sp>
        <p:nvSpPr>
          <p:cNvPr id="3" name="Zástupný symbol pro obsah 2"/>
          <p:cNvSpPr>
            <a:spLocks noGrp="1"/>
          </p:cNvSpPr>
          <p:nvPr>
            <p:ph idx="1"/>
          </p:nvPr>
        </p:nvSpPr>
        <p:spPr/>
        <p:txBody>
          <a:bodyPr>
            <a:normAutofit lnSpcReduction="10000"/>
          </a:bodyPr>
          <a:lstStyle/>
          <a:p>
            <a:r>
              <a:rPr lang="cs-CZ" dirty="0"/>
              <a:t>Pokud se v dočasné dentici neprořeže žádný dočasný zub do 10. měsíce věku, nebo ve stálé dentici se žádný stálý zub neprořeže do 8 let, jedná se o opožděné prořezávání. Opožděné prořezávání zubů se někdy může jevit jako chybění </a:t>
            </a:r>
            <a:r>
              <a:rPr lang="cs-CZ" dirty="0" smtClean="0"/>
              <a:t>zubů</a:t>
            </a:r>
          </a:p>
          <a:p>
            <a:r>
              <a:rPr lang="cs-CZ" dirty="0"/>
              <a:t>U stálých zubů </a:t>
            </a:r>
            <a:r>
              <a:rPr lang="cs-CZ" dirty="0" smtClean="0"/>
              <a:t>se </a:t>
            </a:r>
            <a:r>
              <a:rPr lang="cs-CZ" dirty="0"/>
              <a:t>tato anomálie vyskytuje mnohem častěji než u dočasných. </a:t>
            </a:r>
            <a:endParaRPr lang="cs-CZ" dirty="0" smtClean="0"/>
          </a:p>
          <a:p>
            <a:r>
              <a:rPr lang="cs-CZ" dirty="0" smtClean="0"/>
              <a:t>Příčiny</a:t>
            </a:r>
            <a:r>
              <a:rPr lang="cs-CZ" dirty="0"/>
              <a:t>: hormonální, </a:t>
            </a:r>
            <a:r>
              <a:rPr lang="cs-CZ" dirty="0" smtClean="0"/>
              <a:t>zánětlivá </a:t>
            </a:r>
            <a:r>
              <a:rPr lang="cs-CZ" dirty="0"/>
              <a:t>onemocnění, </a:t>
            </a:r>
            <a:r>
              <a:rPr lang="cs-CZ" dirty="0" smtClean="0"/>
              <a:t>součást </a:t>
            </a:r>
            <a:r>
              <a:rPr lang="cs-CZ" dirty="0"/>
              <a:t>některých vrozených vad, nebo může být důsledkem lokálních příčin, např. </a:t>
            </a:r>
            <a:r>
              <a:rPr lang="cs-CZ" dirty="0" err="1"/>
              <a:t>fibromatózy</a:t>
            </a:r>
            <a:r>
              <a:rPr lang="cs-CZ" dirty="0"/>
              <a:t> gingivy (tuhé kolagenní vazivo gingivy nedovolí erupci zubu).  V případě opožděného prořezávání je na místě zhotovit OPG, abychom vyloučili agenezi daného zubu</a:t>
            </a:r>
          </a:p>
        </p:txBody>
      </p:sp>
    </p:spTree>
    <p:extLst>
      <p:ext uri="{BB962C8B-B14F-4D97-AF65-F5344CB8AC3E}">
        <p14:creationId xmlns:p14="http://schemas.microsoft.com/office/powerpoint/2010/main" val="2980072755"/>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err="1"/>
              <a:t>Hypodoncie</a:t>
            </a:r>
            <a:endParaRPr lang="cs-CZ" sz="4400" dirty="0"/>
          </a:p>
        </p:txBody>
      </p:sp>
      <p:sp>
        <p:nvSpPr>
          <p:cNvPr id="3" name="Zástupný symbol pro obsah 2"/>
          <p:cNvSpPr>
            <a:spLocks noGrp="1"/>
          </p:cNvSpPr>
          <p:nvPr>
            <p:ph idx="1"/>
          </p:nvPr>
        </p:nvSpPr>
        <p:spPr/>
        <p:txBody>
          <a:bodyPr>
            <a:normAutofit fontScale="92500" lnSpcReduction="10000"/>
          </a:bodyPr>
          <a:lstStyle/>
          <a:p>
            <a:r>
              <a:rPr lang="cs-CZ" dirty="0"/>
              <a:t>Pravidelný počet zubů při </a:t>
            </a:r>
            <a:r>
              <a:rPr lang="cs-CZ" dirty="0" err="1"/>
              <a:t>hypodoncii</a:t>
            </a:r>
            <a:r>
              <a:rPr lang="cs-CZ" dirty="0"/>
              <a:t> bývá zmenšen v důsledku nezaložení některých zubních zárodků. </a:t>
            </a:r>
            <a:endParaRPr lang="cs-CZ" dirty="0" smtClean="0"/>
          </a:p>
          <a:p>
            <a:r>
              <a:rPr lang="cs-CZ" dirty="0" smtClean="0"/>
              <a:t>Může </a:t>
            </a:r>
            <a:r>
              <a:rPr lang="cs-CZ" dirty="0"/>
              <a:t>postihovat pouze jednu čelist i obě čelisti zároveň.  </a:t>
            </a:r>
            <a:endParaRPr lang="cs-CZ" dirty="0" smtClean="0"/>
          </a:p>
          <a:p>
            <a:r>
              <a:rPr lang="cs-CZ" dirty="0" err="1" smtClean="0"/>
              <a:t>Hypodoncie</a:t>
            </a:r>
            <a:r>
              <a:rPr lang="cs-CZ" dirty="0" smtClean="0"/>
              <a:t> </a:t>
            </a:r>
            <a:r>
              <a:rPr lang="cs-CZ" dirty="0"/>
              <a:t>postihuje nejčastěji zárodky stálého chrupu. U dočasných zubů je výskyt této anomálie vzácný a u stálých zubů obvykle postihuje druhý horní řezák, dolní střední </a:t>
            </a:r>
            <a:r>
              <a:rPr lang="cs-CZ" dirty="0" smtClean="0"/>
              <a:t>řezák, dolní </a:t>
            </a:r>
            <a:r>
              <a:rPr lang="cs-CZ" dirty="0"/>
              <a:t>druhé premoláry a třetí moláry.  Stav se vyskytuje polygenně dědičně. </a:t>
            </a:r>
            <a:r>
              <a:rPr lang="cs-CZ" dirty="0" err="1"/>
              <a:t>Hypodoncie</a:t>
            </a:r>
            <a:r>
              <a:rPr lang="cs-CZ" dirty="0"/>
              <a:t> má souvislost s ektodermálními poruchami, ale může se vyskytovat i samostatně bez souvislosti se syndromy, které jsou podmíněny ektodermální poruchou vývoje tkání, založených v ektodermu </a:t>
            </a:r>
          </a:p>
          <a:p>
            <a:r>
              <a:rPr lang="cs-CZ" dirty="0" smtClean="0"/>
              <a:t>Pokud </a:t>
            </a:r>
            <a:r>
              <a:rPr lang="cs-CZ" dirty="0"/>
              <a:t>není založen stálý zub, může docházet k perzistenci (přetrvání) zubu dočasného. Perspektivu takového zubu je v rámci terapie nutno dobře zvážit.</a:t>
            </a:r>
          </a:p>
        </p:txBody>
      </p:sp>
    </p:spTree>
    <p:extLst>
      <p:ext uri="{BB962C8B-B14F-4D97-AF65-F5344CB8AC3E}">
        <p14:creationId xmlns:p14="http://schemas.microsoft.com/office/powerpoint/2010/main" val="4253730724"/>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4400" dirty="0" err="1"/>
              <a:t>Hyperodoncie</a:t>
            </a:r>
            <a:r>
              <a:rPr lang="cs-CZ" sz="4400" dirty="0"/>
              <a:t> (přespočetné zuby</a:t>
            </a:r>
            <a:r>
              <a:rPr lang="cs-CZ" dirty="0"/>
              <a:t>) </a:t>
            </a:r>
          </a:p>
        </p:txBody>
      </p:sp>
      <p:sp>
        <p:nvSpPr>
          <p:cNvPr id="3" name="Zástupný symbol pro obsah 2"/>
          <p:cNvSpPr>
            <a:spLocks noGrp="1"/>
          </p:cNvSpPr>
          <p:nvPr>
            <p:ph idx="1"/>
          </p:nvPr>
        </p:nvSpPr>
        <p:spPr>
          <a:xfrm>
            <a:off x="457200" y="1600200"/>
            <a:ext cx="8229600" cy="5141168"/>
          </a:xfrm>
        </p:spPr>
        <p:txBody>
          <a:bodyPr>
            <a:normAutofit fontScale="92500" lnSpcReduction="10000"/>
          </a:bodyPr>
          <a:lstStyle/>
          <a:p>
            <a:r>
              <a:rPr lang="cs-CZ" dirty="0"/>
              <a:t>Pravidelný počet stálých zubů při </a:t>
            </a:r>
            <a:r>
              <a:rPr lang="cs-CZ" dirty="0" err="1"/>
              <a:t>hyperodoncii</a:t>
            </a:r>
            <a:r>
              <a:rPr lang="cs-CZ" dirty="0"/>
              <a:t> bývá zvětšen o přespočetné zuby. Vznikají založením zárodku pro třetí zub v pořadí, či rozdělením zárodku některého z fyziologicky </a:t>
            </a:r>
            <a:r>
              <a:rPr lang="cs-CZ" dirty="0" smtClean="0"/>
              <a:t>uložených </a:t>
            </a:r>
            <a:r>
              <a:rPr lang="cs-CZ" dirty="0"/>
              <a:t>zubů. </a:t>
            </a:r>
            <a:r>
              <a:rPr lang="cs-CZ" dirty="0" smtClean="0"/>
              <a:t>Má </a:t>
            </a:r>
            <a:r>
              <a:rPr lang="cs-CZ" dirty="0"/>
              <a:t>spojitost s přibližně třiceti </a:t>
            </a:r>
            <a:r>
              <a:rPr lang="cs-CZ" dirty="0" smtClean="0"/>
              <a:t>syndromy</a:t>
            </a:r>
          </a:p>
          <a:p>
            <a:r>
              <a:rPr lang="cs-CZ" dirty="0"/>
              <a:t>Zuby se u </a:t>
            </a:r>
            <a:r>
              <a:rPr lang="cs-CZ" dirty="0" err="1"/>
              <a:t>hyperodoncie</a:t>
            </a:r>
            <a:r>
              <a:rPr lang="cs-CZ" dirty="0"/>
              <a:t> </a:t>
            </a:r>
            <a:r>
              <a:rPr lang="cs-CZ" dirty="0" smtClean="0"/>
              <a:t>mohou</a:t>
            </a:r>
            <a:r>
              <a:rPr lang="cs-CZ" dirty="0"/>
              <a:t>, ale nemusí prořezat, což znamená, že mohou zůstat </a:t>
            </a:r>
            <a:r>
              <a:rPr lang="cs-CZ" dirty="0" err="1"/>
              <a:t>retinované</a:t>
            </a:r>
            <a:r>
              <a:rPr lang="cs-CZ" dirty="0"/>
              <a:t>. Často mohou způsobit změny polohy sousedních zubů.  Přespočetné zuby se většinou vyskytují ve stálém chrupu (u mužů 2x častěji, než u žen a až 4x častěji v horní čelisti, než v dolní). Tyto zuby mohou mít tvar normálních zubů (doplňkové přespočetné zuby), či morfologicky změněný tvar, a to nejčastěji kuželovitě. </a:t>
            </a:r>
            <a:endParaRPr lang="cs-CZ" dirty="0" smtClean="0"/>
          </a:p>
          <a:p>
            <a:r>
              <a:rPr lang="cs-CZ" dirty="0"/>
              <a:t>Nejčastěji se vyskytujícím přespočetným zubem je </a:t>
            </a:r>
            <a:r>
              <a:rPr lang="cs-CZ" dirty="0" err="1"/>
              <a:t>meziodens</a:t>
            </a:r>
            <a:r>
              <a:rPr lang="cs-CZ" dirty="0"/>
              <a:t> („kolozub“). </a:t>
            </a:r>
            <a:r>
              <a:rPr lang="cs-CZ" dirty="0" err="1"/>
              <a:t>Meziodens</a:t>
            </a:r>
            <a:r>
              <a:rPr lang="cs-CZ" dirty="0"/>
              <a:t> má čípkovitý tvar a vyskytuje se ve střední čáře mezi horními řezáky. Svou přítomností může zadržet erupci středního řezáku, nebo může být příčinou jeho rotace. </a:t>
            </a:r>
          </a:p>
        </p:txBody>
      </p:sp>
    </p:spTree>
    <p:extLst>
      <p:ext uri="{BB962C8B-B14F-4D97-AF65-F5344CB8AC3E}">
        <p14:creationId xmlns:p14="http://schemas.microsoft.com/office/powerpoint/2010/main" val="303137255"/>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err="1" smtClean="0"/>
              <a:t>Hyperodoncie</a:t>
            </a:r>
            <a:endParaRPr lang="cs-CZ" sz="4400" dirty="0"/>
          </a:p>
        </p:txBody>
      </p:sp>
      <p:sp>
        <p:nvSpPr>
          <p:cNvPr id="3" name="Zástupný symbol pro obsah 2"/>
          <p:cNvSpPr>
            <a:spLocks noGrp="1"/>
          </p:cNvSpPr>
          <p:nvPr>
            <p:ph idx="1"/>
          </p:nvPr>
        </p:nvSpPr>
        <p:spPr/>
        <p:txBody>
          <a:bodyPr/>
          <a:lstStyle/>
          <a:p>
            <a:r>
              <a:rPr lang="cs-CZ" dirty="0"/>
              <a:t>Z toho důvodu je nezbytné sledovat symetrii prořezávání a to především horních středních řezáků. Časový rozdíl v prořezání obou zubů by neměl být větší, než 3 měsíce. </a:t>
            </a:r>
            <a:endParaRPr lang="cs-CZ" dirty="0" smtClean="0"/>
          </a:p>
          <a:p>
            <a:pPr marL="0" indent="0">
              <a:buNone/>
            </a:pPr>
            <a:endParaRPr lang="cs-CZ" dirty="0"/>
          </a:p>
          <a:p>
            <a:r>
              <a:rPr lang="cs-CZ" dirty="0"/>
              <a:t> Asymetrický počet zubů v zubních obloucích většinou přináší anomálie ve skusu, které je třeba řešit, a to buď pouze ortodonticky, nebo v rámci interdisciplinární terapie – ortodoncie, </a:t>
            </a:r>
            <a:r>
              <a:rPr lang="cs-CZ" dirty="0" err="1"/>
              <a:t>implantologie</a:t>
            </a:r>
            <a:r>
              <a:rPr lang="cs-CZ" dirty="0"/>
              <a:t>, popř. protetika</a:t>
            </a:r>
          </a:p>
        </p:txBody>
      </p:sp>
    </p:spTree>
    <p:extLst>
      <p:ext uri="{BB962C8B-B14F-4D97-AF65-F5344CB8AC3E}">
        <p14:creationId xmlns:p14="http://schemas.microsoft.com/office/powerpoint/2010/main" val="4199396888"/>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05344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smtClean="0"/>
              <a:t>Ankylóza</a:t>
            </a:r>
            <a:endParaRPr lang="cs-CZ" sz="4400" dirty="0"/>
          </a:p>
        </p:txBody>
      </p:sp>
      <p:sp>
        <p:nvSpPr>
          <p:cNvPr id="3" name="Zástupný symbol pro obsah 2"/>
          <p:cNvSpPr>
            <a:spLocks noGrp="1"/>
          </p:cNvSpPr>
          <p:nvPr>
            <p:ph idx="1"/>
          </p:nvPr>
        </p:nvSpPr>
        <p:spPr/>
        <p:txBody>
          <a:bodyPr/>
          <a:lstStyle/>
          <a:p>
            <a:r>
              <a:rPr lang="cs-CZ" dirty="0"/>
              <a:t>Jedná se o anomálii, pří níž dochází k totálnímu srůstu cementu zubu s laminou </a:t>
            </a:r>
            <a:r>
              <a:rPr lang="cs-CZ" dirty="0" err="1"/>
              <a:t>durou</a:t>
            </a:r>
            <a:r>
              <a:rPr lang="cs-CZ" dirty="0"/>
              <a:t>, čímž vymizí </a:t>
            </a:r>
            <a:r>
              <a:rPr lang="cs-CZ" dirty="0" err="1"/>
              <a:t>periodontium</a:t>
            </a:r>
            <a:r>
              <a:rPr lang="cs-CZ" dirty="0"/>
              <a:t> a zub zůstane spojen s alveolární kostí a neprořeže se do dutiny ústní. Vzácně se také může stát, že s kostí sroste i sklovina zubu. Tento stav se jeví jako geneticky podmíněný.  </a:t>
            </a:r>
            <a:endParaRPr lang="cs-CZ" dirty="0" smtClean="0"/>
          </a:p>
          <a:p>
            <a:r>
              <a:rPr lang="cs-CZ" dirty="0" smtClean="0"/>
              <a:t> </a:t>
            </a:r>
            <a:r>
              <a:rPr lang="cs-CZ" dirty="0"/>
              <a:t>Pokud se u jedince vyskytne jeden zub s ankylózou, je velká pravděpodobnost, že je takových zubů v dutině ústní </a:t>
            </a:r>
            <a:r>
              <a:rPr lang="cs-CZ" dirty="0" smtClean="0"/>
              <a:t>více.</a:t>
            </a:r>
          </a:p>
          <a:p>
            <a:r>
              <a:rPr lang="cs-CZ" dirty="0"/>
              <a:t>Ankylóza se může vytvořit i po prořezání zubu do dutiny ústní například jako následek úrazu, pacient nemusí mít žádný subjektivní problém</a:t>
            </a:r>
          </a:p>
        </p:txBody>
      </p:sp>
    </p:spTree>
    <p:extLst>
      <p:ext uri="{BB962C8B-B14F-4D97-AF65-F5344CB8AC3E}">
        <p14:creationId xmlns:p14="http://schemas.microsoft.com/office/powerpoint/2010/main" val="185623797"/>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err="1"/>
              <a:t>Reinkluze</a:t>
            </a:r>
            <a:endParaRPr lang="cs-CZ" sz="4400" dirty="0"/>
          </a:p>
        </p:txBody>
      </p:sp>
      <p:sp>
        <p:nvSpPr>
          <p:cNvPr id="3" name="Zástupný symbol pro obsah 2"/>
          <p:cNvSpPr>
            <a:spLocks noGrp="1"/>
          </p:cNvSpPr>
          <p:nvPr>
            <p:ph idx="1"/>
          </p:nvPr>
        </p:nvSpPr>
        <p:spPr/>
        <p:txBody>
          <a:bodyPr>
            <a:normAutofit fontScale="92500" lnSpcReduction="10000"/>
          </a:bodyPr>
          <a:lstStyle/>
          <a:p>
            <a:r>
              <a:rPr lang="cs-CZ" dirty="0"/>
              <a:t>Pojmem </a:t>
            </a:r>
            <a:r>
              <a:rPr lang="cs-CZ" dirty="0" err="1"/>
              <a:t>reinkluze</a:t>
            </a:r>
            <a:r>
              <a:rPr lang="cs-CZ" dirty="0"/>
              <a:t> </a:t>
            </a:r>
            <a:r>
              <a:rPr lang="cs-CZ" dirty="0" smtClean="0"/>
              <a:t> </a:t>
            </a:r>
            <a:r>
              <a:rPr lang="cs-CZ" dirty="0"/>
              <a:t>je popisován děj, při kterém se zub zpětně zanoří do alveolu. Příčinou vzniku této anomálie jsou změny v </a:t>
            </a:r>
            <a:r>
              <a:rPr lang="cs-CZ" dirty="0" err="1"/>
              <a:t>periodontiu</a:t>
            </a:r>
            <a:r>
              <a:rPr lang="cs-CZ" dirty="0"/>
              <a:t> – </a:t>
            </a:r>
            <a:r>
              <a:rPr lang="cs-CZ" dirty="0" smtClean="0"/>
              <a:t>ankylóza. Může </a:t>
            </a:r>
            <a:r>
              <a:rPr lang="cs-CZ" dirty="0"/>
              <a:t>také nastat až úplné překrytí korunky zubu sliznicí.   Tento stav můžeme vidět typicky u druhých dočasných dolních molárů. Nejde ani tak o zanoření zubu, ale spíše o růst okolních tkání vertikálním směrem, přičemž </a:t>
            </a:r>
            <a:r>
              <a:rPr lang="cs-CZ" dirty="0" err="1"/>
              <a:t>ankylotický</a:t>
            </a:r>
            <a:r>
              <a:rPr lang="cs-CZ" dirty="0"/>
              <a:t> zub není schopen tento růst následovat a vypadá to, že se zanořuje. Opak je však pravdou, pevným bodem je zub s ankylózou, všechny ostatní okolní tkáně jsou aktivní a rostou. </a:t>
            </a:r>
            <a:endParaRPr lang="cs-CZ" dirty="0" smtClean="0"/>
          </a:p>
          <a:p>
            <a:r>
              <a:rPr lang="cs-CZ" dirty="0" smtClean="0"/>
              <a:t>  </a:t>
            </a:r>
            <a:r>
              <a:rPr lang="cs-CZ" dirty="0"/>
              <a:t>Diagnostice napovídá </a:t>
            </a:r>
            <a:r>
              <a:rPr lang="cs-CZ" dirty="0" err="1"/>
              <a:t>infraokluze</a:t>
            </a:r>
            <a:r>
              <a:rPr lang="cs-CZ" dirty="0"/>
              <a:t> dočasného zubu – schůdek v linii okluzí druhého dočasného moláru a prvního stálého moláru. Druhé dočasné moláry jsou v této situaci jednoznačně indikovány k extrakci. Jednak proto, aby čelist měla možnost v této lokalitě růst a jednak z toho důvodu, aby mohl druhý premolár fyziologicky prořezat</a:t>
            </a:r>
          </a:p>
        </p:txBody>
      </p:sp>
    </p:spTree>
    <p:extLst>
      <p:ext uri="{BB962C8B-B14F-4D97-AF65-F5344CB8AC3E}">
        <p14:creationId xmlns:p14="http://schemas.microsoft.com/office/powerpoint/2010/main" val="2107607297"/>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a:t>Retence </a:t>
            </a:r>
          </a:p>
        </p:txBody>
      </p:sp>
      <p:sp>
        <p:nvSpPr>
          <p:cNvPr id="3" name="Zástupný symbol pro obsah 2"/>
          <p:cNvSpPr>
            <a:spLocks noGrp="1"/>
          </p:cNvSpPr>
          <p:nvPr>
            <p:ph idx="1"/>
          </p:nvPr>
        </p:nvSpPr>
        <p:spPr>
          <a:xfrm>
            <a:off x="457200" y="1600200"/>
            <a:ext cx="8229600" cy="4997152"/>
          </a:xfrm>
        </p:spPr>
        <p:txBody>
          <a:bodyPr>
            <a:normAutofit lnSpcReduction="10000"/>
          </a:bodyPr>
          <a:lstStyle/>
          <a:p>
            <a:r>
              <a:rPr lang="cs-CZ" dirty="0"/>
              <a:t>Stav, kdy celý zub s dokončeným vývojem kořene zůstává v kosti, popř. pod dásní, bez možnosti toho, aby se prořezal, nazýváme </a:t>
            </a:r>
            <a:r>
              <a:rPr lang="cs-CZ" dirty="0" smtClean="0"/>
              <a:t>retence</a:t>
            </a:r>
          </a:p>
          <a:p>
            <a:r>
              <a:rPr lang="cs-CZ" dirty="0"/>
              <a:t>Rozlišujeme primární a sekundární retenci. K primární retenci dochází na základě vrozené vývojové vady, k sekundární na základě exogenního činitele působícího v průběhu života, což může být například předčasná ztráta dočasného zubu. </a:t>
            </a:r>
            <a:endParaRPr lang="cs-CZ" dirty="0" smtClean="0"/>
          </a:p>
          <a:p>
            <a:r>
              <a:rPr lang="cs-CZ" dirty="0" smtClean="0"/>
              <a:t>  </a:t>
            </a:r>
            <a:r>
              <a:rPr lang="cs-CZ" dirty="0"/>
              <a:t>Úplná retence se může objevovat u jakéhokoli zubu. Nejčastější příčinou této anomálie bývá nedostatek místa pro prořezání</a:t>
            </a:r>
            <a:r>
              <a:rPr lang="cs-CZ" dirty="0" smtClean="0"/>
              <a:t>.</a:t>
            </a:r>
          </a:p>
          <a:p>
            <a:r>
              <a:rPr lang="cs-CZ" dirty="0"/>
              <a:t> U dočasných zubů se retence vyskytuje velmi vzácně. </a:t>
            </a:r>
            <a:endParaRPr lang="cs-CZ" dirty="0" smtClean="0"/>
          </a:p>
          <a:p>
            <a:r>
              <a:rPr lang="cs-CZ" dirty="0" err="1" smtClean="0"/>
              <a:t>Retinovaný</a:t>
            </a:r>
            <a:r>
              <a:rPr lang="cs-CZ" dirty="0" smtClean="0"/>
              <a:t> </a:t>
            </a:r>
            <a:r>
              <a:rPr lang="cs-CZ" dirty="0"/>
              <a:t>zub může být zařazen do oblouku pomocí ortodontické léčby nebo může být extrahován</a:t>
            </a:r>
          </a:p>
        </p:txBody>
      </p:sp>
    </p:spTree>
    <p:extLst>
      <p:ext uri="{BB962C8B-B14F-4D97-AF65-F5344CB8AC3E}">
        <p14:creationId xmlns:p14="http://schemas.microsoft.com/office/powerpoint/2010/main" val="1127275452"/>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338138"/>
            <a:ext cx="7200800" cy="618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25548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a:t>Poúrazové stavy</a:t>
            </a:r>
          </a:p>
        </p:txBody>
      </p:sp>
      <p:sp>
        <p:nvSpPr>
          <p:cNvPr id="3" name="Zástupný symbol pro obsah 2"/>
          <p:cNvSpPr>
            <a:spLocks noGrp="1"/>
          </p:cNvSpPr>
          <p:nvPr>
            <p:ph idx="1"/>
          </p:nvPr>
        </p:nvSpPr>
        <p:spPr>
          <a:xfrm>
            <a:off x="457200" y="1600200"/>
            <a:ext cx="8229600" cy="5069160"/>
          </a:xfrm>
        </p:spPr>
        <p:txBody>
          <a:bodyPr>
            <a:normAutofit/>
          </a:bodyPr>
          <a:lstStyle/>
          <a:p>
            <a:r>
              <a:rPr lang="cs-CZ" dirty="0"/>
              <a:t>Po úrazu, nejčastěji horních frontálních zubů, může nastat situace ztráty zubu, kdy se, především pokud byla ztráta zubu časná, může vyskytnout obtížnější prořezávání stálého nástupce. Jako další možná komplikace je popisováno poškození zárodku stálého zubu, jež může být projeveno např. ankylózou, která je dalším problémem při budoucím prořezávání </a:t>
            </a:r>
            <a:r>
              <a:rPr lang="cs-CZ" dirty="0" smtClean="0"/>
              <a:t>zubů</a:t>
            </a:r>
          </a:p>
          <a:p>
            <a:r>
              <a:rPr lang="cs-CZ" dirty="0"/>
              <a:t>Dislokované zlomeniny alveolární části čelistí mohou přivodit nepravidelnosti vztahu skupiny zubů, jako je obrácený nebo zkřížený skus. Pozdě diagnostikované zlomeniny kloubního výběžku dolní čelisti mohou vést k poruchám růstu ramene </a:t>
            </a:r>
            <a:r>
              <a:rPr lang="cs-CZ" dirty="0" smtClean="0"/>
              <a:t>mandibuly</a:t>
            </a:r>
          </a:p>
          <a:p>
            <a:r>
              <a:rPr lang="cs-CZ" dirty="0"/>
              <a:t>Rozvoji zubních oblouků mohou bránit i jizvy vzniklé po úrazech nebo operacích, které se nachází na rtech nebo </a:t>
            </a:r>
            <a:r>
              <a:rPr lang="cs-CZ" dirty="0" smtClean="0"/>
              <a:t>tvářích</a:t>
            </a:r>
            <a:endParaRPr lang="cs-CZ" dirty="0"/>
          </a:p>
        </p:txBody>
      </p:sp>
    </p:spTree>
    <p:extLst>
      <p:ext uri="{BB962C8B-B14F-4D97-AF65-F5344CB8AC3E}">
        <p14:creationId xmlns:p14="http://schemas.microsoft.com/office/powerpoint/2010/main" val="4210945989"/>
      </p:ext>
    </p:extLst>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1454" y="356599"/>
            <a:ext cx="3796970" cy="3263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83920"/>
            <a:ext cx="4320480" cy="3236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620" y="3620110"/>
            <a:ext cx="8845668" cy="2905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41068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Zlozvyky</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a:t>K patofyziologickému prořezávání a tudíž tvorbě ortodontických anomálií mohou vést i zlozvyky. K nejvýznamnějším typům zlozvyků z hlediska ortodontických anomálií řadíme: dumlání prstů, dudlíku, vkládání jazyka a dýchání ústy</a:t>
            </a:r>
          </a:p>
          <a:p>
            <a:r>
              <a:rPr lang="cs-CZ" dirty="0"/>
              <a:t>Dumlání je jedním z nejčastějších zlozvyků. Je možné tolerovat v  nejútlejším věku dudlík, který splňuje určitá kritéria a to při uspávání nebo během dne v krátkých časových úsecích. Jelikož si dítě ve většině případech na používání dudlíku odvyká zhruba od věku jednoho a půl roku do tří let, anomálie, které mohou tímto zlozvykem vzniknout, bývají menší.  </a:t>
            </a:r>
          </a:p>
          <a:p>
            <a:r>
              <a:rPr lang="cs-CZ" dirty="0"/>
              <a:t> Mnohem horším zlozvykem bývá dumlání prstů. Nejčastěji dítě dumlá palec, což má za následek vytlačení horních řezáků do </a:t>
            </a:r>
            <a:r>
              <a:rPr lang="cs-CZ" dirty="0" err="1"/>
              <a:t>protruze</a:t>
            </a:r>
            <a:r>
              <a:rPr lang="cs-CZ" dirty="0"/>
              <a:t>, nebo dolních řezáků do </a:t>
            </a:r>
            <a:r>
              <a:rPr lang="cs-CZ" dirty="0" err="1"/>
              <a:t>retruze</a:t>
            </a:r>
            <a:r>
              <a:rPr lang="cs-CZ" dirty="0"/>
              <a:t>. </a:t>
            </a:r>
          </a:p>
          <a:p>
            <a:endParaRPr lang="cs-CZ" dirty="0"/>
          </a:p>
        </p:txBody>
      </p:sp>
    </p:spTree>
    <p:extLst>
      <p:ext uri="{BB962C8B-B14F-4D97-AF65-F5344CB8AC3E}">
        <p14:creationId xmlns:p14="http://schemas.microsoft.com/office/powerpoint/2010/main" val="19066554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7" y="344754"/>
            <a:ext cx="3600400" cy="2436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0711" y="258507"/>
            <a:ext cx="4835961" cy="252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25" y="4437112"/>
            <a:ext cx="3919412"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404" y="4473116"/>
            <a:ext cx="3816490"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6" name="Picture 8"/>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2157558" y="2204864"/>
            <a:ext cx="4932091" cy="300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0599592"/>
      </p:ext>
    </p:extLst>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620688"/>
            <a:ext cx="8136903" cy="5683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271786"/>
      </p:ext>
    </p:extLst>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smtClean="0"/>
              <a:t>Vyšetření stavu chrupu</a:t>
            </a:r>
            <a:endParaRPr lang="cs-CZ" sz="4400" dirty="0"/>
          </a:p>
        </p:txBody>
      </p:sp>
      <p:sp>
        <p:nvSpPr>
          <p:cNvPr id="3" name="Zástupný symbol pro obsah 2"/>
          <p:cNvSpPr>
            <a:spLocks noGrp="1"/>
          </p:cNvSpPr>
          <p:nvPr>
            <p:ph idx="1"/>
          </p:nvPr>
        </p:nvSpPr>
        <p:spPr/>
        <p:txBody>
          <a:bodyPr>
            <a:normAutofit fontScale="92500" lnSpcReduction="10000"/>
          </a:bodyPr>
          <a:lstStyle/>
          <a:p>
            <a:r>
              <a:rPr lang="cs-CZ" sz="3200" dirty="0" smtClean="0"/>
              <a:t>Klinické</a:t>
            </a:r>
          </a:p>
          <a:p>
            <a:r>
              <a:rPr lang="cs-CZ" sz="3200" dirty="0" smtClean="0"/>
              <a:t>Subklinické</a:t>
            </a:r>
          </a:p>
          <a:p>
            <a:r>
              <a:rPr lang="cs-CZ" sz="3200" dirty="0" smtClean="0"/>
              <a:t>Mikrobiologické – projev a následek kazu</a:t>
            </a:r>
          </a:p>
          <a:p>
            <a:r>
              <a:rPr lang="cs-CZ" sz="3200" dirty="0" smtClean="0"/>
              <a:t>Příčiny a rizika vzniku poškození TZT</a:t>
            </a:r>
          </a:p>
          <a:p>
            <a:r>
              <a:rPr lang="cs-CZ" sz="3200" dirty="0" smtClean="0"/>
              <a:t>K tomu, aby DH dokázal dostatečně klinicky, rentgenologicky a jinak </a:t>
            </a:r>
            <a:r>
              <a:rPr lang="cs-CZ" sz="3200" dirty="0"/>
              <a:t>v</a:t>
            </a:r>
            <a:r>
              <a:rPr lang="cs-CZ" sz="3200" dirty="0" smtClean="0"/>
              <a:t>yšetřit tvrdé zubní tkáně, uplatnit adekvátní preventivní opatření, musí znát vývoj zubů a jejich poruchy, fáze mineralizace, dobu prořezávání dočasných i stálých zubů. </a:t>
            </a:r>
            <a:endParaRPr lang="cs-CZ" sz="3200" dirty="0"/>
          </a:p>
        </p:txBody>
      </p:sp>
    </p:spTree>
    <p:extLst>
      <p:ext uri="{BB962C8B-B14F-4D97-AF65-F5344CB8AC3E}">
        <p14:creationId xmlns:p14="http://schemas.microsoft.com/office/powerpoint/2010/main" val="2752780600"/>
      </p:ext>
    </p:extLst>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smtClean="0"/>
              <a:t>Klinické vyšetření</a:t>
            </a:r>
            <a:endParaRPr lang="cs-CZ" sz="4400" dirty="0"/>
          </a:p>
        </p:txBody>
      </p:sp>
      <p:sp>
        <p:nvSpPr>
          <p:cNvPr id="3" name="Zástupný symbol pro obsah 2"/>
          <p:cNvSpPr>
            <a:spLocks noGrp="1"/>
          </p:cNvSpPr>
          <p:nvPr>
            <p:ph idx="1"/>
          </p:nvPr>
        </p:nvSpPr>
        <p:spPr/>
        <p:txBody>
          <a:bodyPr>
            <a:normAutofit/>
          </a:bodyPr>
          <a:lstStyle/>
          <a:p>
            <a:r>
              <a:rPr lang="cs-CZ" sz="3200" dirty="0" smtClean="0"/>
              <a:t>Změny vizuální – pohledem – patologické změny / zdravá tkáň</a:t>
            </a:r>
          </a:p>
          <a:p>
            <a:r>
              <a:rPr lang="cs-CZ" sz="3200" dirty="0" smtClean="0"/>
              <a:t>Vyšetření nástrojem – oblou, rovnou nebo háčkovou sondou</a:t>
            </a:r>
          </a:p>
          <a:p>
            <a:r>
              <a:rPr lang="cs-CZ" sz="3200" dirty="0" smtClean="0"/>
              <a:t>Zjišťujeme nerovnosti na povrchu zubu, náhrady</a:t>
            </a:r>
          </a:p>
          <a:p>
            <a:r>
              <a:rPr lang="cs-CZ" sz="3200" dirty="0" smtClean="0"/>
              <a:t>Změny </a:t>
            </a:r>
            <a:r>
              <a:rPr lang="cs-CZ" sz="3200" dirty="0" err="1" smtClean="0"/>
              <a:t>mikrobíálního</a:t>
            </a:r>
            <a:endParaRPr lang="cs-CZ" sz="3200" dirty="0" smtClean="0"/>
          </a:p>
          <a:p>
            <a:pPr marL="0" indent="0">
              <a:buNone/>
            </a:pPr>
            <a:r>
              <a:rPr lang="cs-CZ" sz="3200" dirty="0"/>
              <a:t> </a:t>
            </a:r>
            <a:r>
              <a:rPr lang="cs-CZ" sz="3200" dirty="0" smtClean="0"/>
              <a:t>  a nemikrobiálního původu</a:t>
            </a:r>
            <a:endParaRPr lang="cs-CZ" sz="3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1570" y="4581127"/>
            <a:ext cx="2831155" cy="1927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957663"/>
      </p:ext>
    </p:extLst>
  </p:cSld>
  <p:clrMapOvr>
    <a:masterClrMapping/>
  </p:clrMapOvr>
  <p:transition spd="slow">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smtClean="0"/>
              <a:t>Klinické vyšetření</a:t>
            </a:r>
            <a:endParaRPr lang="cs-CZ" sz="4400" dirty="0"/>
          </a:p>
        </p:txBody>
      </p:sp>
      <p:sp>
        <p:nvSpPr>
          <p:cNvPr id="3" name="Zástupný symbol pro obsah 2"/>
          <p:cNvSpPr>
            <a:spLocks noGrp="1"/>
          </p:cNvSpPr>
          <p:nvPr>
            <p:ph idx="1"/>
          </p:nvPr>
        </p:nvSpPr>
        <p:spPr>
          <a:xfrm>
            <a:off x="457200" y="1600200"/>
            <a:ext cx="8229600" cy="4925144"/>
          </a:xfrm>
        </p:spPr>
        <p:txBody>
          <a:bodyPr>
            <a:normAutofit fontScale="85000" lnSpcReduction="20000"/>
          </a:bodyPr>
          <a:lstStyle/>
          <a:p>
            <a:pPr marL="0" indent="0">
              <a:buNone/>
            </a:pPr>
            <a:r>
              <a:rPr lang="cs-CZ" sz="3200" dirty="0" smtClean="0"/>
              <a:t>Při vyšetření TZT zaznamenáme lokalitu, rozsah, stupeň, kvalitu, rychlost vzniku, aktivitu změn a pocity pacienta. </a:t>
            </a:r>
          </a:p>
          <a:p>
            <a:pPr marL="0" indent="0">
              <a:buNone/>
            </a:pPr>
            <a:r>
              <a:rPr lang="cs-CZ" sz="3200" dirty="0" smtClean="0"/>
              <a:t>DH posuzuje: </a:t>
            </a:r>
            <a:r>
              <a:rPr lang="cs-CZ" sz="3200" b="1" dirty="0" smtClean="0"/>
              <a:t>Barvu zubu</a:t>
            </a:r>
            <a:r>
              <a:rPr lang="cs-CZ" sz="3200" dirty="0" smtClean="0"/>
              <a:t>, změny zasahující do hloubky, nebo povrchové změny, přítomné pigmenty</a:t>
            </a:r>
          </a:p>
          <a:p>
            <a:pPr marL="0" indent="0">
              <a:buNone/>
            </a:pPr>
            <a:r>
              <a:rPr lang="cs-CZ" sz="3200" dirty="0"/>
              <a:t> </a:t>
            </a:r>
            <a:r>
              <a:rPr lang="cs-CZ" sz="3200" dirty="0" smtClean="0"/>
              <a:t>                    </a:t>
            </a:r>
            <a:r>
              <a:rPr lang="cs-CZ" sz="3200" b="1" dirty="0" smtClean="0"/>
              <a:t>Transparentnost</a:t>
            </a:r>
            <a:r>
              <a:rPr lang="cs-CZ" sz="3200" dirty="0" smtClean="0"/>
              <a:t> skloviny, zda je povrch lesklý nebo matný při přítomnosti sliny a po vysušení</a:t>
            </a:r>
          </a:p>
          <a:p>
            <a:pPr marL="0" indent="0">
              <a:buNone/>
            </a:pPr>
            <a:r>
              <a:rPr lang="cs-CZ" sz="3200" dirty="0"/>
              <a:t> </a:t>
            </a:r>
            <a:r>
              <a:rPr lang="cs-CZ" sz="3200" dirty="0" smtClean="0"/>
              <a:t>                     </a:t>
            </a:r>
            <a:r>
              <a:rPr lang="cs-CZ" sz="3200" b="1" dirty="0" smtClean="0"/>
              <a:t>Celistvost</a:t>
            </a:r>
            <a:r>
              <a:rPr lang="cs-CZ" sz="3200" dirty="0" smtClean="0"/>
              <a:t> anebo rozrušení povrchu</a:t>
            </a:r>
          </a:p>
          <a:p>
            <a:pPr marL="0" indent="0">
              <a:buNone/>
            </a:pPr>
            <a:r>
              <a:rPr lang="cs-CZ" sz="3200" dirty="0"/>
              <a:t> </a:t>
            </a:r>
            <a:r>
              <a:rPr lang="cs-CZ" sz="3200" dirty="0" smtClean="0"/>
              <a:t>                      </a:t>
            </a:r>
            <a:r>
              <a:rPr lang="cs-CZ" sz="3200" b="1" dirty="0" smtClean="0"/>
              <a:t>Hloubku a rozsah </a:t>
            </a:r>
            <a:r>
              <a:rPr lang="cs-CZ" sz="3200" dirty="0" smtClean="0"/>
              <a:t>rozrušení, kavitace, klinickým vyšetřením nástrojem, </a:t>
            </a:r>
            <a:r>
              <a:rPr lang="cs-CZ" sz="3200" dirty="0" err="1" smtClean="0"/>
              <a:t>rtg</a:t>
            </a:r>
            <a:r>
              <a:rPr lang="cs-CZ" sz="3200" dirty="0" smtClean="0"/>
              <a:t>, </a:t>
            </a:r>
            <a:r>
              <a:rPr lang="cs-CZ" sz="3200" dirty="0" err="1" smtClean="0"/>
              <a:t>diagnosentem</a:t>
            </a:r>
            <a:r>
              <a:rPr lang="cs-CZ" sz="3200" dirty="0" smtClean="0"/>
              <a:t>  </a:t>
            </a:r>
          </a:p>
          <a:p>
            <a:pPr marL="0" indent="0">
              <a:buNone/>
            </a:pPr>
            <a:r>
              <a:rPr lang="cs-CZ" sz="3200" dirty="0"/>
              <a:t> </a:t>
            </a:r>
            <a:r>
              <a:rPr lang="cs-CZ" sz="3200" dirty="0" smtClean="0"/>
              <a:t>                       </a:t>
            </a:r>
            <a:r>
              <a:rPr lang="cs-CZ" sz="3200" b="1" dirty="0" smtClean="0"/>
              <a:t>Rychlost a aktivitu </a:t>
            </a:r>
            <a:r>
              <a:rPr lang="cs-CZ" sz="3200" dirty="0" smtClean="0"/>
              <a:t>vzniku a průběhu změn: posuzujeme podle vizuálních změn barvy a </a:t>
            </a:r>
            <a:r>
              <a:rPr lang="cs-CZ" sz="3200" dirty="0" err="1" smtClean="0"/>
              <a:t>rtg</a:t>
            </a:r>
            <a:r>
              <a:rPr lang="cs-CZ" sz="3200" dirty="0" smtClean="0"/>
              <a:t> velikost změn projasnění          </a:t>
            </a:r>
            <a:endParaRPr lang="cs-CZ" dirty="0"/>
          </a:p>
        </p:txBody>
      </p:sp>
    </p:spTree>
    <p:extLst>
      <p:ext uri="{BB962C8B-B14F-4D97-AF65-F5344CB8AC3E}">
        <p14:creationId xmlns:p14="http://schemas.microsoft.com/office/powerpoint/2010/main" val="2767686780"/>
      </p:ext>
    </p:extLst>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Klinické vyšetření - postup</a:t>
            </a:r>
            <a:endParaRPr lang="cs-CZ" dirty="0"/>
          </a:p>
        </p:txBody>
      </p:sp>
      <p:sp>
        <p:nvSpPr>
          <p:cNvPr id="3" name="Zástupný symbol pro obsah 2"/>
          <p:cNvSpPr>
            <a:spLocks noGrp="1"/>
          </p:cNvSpPr>
          <p:nvPr>
            <p:ph idx="1"/>
          </p:nvPr>
        </p:nvSpPr>
        <p:spPr/>
        <p:txBody>
          <a:bodyPr/>
          <a:lstStyle/>
          <a:p>
            <a:r>
              <a:rPr lang="cs-CZ" dirty="0" smtClean="0"/>
              <a:t>Přítomnost zubů- mléčných , trvalých, extrahovaných</a:t>
            </a:r>
          </a:p>
          <a:p>
            <a:r>
              <a:rPr lang="cs-CZ" dirty="0" smtClean="0"/>
              <a:t>Detailní vyšetření každé plochy zubu ( všímáme si nerovností, defektů, zaseknutí sondy v rýze, bílé, nebo jinak zbarvených skvrn na povrchu zubu</a:t>
            </a:r>
          </a:p>
          <a:p>
            <a:r>
              <a:rPr lang="cs-CZ" dirty="0" smtClean="0"/>
              <a:t>Zjišťujeme postavení jednotlivých zubů a jejich vzájemný vztah</a:t>
            </a:r>
          </a:p>
          <a:p>
            <a:r>
              <a:rPr lang="cs-CZ" dirty="0" smtClean="0"/>
              <a:t>Vyšetřujeme vitalitu zubu</a:t>
            </a:r>
          </a:p>
          <a:p>
            <a:r>
              <a:rPr lang="cs-CZ" dirty="0" smtClean="0"/>
              <a:t>Vyšetřujeme pohyb zubu</a:t>
            </a:r>
          </a:p>
          <a:p>
            <a:r>
              <a:rPr lang="cs-CZ" dirty="0" smtClean="0"/>
              <a:t>Vše zaznamenáme do karty pacienta</a:t>
            </a:r>
            <a:endParaRPr lang="cs-CZ" dirty="0"/>
          </a:p>
        </p:txBody>
      </p:sp>
    </p:spTree>
    <p:extLst>
      <p:ext uri="{BB962C8B-B14F-4D97-AF65-F5344CB8AC3E}">
        <p14:creationId xmlns:p14="http://schemas.microsoft.com/office/powerpoint/2010/main" val="29374774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smtClean="0"/>
              <a:t>Vyšetření subklinické</a:t>
            </a:r>
            <a:endParaRPr lang="cs-CZ" sz="4400" dirty="0"/>
          </a:p>
        </p:txBody>
      </p:sp>
      <p:sp>
        <p:nvSpPr>
          <p:cNvPr id="3" name="Zástupný symbol pro obsah 2"/>
          <p:cNvSpPr>
            <a:spLocks noGrp="1"/>
          </p:cNvSpPr>
          <p:nvPr>
            <p:ph idx="1"/>
          </p:nvPr>
        </p:nvSpPr>
        <p:spPr/>
        <p:txBody>
          <a:bodyPr>
            <a:normAutofit fontScale="70000" lnSpcReduction="20000"/>
          </a:bodyPr>
          <a:lstStyle/>
          <a:p>
            <a:r>
              <a:rPr lang="cs-CZ" sz="3200" dirty="0" smtClean="0"/>
              <a:t>Pomocí RTG – zjistíme stav, typ a rozsah poškození TZT ( možnost </a:t>
            </a:r>
            <a:r>
              <a:rPr lang="cs-CZ" sz="3200" dirty="0" err="1" smtClean="0"/>
              <a:t>remineralizace</a:t>
            </a:r>
            <a:r>
              <a:rPr lang="cs-CZ" sz="3200" dirty="0" smtClean="0"/>
              <a:t>)</a:t>
            </a:r>
          </a:p>
          <a:p>
            <a:r>
              <a:rPr lang="cs-CZ" sz="3200" dirty="0" err="1" smtClean="0"/>
              <a:t>Diagnodent</a:t>
            </a:r>
            <a:r>
              <a:rPr lang="cs-CZ" sz="3200" dirty="0" smtClean="0"/>
              <a:t> – laserový přístroj - ztráta minerálů ve fisurách a na dostupných plochách zubů</a:t>
            </a:r>
          </a:p>
          <a:p>
            <a:r>
              <a:rPr lang="cs-CZ" sz="3200" dirty="0" smtClean="0"/>
              <a:t> </a:t>
            </a:r>
            <a:r>
              <a:rPr lang="cs-CZ" sz="3200" dirty="0" err="1"/>
              <a:t>DIAGNOCam</a:t>
            </a:r>
            <a:r>
              <a:rPr lang="cs-CZ" sz="3200" dirty="0"/>
              <a:t> se skládá z CCD kamery, emitoru světla o určené vlnové délce a flexibilních světelných klipů. Protože světlo této vlnové délky dokáže proniknout gingivou, kostí i kořeny zubů, flexibilní </a:t>
            </a:r>
            <a:endParaRPr lang="cs-CZ" sz="3200" dirty="0" smtClean="0"/>
          </a:p>
          <a:p>
            <a:pPr marL="0" indent="0">
              <a:buNone/>
            </a:pPr>
            <a:r>
              <a:rPr lang="cs-CZ" sz="3200" dirty="0" smtClean="0"/>
              <a:t>okluzní </a:t>
            </a:r>
            <a:r>
              <a:rPr lang="cs-CZ" sz="3200" dirty="0"/>
              <a:t>plošky zubů</a:t>
            </a:r>
            <a:r>
              <a:rPr lang="cs-CZ" sz="3200" dirty="0" smtClean="0"/>
              <a:t>.</a:t>
            </a:r>
          </a:p>
          <a:p>
            <a:pPr marL="0" indent="0">
              <a:buNone/>
            </a:pPr>
            <a:r>
              <a:rPr lang="cs-CZ" sz="3200" dirty="0" smtClean="0"/>
              <a:t> </a:t>
            </a:r>
            <a:r>
              <a:rPr lang="cs-CZ" sz="3200" dirty="0"/>
              <a:t>Světlo tedy díky klipům skrz </a:t>
            </a:r>
            <a:endParaRPr lang="cs-CZ" sz="3200" dirty="0" smtClean="0"/>
          </a:p>
          <a:p>
            <a:pPr marL="0" indent="0">
              <a:buNone/>
            </a:pPr>
            <a:r>
              <a:rPr lang="cs-CZ" sz="3200" dirty="0" smtClean="0"/>
              <a:t>všechny </a:t>
            </a:r>
            <a:r>
              <a:rPr lang="cs-CZ" sz="3200" dirty="0"/>
              <a:t>tyto struktury </a:t>
            </a:r>
            <a:endParaRPr lang="cs-CZ" sz="3200" dirty="0" smtClean="0"/>
          </a:p>
          <a:p>
            <a:pPr marL="0" indent="0">
              <a:buNone/>
            </a:pPr>
            <a:r>
              <a:rPr lang="cs-CZ" sz="3200" dirty="0" smtClean="0"/>
              <a:t>do </a:t>
            </a:r>
            <a:r>
              <a:rPr lang="cs-CZ" sz="3200" dirty="0"/>
              <a:t>zubu a samotný zub je zde použit </a:t>
            </a:r>
            <a:endParaRPr lang="cs-CZ" sz="3200" dirty="0" smtClean="0"/>
          </a:p>
          <a:p>
            <a:pPr marL="0" indent="0">
              <a:buNone/>
            </a:pPr>
            <a:r>
              <a:rPr lang="cs-CZ" sz="3200" dirty="0" smtClean="0"/>
              <a:t>jako </a:t>
            </a:r>
            <a:r>
              <a:rPr lang="cs-CZ" sz="3200" dirty="0"/>
              <a:t>světelný vodič (to je možné </a:t>
            </a:r>
            <a:r>
              <a:rPr lang="cs-CZ" sz="3200" dirty="0" smtClean="0"/>
              <a:t>díky</a:t>
            </a:r>
          </a:p>
          <a:p>
            <a:pPr marL="0" indent="0">
              <a:buNone/>
            </a:pPr>
            <a:r>
              <a:rPr lang="cs-CZ" sz="3200" dirty="0" smtClean="0"/>
              <a:t> </a:t>
            </a:r>
            <a:r>
              <a:rPr lang="cs-CZ" sz="3200" dirty="0"/>
              <a:t>složení zubu ze </a:t>
            </a:r>
            <a:r>
              <a:rPr lang="cs-CZ" sz="3200" dirty="0" err="1"/>
              <a:t>sklovinných</a:t>
            </a:r>
            <a:r>
              <a:rPr lang="cs-CZ" sz="3200" dirty="0"/>
              <a:t> </a:t>
            </a:r>
            <a:r>
              <a:rPr lang="cs-CZ" sz="3200" dirty="0" smtClean="0"/>
              <a:t>prizmat</a:t>
            </a:r>
          </a:p>
          <a:p>
            <a:pPr marL="0" indent="0">
              <a:buNone/>
            </a:pPr>
            <a:r>
              <a:rPr lang="cs-CZ" sz="3200" dirty="0" smtClean="0"/>
              <a:t> </a:t>
            </a:r>
            <a:r>
              <a:rPr lang="cs-CZ" sz="3200" dirty="0"/>
              <a:t>a dentinových tubulů).</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2100" y="3795708"/>
            <a:ext cx="3548332" cy="2657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9339476"/>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Sklovina</a:t>
            </a:r>
            <a:endParaRPr lang="cs-CZ" dirty="0"/>
          </a:p>
        </p:txBody>
      </p:sp>
      <p:sp>
        <p:nvSpPr>
          <p:cNvPr id="3" name="Zástupný symbol pro obsah 2"/>
          <p:cNvSpPr>
            <a:spLocks noGrp="1"/>
          </p:cNvSpPr>
          <p:nvPr>
            <p:ph idx="1"/>
          </p:nvPr>
        </p:nvSpPr>
        <p:spPr>
          <a:xfrm>
            <a:off x="457200" y="1600200"/>
            <a:ext cx="8229600" cy="5257800"/>
          </a:xfrm>
        </p:spPr>
        <p:txBody>
          <a:bodyPr>
            <a:normAutofit fontScale="92500"/>
          </a:bodyPr>
          <a:lstStyle/>
          <a:p>
            <a:pPr lvl="0">
              <a:buClr>
                <a:srgbClr val="759AA5">
                  <a:lumMod val="60000"/>
                  <a:lumOff val="40000"/>
                </a:srgbClr>
              </a:buClr>
            </a:pPr>
            <a:r>
              <a:rPr lang="cs-CZ" dirty="0">
                <a:solidFill>
                  <a:srgbClr val="DFE6D0"/>
                </a:solidFill>
              </a:rPr>
              <a:t>Sklovina – je nejtvrdší tkání těla. Je tvořena výlučně z anorganických látek – </a:t>
            </a:r>
            <a:r>
              <a:rPr lang="cs-CZ" dirty="0" smtClean="0">
                <a:solidFill>
                  <a:srgbClr val="DFE6D0"/>
                </a:solidFill>
              </a:rPr>
              <a:t>kalciových solí, </a:t>
            </a:r>
            <a:r>
              <a:rPr lang="cs-CZ" dirty="0">
                <a:solidFill>
                  <a:srgbClr val="DFE6D0"/>
                </a:solidFill>
              </a:rPr>
              <a:t>které tvoří </a:t>
            </a:r>
            <a:r>
              <a:rPr lang="cs-CZ" dirty="0" smtClean="0">
                <a:solidFill>
                  <a:srgbClr val="DFE6D0"/>
                </a:solidFill>
              </a:rPr>
              <a:t>krystalické formy, zvané apatit.</a:t>
            </a:r>
          </a:p>
          <a:p>
            <a:pPr lvl="0">
              <a:buClr>
                <a:srgbClr val="759AA5">
                  <a:lumMod val="60000"/>
                  <a:lumOff val="40000"/>
                </a:srgbClr>
              </a:buClr>
            </a:pPr>
            <a:r>
              <a:rPr lang="cs-CZ" dirty="0" smtClean="0">
                <a:solidFill>
                  <a:srgbClr val="DFE6D0"/>
                </a:solidFill>
              </a:rPr>
              <a:t>Sklovinu tvoří sklovinné </a:t>
            </a:r>
            <a:r>
              <a:rPr lang="cs-CZ" dirty="0" err="1" smtClean="0">
                <a:solidFill>
                  <a:srgbClr val="DFE6D0"/>
                </a:solidFill>
              </a:rPr>
              <a:t>prizmy</a:t>
            </a:r>
            <a:r>
              <a:rPr lang="cs-CZ" dirty="0" smtClean="0">
                <a:solidFill>
                  <a:srgbClr val="DFE6D0"/>
                </a:solidFill>
              </a:rPr>
              <a:t>, které na příčném řezu tvoří šestihranný hranol. </a:t>
            </a:r>
            <a:r>
              <a:rPr lang="cs-CZ" dirty="0" err="1" smtClean="0">
                <a:solidFill>
                  <a:srgbClr val="DFE6D0"/>
                </a:solidFill>
              </a:rPr>
              <a:t>Prizmy</a:t>
            </a:r>
            <a:r>
              <a:rPr lang="cs-CZ" dirty="0" smtClean="0">
                <a:solidFill>
                  <a:srgbClr val="DFE6D0"/>
                </a:solidFill>
              </a:rPr>
              <a:t> jsou navzájem spojené tmelovou substancí, rovněž zvápenatělou. </a:t>
            </a:r>
            <a:r>
              <a:rPr lang="cs-CZ" dirty="0" err="1" smtClean="0">
                <a:solidFill>
                  <a:srgbClr val="DFE6D0"/>
                </a:solidFill>
              </a:rPr>
              <a:t>Prizmy</a:t>
            </a:r>
            <a:r>
              <a:rPr lang="cs-CZ" dirty="0" smtClean="0">
                <a:solidFill>
                  <a:srgbClr val="DFE6D0"/>
                </a:solidFill>
              </a:rPr>
              <a:t> směřují od dentinu ke sklovině. </a:t>
            </a:r>
            <a:endParaRPr lang="cs-CZ" dirty="0">
              <a:solidFill>
                <a:srgbClr val="DFE6D0"/>
              </a:solidFill>
            </a:endParaRPr>
          </a:p>
          <a:p>
            <a:pPr lvl="0">
              <a:buClr>
                <a:srgbClr val="759AA5">
                  <a:lumMod val="60000"/>
                  <a:lumOff val="40000"/>
                </a:srgbClr>
              </a:buClr>
            </a:pPr>
            <a:r>
              <a:rPr lang="cs-CZ" dirty="0" smtClean="0">
                <a:solidFill>
                  <a:srgbClr val="DFE6D0"/>
                </a:solidFill>
              </a:rPr>
              <a:t>Sklovina </a:t>
            </a:r>
            <a:r>
              <a:rPr lang="cs-CZ" dirty="0" err="1" smtClean="0">
                <a:solidFill>
                  <a:srgbClr val="DFE6D0"/>
                </a:solidFill>
              </a:rPr>
              <a:t>namá</a:t>
            </a:r>
            <a:r>
              <a:rPr lang="cs-CZ" dirty="0" smtClean="0">
                <a:solidFill>
                  <a:srgbClr val="DFE6D0"/>
                </a:solidFill>
              </a:rPr>
              <a:t> žádnou látkovou výměnu ( metabolizmus), v omezené míře je propustná pro ionty, vodu, barevné látky, alkohol a jiné..</a:t>
            </a:r>
          </a:p>
          <a:p>
            <a:r>
              <a:rPr lang="cs-CZ" dirty="0" smtClean="0">
                <a:solidFill>
                  <a:srgbClr val="DFE6D0"/>
                </a:solidFill>
              </a:rPr>
              <a:t>Ve sklovině probíhá chemická výměna de- a </a:t>
            </a:r>
            <a:r>
              <a:rPr lang="cs-CZ" dirty="0" err="1" smtClean="0">
                <a:solidFill>
                  <a:srgbClr val="DFE6D0"/>
                </a:solidFill>
              </a:rPr>
              <a:t>remineralizace</a:t>
            </a:r>
            <a:endParaRPr lang="cs-CZ" dirty="0" smtClean="0">
              <a:solidFill>
                <a:srgbClr val="DFE6D0"/>
              </a:solidFill>
            </a:endParaRPr>
          </a:p>
          <a:p>
            <a:r>
              <a:rPr lang="cs-CZ" dirty="0" smtClean="0"/>
              <a:t>Období </a:t>
            </a:r>
            <a:r>
              <a:rPr lang="cs-CZ" dirty="0"/>
              <a:t>tvorby skloviny je časově omezené, a proto jednou obroušená nebo </a:t>
            </a:r>
            <a:r>
              <a:rPr lang="cs-CZ" dirty="0" smtClean="0"/>
              <a:t>kazem poškozená </a:t>
            </a:r>
            <a:r>
              <a:rPr lang="cs-CZ" dirty="0"/>
              <a:t>sklovina se již nemůže nahradit. Hlavním minerálem je </a:t>
            </a:r>
            <a:r>
              <a:rPr lang="cs-CZ" dirty="0" err="1"/>
              <a:t>fluorohydroxyapatit</a:t>
            </a:r>
            <a:r>
              <a:rPr lang="cs-CZ" dirty="0"/>
              <a:t>. Sklovina má namodralou až lehce nažloutlou barvu</a:t>
            </a:r>
          </a:p>
          <a:p>
            <a:endParaRPr lang="cs-CZ" dirty="0"/>
          </a:p>
          <a:p>
            <a:pPr lvl="0">
              <a:buClr>
                <a:srgbClr val="759AA5">
                  <a:lumMod val="60000"/>
                  <a:lumOff val="40000"/>
                </a:srgbClr>
              </a:buClr>
            </a:pPr>
            <a:endParaRPr lang="cs-CZ" dirty="0">
              <a:solidFill>
                <a:srgbClr val="DFE6D0"/>
              </a:solidFill>
            </a:endParaRPr>
          </a:p>
          <a:p>
            <a:endParaRPr lang="cs-CZ" dirty="0"/>
          </a:p>
        </p:txBody>
      </p:sp>
    </p:spTree>
    <p:extLst>
      <p:ext uri="{BB962C8B-B14F-4D97-AF65-F5344CB8AC3E}">
        <p14:creationId xmlns:p14="http://schemas.microsoft.com/office/powerpoint/2010/main" val="714378411"/>
      </p:ext>
    </p:extLst>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smtClean="0"/>
              <a:t>Mikrobiologické vyšetření</a:t>
            </a:r>
            <a:endParaRPr lang="cs-CZ" sz="4400" dirty="0"/>
          </a:p>
        </p:txBody>
      </p:sp>
      <p:sp>
        <p:nvSpPr>
          <p:cNvPr id="3" name="Zástupný symbol pro obsah 2"/>
          <p:cNvSpPr>
            <a:spLocks noGrp="1"/>
          </p:cNvSpPr>
          <p:nvPr>
            <p:ph idx="1"/>
          </p:nvPr>
        </p:nvSpPr>
        <p:spPr/>
        <p:txBody>
          <a:bodyPr>
            <a:normAutofit/>
          </a:bodyPr>
          <a:lstStyle/>
          <a:p>
            <a:r>
              <a:rPr lang="cs-CZ" sz="3200" dirty="0" smtClean="0"/>
              <a:t>Plakové indexy ( PBI, QHI, CKP, KOD)</a:t>
            </a:r>
          </a:p>
          <a:p>
            <a:r>
              <a:rPr lang="cs-CZ" sz="3200" dirty="0" smtClean="0"/>
              <a:t>Zjistíme množství rizikových kariogenních bakterií</a:t>
            </a:r>
          </a:p>
          <a:p>
            <a:r>
              <a:rPr lang="cs-CZ" sz="3200" dirty="0" smtClean="0"/>
              <a:t>Slinné testy – množství, kvalitu a </a:t>
            </a:r>
            <a:r>
              <a:rPr lang="cs-CZ" sz="3200" dirty="0" err="1" smtClean="0"/>
              <a:t>pufrovou</a:t>
            </a:r>
            <a:r>
              <a:rPr lang="cs-CZ" sz="3200" dirty="0" smtClean="0"/>
              <a:t> kapacitu sliny</a:t>
            </a:r>
          </a:p>
          <a:p>
            <a:pPr lvl="0">
              <a:buClr>
                <a:srgbClr val="759AA5">
                  <a:lumMod val="60000"/>
                  <a:lumOff val="40000"/>
                </a:srgbClr>
              </a:buClr>
            </a:pPr>
            <a:r>
              <a:rPr lang="cs-CZ" sz="3200" dirty="0">
                <a:solidFill>
                  <a:srgbClr val="DFE6D0"/>
                </a:solidFill>
              </a:rPr>
              <a:t>Množství SM a LB</a:t>
            </a:r>
          </a:p>
          <a:p>
            <a:endParaRPr lang="cs-CZ" sz="3200" dirty="0" smtClean="0"/>
          </a:p>
          <a:p>
            <a:pPr marL="0" indent="0">
              <a:buNone/>
            </a:pPr>
            <a:endParaRPr lang="cs-CZ" sz="32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3360366"/>
            <a:ext cx="3168352" cy="3182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4798719"/>
      </p:ext>
    </p:extLst>
  </p:cSld>
  <p:clrMapOvr>
    <a:masterClrMapping/>
  </p:clrMapOvr>
  <p:transition spd="slow">
    <p:push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Klínovitý </a:t>
            </a:r>
            <a:r>
              <a:rPr lang="cs-CZ" dirty="0" smtClean="0"/>
              <a:t>defekt   Dg.K8</a:t>
            </a:r>
            <a:endParaRPr lang="cs-CZ" dirty="0"/>
          </a:p>
        </p:txBody>
      </p:sp>
      <p:sp>
        <p:nvSpPr>
          <p:cNvPr id="3" name="Zástupný symbol pro obsah 2"/>
          <p:cNvSpPr>
            <a:spLocks noGrp="1"/>
          </p:cNvSpPr>
          <p:nvPr>
            <p:ph idx="1"/>
          </p:nvPr>
        </p:nvSpPr>
        <p:spPr/>
        <p:txBody>
          <a:bodyPr>
            <a:normAutofit lnSpcReduction="10000"/>
          </a:bodyPr>
          <a:lstStyle/>
          <a:p>
            <a:r>
              <a:rPr lang="cs-CZ" dirty="0"/>
              <a:t>Klínovitý defekt, jak už název vypovídá, je makroskopické narušení zubní tkáně ve tvaru klínu nebo trojúhelníku. Vyskytuje se v oblasti </a:t>
            </a:r>
            <a:r>
              <a:rPr lang="cs-CZ" dirty="0" err="1"/>
              <a:t>cementosklovinné</a:t>
            </a:r>
            <a:r>
              <a:rPr lang="cs-CZ" dirty="0"/>
              <a:t> hranice, hloubka defektu značí jeho závažnost. </a:t>
            </a:r>
            <a:endParaRPr lang="cs-CZ" dirty="0" smtClean="0"/>
          </a:p>
          <a:p>
            <a:r>
              <a:rPr lang="cs-CZ" dirty="0" smtClean="0"/>
              <a:t>Zubní </a:t>
            </a:r>
            <a:r>
              <a:rPr lang="cs-CZ" dirty="0"/>
              <a:t>tkáň v místech postižení má hladký a lesklý povrch. Mezi hlavní příčiny tohoto poškození řadíme </a:t>
            </a:r>
            <a:r>
              <a:rPr lang="cs-CZ" dirty="0" err="1"/>
              <a:t>parafunkce</a:t>
            </a:r>
            <a:r>
              <a:rPr lang="cs-CZ" dirty="0"/>
              <a:t>, při kterých dochází k narušování prizmat skloviny v úrovni </a:t>
            </a:r>
            <a:r>
              <a:rPr lang="cs-CZ" dirty="0" err="1"/>
              <a:t>cementosklovinné</a:t>
            </a:r>
            <a:r>
              <a:rPr lang="cs-CZ" dirty="0"/>
              <a:t> hranice. </a:t>
            </a:r>
            <a:endParaRPr lang="cs-CZ" dirty="0" smtClean="0"/>
          </a:p>
          <a:p>
            <a:r>
              <a:rPr lang="cs-CZ" dirty="0" smtClean="0"/>
              <a:t>Nadměrným </a:t>
            </a:r>
            <a:r>
              <a:rPr lang="cs-CZ" dirty="0"/>
              <a:t>zatížením zubů v kombinaci se špatnými dentálními návyky zahrnujícími horizontální techniku čištění a použití tvrdého zubního kartáčku může docházet k odlamování částí </a:t>
            </a:r>
            <a:r>
              <a:rPr lang="cs-CZ" dirty="0" err="1"/>
              <a:t>sklovinných</a:t>
            </a:r>
            <a:r>
              <a:rPr lang="cs-CZ" dirty="0"/>
              <a:t> prizmat, jejichž následkem vzniká klínovitý defekt. Nejčastěji se s ním setkáváme na vestibulárních plochách zub</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260648"/>
            <a:ext cx="2849697" cy="1368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00589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Abraze zubů     Dg. K9 </a:t>
            </a:r>
            <a:endParaRPr lang="cs-CZ" dirty="0"/>
          </a:p>
        </p:txBody>
      </p:sp>
      <p:sp>
        <p:nvSpPr>
          <p:cNvPr id="3" name="Zástupný symbol pro obsah 2"/>
          <p:cNvSpPr>
            <a:spLocks noGrp="1"/>
          </p:cNvSpPr>
          <p:nvPr>
            <p:ph idx="1"/>
          </p:nvPr>
        </p:nvSpPr>
        <p:spPr>
          <a:xfrm>
            <a:off x="457200" y="1744216"/>
            <a:ext cx="8229600" cy="4853136"/>
          </a:xfrm>
        </p:spPr>
        <p:txBody>
          <a:bodyPr>
            <a:normAutofit fontScale="92500" lnSpcReduction="20000"/>
          </a:bodyPr>
          <a:lstStyle/>
          <a:p>
            <a:r>
              <a:rPr lang="cs-CZ" dirty="0"/>
              <a:t>K abrazi dochází vlivem cizích těles </a:t>
            </a:r>
            <a:endParaRPr lang="cs-CZ" dirty="0" smtClean="0"/>
          </a:p>
          <a:p>
            <a:pPr marL="0" indent="0">
              <a:buNone/>
            </a:pPr>
            <a:r>
              <a:rPr lang="cs-CZ" dirty="0" smtClean="0"/>
              <a:t>přicházejících </a:t>
            </a:r>
            <a:r>
              <a:rPr lang="cs-CZ" dirty="0"/>
              <a:t>do kontaktu se zuby. </a:t>
            </a:r>
            <a:endParaRPr lang="cs-CZ" dirty="0" smtClean="0"/>
          </a:p>
          <a:p>
            <a:pPr marL="0" indent="0">
              <a:buNone/>
            </a:pPr>
            <a:r>
              <a:rPr lang="cs-CZ" dirty="0" smtClean="0"/>
              <a:t>Klinický </a:t>
            </a:r>
            <a:r>
              <a:rPr lang="cs-CZ" dirty="0"/>
              <a:t>projev pozorujeme na okluzních </a:t>
            </a:r>
            <a:endParaRPr lang="cs-CZ" dirty="0" smtClean="0"/>
          </a:p>
          <a:p>
            <a:pPr marL="0" indent="0">
              <a:buNone/>
            </a:pPr>
            <a:r>
              <a:rPr lang="cs-CZ" dirty="0" smtClean="0"/>
              <a:t>a </a:t>
            </a:r>
            <a:r>
              <a:rPr lang="cs-CZ" dirty="0"/>
              <a:t>incizních plochách zubů. </a:t>
            </a:r>
            <a:endParaRPr lang="cs-CZ" dirty="0" smtClean="0"/>
          </a:p>
          <a:p>
            <a:r>
              <a:rPr lang="cs-CZ" dirty="0" smtClean="0"/>
              <a:t>Se </a:t>
            </a:r>
            <a:r>
              <a:rPr lang="cs-CZ" dirty="0"/>
              <a:t>zvyšujícím se věkem nastává abraze </a:t>
            </a:r>
            <a:endParaRPr lang="cs-CZ" dirty="0" smtClean="0"/>
          </a:p>
          <a:p>
            <a:pPr marL="0" indent="0">
              <a:buNone/>
            </a:pPr>
            <a:r>
              <a:rPr lang="cs-CZ" dirty="0" smtClean="0"/>
              <a:t>fyziologická </a:t>
            </a:r>
            <a:r>
              <a:rPr lang="cs-CZ" dirty="0"/>
              <a:t>způsobená běžnou konzumací potravy a opotřebováním. </a:t>
            </a:r>
            <a:endParaRPr lang="cs-CZ" dirty="0" smtClean="0"/>
          </a:p>
          <a:p>
            <a:r>
              <a:rPr lang="cs-CZ" dirty="0" smtClean="0"/>
              <a:t>Naopak </a:t>
            </a:r>
            <a:r>
              <a:rPr lang="cs-CZ" dirty="0"/>
              <a:t>k abrazi patologické dochází vlivem mechanického poškozování za pomoci tvrdého předmětu, ať už hovoříme o okusování kostí, konzumaci oříšků nebo například hraní na dechové hudební nástroje</a:t>
            </a:r>
            <a:r>
              <a:rPr lang="cs-CZ" dirty="0" smtClean="0"/>
              <a:t>.</a:t>
            </a:r>
          </a:p>
          <a:p>
            <a:r>
              <a:rPr lang="cs-CZ" dirty="0" smtClean="0"/>
              <a:t> </a:t>
            </a:r>
            <a:r>
              <a:rPr lang="cs-CZ" dirty="0"/>
              <a:t>K abrazi jsou náchylnější starší lidé, jelikož věkem ubývá organických složek ve sklovinné matrix, čímž se sklovina stává postupně křehčí </a:t>
            </a:r>
            <a:r>
              <a:rPr lang="cs-CZ" dirty="0" smtClean="0"/>
              <a:t>. </a:t>
            </a:r>
            <a:r>
              <a:rPr lang="cs-CZ" dirty="0"/>
              <a:t>Kombinace abraze a eroze vede k rychlejší a závažnější destrukci tvrdých zubních tkání než je tomu u výskytu tohoto poškozování </a:t>
            </a:r>
            <a:r>
              <a:rPr lang="cs-CZ" dirty="0" smtClean="0"/>
              <a:t>samostatně</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88" y="926572"/>
            <a:ext cx="3384376" cy="2326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46649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Atrice</a:t>
            </a:r>
            <a:r>
              <a:rPr lang="cs-CZ" dirty="0" smtClean="0"/>
              <a:t>    Dg. K10</a:t>
            </a:r>
            <a:endParaRPr lang="cs-CZ" dirty="0"/>
          </a:p>
        </p:txBody>
      </p:sp>
      <p:sp>
        <p:nvSpPr>
          <p:cNvPr id="3" name="Zástupný symbol pro obsah 2"/>
          <p:cNvSpPr>
            <a:spLocks noGrp="1"/>
          </p:cNvSpPr>
          <p:nvPr>
            <p:ph idx="1"/>
          </p:nvPr>
        </p:nvSpPr>
        <p:spPr/>
        <p:txBody>
          <a:bodyPr/>
          <a:lstStyle/>
          <a:p>
            <a:r>
              <a:rPr lang="cs-CZ" dirty="0" err="1"/>
              <a:t>Atrice</a:t>
            </a:r>
            <a:r>
              <a:rPr lang="cs-CZ" dirty="0"/>
              <a:t> je pomalá ztráta zubních tkání vzniklá přímým kontaktem </a:t>
            </a:r>
            <a:r>
              <a:rPr lang="cs-CZ" dirty="0" err="1"/>
              <a:t>antagonních</a:t>
            </a:r>
            <a:r>
              <a:rPr lang="cs-CZ" dirty="0"/>
              <a:t> zubů nebo sousedících ploch zubů. Nejčastěji postižené plochy jsou okluzní a incizní, následovány aproximálními prostory. Patologická </a:t>
            </a:r>
            <a:r>
              <a:rPr lang="cs-CZ" dirty="0" err="1"/>
              <a:t>atrice</a:t>
            </a:r>
            <a:r>
              <a:rPr lang="cs-CZ" dirty="0"/>
              <a:t> nastává vlivem stresu vyvolávajícího </a:t>
            </a:r>
            <a:r>
              <a:rPr lang="cs-CZ" dirty="0" err="1"/>
              <a:t>parafunkce</a:t>
            </a:r>
            <a:r>
              <a:rPr lang="cs-CZ" dirty="0"/>
              <a:t> jako zatínání a bruxismus nebo při fyzických aktivitách vyžadujících </a:t>
            </a:r>
            <a:r>
              <a:rPr lang="cs-CZ" dirty="0" smtClean="0"/>
              <a:t>soustředění</a:t>
            </a:r>
          </a:p>
          <a:p>
            <a:r>
              <a:rPr lang="cs-CZ" dirty="0" err="1" smtClean="0"/>
              <a:t>Atrice</a:t>
            </a:r>
            <a:r>
              <a:rPr lang="cs-CZ" dirty="0" smtClean="0"/>
              <a:t> může být lokalizovaná, nebo generalizovaná</a:t>
            </a:r>
          </a:p>
          <a:p>
            <a:r>
              <a:rPr lang="cs-CZ" dirty="0" smtClean="0"/>
              <a:t>Při abrazi doporučíme změnu stravy, odstranit zlozvyky ( hryzání tvrdých předmětů</a:t>
            </a:r>
          </a:p>
          <a:p>
            <a:r>
              <a:rPr lang="cs-CZ" dirty="0" smtClean="0"/>
              <a:t>Při </a:t>
            </a:r>
            <a:r>
              <a:rPr lang="cs-CZ" dirty="0" err="1" smtClean="0"/>
              <a:t>atrici</a:t>
            </a:r>
            <a:r>
              <a:rPr lang="cs-CZ" dirty="0" smtClean="0"/>
              <a:t> doporučíme určitý typ dlahy</a:t>
            </a:r>
            <a:endParaRPr lang="cs-CZ"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4869160"/>
            <a:ext cx="3240362"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40139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Abfrakce</a:t>
            </a:r>
            <a:r>
              <a:rPr lang="cs-CZ" dirty="0" smtClean="0"/>
              <a:t>      Dg. K11</a:t>
            </a:r>
            <a:endParaRPr lang="cs-CZ" dirty="0"/>
          </a:p>
        </p:txBody>
      </p:sp>
      <p:sp>
        <p:nvSpPr>
          <p:cNvPr id="3" name="Zástupný symbol pro obsah 2"/>
          <p:cNvSpPr>
            <a:spLocks noGrp="1"/>
          </p:cNvSpPr>
          <p:nvPr>
            <p:ph idx="1"/>
          </p:nvPr>
        </p:nvSpPr>
        <p:spPr/>
        <p:txBody>
          <a:bodyPr/>
          <a:lstStyle/>
          <a:p>
            <a:r>
              <a:rPr lang="cs-CZ" dirty="0" err="1"/>
              <a:t>Abfrakce</a:t>
            </a:r>
            <a:r>
              <a:rPr lang="cs-CZ" dirty="0"/>
              <a:t> neboli odlomení je defekt vznikající na podkladě oslabení zubního povrchu vlivem abraze nebo </a:t>
            </a:r>
            <a:r>
              <a:rPr lang="cs-CZ" dirty="0" err="1"/>
              <a:t>atrice</a:t>
            </a:r>
            <a:r>
              <a:rPr lang="cs-CZ" dirty="0"/>
              <a:t>. </a:t>
            </a:r>
            <a:r>
              <a:rPr lang="cs-CZ" dirty="0" smtClean="0"/>
              <a:t> </a:t>
            </a:r>
            <a:r>
              <a:rPr lang="cs-CZ" dirty="0"/>
              <a:t>Toto mechanické poškození je opět často pozorováno v přítomnosti erozí a zvýšené riziko je u lidí, kteří nadměrně zatěžují chrup a dochází k oslabení tvrdé zubné tkáně. </a:t>
            </a:r>
          </a:p>
        </p:txBody>
      </p:sp>
    </p:spTree>
    <p:extLst>
      <p:ext uri="{BB962C8B-B14F-4D97-AF65-F5344CB8AC3E}">
        <p14:creationId xmlns:p14="http://schemas.microsoft.com/office/powerpoint/2010/main" val="38336874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Eroze      Dg. K 13</a:t>
            </a:r>
            <a:endParaRPr lang="cs-CZ" dirty="0"/>
          </a:p>
        </p:txBody>
      </p:sp>
      <p:sp>
        <p:nvSpPr>
          <p:cNvPr id="3" name="Zástupný symbol pro obsah 2"/>
          <p:cNvSpPr>
            <a:spLocks noGrp="1"/>
          </p:cNvSpPr>
          <p:nvPr>
            <p:ph idx="1"/>
          </p:nvPr>
        </p:nvSpPr>
        <p:spPr>
          <a:xfrm>
            <a:off x="457200" y="1600200"/>
            <a:ext cx="8229600" cy="4925144"/>
          </a:xfrm>
        </p:spPr>
        <p:txBody>
          <a:bodyPr>
            <a:normAutofit fontScale="92500" lnSpcReduction="20000"/>
          </a:bodyPr>
          <a:lstStyle/>
          <a:p>
            <a:r>
              <a:rPr lang="cs-CZ" dirty="0"/>
              <a:t>Prohloubení skloviny miskovitého tvaru s </a:t>
            </a:r>
            <a:r>
              <a:rPr lang="cs-CZ" dirty="0" smtClean="0"/>
              <a:t>oblými</a:t>
            </a:r>
          </a:p>
          <a:p>
            <a:pPr marL="0" indent="0">
              <a:buNone/>
            </a:pPr>
            <a:r>
              <a:rPr lang="cs-CZ" dirty="0"/>
              <a:t> </a:t>
            </a:r>
            <a:r>
              <a:rPr lang="cs-CZ" dirty="0" smtClean="0"/>
              <a:t>   </a:t>
            </a:r>
            <a:r>
              <a:rPr lang="cs-CZ" dirty="0"/>
              <a:t>okraji označujeme jako </a:t>
            </a:r>
            <a:r>
              <a:rPr lang="cs-CZ" dirty="0" smtClean="0"/>
              <a:t>erozi. </a:t>
            </a:r>
          </a:p>
          <a:p>
            <a:r>
              <a:rPr lang="cs-CZ" dirty="0" smtClean="0"/>
              <a:t>Defekt </a:t>
            </a:r>
            <a:r>
              <a:rPr lang="cs-CZ" dirty="0"/>
              <a:t>vzniká častým a opakovaným působením </a:t>
            </a:r>
            <a:r>
              <a:rPr lang="cs-CZ" dirty="0" smtClean="0"/>
              <a:t>kyselin</a:t>
            </a:r>
          </a:p>
          <a:p>
            <a:pPr marL="0" indent="0">
              <a:buNone/>
            </a:pPr>
            <a:r>
              <a:rPr lang="cs-CZ" dirty="0" smtClean="0"/>
              <a:t>Zevní příčiny- </a:t>
            </a:r>
            <a:r>
              <a:rPr lang="cs-CZ" dirty="0"/>
              <a:t>z potravy a </a:t>
            </a:r>
            <a:r>
              <a:rPr lang="cs-CZ" dirty="0" smtClean="0"/>
              <a:t>nápojů, kyselé saláty</a:t>
            </a:r>
          </a:p>
          <a:p>
            <a:pPr marL="0" indent="0">
              <a:buNone/>
            </a:pPr>
            <a:r>
              <a:rPr lang="cs-CZ" dirty="0" smtClean="0"/>
              <a:t>Vnitřní příčiny – z žaludečních kyselin, zvracení, reflux.</a:t>
            </a:r>
          </a:p>
          <a:p>
            <a:r>
              <a:rPr lang="cs-CZ" dirty="0" smtClean="0"/>
              <a:t> </a:t>
            </a:r>
            <a:r>
              <a:rPr lang="cs-CZ" dirty="0"/>
              <a:t>Na rozdíl od kazivých lézí eroze nevznikají vlivem metabolických produktů bakterií. Změny se často vyskytují na hladkých plochách </a:t>
            </a:r>
            <a:r>
              <a:rPr lang="cs-CZ" dirty="0" smtClean="0"/>
              <a:t>zub</a:t>
            </a:r>
          </a:p>
          <a:p>
            <a:r>
              <a:rPr lang="cs-CZ" b="1" dirty="0" smtClean="0"/>
              <a:t>BEWE index </a:t>
            </a:r>
            <a:r>
              <a:rPr lang="cs-CZ" dirty="0" smtClean="0"/>
              <a:t>( Basic </a:t>
            </a:r>
            <a:r>
              <a:rPr lang="cs-CZ" dirty="0" err="1" smtClean="0"/>
              <a:t>Erosive</a:t>
            </a:r>
            <a:r>
              <a:rPr lang="cs-CZ" dirty="0" smtClean="0"/>
              <a:t> </a:t>
            </a:r>
            <a:r>
              <a:rPr lang="cs-CZ" dirty="0" err="1" smtClean="0"/>
              <a:t>Wear</a:t>
            </a:r>
            <a:r>
              <a:rPr lang="cs-CZ" dirty="0" smtClean="0"/>
              <a:t> </a:t>
            </a:r>
            <a:r>
              <a:rPr lang="cs-CZ" dirty="0" err="1" smtClean="0"/>
              <a:t>Examination</a:t>
            </a:r>
            <a:r>
              <a:rPr lang="cs-CZ" dirty="0" smtClean="0"/>
              <a:t>) podle intenzity poškození, stupeň:</a:t>
            </a:r>
          </a:p>
          <a:p>
            <a:pPr marL="0" indent="0">
              <a:buNone/>
            </a:pPr>
            <a:r>
              <a:rPr lang="cs-CZ" dirty="0" smtClean="0"/>
              <a:t>0 – žádná ztráta </a:t>
            </a:r>
          </a:p>
          <a:p>
            <a:pPr marL="0" indent="0">
              <a:buNone/>
            </a:pPr>
            <a:r>
              <a:rPr lang="cs-CZ" dirty="0" smtClean="0"/>
              <a:t>1 – počínající ztráta skloviny zubu</a:t>
            </a:r>
          </a:p>
          <a:p>
            <a:pPr marL="0" indent="0">
              <a:buNone/>
            </a:pPr>
            <a:r>
              <a:rPr lang="cs-CZ" dirty="0" smtClean="0"/>
              <a:t>2 – viditelná ztráta, která postihuje méně jak 50% povrchu zubu</a:t>
            </a:r>
          </a:p>
          <a:p>
            <a:pPr marL="0" indent="0">
              <a:buNone/>
            </a:pPr>
            <a:r>
              <a:rPr lang="cs-CZ" dirty="0" smtClean="0"/>
              <a:t>3 – viditelná ztráta, která postihuje více jak 50% povrchu zubu</a:t>
            </a:r>
          </a:p>
          <a:p>
            <a:pPr marL="0" indent="0">
              <a:buNone/>
            </a:pPr>
            <a:r>
              <a:rPr lang="cs-CZ" dirty="0" smtClean="0"/>
              <a:t>Zapisujeme jako CPITN, do každého sextantu nejvyšší stupeň poškození jedním číslem</a:t>
            </a:r>
            <a:endParaRPr lang="cs-CZ"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168" y="376834"/>
            <a:ext cx="2952328" cy="1972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71422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Fluoróza</a:t>
            </a:r>
          </a:p>
        </p:txBody>
      </p:sp>
      <p:sp>
        <p:nvSpPr>
          <p:cNvPr id="3" name="Zástupný symbol pro obsah 2"/>
          <p:cNvSpPr>
            <a:spLocks noGrp="1"/>
          </p:cNvSpPr>
          <p:nvPr>
            <p:ph idx="1"/>
          </p:nvPr>
        </p:nvSpPr>
        <p:spPr/>
        <p:txBody>
          <a:bodyPr/>
          <a:lstStyle/>
          <a:p>
            <a:r>
              <a:rPr lang="cs-CZ" dirty="0"/>
              <a:t>Fluoróza skloviny je specifické poškození tvorby této zubní tkáně vyvolané nadměrným přívodem fluoru v době její </a:t>
            </a:r>
            <a:r>
              <a:rPr lang="cs-CZ" dirty="0" smtClean="0"/>
              <a:t>mineralizace</a:t>
            </a:r>
          </a:p>
          <a:p>
            <a:r>
              <a:rPr lang="cs-CZ" dirty="0"/>
              <a:t>Klinicky nacházíme při mírnějších formách bělavé </a:t>
            </a:r>
            <a:r>
              <a:rPr lang="cs-CZ" dirty="0" err="1"/>
              <a:t>opákní</a:t>
            </a:r>
            <a:r>
              <a:rPr lang="cs-CZ" dirty="0"/>
              <a:t> skvrny  až horizontální proužkování</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3645024"/>
            <a:ext cx="5367746" cy="2736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20939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Fraktura      Dg. K 11</a:t>
            </a:r>
            <a:endParaRPr lang="cs-CZ" dirty="0"/>
          </a:p>
        </p:txBody>
      </p:sp>
      <p:sp>
        <p:nvSpPr>
          <p:cNvPr id="3" name="Zástupný symbol pro obsah 2"/>
          <p:cNvSpPr>
            <a:spLocks noGrp="1"/>
          </p:cNvSpPr>
          <p:nvPr>
            <p:ph idx="1"/>
          </p:nvPr>
        </p:nvSpPr>
        <p:spPr/>
        <p:txBody>
          <a:bodyPr/>
          <a:lstStyle/>
          <a:p>
            <a:r>
              <a:rPr lang="cs-CZ" dirty="0"/>
              <a:t>Zlomeninu zubu stanovíme u pacienta, u kterého zjistíme odchylku tvaru zubu způsobenou mechanickým </a:t>
            </a:r>
            <a:r>
              <a:rPr lang="cs-CZ" dirty="0" smtClean="0"/>
              <a:t>poškozením.  </a:t>
            </a:r>
            <a:r>
              <a:rPr lang="cs-CZ" dirty="0"/>
              <a:t>Fraktura  i </a:t>
            </a:r>
            <a:r>
              <a:rPr lang="cs-CZ" dirty="0" err="1"/>
              <a:t>abfrakce</a:t>
            </a:r>
            <a:r>
              <a:rPr lang="cs-CZ" dirty="0"/>
              <a:t> bývá často spojená s defekty abraze a </a:t>
            </a:r>
            <a:r>
              <a:rPr lang="cs-CZ" dirty="0" err="1"/>
              <a:t>atrice</a:t>
            </a:r>
            <a:r>
              <a:rPr lang="cs-CZ" dirty="0"/>
              <a:t> dentinu. Drobné části potravy se dostávají do nejužších prostorů oslabených částí zubů  a při skousnutí způsobí jako klín rozlomení zubu </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7864" y="3645024"/>
            <a:ext cx="4212468"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77970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Dělení zubního kazu</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a:t>Dělení zubního kazu   Zubní kaz lze klasifikovat z různých hledisek </a:t>
            </a:r>
          </a:p>
          <a:p>
            <a:r>
              <a:rPr lang="cs-CZ" dirty="0" smtClean="0"/>
              <a:t>Dle </a:t>
            </a:r>
            <a:r>
              <a:rPr lang="cs-CZ" dirty="0"/>
              <a:t>časového </a:t>
            </a:r>
            <a:r>
              <a:rPr lang="cs-CZ" dirty="0" smtClean="0"/>
              <a:t>průběhu na kaz: </a:t>
            </a:r>
          </a:p>
          <a:p>
            <a:pPr marL="0" indent="0">
              <a:buNone/>
            </a:pPr>
            <a:r>
              <a:rPr lang="cs-CZ" dirty="0" smtClean="0"/>
              <a:t> Akutní </a:t>
            </a:r>
          </a:p>
          <a:p>
            <a:pPr marL="0" indent="0">
              <a:buNone/>
            </a:pPr>
            <a:r>
              <a:rPr lang="cs-CZ" dirty="0" smtClean="0"/>
              <a:t> Chronický                                              </a:t>
            </a:r>
          </a:p>
          <a:p>
            <a:pPr marL="0" indent="0">
              <a:buNone/>
            </a:pPr>
            <a:r>
              <a:rPr lang="cs-CZ" dirty="0" smtClean="0"/>
              <a:t> </a:t>
            </a:r>
            <a:r>
              <a:rPr lang="cs-CZ" dirty="0"/>
              <a:t>Zastavený Dle lokalizace na kaz:  Korunky </a:t>
            </a:r>
            <a:endParaRPr lang="cs-CZ" dirty="0" smtClean="0"/>
          </a:p>
          <a:p>
            <a:pPr marL="0" indent="0">
              <a:buNone/>
            </a:pPr>
            <a:r>
              <a:rPr lang="cs-CZ" dirty="0"/>
              <a:t> </a:t>
            </a:r>
            <a:r>
              <a:rPr lang="cs-CZ" dirty="0" smtClean="0"/>
              <a:t>                                                     </a:t>
            </a:r>
            <a:r>
              <a:rPr lang="cs-CZ" dirty="0"/>
              <a:t>Kořene </a:t>
            </a:r>
          </a:p>
          <a:p>
            <a:r>
              <a:rPr lang="cs-CZ" dirty="0" smtClean="0"/>
              <a:t>Dle </a:t>
            </a:r>
            <a:r>
              <a:rPr lang="cs-CZ" dirty="0"/>
              <a:t>postižené tkáně na kaz: </a:t>
            </a:r>
            <a:endParaRPr lang="cs-CZ" dirty="0" smtClean="0"/>
          </a:p>
          <a:p>
            <a:pPr marL="0" indent="0">
              <a:buNone/>
            </a:pPr>
            <a:r>
              <a:rPr lang="cs-CZ" dirty="0" smtClean="0"/>
              <a:t> </a:t>
            </a:r>
            <a:r>
              <a:rPr lang="cs-CZ" dirty="0"/>
              <a:t>Skloviny </a:t>
            </a:r>
            <a:endParaRPr lang="cs-CZ" dirty="0" smtClean="0"/>
          </a:p>
          <a:p>
            <a:pPr marL="0" indent="0">
              <a:buNone/>
            </a:pPr>
            <a:r>
              <a:rPr lang="cs-CZ" dirty="0" smtClean="0"/>
              <a:t> </a:t>
            </a:r>
            <a:r>
              <a:rPr lang="cs-CZ" dirty="0"/>
              <a:t>Zuboviny </a:t>
            </a:r>
            <a:endParaRPr lang="cs-CZ" dirty="0" smtClean="0"/>
          </a:p>
          <a:p>
            <a:pPr marL="0" indent="0">
              <a:buNone/>
            </a:pPr>
            <a:r>
              <a:rPr lang="cs-CZ" dirty="0" smtClean="0"/>
              <a:t> </a:t>
            </a:r>
            <a:r>
              <a:rPr lang="cs-CZ" dirty="0"/>
              <a:t>Cementu </a:t>
            </a:r>
            <a:endParaRPr lang="cs-CZ" dirty="0" smtClean="0"/>
          </a:p>
          <a:p>
            <a:r>
              <a:rPr lang="cs-CZ" dirty="0" smtClean="0"/>
              <a:t>Dle </a:t>
            </a:r>
            <a:r>
              <a:rPr lang="cs-CZ" dirty="0"/>
              <a:t>způsobu šíření na kaz:  </a:t>
            </a:r>
            <a:r>
              <a:rPr lang="cs-CZ" dirty="0" smtClean="0"/>
              <a:t>Penetrující</a:t>
            </a:r>
          </a:p>
          <a:p>
            <a:pPr marL="0" indent="0">
              <a:buNone/>
            </a:pPr>
            <a:r>
              <a:rPr lang="cs-CZ" dirty="0"/>
              <a:t> </a:t>
            </a:r>
            <a:r>
              <a:rPr lang="cs-CZ" dirty="0" smtClean="0"/>
              <a:t>                                         </a:t>
            </a:r>
            <a:r>
              <a:rPr lang="cs-CZ" dirty="0"/>
              <a:t> Podmiňující </a:t>
            </a:r>
            <a:endParaRPr lang="cs-CZ" dirty="0" smtClean="0"/>
          </a:p>
          <a:p>
            <a:pPr marL="0" indent="0">
              <a:buNone/>
            </a:pPr>
            <a:r>
              <a:rPr lang="cs-CZ" dirty="0" smtClean="0"/>
              <a:t>Další </a:t>
            </a:r>
            <a:r>
              <a:rPr lang="cs-CZ" dirty="0"/>
              <a:t>dělení na kaz:  Primární  Sekundární  Recidivující</a:t>
            </a:r>
          </a:p>
        </p:txBody>
      </p:sp>
    </p:spTree>
    <p:extLst>
      <p:ext uri="{BB962C8B-B14F-4D97-AF65-F5344CB8AC3E}">
        <p14:creationId xmlns:p14="http://schemas.microsoft.com/office/powerpoint/2010/main" val="15726881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Dělení zubního kazu</a:t>
            </a:r>
          </a:p>
        </p:txBody>
      </p:sp>
      <p:sp>
        <p:nvSpPr>
          <p:cNvPr id="3" name="Zástupný symbol pro obsah 2"/>
          <p:cNvSpPr>
            <a:spLocks noGrp="1"/>
          </p:cNvSpPr>
          <p:nvPr>
            <p:ph idx="1"/>
          </p:nvPr>
        </p:nvSpPr>
        <p:spPr/>
        <p:txBody>
          <a:bodyPr/>
          <a:lstStyle/>
          <a:p>
            <a:r>
              <a:rPr lang="cs-CZ" dirty="0"/>
              <a:t>podle vztahu k vitální zubní dřeni: </a:t>
            </a:r>
            <a:endParaRPr lang="cs-CZ" dirty="0" smtClean="0"/>
          </a:p>
          <a:p>
            <a:r>
              <a:rPr lang="cs-CZ" dirty="0" smtClean="0"/>
              <a:t> </a:t>
            </a:r>
            <a:r>
              <a:rPr lang="cs-CZ" dirty="0"/>
              <a:t>povrchní kaz (</a:t>
            </a:r>
            <a:r>
              <a:rPr lang="cs-CZ" dirty="0" err="1"/>
              <a:t>caries</a:t>
            </a:r>
            <a:r>
              <a:rPr lang="cs-CZ" dirty="0"/>
              <a:t> </a:t>
            </a:r>
            <a:r>
              <a:rPr lang="cs-CZ" dirty="0" err="1"/>
              <a:t>superficialis</a:t>
            </a:r>
            <a:r>
              <a:rPr lang="cs-CZ" dirty="0" smtClean="0"/>
              <a:t>),</a:t>
            </a:r>
          </a:p>
          <a:p>
            <a:r>
              <a:rPr lang="cs-CZ" dirty="0" smtClean="0"/>
              <a:t> </a:t>
            </a:r>
            <a:r>
              <a:rPr lang="cs-CZ" dirty="0"/>
              <a:t> střední kaz (</a:t>
            </a:r>
            <a:r>
              <a:rPr lang="cs-CZ" dirty="0" err="1"/>
              <a:t>caries</a:t>
            </a:r>
            <a:r>
              <a:rPr lang="cs-CZ" dirty="0"/>
              <a:t> media</a:t>
            </a:r>
            <a:r>
              <a:rPr lang="cs-CZ" dirty="0" smtClean="0"/>
              <a:t>),</a:t>
            </a:r>
          </a:p>
          <a:p>
            <a:r>
              <a:rPr lang="cs-CZ" dirty="0" smtClean="0"/>
              <a:t> </a:t>
            </a:r>
            <a:r>
              <a:rPr lang="cs-CZ" dirty="0"/>
              <a:t> kaz blízký dřeni (</a:t>
            </a:r>
            <a:r>
              <a:rPr lang="cs-CZ" dirty="0" err="1"/>
              <a:t>caries</a:t>
            </a:r>
            <a:r>
              <a:rPr lang="cs-CZ" dirty="0"/>
              <a:t> </a:t>
            </a:r>
            <a:r>
              <a:rPr lang="cs-CZ" dirty="0" err="1"/>
              <a:t>profunda</a:t>
            </a:r>
            <a:r>
              <a:rPr lang="cs-CZ" dirty="0"/>
              <a:t> </a:t>
            </a:r>
            <a:r>
              <a:rPr lang="cs-CZ" dirty="0" err="1"/>
              <a:t>pulpae</a:t>
            </a:r>
            <a:r>
              <a:rPr lang="cs-CZ" dirty="0"/>
              <a:t> proxima</a:t>
            </a:r>
            <a:r>
              <a:rPr lang="cs-CZ" dirty="0" smtClean="0"/>
              <a:t>),</a:t>
            </a:r>
          </a:p>
          <a:p>
            <a:r>
              <a:rPr lang="cs-CZ" dirty="0" smtClean="0"/>
              <a:t> </a:t>
            </a:r>
            <a:r>
              <a:rPr lang="cs-CZ" dirty="0"/>
              <a:t>kaz penetrující do dřeně (</a:t>
            </a:r>
            <a:r>
              <a:rPr lang="cs-CZ" dirty="0" err="1"/>
              <a:t>caries</a:t>
            </a:r>
            <a:r>
              <a:rPr lang="cs-CZ" dirty="0"/>
              <a:t> </a:t>
            </a:r>
            <a:r>
              <a:rPr lang="cs-CZ" dirty="0" err="1"/>
              <a:t>profunda</a:t>
            </a:r>
            <a:r>
              <a:rPr lang="cs-CZ" dirty="0"/>
              <a:t> ad </a:t>
            </a:r>
            <a:r>
              <a:rPr lang="cs-CZ" dirty="0" err="1"/>
              <a:t>pulpam</a:t>
            </a:r>
            <a:r>
              <a:rPr lang="cs-CZ" dirty="0"/>
              <a:t> </a:t>
            </a:r>
            <a:r>
              <a:rPr lang="cs-CZ" dirty="0" err="1"/>
              <a:t>penetrans</a:t>
            </a:r>
            <a:r>
              <a:rPr lang="cs-CZ" dirty="0"/>
              <a:t>)</a:t>
            </a:r>
          </a:p>
          <a:p>
            <a:endParaRPr lang="cs-CZ"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3916443"/>
            <a:ext cx="3626576" cy="2665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577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smtClean="0"/>
              <a:t>Dentin</a:t>
            </a:r>
            <a:endParaRPr lang="cs-CZ" sz="4400" dirty="0"/>
          </a:p>
        </p:txBody>
      </p:sp>
      <p:sp>
        <p:nvSpPr>
          <p:cNvPr id="3" name="Zástupný symbol pro obsah 2"/>
          <p:cNvSpPr>
            <a:spLocks noGrp="1"/>
          </p:cNvSpPr>
          <p:nvPr>
            <p:ph idx="1"/>
          </p:nvPr>
        </p:nvSpPr>
        <p:spPr>
          <a:xfrm>
            <a:off x="457200" y="1600200"/>
            <a:ext cx="8229600" cy="4997152"/>
          </a:xfrm>
        </p:spPr>
        <p:txBody>
          <a:bodyPr>
            <a:normAutofit/>
          </a:bodyPr>
          <a:lstStyle/>
          <a:p>
            <a:r>
              <a:rPr lang="cs-CZ" dirty="0" smtClean="0"/>
              <a:t>Zubovina – je součástí celého zubu, tvoří korunku i kořen. </a:t>
            </a:r>
            <a:endParaRPr lang="cs-CZ" dirty="0"/>
          </a:p>
          <a:p>
            <a:r>
              <a:rPr lang="cs-CZ" dirty="0" smtClean="0"/>
              <a:t>Dentin je z jedné třetiny ztvrdnutá bílkovina a ze dvou třetin jej tvoří vápenaté soli. Je to tkáň podobná kosti. Obsahuje dentinové kanálky v kterých pokračují výběžky odontoblastů- tzv. </a:t>
            </a:r>
            <a:r>
              <a:rPr lang="cs-CZ" dirty="0" err="1" smtClean="0"/>
              <a:t>Tomesova</a:t>
            </a:r>
            <a:r>
              <a:rPr lang="cs-CZ" dirty="0" smtClean="0"/>
              <a:t> vlákna.</a:t>
            </a:r>
          </a:p>
          <a:p>
            <a:r>
              <a:rPr lang="cs-CZ" b="1" dirty="0" smtClean="0"/>
              <a:t>Primární</a:t>
            </a:r>
            <a:r>
              <a:rPr lang="cs-CZ" dirty="0" smtClean="0"/>
              <a:t> dentin vzniká po dobu vývoje zubu. Uvnitř zubu se může dále tvořit z vrstvy odontoblastů ( i po prořezání zubu) tzv. </a:t>
            </a:r>
            <a:r>
              <a:rPr lang="cs-CZ" b="1" dirty="0" smtClean="0"/>
              <a:t>sekundární</a:t>
            </a:r>
            <a:r>
              <a:rPr lang="cs-CZ" dirty="0" smtClean="0"/>
              <a:t> dentin. Tvoří se po celou životnost zubu. </a:t>
            </a:r>
            <a:r>
              <a:rPr lang="cs-CZ" b="1" dirty="0" smtClean="0"/>
              <a:t>Terciální</a:t>
            </a:r>
            <a:r>
              <a:rPr lang="cs-CZ" dirty="0" smtClean="0"/>
              <a:t> dentin se tvoří jako obranný – při dráždění ( bakteriemi, traumatem skloviny </a:t>
            </a:r>
            <a:r>
              <a:rPr lang="cs-CZ" dirty="0"/>
              <a:t>např. pod místem kazu nebo pod plombou jako jakási </a:t>
            </a:r>
            <a:r>
              <a:rPr lang="cs-CZ" dirty="0" smtClean="0"/>
              <a:t>obranná bariéra</a:t>
            </a:r>
            <a:r>
              <a:rPr lang="cs-CZ" dirty="0"/>
              <a:t>. Terciární dentin může dutinu dřeňovou případně úplně obliterovat.</a:t>
            </a:r>
          </a:p>
          <a:p>
            <a:endParaRPr lang="cs-CZ" dirty="0"/>
          </a:p>
        </p:txBody>
      </p:sp>
    </p:spTree>
    <p:extLst>
      <p:ext uri="{BB962C8B-B14F-4D97-AF65-F5344CB8AC3E}">
        <p14:creationId xmlns:p14="http://schemas.microsoft.com/office/powerpoint/2010/main" val="1944913482"/>
      </p:ext>
    </p:extLst>
  </p:cSld>
  <p:clrMapOvr>
    <a:masterClrMapping/>
  </p:clrMapOvr>
  <p:transition spd="slow">
    <p:push di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Dělení zubního kazu</a:t>
            </a:r>
          </a:p>
        </p:txBody>
      </p:sp>
      <p:sp>
        <p:nvSpPr>
          <p:cNvPr id="3" name="Zástupný symbol pro obsah 2"/>
          <p:cNvSpPr>
            <a:spLocks noGrp="1"/>
          </p:cNvSpPr>
          <p:nvPr>
            <p:ph idx="1"/>
          </p:nvPr>
        </p:nvSpPr>
        <p:spPr/>
        <p:txBody>
          <a:bodyPr>
            <a:normAutofit lnSpcReduction="10000"/>
          </a:bodyPr>
          <a:lstStyle/>
          <a:p>
            <a:endParaRPr lang="cs-CZ" dirty="0"/>
          </a:p>
          <a:p>
            <a:endParaRPr lang="cs-CZ" dirty="0"/>
          </a:p>
          <a:p>
            <a:r>
              <a:rPr lang="cs-CZ" dirty="0"/>
              <a:t>    Penetrující kaz</a:t>
            </a:r>
          </a:p>
          <a:p>
            <a:endParaRPr lang="cs-CZ" dirty="0"/>
          </a:p>
          <a:p>
            <a:r>
              <a:rPr lang="cs-CZ" dirty="0"/>
              <a:t>    </a:t>
            </a:r>
            <a:r>
              <a:rPr lang="cs-CZ" dirty="0" err="1"/>
              <a:t>Podminující</a:t>
            </a:r>
            <a:r>
              <a:rPr lang="cs-CZ" dirty="0"/>
              <a:t> kaz</a:t>
            </a:r>
          </a:p>
          <a:p>
            <a:endParaRPr lang="cs-CZ" dirty="0"/>
          </a:p>
          <a:p>
            <a:r>
              <a:rPr lang="cs-CZ" dirty="0"/>
              <a:t>    Primární kaz</a:t>
            </a:r>
          </a:p>
          <a:p>
            <a:endParaRPr lang="cs-CZ" dirty="0"/>
          </a:p>
          <a:p>
            <a:r>
              <a:rPr lang="cs-CZ" dirty="0"/>
              <a:t>    Sekundární kaz</a:t>
            </a:r>
          </a:p>
          <a:p>
            <a:endParaRPr lang="cs-CZ" dirty="0"/>
          </a:p>
          <a:p>
            <a:r>
              <a:rPr lang="cs-CZ" dirty="0"/>
              <a:t>    Recidivující kaz</a:t>
            </a:r>
          </a:p>
          <a:p>
            <a:endParaRPr lang="cs-CZ"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6138" y="1804988"/>
            <a:ext cx="790575"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772" y="2636912"/>
            <a:ext cx="790575"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2067" y="3429000"/>
            <a:ext cx="790575"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2232" y="4078487"/>
            <a:ext cx="790575"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1657" y="5373216"/>
            <a:ext cx="790575"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70796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Lokalizace kazu</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smtClean="0"/>
              <a:t>Korunkový kaz – </a:t>
            </a:r>
            <a:r>
              <a:rPr lang="cs-CZ" dirty="0" err="1" smtClean="0"/>
              <a:t>Fisurální</a:t>
            </a:r>
            <a:r>
              <a:rPr lang="cs-CZ" dirty="0" smtClean="0"/>
              <a:t> – vzniká především v reliéfních rýhách abrazí nedotčené – nebo málo dotčené – okluzní plochy laterálních zubů. Takovýto kaz je typický především u mladých jedinců. Může také vzniknout v patologických puklinách, štěrbinách a trhlinách korunky, vzniklých v důsledku mikrotraumatizace zubů. Tehdy může postihnout v kterémkoliv období věku.</a:t>
            </a:r>
          </a:p>
          <a:p>
            <a:r>
              <a:rPr lang="cs-CZ" dirty="0" smtClean="0"/>
              <a:t>Okluzní kaz - Vzniká na okluzní ploše korunky laterálních zubů výrazněji postižených abrazí. Abrazí obnažený dentin je ke vzniku kazu náchylnější, než tvrdý email neabradovaných zubů. Je obvykle kazem starších jedinců. </a:t>
            </a:r>
          </a:p>
          <a:p>
            <a:r>
              <a:rPr lang="cs-CZ" dirty="0" smtClean="0"/>
              <a:t>Aproximální kaz – postihuje </a:t>
            </a:r>
            <a:r>
              <a:rPr lang="cs-CZ" dirty="0" err="1" smtClean="0"/>
              <a:t>mesiální</a:t>
            </a:r>
            <a:r>
              <a:rPr lang="cs-CZ" dirty="0" smtClean="0"/>
              <a:t>, nebo distální plochu korunky zubů. Začíná v místě kontaktu zubů se sousedním zubem. Je nejčastějším typem kazu. Vyskytuje se v kterémkoliv věku jedince. </a:t>
            </a:r>
          </a:p>
          <a:p>
            <a:r>
              <a:rPr lang="cs-CZ" dirty="0" smtClean="0"/>
              <a:t>Kazy krčku a kořene – vznikají při obnažení části zubu dříve překrytých a chráněných dásní a kostí alveolárního výběžku.</a:t>
            </a:r>
          </a:p>
          <a:p>
            <a:pPr marL="0" indent="0">
              <a:buNone/>
            </a:pPr>
            <a:r>
              <a:rPr lang="cs-CZ" dirty="0"/>
              <a:t> </a:t>
            </a:r>
            <a:r>
              <a:rPr lang="cs-CZ" dirty="0" smtClean="0"/>
              <a:t> Kaz krčku je lokalizován v blízkosti zubní dřeně a má tendenci k cirkulárnímu šíření. </a:t>
            </a:r>
            <a:endParaRPr lang="cs-CZ" dirty="0"/>
          </a:p>
        </p:txBody>
      </p:sp>
    </p:spTree>
    <p:extLst>
      <p:ext uri="{BB962C8B-B14F-4D97-AF65-F5344CB8AC3E}">
        <p14:creationId xmlns:p14="http://schemas.microsoft.com/office/powerpoint/2010/main" val="11621202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4400" dirty="0" smtClean="0">
                <a:ln w="13335" cmpd="sng">
                  <a:solidFill>
                    <a:srgbClr val="759AA5">
                      <a:lumMod val="50000"/>
                    </a:srgbClr>
                  </a:solidFill>
                  <a:prstDash val="solid"/>
                </a:ln>
                <a:solidFill>
                  <a:srgbClr val="B9AB6F">
                    <a:tint val="1000"/>
                  </a:srgbClr>
                </a:solidFill>
              </a:rPr>
              <a:t>Aktivita zubního kazu</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Hodnotíme , jaká byla intenzita vzniku změn v určitém čase, jak rychle změny vznikly a jaký mají průběh a také to, zda průběh změn pokračuje, nebo se zastavil.</a:t>
            </a:r>
          </a:p>
          <a:p>
            <a:r>
              <a:rPr lang="cs-CZ" dirty="0" smtClean="0"/>
              <a:t>Aktivitu hodnotíme na základě údajů pacienta, klinického a </a:t>
            </a:r>
            <a:r>
              <a:rPr lang="cs-CZ" dirty="0" err="1" smtClean="0"/>
              <a:t>rtg</a:t>
            </a:r>
            <a:r>
              <a:rPr lang="cs-CZ" dirty="0" smtClean="0"/>
              <a:t> vyšetření porovnáním stavu ve více návštěvách. </a:t>
            </a:r>
          </a:p>
          <a:p>
            <a:r>
              <a:rPr lang="cs-CZ" dirty="0" smtClean="0"/>
              <a:t>AKTIVNÍ zubní kaz znamená, že změny na TZT probíhají dále. Pokud je průběh změn rychlý, označujeme průběh kazu jako akutní nebo </a:t>
            </a:r>
            <a:r>
              <a:rPr lang="cs-CZ" dirty="0" err="1" smtClean="0"/>
              <a:t>rampantní</a:t>
            </a:r>
            <a:r>
              <a:rPr lang="cs-CZ" dirty="0" smtClean="0"/>
              <a:t> ( syndrom agresivní destrukce mléčných zubů), demineralizace, která vznikla za 6 měsíců, zubní kaz, který se prohloubil do dentinu za 6 – 12 měsíců znamená, že v daném období nebyla na ploše zubů prováděna dostatečná hygiena a fluoridace , převládala demineralizace nad </a:t>
            </a:r>
            <a:r>
              <a:rPr lang="cs-CZ" dirty="0" err="1" smtClean="0"/>
              <a:t>remineralizací</a:t>
            </a:r>
            <a:r>
              <a:rPr lang="cs-CZ" dirty="0" smtClean="0"/>
              <a:t>, kaz byl aktivní.</a:t>
            </a:r>
          </a:p>
        </p:txBody>
      </p:sp>
    </p:spTree>
    <p:extLst>
      <p:ext uri="{BB962C8B-B14F-4D97-AF65-F5344CB8AC3E}">
        <p14:creationId xmlns:p14="http://schemas.microsoft.com/office/powerpoint/2010/main" val="2204271092"/>
      </p:ext>
    </p:extLst>
  </p:cSld>
  <p:clrMapOvr>
    <a:masterClrMapping/>
  </p:clrMapOvr>
  <p:transition spd="slow">
    <p:push di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4400" dirty="0">
                <a:ln w="13335" cmpd="sng">
                  <a:solidFill>
                    <a:srgbClr val="759AA5">
                      <a:lumMod val="50000"/>
                    </a:srgbClr>
                  </a:solidFill>
                  <a:prstDash val="solid"/>
                </a:ln>
                <a:solidFill>
                  <a:srgbClr val="B9AB6F">
                    <a:tint val="1000"/>
                  </a:srgbClr>
                </a:solidFill>
              </a:rPr>
              <a:t>Aktivita zubního kazu</a:t>
            </a:r>
            <a:endParaRPr lang="cs-CZ" dirty="0"/>
          </a:p>
        </p:txBody>
      </p:sp>
      <p:sp>
        <p:nvSpPr>
          <p:cNvPr id="3" name="Zástupný symbol pro obsah 2"/>
          <p:cNvSpPr>
            <a:spLocks noGrp="1"/>
          </p:cNvSpPr>
          <p:nvPr>
            <p:ph idx="1"/>
          </p:nvPr>
        </p:nvSpPr>
        <p:spPr/>
        <p:txBody>
          <a:bodyPr/>
          <a:lstStyle/>
          <a:p>
            <a:r>
              <a:rPr lang="cs-CZ" dirty="0"/>
              <a:t>Pokud změny probíhají pomalu, označujeme daný zubní kaz jako chronický. </a:t>
            </a:r>
            <a:endParaRPr lang="cs-CZ" dirty="0" smtClean="0"/>
          </a:p>
          <a:p>
            <a:r>
              <a:rPr lang="cs-CZ" dirty="0" smtClean="0"/>
              <a:t>Je to pomalu probíhající demineralizace v časovém období</a:t>
            </a:r>
          </a:p>
          <a:p>
            <a:pPr marL="0" indent="0">
              <a:buNone/>
            </a:pPr>
            <a:r>
              <a:rPr lang="cs-CZ" dirty="0" smtClean="0"/>
              <a:t> 1 rok- 4 roky, změny v TZT jsou viditelné až po tomto období. Např. zubní kaz, který vidíme na </a:t>
            </a:r>
            <a:r>
              <a:rPr lang="cs-CZ" dirty="0" err="1" smtClean="0"/>
              <a:t>rtg</a:t>
            </a:r>
            <a:r>
              <a:rPr lang="cs-CZ" dirty="0" smtClean="0"/>
              <a:t> snímku projasnění v polovině skloviny a až po třech letech je viditelná změna projasnění v dentinu. </a:t>
            </a:r>
            <a:endParaRPr lang="cs-CZ" dirty="0"/>
          </a:p>
          <a:p>
            <a:r>
              <a:rPr lang="cs-CZ" dirty="0" smtClean="0"/>
              <a:t>Při akutním kazu by byla tato změna viditelná do 12 měsíců, chronický zubní kaz je také zubní kaz aktivní( probíhající)</a:t>
            </a:r>
            <a:endParaRPr lang="cs-CZ" dirty="0"/>
          </a:p>
        </p:txBody>
      </p:sp>
    </p:spTree>
    <p:extLst>
      <p:ext uri="{BB962C8B-B14F-4D97-AF65-F5344CB8AC3E}">
        <p14:creationId xmlns:p14="http://schemas.microsoft.com/office/powerpoint/2010/main" val="2516098608"/>
      </p:ext>
    </p:extLst>
  </p:cSld>
  <p:clrMapOvr>
    <a:masterClrMapping/>
  </p:clrMapOvr>
  <p:transition spd="slow">
    <p:push di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4400" dirty="0">
                <a:ln w="13335" cmpd="sng">
                  <a:solidFill>
                    <a:srgbClr val="759AA5">
                      <a:lumMod val="50000"/>
                    </a:srgbClr>
                  </a:solidFill>
                  <a:prstDash val="solid"/>
                </a:ln>
                <a:solidFill>
                  <a:srgbClr val="B9AB6F">
                    <a:tint val="1000"/>
                  </a:srgbClr>
                </a:solidFill>
              </a:rPr>
              <a:t>Aktivita zubního kazu</a:t>
            </a:r>
            <a:endParaRPr lang="cs-CZ" dirty="0"/>
          </a:p>
        </p:txBody>
      </p:sp>
      <p:sp>
        <p:nvSpPr>
          <p:cNvPr id="3" name="Zástupný symbol pro obsah 2"/>
          <p:cNvSpPr>
            <a:spLocks noGrp="1"/>
          </p:cNvSpPr>
          <p:nvPr>
            <p:ph idx="1"/>
          </p:nvPr>
        </p:nvSpPr>
        <p:spPr/>
        <p:txBody>
          <a:bodyPr>
            <a:normAutofit fontScale="92500"/>
          </a:bodyPr>
          <a:lstStyle/>
          <a:p>
            <a:r>
              <a:rPr lang="cs-CZ" dirty="0" smtClean="0"/>
              <a:t>Zastavený zubní kaz znamená, že změny nepokračují, neprohlubují se, nedochází k dalším ztrátám minerálů, zastavilo se aktivní poškození okolních tkání, zánětlivý proces se ohraničil ( cysta). Zastavený zubní kaz často vidíme po odstranění amalgámové výplně jako černý dentin, který vznikl jako obranná reakce dentinu. </a:t>
            </a:r>
          </a:p>
          <a:p>
            <a:r>
              <a:rPr lang="cs-CZ" dirty="0" smtClean="0"/>
              <a:t>Zastavený je i začínající kaz skloviny po její remineralizaci fluoridy. Označujeme jej jako demineralizovaná plocha zubu, projevující se změnou barvy.</a:t>
            </a:r>
          </a:p>
          <a:p>
            <a:r>
              <a:rPr lang="cs-CZ" dirty="0" smtClean="0"/>
              <a:t>Vyšetřující hodnotí i subjektivní údaje pacienta, jeho pocity, problémy (citlivost zubu na studené, teplé, sladké) bolest na podmět, </a:t>
            </a:r>
            <a:r>
              <a:rPr lang="cs-CZ" dirty="0" err="1" smtClean="0"/>
              <a:t>spontální</a:t>
            </a:r>
            <a:r>
              <a:rPr lang="cs-CZ" dirty="0" smtClean="0"/>
              <a:t> bolest, trvání a čas bolesti ( v noci, při dotyku zubu) charakter bolesti( šlehající, prudká, tupá, mírná, pulzující, občasná apod.) </a:t>
            </a:r>
            <a:endParaRPr lang="cs-CZ" dirty="0"/>
          </a:p>
        </p:txBody>
      </p:sp>
    </p:spTree>
    <p:extLst>
      <p:ext uri="{BB962C8B-B14F-4D97-AF65-F5344CB8AC3E}">
        <p14:creationId xmlns:p14="http://schemas.microsoft.com/office/powerpoint/2010/main" val="4213163969"/>
      </p:ext>
    </p:extLst>
  </p:cSld>
  <p:clrMapOvr>
    <a:masterClrMapping/>
  </p:clrMapOvr>
  <p:transition spd="slow">
    <p:push di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3645024"/>
            <a:ext cx="4799186" cy="324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324" y="404664"/>
            <a:ext cx="5616624"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32765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4400" dirty="0" smtClean="0">
                <a:ln w="13335" cmpd="sng">
                  <a:solidFill>
                    <a:srgbClr val="759AA5">
                      <a:lumMod val="50000"/>
                    </a:srgbClr>
                  </a:solidFill>
                  <a:prstDash val="solid"/>
                </a:ln>
                <a:solidFill>
                  <a:srgbClr val="B9AB6F">
                    <a:tint val="1000"/>
                  </a:srgbClr>
                </a:solidFill>
              </a:rPr>
              <a:t>Aktivita </a:t>
            </a:r>
            <a:r>
              <a:rPr lang="cs-CZ" sz="4400" dirty="0">
                <a:ln w="13335" cmpd="sng">
                  <a:solidFill>
                    <a:srgbClr val="759AA5">
                      <a:lumMod val="50000"/>
                    </a:srgbClr>
                  </a:solidFill>
                  <a:prstDash val="solid"/>
                </a:ln>
                <a:solidFill>
                  <a:srgbClr val="B9AB6F">
                    <a:tint val="1000"/>
                  </a:srgbClr>
                </a:solidFill>
              </a:rPr>
              <a:t>zubního kazu</a:t>
            </a:r>
            <a:endParaRPr lang="cs-CZ" dirty="0"/>
          </a:p>
        </p:txBody>
      </p:sp>
      <p:sp>
        <p:nvSpPr>
          <p:cNvPr id="3" name="Zástupný symbol pro obsah 2"/>
          <p:cNvSpPr>
            <a:spLocks noGrp="1"/>
          </p:cNvSpPr>
          <p:nvPr>
            <p:ph idx="1"/>
          </p:nvPr>
        </p:nvSpPr>
        <p:spPr/>
        <p:txBody>
          <a:bodyPr>
            <a:normAutofit/>
          </a:bodyPr>
          <a:lstStyle/>
          <a:p>
            <a:r>
              <a:rPr lang="cs-CZ" dirty="0" smtClean="0"/>
              <a:t>Barva zubů dočasných je mléčně bílá. Základní barva stálých zubů je slonovinová bílá, žlutá nebo šedá s individuálními odchylkami. Žlutavá barva je daná barvou dentinu a určuje ji stupeň transparence skloviny. Korunky zubu jsou barevně rozdílné, protože sklovina má různou šířku. Tam. Kde chybí dentin např. v prostoru hrbolků, řezných hranách, jsou zuby zčásti modravě transparentní. Krčková třetina korunky je více žlutá. S přibývajícím zvápenatěním se zvětšuje homogenita tvrdých substancí zubu a sklovina je transparentnější. Tento princip platí i v dentinu, kterého kanálky se se zvyšujícím věkem zužují. Následkem těchto změn mají zuby v různém věku jedince odlišné odstíny barvy.</a:t>
            </a:r>
          </a:p>
          <a:p>
            <a:pPr marL="0" indent="0">
              <a:buNone/>
            </a:pPr>
            <a:endParaRPr lang="cs-CZ" dirty="0"/>
          </a:p>
        </p:txBody>
      </p:sp>
    </p:spTree>
    <p:extLst>
      <p:ext uri="{BB962C8B-B14F-4D97-AF65-F5344CB8AC3E}">
        <p14:creationId xmlns:p14="http://schemas.microsoft.com/office/powerpoint/2010/main" val="1116793614"/>
      </p:ext>
    </p:extLst>
  </p:cSld>
  <p:clrMapOvr>
    <a:masterClrMapping/>
  </p:clrMapOvr>
  <p:transition spd="slow">
    <p:push di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Klasifikace zubního kazu podle rozsahu a </a:t>
            </a:r>
            <a:r>
              <a:rPr lang="cs-CZ" dirty="0" smtClean="0"/>
              <a:t>lokalizace</a:t>
            </a:r>
            <a:endParaRPr lang="cs-CZ" dirty="0"/>
          </a:p>
        </p:txBody>
      </p:sp>
      <p:sp>
        <p:nvSpPr>
          <p:cNvPr id="3" name="Zástupný symbol pro obsah 2"/>
          <p:cNvSpPr>
            <a:spLocks noGrp="1"/>
          </p:cNvSpPr>
          <p:nvPr>
            <p:ph idx="1"/>
          </p:nvPr>
        </p:nvSpPr>
        <p:spPr/>
        <p:txBody>
          <a:bodyPr>
            <a:normAutofit/>
          </a:bodyPr>
          <a:lstStyle/>
          <a:p>
            <a:r>
              <a:rPr lang="cs-CZ" dirty="0"/>
              <a:t>I. třída: </a:t>
            </a:r>
            <a:r>
              <a:rPr lang="cs-CZ" dirty="0" err="1"/>
              <a:t>fisurální</a:t>
            </a:r>
            <a:r>
              <a:rPr lang="cs-CZ" dirty="0"/>
              <a:t> a jamkový reliéf na okluzi premolárů a molárů a slepé otvůrky (</a:t>
            </a:r>
            <a:r>
              <a:rPr lang="cs-CZ" dirty="0" err="1"/>
              <a:t>foramina</a:t>
            </a:r>
            <a:r>
              <a:rPr lang="cs-CZ" dirty="0"/>
              <a:t> </a:t>
            </a:r>
            <a:r>
              <a:rPr lang="cs-CZ" dirty="0" err="1"/>
              <a:t>caeca</a:t>
            </a:r>
            <a:r>
              <a:rPr lang="cs-CZ" dirty="0"/>
              <a:t>). </a:t>
            </a:r>
          </a:p>
          <a:p>
            <a:r>
              <a:rPr lang="cs-CZ" dirty="0"/>
              <a:t>II. třída: aproximální plochy premolárů a molárů. </a:t>
            </a:r>
          </a:p>
          <a:p>
            <a:r>
              <a:rPr lang="cs-CZ" dirty="0"/>
              <a:t>III. třída: aproximální kavity ve frontálním úseku nezasahující incizní hranu. </a:t>
            </a:r>
          </a:p>
          <a:p>
            <a:r>
              <a:rPr lang="cs-CZ" dirty="0"/>
              <a:t>IV. třída: aproximální plochy řezáků a špičáků zeslabují nebo zasahující incizní hranu. </a:t>
            </a:r>
          </a:p>
          <a:p>
            <a:r>
              <a:rPr lang="cs-CZ" dirty="0"/>
              <a:t>V. třída: krčková oblast (gingivální třetina korunek) všech zubů. </a:t>
            </a:r>
          </a:p>
          <a:p>
            <a:r>
              <a:rPr lang="cs-CZ" dirty="0" smtClean="0"/>
              <a:t>VI</a:t>
            </a:r>
            <a:r>
              <a:rPr lang="cs-CZ" dirty="0"/>
              <a:t>. třída: defekty zubní korunky, které vznikají </a:t>
            </a:r>
            <a:r>
              <a:rPr lang="cs-CZ" dirty="0" err="1"/>
              <a:t>atricí</a:t>
            </a:r>
            <a:r>
              <a:rPr lang="cs-CZ" dirty="0"/>
              <a:t> nebo abrazí v oblasti hrbolků premolárů a molárů a incizních hran řezáků a špičák</a:t>
            </a:r>
          </a:p>
        </p:txBody>
      </p:sp>
    </p:spTree>
    <p:extLst>
      <p:ext uri="{BB962C8B-B14F-4D97-AF65-F5344CB8AC3E}">
        <p14:creationId xmlns:p14="http://schemas.microsoft.com/office/powerpoint/2010/main" val="21426700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620688"/>
            <a:ext cx="6048672" cy="5762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0931106"/>
      </p:ext>
    </p:extLst>
  </p:cSld>
  <p:clrMapOvr>
    <a:masterClrMapping/>
  </p:clrMapOvr>
  <p:transition spd="slow">
    <p:push dir="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Bílá skvrna (</a:t>
            </a:r>
            <a:r>
              <a:rPr lang="cs-CZ" dirty="0" err="1"/>
              <a:t>white</a:t>
            </a:r>
            <a:r>
              <a:rPr lang="cs-CZ" dirty="0"/>
              <a:t> spot</a:t>
            </a:r>
            <a:r>
              <a:rPr lang="cs-CZ" dirty="0" smtClean="0"/>
              <a:t>)    Dg. K12 </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a:t>Bílou skvrnu stanovíme u pacienta, u kterého při klinickém vyšetření zjistíme barevné odchylky na povrchu zubu. Klinicky popisujeme lokalitu, rozsah, stupeň, kvalitu, rychlost vzniku, aktivitu změn a subjektivní pocity pacienta při vzniku bílých skvrn, které získáme na základě kladení anamnestických otázek </a:t>
            </a:r>
            <a:r>
              <a:rPr lang="cs-CZ" dirty="0" smtClean="0"/>
              <a:t>pacientovi</a:t>
            </a:r>
          </a:p>
          <a:p>
            <a:r>
              <a:rPr lang="cs-CZ" dirty="0"/>
              <a:t> Převážně se setkáváme s bílými skvrnami na hladkých plochách jednotlivých zubů. Navzájem se odlišují jejich vzhledem a původem vzniku. Bílá skvrna může být hladká, drsná, lesklá, matná, vyskytující se na jednom zubu, na skupině zubů, na všech zubech anebo na zubech, které mají stejný čas vývoje a </a:t>
            </a:r>
            <a:r>
              <a:rPr lang="cs-CZ" dirty="0" smtClean="0"/>
              <a:t>mineralizace. </a:t>
            </a:r>
            <a:endParaRPr lang="cs-CZ" dirty="0"/>
          </a:p>
          <a:p>
            <a:r>
              <a:rPr lang="cs-CZ" dirty="0"/>
              <a:t> Bílou skvrnu můžeme rozdělit do dvou skupin podle toho, zda vznikla na základě mikrobiálního nebo nemikrobiálního poškození. Do skupiny nebakteriálního poškození patří bílé </a:t>
            </a:r>
            <a:r>
              <a:rPr lang="cs-CZ" b="1" dirty="0"/>
              <a:t>skvrny traumatického původu a vývojové poruchy</a:t>
            </a:r>
            <a:r>
              <a:rPr lang="cs-CZ" dirty="0"/>
              <a:t>. Mikrobiálním poškozením vzniká bílá skvrna jako počáteční stádium vzniku </a:t>
            </a:r>
            <a:r>
              <a:rPr lang="cs-CZ" b="1" dirty="0"/>
              <a:t>zubního kazu</a:t>
            </a:r>
            <a:r>
              <a:rPr lang="cs-CZ" dirty="0"/>
              <a:t>. Tato křídově bílá skvrna se označuje jako iniciální kariézní </a:t>
            </a:r>
            <a:r>
              <a:rPr lang="cs-CZ" dirty="0" smtClean="0"/>
              <a:t>léze ( K1)</a:t>
            </a:r>
            <a:endParaRPr lang="cs-CZ" dirty="0"/>
          </a:p>
        </p:txBody>
      </p:sp>
    </p:spTree>
    <p:extLst>
      <p:ext uri="{BB962C8B-B14F-4D97-AF65-F5344CB8AC3E}">
        <p14:creationId xmlns:p14="http://schemas.microsoft.com/office/powerpoint/2010/main" val="4240677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smtClean="0"/>
              <a:t>Stavba zubu</a:t>
            </a:r>
            <a:endParaRPr lang="cs-CZ" sz="4400" dirty="0"/>
          </a:p>
        </p:txBody>
      </p:sp>
      <p:sp>
        <p:nvSpPr>
          <p:cNvPr id="3" name="Zástupný symbol pro obsah 2"/>
          <p:cNvSpPr>
            <a:spLocks noGrp="1"/>
          </p:cNvSpPr>
          <p:nvPr>
            <p:ph idx="1"/>
          </p:nvPr>
        </p:nvSpPr>
        <p:spPr>
          <a:xfrm>
            <a:off x="457200" y="1639227"/>
            <a:ext cx="8229600" cy="4598085"/>
          </a:xfrm>
        </p:spPr>
        <p:txBody>
          <a:bodyPr/>
          <a:lstStyle/>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r>
              <a:rPr lang="cs-CZ" dirty="0" smtClean="0"/>
              <a:t>A – sklovina</a:t>
            </a:r>
          </a:p>
          <a:p>
            <a:r>
              <a:rPr lang="cs-CZ" dirty="0" smtClean="0"/>
              <a:t>B - dentin</a:t>
            </a:r>
            <a:endParaRPr lang="cs-CZ"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2996952"/>
            <a:ext cx="3696153" cy="3605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1363788"/>
            <a:ext cx="3600400" cy="3436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5904866"/>
      </p:ext>
    </p:extLst>
  </p:cSld>
  <p:clrMapOvr>
    <a:masterClrMapping/>
  </p:clrMapOvr>
  <p:transition spd="slow">
    <p:push dir="u"/>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Venkovní typy skvrn na zubech</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solidFill>
                  <a:srgbClr val="00B050"/>
                </a:solidFill>
              </a:rPr>
              <a:t>Zelené </a:t>
            </a:r>
            <a:r>
              <a:rPr lang="cs-CZ" dirty="0" smtClean="0"/>
              <a:t>– příčina chromogenní bakterie a houby ( </a:t>
            </a:r>
            <a:r>
              <a:rPr lang="cs-CZ" dirty="0" err="1" smtClean="0"/>
              <a:t>Penicilium</a:t>
            </a:r>
            <a:r>
              <a:rPr lang="cs-CZ" dirty="0" smtClean="0"/>
              <a:t> a </a:t>
            </a:r>
            <a:r>
              <a:rPr lang="cs-CZ" dirty="0" err="1" smtClean="0"/>
              <a:t>Aspergillus</a:t>
            </a:r>
            <a:r>
              <a:rPr lang="cs-CZ" dirty="0" smtClean="0"/>
              <a:t> </a:t>
            </a:r>
            <a:r>
              <a:rPr lang="cs-CZ" dirty="0" err="1" smtClean="0"/>
              <a:t>spp</a:t>
            </a:r>
            <a:r>
              <a:rPr lang="cs-CZ" dirty="0" smtClean="0"/>
              <a:t>.) při špatné orální hygieně, nejčastěji u dětí  s defekty skloviny. Postup </a:t>
            </a:r>
            <a:r>
              <a:rPr lang="cs-CZ" dirty="0"/>
              <a:t>o</a:t>
            </a:r>
            <a:r>
              <a:rPr lang="cs-CZ" dirty="0" smtClean="0"/>
              <a:t>šetření nedělat </a:t>
            </a:r>
            <a:r>
              <a:rPr lang="cs-CZ" dirty="0" err="1" smtClean="0"/>
              <a:t>skejling</a:t>
            </a:r>
            <a:r>
              <a:rPr lang="cs-CZ" dirty="0" smtClean="0"/>
              <a:t> na demineralizované sklovině, která se nachází pod skvrnami. Odstranit lze po dobu instruktáže čištění zubů zubním kartáčkem nebo zlehka přeleštit. Můžeme použít i peroxid vodíku 3% na vybělení a odstranění</a:t>
            </a:r>
            <a:r>
              <a:rPr lang="cs-CZ" dirty="0"/>
              <a:t>.</a:t>
            </a:r>
            <a:endParaRPr lang="cs-CZ" dirty="0" smtClean="0"/>
          </a:p>
          <a:p>
            <a:r>
              <a:rPr lang="cs-CZ" dirty="0"/>
              <a:t> </a:t>
            </a:r>
            <a:r>
              <a:rPr lang="cs-CZ" dirty="0" smtClean="0"/>
              <a:t> </a:t>
            </a:r>
            <a:r>
              <a:rPr lang="cs-CZ" dirty="0" smtClean="0">
                <a:solidFill>
                  <a:schemeClr val="bg1"/>
                </a:solidFill>
              </a:rPr>
              <a:t>Černé </a:t>
            </a:r>
            <a:r>
              <a:rPr lang="cs-CZ" dirty="0" smtClean="0"/>
              <a:t>– příčina železo ve slině, roztoky obsahující železo, </a:t>
            </a:r>
            <a:r>
              <a:rPr lang="cs-CZ" dirty="0" err="1" smtClean="0"/>
              <a:t>Acttinomyces</a:t>
            </a:r>
            <a:r>
              <a:rPr lang="cs-CZ" dirty="0" smtClean="0"/>
              <a:t> </a:t>
            </a:r>
            <a:r>
              <a:rPr lang="cs-CZ" dirty="0" err="1" smtClean="0"/>
              <a:t>spp</a:t>
            </a:r>
            <a:r>
              <a:rPr lang="cs-CZ" dirty="0" smtClean="0"/>
              <a:t>., </a:t>
            </a:r>
            <a:r>
              <a:rPr lang="cs-CZ" dirty="0"/>
              <a:t>p</a:t>
            </a:r>
            <a:r>
              <a:rPr lang="cs-CZ" dirty="0" smtClean="0"/>
              <a:t>rofesionální expozice při práci se železem, manganem, stříbrem. Postup ošetření důkladný </a:t>
            </a:r>
            <a:r>
              <a:rPr lang="cs-CZ" dirty="0" err="1" smtClean="0"/>
              <a:t>skejling</a:t>
            </a:r>
            <a:r>
              <a:rPr lang="cs-CZ" dirty="0" smtClean="0"/>
              <a:t>, protože skvrny mají vlastnosti podobné zubnímu kameni a selektivní leštění na úplné odstranění.</a:t>
            </a:r>
            <a:endParaRPr lang="cs-CZ" dirty="0"/>
          </a:p>
        </p:txBody>
      </p:sp>
    </p:spTree>
    <p:extLst>
      <p:ext uri="{BB962C8B-B14F-4D97-AF65-F5344CB8AC3E}">
        <p14:creationId xmlns:p14="http://schemas.microsoft.com/office/powerpoint/2010/main" val="3782667684"/>
      </p:ext>
    </p:extLst>
  </p:cSld>
  <p:clrMapOvr>
    <a:masterClrMapping/>
  </p:clrMapOvr>
  <p:transition spd="slow">
    <p:push di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smtClean="0">
                <a:ln w="13335" cmpd="sng">
                  <a:solidFill>
                    <a:srgbClr val="759AA5">
                      <a:lumMod val="50000"/>
                    </a:srgbClr>
                  </a:solidFill>
                  <a:prstDash val="solid"/>
                </a:ln>
                <a:solidFill>
                  <a:srgbClr val="B9AB6F">
                    <a:tint val="1000"/>
                  </a:srgbClr>
                </a:solidFill>
              </a:rPr>
              <a:t>Venkovní typy </a:t>
            </a:r>
            <a:r>
              <a:rPr lang="cs-CZ" sz="4400" dirty="0">
                <a:ln w="13335" cmpd="sng">
                  <a:solidFill>
                    <a:srgbClr val="759AA5">
                      <a:lumMod val="50000"/>
                    </a:srgbClr>
                  </a:solidFill>
                  <a:prstDash val="solid"/>
                </a:ln>
                <a:solidFill>
                  <a:srgbClr val="B9AB6F">
                    <a:tint val="1000"/>
                  </a:srgbClr>
                </a:solidFill>
              </a:rPr>
              <a:t>skvrn na zubech</a:t>
            </a:r>
            <a:endParaRPr lang="cs-CZ" sz="4400" dirty="0"/>
          </a:p>
        </p:txBody>
      </p:sp>
      <p:sp>
        <p:nvSpPr>
          <p:cNvPr id="3" name="Zástupný symbol pro obsah 2"/>
          <p:cNvSpPr>
            <a:spLocks noGrp="1"/>
          </p:cNvSpPr>
          <p:nvPr>
            <p:ph idx="1"/>
          </p:nvPr>
        </p:nvSpPr>
        <p:spPr/>
        <p:txBody>
          <a:bodyPr/>
          <a:lstStyle/>
          <a:p>
            <a:r>
              <a:rPr lang="cs-CZ" dirty="0" smtClean="0">
                <a:solidFill>
                  <a:srgbClr val="FFC000"/>
                </a:solidFill>
              </a:rPr>
              <a:t>Oranžové </a:t>
            </a:r>
            <a:r>
              <a:rPr lang="cs-CZ" dirty="0" smtClean="0">
                <a:solidFill>
                  <a:schemeClr val="tx1"/>
                </a:solidFill>
              </a:rPr>
              <a:t>příčina chromogenní bakterie ( </a:t>
            </a:r>
            <a:r>
              <a:rPr lang="cs-CZ" dirty="0" err="1" smtClean="0">
                <a:solidFill>
                  <a:schemeClr val="tx1"/>
                </a:solidFill>
              </a:rPr>
              <a:t>Serratia</a:t>
            </a:r>
            <a:r>
              <a:rPr lang="cs-CZ" dirty="0" smtClean="0">
                <a:solidFill>
                  <a:schemeClr val="tx1"/>
                </a:solidFill>
              </a:rPr>
              <a:t> </a:t>
            </a:r>
            <a:r>
              <a:rPr lang="cs-CZ" dirty="0" err="1" smtClean="0">
                <a:solidFill>
                  <a:schemeClr val="tx1"/>
                </a:solidFill>
              </a:rPr>
              <a:t>marcescens</a:t>
            </a:r>
            <a:r>
              <a:rPr lang="cs-CZ" dirty="0" smtClean="0">
                <a:solidFill>
                  <a:schemeClr val="tx1"/>
                </a:solidFill>
              </a:rPr>
              <a:t> a </a:t>
            </a:r>
            <a:r>
              <a:rPr lang="cs-CZ" dirty="0" err="1" smtClean="0">
                <a:solidFill>
                  <a:schemeClr val="tx1"/>
                </a:solidFill>
              </a:rPr>
              <a:t>Flavobacterium</a:t>
            </a:r>
            <a:r>
              <a:rPr lang="cs-CZ" dirty="0" smtClean="0">
                <a:solidFill>
                  <a:schemeClr val="tx1"/>
                </a:solidFill>
              </a:rPr>
              <a:t> </a:t>
            </a:r>
            <a:r>
              <a:rPr lang="cs-CZ" dirty="0" err="1" smtClean="0">
                <a:solidFill>
                  <a:schemeClr val="tx1"/>
                </a:solidFill>
              </a:rPr>
              <a:t>lutescens</a:t>
            </a:r>
            <a:r>
              <a:rPr lang="cs-CZ" dirty="0" smtClean="0">
                <a:solidFill>
                  <a:schemeClr val="tx1"/>
                </a:solidFill>
              </a:rPr>
              <a:t>) Při špatné orální hygieně. Postup ošetření jemný </a:t>
            </a:r>
            <a:r>
              <a:rPr lang="cs-CZ" dirty="0" err="1" smtClean="0">
                <a:solidFill>
                  <a:schemeClr val="tx1"/>
                </a:solidFill>
              </a:rPr>
              <a:t>skejling</a:t>
            </a:r>
            <a:r>
              <a:rPr lang="cs-CZ" dirty="0" smtClean="0">
                <a:solidFill>
                  <a:schemeClr val="tx1"/>
                </a:solidFill>
              </a:rPr>
              <a:t> a potom selektivní leštění</a:t>
            </a:r>
          </a:p>
          <a:p>
            <a:r>
              <a:rPr lang="cs-CZ" dirty="0" smtClean="0">
                <a:solidFill>
                  <a:schemeClr val="accent6">
                    <a:lumMod val="50000"/>
                  </a:schemeClr>
                </a:solidFill>
              </a:rPr>
              <a:t>Hnědé</a:t>
            </a:r>
            <a:r>
              <a:rPr lang="cs-CZ" dirty="0" smtClean="0">
                <a:solidFill>
                  <a:schemeClr val="tx1"/>
                </a:solidFill>
              </a:rPr>
              <a:t> příčina dehet u kuřáků, žvýkání tabáku, pigmenty a třísloviny (  organické sloučeniny z rostlin) z jídla a nápojů. ˇ</a:t>
            </a:r>
            <a:r>
              <a:rPr lang="cs-CZ" dirty="0" err="1" smtClean="0">
                <a:solidFill>
                  <a:schemeClr val="tx1"/>
                </a:solidFill>
              </a:rPr>
              <a:t>Ustní</a:t>
            </a:r>
            <a:r>
              <a:rPr lang="cs-CZ" dirty="0" smtClean="0">
                <a:solidFill>
                  <a:schemeClr val="tx1"/>
                </a:solidFill>
              </a:rPr>
              <a:t> vody s fluoridem </a:t>
            </a:r>
            <a:r>
              <a:rPr lang="cs-CZ" dirty="0" err="1" smtClean="0">
                <a:solidFill>
                  <a:schemeClr val="tx1"/>
                </a:solidFill>
              </a:rPr>
              <a:t>cínnatým</a:t>
            </a:r>
            <a:r>
              <a:rPr lang="cs-CZ" dirty="0" smtClean="0">
                <a:solidFill>
                  <a:schemeClr val="tx1"/>
                </a:solidFill>
              </a:rPr>
              <a:t> , </a:t>
            </a:r>
            <a:r>
              <a:rPr lang="cs-CZ" dirty="0" err="1" smtClean="0">
                <a:solidFill>
                  <a:schemeClr val="tx1"/>
                </a:solidFill>
              </a:rPr>
              <a:t>chlorhexidinem</a:t>
            </a:r>
            <a:r>
              <a:rPr lang="cs-CZ" dirty="0" smtClean="0">
                <a:solidFill>
                  <a:schemeClr val="tx1"/>
                </a:solidFill>
              </a:rPr>
              <a:t>.. Postup ošetření jemný </a:t>
            </a:r>
            <a:r>
              <a:rPr lang="cs-CZ" dirty="0" err="1" smtClean="0">
                <a:solidFill>
                  <a:schemeClr val="tx1"/>
                </a:solidFill>
              </a:rPr>
              <a:t>skejling</a:t>
            </a:r>
            <a:r>
              <a:rPr lang="cs-CZ" dirty="0" smtClean="0">
                <a:solidFill>
                  <a:schemeClr val="tx1"/>
                </a:solidFill>
              </a:rPr>
              <a:t> a potom selektivní leštění</a:t>
            </a:r>
          </a:p>
          <a:p>
            <a:r>
              <a:rPr lang="cs-CZ" dirty="0" smtClean="0">
                <a:solidFill>
                  <a:srgbClr val="FFFF00"/>
                </a:solidFill>
              </a:rPr>
              <a:t>Žluté</a:t>
            </a:r>
            <a:r>
              <a:rPr lang="cs-CZ" dirty="0" smtClean="0">
                <a:solidFill>
                  <a:schemeClr val="tx1"/>
                </a:solidFill>
              </a:rPr>
              <a:t> příčina orální </a:t>
            </a:r>
            <a:r>
              <a:rPr lang="cs-CZ" dirty="0" err="1" smtClean="0">
                <a:solidFill>
                  <a:schemeClr val="tx1"/>
                </a:solidFill>
              </a:rPr>
              <a:t>biofilm</a:t>
            </a:r>
            <a:r>
              <a:rPr lang="cs-CZ" dirty="0" smtClean="0">
                <a:solidFill>
                  <a:schemeClr val="tx1"/>
                </a:solidFill>
              </a:rPr>
              <a:t> postup ošetření odstranit po dobu instruktáže čištění zubů zubním kartáčkem pacientem.</a:t>
            </a:r>
          </a:p>
          <a:p>
            <a:r>
              <a:rPr lang="cs-CZ" dirty="0" smtClean="0">
                <a:solidFill>
                  <a:srgbClr val="339966"/>
                </a:solidFill>
              </a:rPr>
              <a:t>Modro-zelené</a:t>
            </a:r>
            <a:r>
              <a:rPr lang="cs-CZ" dirty="0" smtClean="0">
                <a:solidFill>
                  <a:schemeClr val="tx1"/>
                </a:solidFill>
              </a:rPr>
              <a:t> příčina rtuť a olověný prach. Postup ošetření jemný </a:t>
            </a:r>
            <a:r>
              <a:rPr lang="cs-CZ" dirty="0" err="1" smtClean="0">
                <a:solidFill>
                  <a:schemeClr val="tx1"/>
                </a:solidFill>
              </a:rPr>
              <a:t>skejling</a:t>
            </a:r>
            <a:r>
              <a:rPr lang="cs-CZ" dirty="0" smtClean="0">
                <a:solidFill>
                  <a:schemeClr val="tx1"/>
                </a:solidFill>
              </a:rPr>
              <a:t> a potom selektivní leštění</a:t>
            </a:r>
            <a:endParaRPr lang="cs-CZ" dirty="0">
              <a:solidFill>
                <a:schemeClr val="tx1"/>
              </a:solidFill>
            </a:endParaRPr>
          </a:p>
        </p:txBody>
      </p:sp>
    </p:spTree>
    <p:extLst>
      <p:ext uri="{BB962C8B-B14F-4D97-AF65-F5344CB8AC3E}">
        <p14:creationId xmlns:p14="http://schemas.microsoft.com/office/powerpoint/2010/main" val="2911689625"/>
      </p:ext>
    </p:extLst>
  </p:cSld>
  <p:clrMapOvr>
    <a:masterClrMapping/>
  </p:clrMapOvr>
  <p:transition spd="slow">
    <p:push dir="u"/>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smtClean="0">
                <a:ln w="13335" cmpd="sng">
                  <a:solidFill>
                    <a:srgbClr val="759AA5">
                      <a:lumMod val="50000"/>
                    </a:srgbClr>
                  </a:solidFill>
                  <a:prstDash val="solid"/>
                </a:ln>
                <a:solidFill>
                  <a:srgbClr val="B9AB6F">
                    <a:tint val="1000"/>
                  </a:srgbClr>
                </a:solidFill>
              </a:rPr>
              <a:t>Venkovní typy </a:t>
            </a:r>
            <a:r>
              <a:rPr lang="cs-CZ" sz="4400" dirty="0">
                <a:ln w="13335" cmpd="sng">
                  <a:solidFill>
                    <a:srgbClr val="759AA5">
                      <a:lumMod val="50000"/>
                    </a:srgbClr>
                  </a:solidFill>
                  <a:prstDash val="solid"/>
                </a:ln>
                <a:solidFill>
                  <a:srgbClr val="B9AB6F">
                    <a:tint val="1000"/>
                  </a:srgbClr>
                </a:solidFill>
              </a:rPr>
              <a:t>skvrn na zubech</a:t>
            </a:r>
            <a:endParaRPr lang="cs-CZ" sz="4400" dirty="0"/>
          </a:p>
        </p:txBody>
      </p:sp>
      <p:sp>
        <p:nvSpPr>
          <p:cNvPr id="3" name="Zástupný symbol pro obsah 2"/>
          <p:cNvSpPr>
            <a:spLocks noGrp="1"/>
          </p:cNvSpPr>
          <p:nvPr>
            <p:ph idx="1"/>
          </p:nvPr>
        </p:nvSpPr>
        <p:spPr/>
        <p:txBody>
          <a:bodyPr/>
          <a:lstStyle/>
          <a:p>
            <a:r>
              <a:rPr lang="cs-CZ" dirty="0" smtClean="0">
                <a:solidFill>
                  <a:srgbClr val="600000"/>
                </a:solidFill>
              </a:rPr>
              <a:t>Červenočerné</a:t>
            </a:r>
            <a:r>
              <a:rPr lang="cs-CZ" dirty="0" smtClean="0"/>
              <a:t> příčina žvýkání betelových ořechů, betelových listů a vápna v kulturách Západního Tichomoří  a Jižní Asie. Postup ošetření důkladný </a:t>
            </a:r>
            <a:r>
              <a:rPr lang="cs-CZ" dirty="0" err="1" smtClean="0"/>
              <a:t>skejling</a:t>
            </a:r>
            <a:r>
              <a:rPr lang="cs-CZ" dirty="0" smtClean="0"/>
              <a:t> a potom selektivní leštění.</a:t>
            </a:r>
          </a:p>
          <a:p>
            <a:pPr marL="0" indent="0">
              <a:buNone/>
            </a:pPr>
            <a:endParaRPr lang="cs-CZ" dirty="0" smtClean="0"/>
          </a:p>
          <a:p>
            <a:pPr marL="0" indent="0">
              <a:buNone/>
            </a:pPr>
            <a:r>
              <a:rPr lang="cs-CZ" sz="4400" b="1" dirty="0" smtClean="0"/>
              <a:t>Vnitřní typy skvrn na zubech</a:t>
            </a:r>
          </a:p>
          <a:p>
            <a:r>
              <a:rPr lang="cs-CZ" b="1" dirty="0" smtClean="0"/>
              <a:t>Dentální fluoróza </a:t>
            </a:r>
            <a:r>
              <a:rPr lang="cs-CZ" dirty="0" smtClean="0"/>
              <a:t>– bílé až hnědé skvrny na sklovině příčina v nadměrném příjmu fluoru po dobu vývoje skloviny. Postup ošetření – nedají se odstranit skejlingem ani leštěním.</a:t>
            </a:r>
          </a:p>
          <a:p>
            <a:r>
              <a:rPr lang="cs-CZ" dirty="0" err="1" smtClean="0"/>
              <a:t>Hypokalcifikace</a:t>
            </a:r>
            <a:r>
              <a:rPr lang="cs-CZ" dirty="0" smtClean="0"/>
              <a:t> – bílé skvrny na sklovině. Příčina horečky v čase formování skloviny. Postup </a:t>
            </a:r>
            <a:r>
              <a:rPr lang="cs-CZ" dirty="0" err="1" smtClean="0"/>
              <a:t>oš</a:t>
            </a:r>
            <a:r>
              <a:rPr lang="cs-CZ" dirty="0" smtClean="0"/>
              <a:t>. – nedají se odstranit</a:t>
            </a:r>
          </a:p>
          <a:p>
            <a:endParaRPr lang="cs-CZ" b="1" dirty="0"/>
          </a:p>
        </p:txBody>
      </p:sp>
    </p:spTree>
    <p:extLst>
      <p:ext uri="{BB962C8B-B14F-4D97-AF65-F5344CB8AC3E}">
        <p14:creationId xmlns:p14="http://schemas.microsoft.com/office/powerpoint/2010/main" val="2442616317"/>
      </p:ext>
    </p:extLst>
  </p:cSld>
  <p:clrMapOvr>
    <a:masterClrMapping/>
  </p:clrMapOvr>
  <p:transition spd="slow">
    <p:push dir="u"/>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04664"/>
            <a:ext cx="8229600" cy="1012974"/>
          </a:xfrm>
        </p:spPr>
        <p:txBody>
          <a:bodyPr>
            <a:normAutofit fontScale="90000"/>
          </a:bodyPr>
          <a:lstStyle/>
          <a:p>
            <a:pPr lvl="0">
              <a:spcBef>
                <a:spcPct val="20000"/>
              </a:spcBef>
              <a:tabLst/>
            </a:pPr>
            <a:r>
              <a:rPr lang="cs-CZ" sz="4400" spc="0" dirty="0" smtClean="0">
                <a:ln>
                  <a:noFill/>
                </a:ln>
                <a:solidFill>
                  <a:srgbClr val="DFE6D0"/>
                </a:solidFill>
                <a:ea typeface="+mn-ea"/>
                <a:cs typeface="+mn-cs"/>
              </a:rPr>
              <a:t/>
            </a:r>
            <a:br>
              <a:rPr lang="cs-CZ" sz="4400" spc="0" dirty="0" smtClean="0">
                <a:ln>
                  <a:noFill/>
                </a:ln>
                <a:solidFill>
                  <a:srgbClr val="DFE6D0"/>
                </a:solidFill>
                <a:ea typeface="+mn-ea"/>
                <a:cs typeface="+mn-cs"/>
              </a:rPr>
            </a:br>
            <a:r>
              <a:rPr lang="cs-CZ" sz="4400" spc="0" dirty="0">
                <a:ln>
                  <a:noFill/>
                </a:ln>
                <a:solidFill>
                  <a:srgbClr val="DFE6D0"/>
                </a:solidFill>
                <a:ea typeface="+mn-ea"/>
                <a:cs typeface="+mn-cs"/>
              </a:rPr>
              <a:t/>
            </a:r>
            <a:br>
              <a:rPr lang="cs-CZ" sz="4400" spc="0" dirty="0">
                <a:ln>
                  <a:noFill/>
                </a:ln>
                <a:solidFill>
                  <a:srgbClr val="DFE6D0"/>
                </a:solidFill>
                <a:ea typeface="+mn-ea"/>
                <a:cs typeface="+mn-cs"/>
              </a:rPr>
            </a:br>
            <a:r>
              <a:rPr lang="cs-CZ" sz="4400" spc="0" dirty="0" smtClean="0">
                <a:ln>
                  <a:noFill/>
                </a:ln>
                <a:solidFill>
                  <a:srgbClr val="DFE6D0"/>
                </a:solidFill>
                <a:ea typeface="+mn-ea"/>
                <a:cs typeface="+mn-cs"/>
              </a:rPr>
              <a:t/>
            </a:r>
            <a:br>
              <a:rPr lang="cs-CZ" sz="4400" spc="0" dirty="0" smtClean="0">
                <a:ln>
                  <a:noFill/>
                </a:ln>
                <a:solidFill>
                  <a:srgbClr val="DFE6D0"/>
                </a:solidFill>
                <a:ea typeface="+mn-ea"/>
                <a:cs typeface="+mn-cs"/>
              </a:rPr>
            </a:br>
            <a:r>
              <a:rPr lang="cs-CZ" sz="4400" spc="0" dirty="0">
                <a:ln>
                  <a:noFill/>
                </a:ln>
                <a:solidFill>
                  <a:srgbClr val="DFE6D0"/>
                </a:solidFill>
                <a:ea typeface="+mn-ea"/>
                <a:cs typeface="+mn-cs"/>
              </a:rPr>
              <a:t/>
            </a:r>
            <a:br>
              <a:rPr lang="cs-CZ" sz="4400" spc="0" dirty="0">
                <a:ln>
                  <a:noFill/>
                </a:ln>
                <a:solidFill>
                  <a:srgbClr val="DFE6D0"/>
                </a:solidFill>
                <a:ea typeface="+mn-ea"/>
                <a:cs typeface="+mn-cs"/>
              </a:rPr>
            </a:br>
            <a:r>
              <a:rPr lang="cs-CZ" sz="4400" spc="0" dirty="0" smtClean="0">
                <a:ln>
                  <a:noFill/>
                </a:ln>
                <a:solidFill>
                  <a:srgbClr val="DFE6D0"/>
                </a:solidFill>
                <a:ea typeface="+mn-ea"/>
                <a:cs typeface="+mn-cs"/>
              </a:rPr>
              <a:t/>
            </a:r>
            <a:br>
              <a:rPr lang="cs-CZ" sz="4400" spc="0" dirty="0" smtClean="0">
                <a:ln>
                  <a:noFill/>
                </a:ln>
                <a:solidFill>
                  <a:srgbClr val="DFE6D0"/>
                </a:solidFill>
                <a:ea typeface="+mn-ea"/>
                <a:cs typeface="+mn-cs"/>
              </a:rPr>
            </a:br>
            <a:r>
              <a:rPr lang="cs-CZ" sz="4400" spc="0" dirty="0">
                <a:ln>
                  <a:noFill/>
                </a:ln>
                <a:solidFill>
                  <a:srgbClr val="DFE6D0"/>
                </a:solidFill>
                <a:ea typeface="+mn-ea"/>
                <a:cs typeface="+mn-cs"/>
              </a:rPr>
              <a:t/>
            </a:r>
            <a:br>
              <a:rPr lang="cs-CZ" sz="4400" spc="0" dirty="0">
                <a:ln>
                  <a:noFill/>
                </a:ln>
                <a:solidFill>
                  <a:srgbClr val="DFE6D0"/>
                </a:solidFill>
                <a:ea typeface="+mn-ea"/>
                <a:cs typeface="+mn-cs"/>
              </a:rPr>
            </a:br>
            <a:r>
              <a:rPr lang="cs-CZ" sz="4400" dirty="0" smtClean="0">
                <a:ln w="13335" cmpd="sng">
                  <a:solidFill>
                    <a:srgbClr val="759AA5">
                      <a:lumMod val="50000"/>
                    </a:srgbClr>
                  </a:solidFill>
                  <a:prstDash val="solid"/>
                </a:ln>
                <a:solidFill>
                  <a:srgbClr val="B9AB6F">
                    <a:tint val="1000"/>
                  </a:srgbClr>
                </a:solidFill>
              </a:rPr>
              <a:t>Vnitřní typy skvrn na zubech</a:t>
            </a:r>
            <a:endParaRPr lang="cs-CZ" sz="4900" spc="0" dirty="0">
              <a:ln>
                <a:noFill/>
              </a:ln>
              <a:solidFill>
                <a:srgbClr val="DFE6D0"/>
              </a:solidFill>
              <a:ea typeface="+mn-ea"/>
              <a:cs typeface="+mn-cs"/>
            </a:endParaRPr>
          </a:p>
        </p:txBody>
      </p:sp>
      <p:sp>
        <p:nvSpPr>
          <p:cNvPr id="3" name="Zástupný symbol pro obsah 2"/>
          <p:cNvSpPr>
            <a:spLocks noGrp="1"/>
          </p:cNvSpPr>
          <p:nvPr>
            <p:ph idx="1"/>
          </p:nvPr>
        </p:nvSpPr>
        <p:spPr/>
        <p:txBody>
          <a:bodyPr>
            <a:normAutofit lnSpcReduction="10000"/>
          </a:bodyPr>
          <a:lstStyle/>
          <a:p>
            <a:r>
              <a:rPr lang="cs-CZ" dirty="0" smtClean="0"/>
              <a:t>Demineralizace – bílé, nebo hnědé skvrny na sklovině, mohou být hladké, nebo drsné. Příčina eroze skloviny kyselinami plaku. Postup ošetření nedají se odstranit skejlingem, ani leštěním. Doporučuje se denně vyplachovat roztokem fluoridu pro remineralizaci.</a:t>
            </a:r>
          </a:p>
          <a:p>
            <a:r>
              <a:rPr lang="cs-CZ" dirty="0" smtClean="0"/>
              <a:t>Tetracyklin – šedo hnědé zbarvení skloviny. Příčina je v užívání tetracyklinu v období vývoje zubů. Postup ošetření – nedají se odstranit ani skejlingem, ani leštěním. </a:t>
            </a:r>
          </a:p>
          <a:p>
            <a:r>
              <a:rPr lang="cs-CZ" dirty="0" smtClean="0"/>
              <a:t>Barevné změny v hlubších strukturách zubu můžeme upravit bělením zubů. Před bělením je nutné zaznamenat výchozí barvu zubů ( protetický vzorník). Další změny barvy invazivním způsobem vykonává pouze zubní lékař. </a:t>
            </a:r>
            <a:endParaRPr lang="cs-CZ" dirty="0"/>
          </a:p>
        </p:txBody>
      </p:sp>
    </p:spTree>
    <p:extLst>
      <p:ext uri="{BB962C8B-B14F-4D97-AF65-F5344CB8AC3E}">
        <p14:creationId xmlns:p14="http://schemas.microsoft.com/office/powerpoint/2010/main" val="1234179080"/>
      </p:ext>
    </p:extLst>
  </p:cSld>
  <p:clrMapOvr>
    <a:masterClrMapping/>
  </p:clrMapOvr>
  <p:transition spd="slow">
    <p:push dir="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smtClean="0"/>
              <a:t>Lokalita změn na zubu</a:t>
            </a:r>
            <a:endParaRPr lang="cs-CZ" sz="4400" dirty="0"/>
          </a:p>
        </p:txBody>
      </p:sp>
      <p:sp>
        <p:nvSpPr>
          <p:cNvPr id="3" name="Zástupný symbol pro obsah 2"/>
          <p:cNvSpPr>
            <a:spLocks noGrp="1"/>
          </p:cNvSpPr>
          <p:nvPr>
            <p:ph idx="1"/>
          </p:nvPr>
        </p:nvSpPr>
        <p:spPr/>
        <p:txBody>
          <a:bodyPr/>
          <a:lstStyle/>
          <a:p>
            <a:r>
              <a:rPr lang="cs-CZ" dirty="0" smtClean="0"/>
              <a:t>DH přesně popisuje plochy zubu, na kterých jsou přítomné změny a hledá příčinu vzniku změn na dané ploše z dentálně - hygienického hlediska. Vždy stanoví riziko vzniku dané změny na dané ploše zubu.</a:t>
            </a:r>
          </a:p>
          <a:p>
            <a:r>
              <a:rPr lang="cs-CZ" dirty="0" smtClean="0"/>
              <a:t>Příklad: přítomný kaz ve fisuře zubu, vyšetříme proto fisury ostatních zubů a všechny rizikové faktory vzniku kazu ve fisuře.:</a:t>
            </a:r>
          </a:p>
          <a:p>
            <a:r>
              <a:rPr lang="cs-CZ" dirty="0" smtClean="0"/>
              <a:t>1. index plaku – přítomný plak ve fisurách zubů </a:t>
            </a:r>
          </a:p>
          <a:p>
            <a:r>
              <a:rPr lang="cs-CZ" dirty="0" smtClean="0"/>
              <a:t>2. zubní kartáček – změna?  Doplnit o jiný kartáček?</a:t>
            </a:r>
          </a:p>
          <a:p>
            <a:r>
              <a:rPr lang="cs-CZ" dirty="0" smtClean="0"/>
              <a:t>3. fluoridová anamnéza – jaké pasty pacient používá, kolikrát denně a kdy si čistí zuby?</a:t>
            </a:r>
            <a:endParaRPr lang="cs-CZ" dirty="0"/>
          </a:p>
        </p:txBody>
      </p:sp>
    </p:spTree>
    <p:extLst>
      <p:ext uri="{BB962C8B-B14F-4D97-AF65-F5344CB8AC3E}">
        <p14:creationId xmlns:p14="http://schemas.microsoft.com/office/powerpoint/2010/main" val="10051458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smtClean="0"/>
              <a:t>Dokumentace</a:t>
            </a:r>
            <a:endParaRPr lang="cs-CZ" sz="4400" dirty="0"/>
          </a:p>
        </p:txBody>
      </p:sp>
      <p:sp>
        <p:nvSpPr>
          <p:cNvPr id="3" name="Zástupný symbol pro obsah 2"/>
          <p:cNvSpPr>
            <a:spLocks noGrp="1"/>
          </p:cNvSpPr>
          <p:nvPr>
            <p:ph idx="1"/>
          </p:nvPr>
        </p:nvSpPr>
        <p:spPr/>
        <p:txBody>
          <a:bodyPr>
            <a:normAutofit fontScale="92500" lnSpcReduction="10000"/>
          </a:bodyPr>
          <a:lstStyle/>
          <a:p>
            <a:r>
              <a:rPr lang="cs-CZ" sz="3200" dirty="0" smtClean="0"/>
              <a:t>Karta pacienta psaná, nebo elektronická</a:t>
            </a:r>
          </a:p>
          <a:p>
            <a:r>
              <a:rPr lang="cs-CZ" sz="3200" dirty="0" smtClean="0"/>
              <a:t>Indexy (KPE, PBI, KOD, QHI, CKP, CPITN)</a:t>
            </a:r>
          </a:p>
          <a:p>
            <a:r>
              <a:rPr lang="cs-CZ" sz="3200" dirty="0" smtClean="0"/>
              <a:t>Vyšetření v první návštěvě pacienta neděláme komplexní, ale až po úpravě hygieny, OZK</a:t>
            </a:r>
          </a:p>
          <a:p>
            <a:r>
              <a:rPr lang="cs-CZ" sz="3200" dirty="0" smtClean="0"/>
              <a:t>Do karty píšeme počet zubů - status</a:t>
            </a:r>
          </a:p>
          <a:p>
            <a:pPr marL="0" indent="0">
              <a:buNone/>
            </a:pPr>
            <a:r>
              <a:rPr lang="cs-CZ" sz="3200" dirty="0" smtClean="0"/>
              <a:t>                           zubních kazů</a:t>
            </a:r>
          </a:p>
          <a:p>
            <a:pPr marL="0" indent="0">
              <a:buNone/>
            </a:pPr>
            <a:r>
              <a:rPr lang="cs-CZ" sz="3200" dirty="0"/>
              <a:t> </a:t>
            </a:r>
            <a:r>
              <a:rPr lang="cs-CZ" sz="3200" dirty="0" smtClean="0"/>
              <a:t>                          výplní</a:t>
            </a:r>
          </a:p>
          <a:p>
            <a:pPr marL="0" indent="0">
              <a:buNone/>
            </a:pPr>
            <a:r>
              <a:rPr lang="cs-CZ" sz="3200" dirty="0"/>
              <a:t> </a:t>
            </a:r>
            <a:r>
              <a:rPr lang="cs-CZ" sz="3200" dirty="0" smtClean="0"/>
              <a:t>                          extrahované zuby</a:t>
            </a:r>
          </a:p>
          <a:p>
            <a:pPr marL="0" indent="0">
              <a:buNone/>
            </a:pPr>
            <a:r>
              <a:rPr lang="cs-CZ" sz="3200" dirty="0" smtClean="0"/>
              <a:t>Zhodnotíme aktivitu zubního kazu a rizikové faktory</a:t>
            </a:r>
            <a:endParaRPr lang="cs-CZ" sz="3200" dirty="0"/>
          </a:p>
        </p:txBody>
      </p:sp>
    </p:spTree>
    <p:extLst>
      <p:ext uri="{BB962C8B-B14F-4D97-AF65-F5344CB8AC3E}">
        <p14:creationId xmlns:p14="http://schemas.microsoft.com/office/powerpoint/2010/main" val="1393600532"/>
      </p:ext>
    </p:extLst>
  </p:cSld>
  <p:clrMapOvr>
    <a:masterClrMapping/>
  </p:clrMapOvr>
  <p:transition spd="slow">
    <p:push dir="u"/>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4400" dirty="0">
                <a:ln w="13335" cmpd="sng">
                  <a:solidFill>
                    <a:srgbClr val="759AA5">
                      <a:lumMod val="50000"/>
                    </a:srgbClr>
                  </a:solidFill>
                  <a:prstDash val="solid"/>
                </a:ln>
                <a:solidFill>
                  <a:srgbClr val="B9AB6F">
                    <a:tint val="1000"/>
                  </a:srgbClr>
                </a:solidFill>
              </a:rPr>
              <a:t>Dokumentace</a:t>
            </a:r>
            <a:endParaRPr lang="cs-CZ" dirty="0"/>
          </a:p>
        </p:txBody>
      </p:sp>
      <p:sp>
        <p:nvSpPr>
          <p:cNvPr id="3" name="Zástupný symbol pro obsah 2"/>
          <p:cNvSpPr>
            <a:spLocks noGrp="1"/>
          </p:cNvSpPr>
          <p:nvPr>
            <p:ph idx="1"/>
          </p:nvPr>
        </p:nvSpPr>
        <p:spPr/>
        <p:txBody>
          <a:bodyPr>
            <a:noAutofit/>
          </a:bodyPr>
          <a:lstStyle/>
          <a:p>
            <a:r>
              <a:rPr lang="cs-CZ" dirty="0" smtClean="0"/>
              <a:t>Kompletní vyšetření chrupu je ukončené až v druhé, případně třetí návštěvě, na konci hygienické fáze a stav kontrolujeme v každém </a:t>
            </a:r>
            <a:r>
              <a:rPr lang="cs-CZ" dirty="0" err="1" smtClean="0"/>
              <a:t>recallu</a:t>
            </a:r>
            <a:r>
              <a:rPr lang="cs-CZ" dirty="0" smtClean="0"/>
              <a:t>.</a:t>
            </a:r>
          </a:p>
          <a:p>
            <a:r>
              <a:rPr lang="cs-CZ" dirty="0" smtClean="0"/>
              <a:t>Do dokumentace zapisujeme veškerá vyšetření včetně zjištěných výsledků. S výsledky vyšetření je seznámen i pacient. </a:t>
            </a:r>
          </a:p>
          <a:p>
            <a:endParaRPr lang="cs-CZ" dirty="0"/>
          </a:p>
          <a:p>
            <a:r>
              <a:rPr lang="cs-CZ" dirty="0" smtClean="0"/>
              <a:t>Invazivní léčba zubním lékařem ( výplň, protetika) je vhodná až po kompletním odstranění plaku, když není přítomné krvácení. </a:t>
            </a:r>
          </a:p>
          <a:p>
            <a:pPr marL="0" indent="0">
              <a:buNone/>
            </a:pPr>
            <a:r>
              <a:rPr lang="cs-CZ" dirty="0"/>
              <a:t> </a:t>
            </a:r>
            <a:r>
              <a:rPr lang="cs-CZ" dirty="0" smtClean="0"/>
              <a:t>  Jinak není možné zaručit, že rekonstrukce zubu bude  dokonalá</a:t>
            </a:r>
            <a:endParaRPr lang="cs-CZ" dirty="0"/>
          </a:p>
        </p:txBody>
      </p:sp>
    </p:spTree>
    <p:extLst>
      <p:ext uri="{BB962C8B-B14F-4D97-AF65-F5344CB8AC3E}">
        <p14:creationId xmlns:p14="http://schemas.microsoft.com/office/powerpoint/2010/main" val="1416326619"/>
      </p:ext>
    </p:extLst>
  </p:cSld>
  <p:clrMapOvr>
    <a:masterClrMapping/>
  </p:clrMapOvr>
  <p:transition spd="slow">
    <p:push dir="u"/>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Klasifikace zubního kazu</a:t>
            </a:r>
            <a:endParaRPr lang="cs-CZ" dirty="0"/>
          </a:p>
        </p:txBody>
      </p:sp>
      <p:sp>
        <p:nvSpPr>
          <p:cNvPr id="3" name="Zástupný symbol pro obsah 2"/>
          <p:cNvSpPr>
            <a:spLocks noGrp="1"/>
          </p:cNvSpPr>
          <p:nvPr>
            <p:ph idx="1"/>
          </p:nvPr>
        </p:nvSpPr>
        <p:spPr/>
        <p:txBody>
          <a:bodyPr/>
          <a:lstStyle/>
          <a:p>
            <a:r>
              <a:rPr lang="cs-CZ" dirty="0"/>
              <a:t>Dočasná dentice: </a:t>
            </a:r>
          </a:p>
          <a:p>
            <a:r>
              <a:rPr lang="cs-CZ" dirty="0"/>
              <a:t> D 0 – žádná změna  D I – kaz ve sklovině  D II – kaz zasahují do ½ dentinu  D III – kaz přesahující ½ dentinu  D IV – sekundární kaz </a:t>
            </a:r>
          </a:p>
          <a:p>
            <a:r>
              <a:rPr lang="cs-CZ" dirty="0"/>
              <a:t>Stálá dentice: </a:t>
            </a:r>
          </a:p>
          <a:p>
            <a:r>
              <a:rPr lang="cs-CZ" dirty="0"/>
              <a:t> D0 – žádná změna  D1 – demineralizace, začínající kaz zasahující do ½ skloviny, reverzibilní léze  D2 – kaz přesahující ½ skloviny, na hranici sklovina – dentin, </a:t>
            </a:r>
            <a:r>
              <a:rPr lang="cs-CZ" dirty="0" err="1"/>
              <a:t>irevizibilní</a:t>
            </a:r>
            <a:r>
              <a:rPr lang="cs-CZ" dirty="0"/>
              <a:t> léze  D3 – kaz dentinu  D4 – sekundární kaz </a:t>
            </a:r>
          </a:p>
        </p:txBody>
      </p:sp>
    </p:spTree>
    <p:extLst>
      <p:ext uri="{BB962C8B-B14F-4D97-AF65-F5344CB8AC3E}">
        <p14:creationId xmlns:p14="http://schemas.microsoft.com/office/powerpoint/2010/main" val="23796876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Klasifikace a </a:t>
            </a:r>
            <a:r>
              <a:rPr lang="cs-CZ" dirty="0" err="1" smtClean="0"/>
              <a:t>dentálněhygienická</a:t>
            </a:r>
            <a:r>
              <a:rPr lang="cs-CZ" dirty="0" smtClean="0"/>
              <a:t> </a:t>
            </a:r>
            <a:r>
              <a:rPr lang="cs-CZ" dirty="0" err="1" smtClean="0"/>
              <a:t>diagnoza</a:t>
            </a:r>
            <a:r>
              <a:rPr lang="cs-CZ" dirty="0" smtClean="0"/>
              <a:t> typu onemocnění TZT</a:t>
            </a:r>
            <a:endParaRPr lang="cs-CZ" dirty="0"/>
          </a:p>
        </p:txBody>
      </p:sp>
      <p:sp>
        <p:nvSpPr>
          <p:cNvPr id="3" name="Zástupný symbol pro obsah 2"/>
          <p:cNvSpPr>
            <a:spLocks noGrp="1"/>
          </p:cNvSpPr>
          <p:nvPr>
            <p:ph idx="1"/>
          </p:nvPr>
        </p:nvSpPr>
        <p:spPr/>
        <p:txBody>
          <a:bodyPr/>
          <a:lstStyle/>
          <a:p>
            <a:r>
              <a:rPr lang="cs-CZ" b="1" dirty="0" smtClean="0">
                <a:solidFill>
                  <a:srgbClr val="C00000"/>
                </a:solidFill>
              </a:rPr>
              <a:t>Dočasný chrup                                            </a:t>
            </a:r>
            <a:r>
              <a:rPr lang="cs-CZ" dirty="0" smtClean="0">
                <a:solidFill>
                  <a:srgbClr val="C00000"/>
                </a:solidFill>
              </a:rPr>
              <a:t>A - aktivní</a:t>
            </a:r>
          </a:p>
          <a:p>
            <a:pPr marL="0" indent="0">
              <a:buNone/>
            </a:pPr>
            <a:r>
              <a:rPr lang="cs-CZ" dirty="0" smtClean="0">
                <a:solidFill>
                  <a:srgbClr val="C00000"/>
                </a:solidFill>
              </a:rPr>
              <a:t>Dg.      </a:t>
            </a:r>
            <a:r>
              <a:rPr lang="cs-CZ" dirty="0" err="1" smtClean="0">
                <a:solidFill>
                  <a:srgbClr val="C00000"/>
                </a:solidFill>
              </a:rPr>
              <a:t>Rtg</a:t>
            </a:r>
            <a:r>
              <a:rPr lang="cs-CZ" dirty="0" smtClean="0">
                <a:solidFill>
                  <a:srgbClr val="C00000"/>
                </a:solidFill>
              </a:rPr>
              <a:t> dg.   Rozsah poškození zubu           Z - zastavený</a:t>
            </a:r>
          </a:p>
          <a:p>
            <a:pPr marL="0" indent="0">
              <a:buNone/>
            </a:pPr>
            <a:r>
              <a:rPr lang="cs-CZ" dirty="0"/>
              <a:t>k</a:t>
            </a:r>
            <a:r>
              <a:rPr lang="cs-CZ" dirty="0" smtClean="0"/>
              <a:t>0 –     rk0         žádné                                   žádná aktivita</a:t>
            </a:r>
          </a:p>
          <a:p>
            <a:pPr marL="0" indent="0">
              <a:buNone/>
            </a:pPr>
            <a:r>
              <a:rPr lang="cs-CZ" dirty="0"/>
              <a:t>k</a:t>
            </a:r>
            <a:r>
              <a:rPr lang="cs-CZ" dirty="0" smtClean="0"/>
              <a:t>1 –     rk1         ve sklovině                                     A - Z</a:t>
            </a:r>
          </a:p>
          <a:p>
            <a:pPr marL="0" indent="0">
              <a:buNone/>
            </a:pPr>
            <a:r>
              <a:rPr lang="cs-CZ" dirty="0"/>
              <a:t>k</a:t>
            </a:r>
            <a:r>
              <a:rPr lang="cs-CZ" dirty="0" smtClean="0"/>
              <a:t>2 -     rk2         do poloviny hloubky dentinu             A – Z</a:t>
            </a:r>
          </a:p>
          <a:p>
            <a:pPr marL="0" indent="0">
              <a:buNone/>
            </a:pPr>
            <a:r>
              <a:rPr lang="cs-CZ" dirty="0"/>
              <a:t>k</a:t>
            </a:r>
            <a:r>
              <a:rPr lang="cs-CZ" dirty="0" smtClean="0"/>
              <a:t>3 -     rk3         za polovinu hl. dentinu k pulpě          A - Z </a:t>
            </a:r>
          </a:p>
          <a:p>
            <a:pPr marL="0" indent="0">
              <a:buNone/>
            </a:pPr>
            <a:r>
              <a:rPr lang="cs-CZ" dirty="0"/>
              <a:t>k</a:t>
            </a:r>
            <a:r>
              <a:rPr lang="cs-CZ" dirty="0" smtClean="0"/>
              <a:t>4 -     rk4          recidivující pod výplní,                     A - Z</a:t>
            </a:r>
          </a:p>
          <a:p>
            <a:pPr marL="0" indent="0">
              <a:buNone/>
            </a:pPr>
            <a:r>
              <a:rPr lang="cs-CZ" dirty="0"/>
              <a:t> </a:t>
            </a:r>
            <a:r>
              <a:rPr lang="cs-CZ" dirty="0" smtClean="0"/>
              <a:t>                         nebo sekundární vedle výplně</a:t>
            </a:r>
          </a:p>
          <a:p>
            <a:pPr marL="0" indent="0">
              <a:buNone/>
            </a:pPr>
            <a:r>
              <a:rPr lang="cs-CZ" dirty="0"/>
              <a:t>k</a:t>
            </a:r>
            <a:r>
              <a:rPr lang="cs-CZ" dirty="0" smtClean="0"/>
              <a:t>5 -     rk5          přecházející přes pulpu                    A - Z</a:t>
            </a:r>
          </a:p>
          <a:p>
            <a:pPr marL="0" indent="0">
              <a:buNone/>
            </a:pPr>
            <a:r>
              <a:rPr lang="cs-CZ" dirty="0"/>
              <a:t> </a:t>
            </a:r>
            <a:r>
              <a:rPr lang="cs-CZ" dirty="0" smtClean="0"/>
              <a:t>                         do </a:t>
            </a:r>
            <a:r>
              <a:rPr lang="cs-CZ" dirty="0" err="1" smtClean="0"/>
              <a:t>periapikální</a:t>
            </a:r>
            <a:r>
              <a:rPr lang="cs-CZ" dirty="0" smtClean="0"/>
              <a:t> oblasti</a:t>
            </a:r>
            <a:endParaRPr lang="cs-CZ" dirty="0"/>
          </a:p>
        </p:txBody>
      </p:sp>
    </p:spTree>
    <p:extLst>
      <p:ext uri="{BB962C8B-B14F-4D97-AF65-F5344CB8AC3E}">
        <p14:creationId xmlns:p14="http://schemas.microsoft.com/office/powerpoint/2010/main" val="159967930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200" dirty="0">
                <a:ln w="13335" cmpd="sng">
                  <a:solidFill>
                    <a:srgbClr val="759AA5">
                      <a:lumMod val="50000"/>
                    </a:srgbClr>
                  </a:solidFill>
                  <a:prstDash val="solid"/>
                </a:ln>
                <a:solidFill>
                  <a:srgbClr val="B9AB6F">
                    <a:tint val="1000"/>
                  </a:srgbClr>
                </a:solidFill>
              </a:rPr>
              <a:t>Klasifikace a </a:t>
            </a:r>
            <a:r>
              <a:rPr lang="cs-CZ" sz="3200" dirty="0" err="1">
                <a:ln w="13335" cmpd="sng">
                  <a:solidFill>
                    <a:srgbClr val="759AA5">
                      <a:lumMod val="50000"/>
                    </a:srgbClr>
                  </a:solidFill>
                  <a:prstDash val="solid"/>
                </a:ln>
                <a:solidFill>
                  <a:srgbClr val="B9AB6F">
                    <a:tint val="1000"/>
                  </a:srgbClr>
                </a:solidFill>
              </a:rPr>
              <a:t>dentálněhygienická</a:t>
            </a:r>
            <a:r>
              <a:rPr lang="cs-CZ" sz="3200" dirty="0">
                <a:ln w="13335" cmpd="sng">
                  <a:solidFill>
                    <a:srgbClr val="759AA5">
                      <a:lumMod val="50000"/>
                    </a:srgbClr>
                  </a:solidFill>
                  <a:prstDash val="solid"/>
                </a:ln>
                <a:solidFill>
                  <a:srgbClr val="B9AB6F">
                    <a:tint val="1000"/>
                  </a:srgbClr>
                </a:solidFill>
              </a:rPr>
              <a:t> </a:t>
            </a:r>
            <a:r>
              <a:rPr lang="cs-CZ" sz="3200" dirty="0" err="1">
                <a:ln w="13335" cmpd="sng">
                  <a:solidFill>
                    <a:srgbClr val="759AA5">
                      <a:lumMod val="50000"/>
                    </a:srgbClr>
                  </a:solidFill>
                  <a:prstDash val="solid"/>
                </a:ln>
                <a:solidFill>
                  <a:srgbClr val="B9AB6F">
                    <a:tint val="1000"/>
                  </a:srgbClr>
                </a:solidFill>
              </a:rPr>
              <a:t>diagnoza</a:t>
            </a:r>
            <a:r>
              <a:rPr lang="cs-CZ" sz="3200" dirty="0">
                <a:ln w="13335" cmpd="sng">
                  <a:solidFill>
                    <a:srgbClr val="759AA5">
                      <a:lumMod val="50000"/>
                    </a:srgbClr>
                  </a:solidFill>
                  <a:prstDash val="solid"/>
                </a:ln>
                <a:solidFill>
                  <a:srgbClr val="B9AB6F">
                    <a:tint val="1000"/>
                  </a:srgbClr>
                </a:solidFill>
              </a:rPr>
              <a:t> typu onemocnění TZT</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solidFill>
                  <a:srgbClr val="C00000"/>
                </a:solidFill>
              </a:rPr>
              <a:t>Stálý chrup</a:t>
            </a:r>
          </a:p>
          <a:p>
            <a:pPr marL="0" indent="0">
              <a:buNone/>
            </a:pPr>
            <a:r>
              <a:rPr lang="cs-CZ" dirty="0" smtClean="0">
                <a:solidFill>
                  <a:srgbClr val="C00000"/>
                </a:solidFill>
              </a:rPr>
              <a:t>Dg.   </a:t>
            </a:r>
            <a:r>
              <a:rPr lang="cs-CZ" dirty="0" err="1" smtClean="0">
                <a:solidFill>
                  <a:srgbClr val="C00000"/>
                </a:solidFill>
              </a:rPr>
              <a:t>Rtg</a:t>
            </a:r>
            <a:r>
              <a:rPr lang="cs-CZ" dirty="0" smtClean="0">
                <a:solidFill>
                  <a:srgbClr val="C00000"/>
                </a:solidFill>
              </a:rPr>
              <a:t>, dg.   Rozsah poškození zubu                          Aktivita</a:t>
            </a:r>
          </a:p>
          <a:p>
            <a:pPr marL="0" indent="0">
              <a:buNone/>
            </a:pPr>
            <a:r>
              <a:rPr lang="cs-CZ" dirty="0" smtClean="0"/>
              <a:t>K0    RK0         žádné poškození                                    žádná </a:t>
            </a:r>
          </a:p>
          <a:p>
            <a:pPr marL="0" indent="0">
              <a:buNone/>
            </a:pPr>
            <a:r>
              <a:rPr lang="cs-CZ" dirty="0" smtClean="0"/>
              <a:t>K1    RK1         do ½ hloubky skloviny                              A - Z</a:t>
            </a:r>
          </a:p>
          <a:p>
            <a:pPr marL="0" indent="0">
              <a:buNone/>
            </a:pPr>
            <a:r>
              <a:rPr lang="cs-CZ" dirty="0" smtClean="0"/>
              <a:t>K2    RK2         na hranici sklovina – dentin                        A – Z</a:t>
            </a:r>
          </a:p>
          <a:p>
            <a:pPr marL="0" indent="0">
              <a:buNone/>
            </a:pPr>
            <a:r>
              <a:rPr lang="cs-CZ" dirty="0" smtClean="0"/>
              <a:t>K3    RK3         do poloviny hloubky dentinu                       A – Z</a:t>
            </a:r>
          </a:p>
          <a:p>
            <a:pPr marL="0" indent="0">
              <a:buNone/>
            </a:pPr>
            <a:r>
              <a:rPr lang="cs-CZ" dirty="0" smtClean="0"/>
              <a:t>K4    RK4         za polovinu hloubky dentinu k pulpě            A – Z</a:t>
            </a:r>
          </a:p>
          <a:p>
            <a:pPr marL="0" indent="0">
              <a:buNone/>
            </a:pPr>
            <a:r>
              <a:rPr lang="cs-CZ" dirty="0" smtClean="0"/>
              <a:t>K5    RK5         přes pulpu do </a:t>
            </a:r>
            <a:r>
              <a:rPr lang="cs-CZ" dirty="0" err="1" smtClean="0"/>
              <a:t>periapikální</a:t>
            </a:r>
            <a:r>
              <a:rPr lang="cs-CZ" dirty="0" smtClean="0"/>
              <a:t>                          A - Z</a:t>
            </a:r>
          </a:p>
          <a:p>
            <a:pPr marL="0" indent="0">
              <a:buNone/>
            </a:pPr>
            <a:r>
              <a:rPr lang="cs-CZ" dirty="0"/>
              <a:t> </a:t>
            </a:r>
            <a:r>
              <a:rPr lang="cs-CZ" dirty="0" smtClean="0"/>
              <a:t>                      oblasti kořene zubu</a:t>
            </a:r>
          </a:p>
          <a:p>
            <a:pPr marL="0" indent="0">
              <a:buNone/>
            </a:pPr>
            <a:r>
              <a:rPr lang="cs-CZ" dirty="0" smtClean="0"/>
              <a:t>K6     RK6        sekundární kaz u výplně, recidivující kaz       A – Z</a:t>
            </a:r>
          </a:p>
          <a:p>
            <a:pPr marL="0" indent="0">
              <a:buNone/>
            </a:pPr>
            <a:r>
              <a:rPr lang="cs-CZ" dirty="0" smtClean="0"/>
              <a:t>K7     RK7        kořenový kaz                                              A - Z</a:t>
            </a:r>
            <a:endParaRPr lang="cs-CZ" dirty="0"/>
          </a:p>
        </p:txBody>
      </p:sp>
    </p:spTree>
    <p:extLst>
      <p:ext uri="{BB962C8B-B14F-4D97-AF65-F5344CB8AC3E}">
        <p14:creationId xmlns:p14="http://schemas.microsoft.com/office/powerpoint/2010/main" val="32463804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smtClean="0"/>
              <a:t>Cement</a:t>
            </a:r>
            <a:endParaRPr lang="cs-CZ" sz="4400" dirty="0"/>
          </a:p>
        </p:txBody>
      </p:sp>
      <p:sp>
        <p:nvSpPr>
          <p:cNvPr id="3" name="Zástupný symbol pro obsah 2"/>
          <p:cNvSpPr>
            <a:spLocks noGrp="1"/>
          </p:cNvSpPr>
          <p:nvPr>
            <p:ph idx="1"/>
          </p:nvPr>
        </p:nvSpPr>
        <p:spPr/>
        <p:txBody>
          <a:bodyPr>
            <a:normAutofit lnSpcReduction="10000"/>
          </a:bodyPr>
          <a:lstStyle/>
          <a:p>
            <a:r>
              <a:rPr lang="cs-CZ" dirty="0" smtClean="0"/>
              <a:t>Nachází se dentinu kořene zubu a je jeho součástí. </a:t>
            </a:r>
          </a:p>
          <a:p>
            <a:r>
              <a:rPr lang="cs-CZ" dirty="0" smtClean="0"/>
              <a:t>V cementu jsou zakotvená kolagenová vlákna závěsného aparátu. Cement je i součástí parodontu.</a:t>
            </a:r>
          </a:p>
          <a:p>
            <a:r>
              <a:rPr lang="cs-CZ" dirty="0" smtClean="0"/>
              <a:t>Na krčku zubu cement překrývá v 60% případů marginální sklovinu a na hrotu kořene přechází ještě krátkým úsekem na kanál kořene zubu. </a:t>
            </a:r>
          </a:p>
          <a:p>
            <a:r>
              <a:rPr lang="cs-CZ" dirty="0" smtClean="0"/>
              <a:t>Rozeznáváme cement bez buněk ( acelulární) se skládá z kolagenových vláken a kalcifikované </a:t>
            </a:r>
            <a:r>
              <a:rPr lang="cs-CZ" dirty="0" err="1" smtClean="0"/>
              <a:t>intracelelární</a:t>
            </a:r>
            <a:r>
              <a:rPr lang="cs-CZ" dirty="0" smtClean="0"/>
              <a:t> substance ve které jsou zakotvena </a:t>
            </a:r>
            <a:r>
              <a:rPr lang="cs-CZ" dirty="0" err="1" smtClean="0"/>
              <a:t>Sharpeyová</a:t>
            </a:r>
            <a:r>
              <a:rPr lang="cs-CZ" dirty="0" smtClean="0"/>
              <a:t> vlákna a cement s buňkami ( celulární) má ještě i </a:t>
            </a:r>
            <a:r>
              <a:rPr lang="cs-CZ" dirty="0" err="1" smtClean="0"/>
              <a:t>cementocyty</a:t>
            </a:r>
            <a:r>
              <a:rPr lang="cs-CZ" dirty="0" smtClean="0"/>
              <a:t>. Nachází se na hrubších místech cementového povrchu a na kořenových bifurkacích a trifurkacích </a:t>
            </a:r>
            <a:endParaRPr lang="cs-CZ" dirty="0"/>
          </a:p>
        </p:txBody>
      </p:sp>
    </p:spTree>
    <p:extLst>
      <p:ext uri="{BB962C8B-B14F-4D97-AF65-F5344CB8AC3E}">
        <p14:creationId xmlns:p14="http://schemas.microsoft.com/office/powerpoint/2010/main" val="970894901"/>
      </p:ext>
    </p:extLst>
  </p:cSld>
  <p:clrMapOvr>
    <a:masterClrMapping/>
  </p:clrMapOvr>
  <p:transition spd="slow">
    <p:push dir="u"/>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Syndrom agresivní destrukce mléčných zubů(</a:t>
            </a:r>
            <a:r>
              <a:rPr lang="cs-CZ" dirty="0" err="1" smtClean="0"/>
              <a:t>SADz</a:t>
            </a:r>
            <a:r>
              <a:rPr lang="cs-CZ" dirty="0" smtClean="0"/>
              <a:t>)</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Vysoká aktivita destrukce zubů se vyskytuje u dětí ve frontálním úseku v mléčném chrupu do 3.- 4. roku života. Přítomné jsou změny na povrchu zubu, které začínají jako eroze kombinované s bílou skvrnou.</a:t>
            </a:r>
          </a:p>
          <a:p>
            <a:pPr marL="0" indent="0">
              <a:buNone/>
            </a:pPr>
            <a:r>
              <a:rPr lang="cs-CZ" dirty="0" smtClean="0">
                <a:solidFill>
                  <a:srgbClr val="C00000"/>
                </a:solidFill>
              </a:rPr>
              <a:t>DG   stupeň   rozsah poškození zubu                            Aktivita</a:t>
            </a:r>
          </a:p>
          <a:p>
            <a:pPr marL="0" indent="0">
              <a:buNone/>
            </a:pPr>
            <a:r>
              <a:rPr lang="cs-CZ" dirty="0"/>
              <a:t>m</a:t>
            </a:r>
            <a:r>
              <a:rPr lang="cs-CZ" dirty="0" smtClean="0"/>
              <a:t>k1  1   destrukce skloviny na vestibulární ploše zubu        žádná</a:t>
            </a:r>
          </a:p>
          <a:p>
            <a:pPr marL="0" indent="0">
              <a:buNone/>
            </a:pPr>
            <a:r>
              <a:rPr lang="cs-CZ" dirty="0"/>
              <a:t>m</a:t>
            </a:r>
            <a:r>
              <a:rPr lang="cs-CZ" dirty="0" smtClean="0"/>
              <a:t>k2  2   destrukce skloviny a začínající destrukce dentinu    A - Z</a:t>
            </a:r>
          </a:p>
          <a:p>
            <a:pPr marL="0" indent="0">
              <a:buNone/>
            </a:pPr>
            <a:r>
              <a:rPr lang="cs-CZ" dirty="0"/>
              <a:t> </a:t>
            </a:r>
            <a:r>
              <a:rPr lang="cs-CZ" dirty="0" smtClean="0"/>
              <a:t>             na vestibulární ploše zubu</a:t>
            </a:r>
          </a:p>
          <a:p>
            <a:pPr marL="0" indent="0">
              <a:buNone/>
            </a:pPr>
            <a:r>
              <a:rPr lang="cs-CZ" dirty="0"/>
              <a:t>m</a:t>
            </a:r>
            <a:r>
              <a:rPr lang="cs-CZ" dirty="0" smtClean="0"/>
              <a:t>k3  3   </a:t>
            </a:r>
            <a:r>
              <a:rPr lang="cs-CZ" dirty="0" err="1" smtClean="0"/>
              <a:t>destr</a:t>
            </a:r>
            <a:r>
              <a:rPr lang="cs-CZ" dirty="0" smtClean="0"/>
              <a:t>. skloviny, dentinu, začínající změna tvaru        A - Z</a:t>
            </a:r>
          </a:p>
          <a:p>
            <a:pPr marL="0" indent="0">
              <a:buNone/>
            </a:pPr>
            <a:r>
              <a:rPr lang="cs-CZ" dirty="0"/>
              <a:t> </a:t>
            </a:r>
            <a:r>
              <a:rPr lang="cs-CZ" dirty="0" smtClean="0"/>
              <a:t>             korunky zubu, destrukce se ztrátou TZT do 1/3 korunky zubu</a:t>
            </a:r>
          </a:p>
          <a:p>
            <a:pPr marL="0" indent="0">
              <a:buNone/>
            </a:pPr>
            <a:r>
              <a:rPr lang="cs-CZ" dirty="0"/>
              <a:t>m</a:t>
            </a:r>
            <a:r>
              <a:rPr lang="cs-CZ" dirty="0" smtClean="0"/>
              <a:t>k4  4    </a:t>
            </a:r>
            <a:r>
              <a:rPr lang="cs-CZ" dirty="0" err="1" smtClean="0"/>
              <a:t>destr</a:t>
            </a:r>
            <a:r>
              <a:rPr lang="cs-CZ" dirty="0" smtClean="0"/>
              <a:t>. se ztrátou TZT do 2/3 korunky zubu             A – Z</a:t>
            </a:r>
          </a:p>
          <a:p>
            <a:pPr marL="0" indent="0">
              <a:buNone/>
            </a:pPr>
            <a:r>
              <a:rPr lang="cs-CZ" dirty="0"/>
              <a:t>m</a:t>
            </a:r>
            <a:r>
              <a:rPr lang="cs-CZ" dirty="0" smtClean="0"/>
              <a:t>k5  5    </a:t>
            </a:r>
            <a:r>
              <a:rPr lang="cs-CZ" dirty="0" err="1" smtClean="0"/>
              <a:t>destr</a:t>
            </a:r>
            <a:r>
              <a:rPr lang="cs-CZ" dirty="0" smtClean="0"/>
              <a:t>. se ztrátou TZT více jak 2/3 korunky zubu      A – Z</a:t>
            </a:r>
          </a:p>
          <a:p>
            <a:pPr marL="0" indent="0">
              <a:buNone/>
            </a:pPr>
            <a:r>
              <a:rPr lang="cs-CZ" dirty="0" smtClean="0"/>
              <a:t>Mk6  6    kompletní destrukce celých korunek zubů               A - Z</a:t>
            </a:r>
            <a:endParaRPr lang="cs-CZ" dirty="0"/>
          </a:p>
        </p:txBody>
      </p:sp>
    </p:spTree>
    <p:extLst>
      <p:ext uri="{BB962C8B-B14F-4D97-AF65-F5344CB8AC3E}">
        <p14:creationId xmlns:p14="http://schemas.microsoft.com/office/powerpoint/2010/main" val="236789954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945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1340768"/>
            <a:ext cx="7704856" cy="5228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937565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400" dirty="0" smtClean="0"/>
              <a:t>Pečetění fisur</a:t>
            </a:r>
            <a:endParaRPr lang="cs-CZ" sz="4400" dirty="0"/>
          </a:p>
        </p:txBody>
      </p:sp>
      <p:sp>
        <p:nvSpPr>
          <p:cNvPr id="3" name="Zástupný symbol pro obsah 2"/>
          <p:cNvSpPr>
            <a:spLocks noGrp="1"/>
          </p:cNvSpPr>
          <p:nvPr>
            <p:ph idx="1"/>
          </p:nvPr>
        </p:nvSpPr>
        <p:spPr/>
        <p:txBody>
          <a:bodyPr>
            <a:normAutofit fontScale="70000" lnSpcReduction="20000"/>
          </a:bodyPr>
          <a:lstStyle/>
          <a:p>
            <a:pPr marL="0" indent="0">
              <a:buNone/>
            </a:pPr>
            <a:endParaRPr lang="cs-CZ" dirty="0"/>
          </a:p>
          <a:p>
            <a:r>
              <a:rPr lang="cs-CZ" dirty="0"/>
              <a:t> „Pečetění fisur a jamek skloviny paří mezi významné metody profylaxe zubního kazu</a:t>
            </a:r>
            <a:r>
              <a:rPr lang="cs-CZ" dirty="0" smtClean="0"/>
              <a:t>.“</a:t>
            </a:r>
          </a:p>
          <a:p>
            <a:r>
              <a:rPr lang="cs-CZ" dirty="0" smtClean="0"/>
              <a:t> </a:t>
            </a:r>
            <a:r>
              <a:rPr lang="cs-CZ" dirty="0" err="1" smtClean="0"/>
              <a:t>Ikdyž</a:t>
            </a:r>
            <a:r>
              <a:rPr lang="cs-CZ" dirty="0" smtClean="0"/>
              <a:t> </a:t>
            </a:r>
            <a:r>
              <a:rPr lang="cs-CZ" dirty="0"/>
              <a:t>pečetění fisur není omezeno věkem, největší význam má u dětí. Při ošetření se aplikují speciální plastické materiály (</a:t>
            </a:r>
            <a:r>
              <a:rPr lang="cs-CZ" dirty="0" err="1"/>
              <a:t>sealanty</a:t>
            </a:r>
            <a:r>
              <a:rPr lang="cs-CZ" dirty="0"/>
              <a:t>/ pečetidla) do fisur, jamek a na povrch skloviny. Po zatuhnutí jsou jamky a rýhy uzavřeny a tyto místa jsou chráněna před proniknutím bakterií do tohoto prostoru, a tím pádem i před vznikem zubního </a:t>
            </a:r>
            <a:r>
              <a:rPr lang="cs-CZ" dirty="0" smtClean="0"/>
              <a:t>kazu.  </a:t>
            </a:r>
          </a:p>
          <a:p>
            <a:r>
              <a:rPr lang="cs-CZ" dirty="0" smtClean="0"/>
              <a:t> </a:t>
            </a:r>
            <a:r>
              <a:rPr lang="cs-CZ" dirty="0"/>
              <a:t>„Pro nepříznivou anatomii žvýkacích ploch je fisurový zubní kaz molárů a premolárů nejčastěji se vyskytujícím onemocnění dětí a mládeže, a to až v 80- 90%.“ </a:t>
            </a:r>
            <a:endParaRPr lang="cs-CZ" dirty="0" smtClean="0"/>
          </a:p>
          <a:p>
            <a:r>
              <a:rPr lang="cs-CZ" dirty="0" smtClean="0"/>
              <a:t>K </a:t>
            </a:r>
            <a:r>
              <a:rPr lang="cs-CZ" dirty="0"/>
              <a:t>pečetění fisur jsou vhodné moláry </a:t>
            </a:r>
            <a:r>
              <a:rPr lang="cs-CZ" dirty="0" smtClean="0"/>
              <a:t>u </a:t>
            </a:r>
            <a:r>
              <a:rPr lang="cs-CZ" dirty="0"/>
              <a:t>dětí ve věku 3- 4 roků, první stálé moláry dětí ve věku </a:t>
            </a:r>
            <a:r>
              <a:rPr lang="cs-CZ" dirty="0" smtClean="0"/>
              <a:t>6 - 8 </a:t>
            </a:r>
            <a:r>
              <a:rPr lang="cs-CZ" dirty="0"/>
              <a:t>let, druhé stálé moláry a premoláry, které prořezávají ve věku 11- 13 </a:t>
            </a:r>
            <a:r>
              <a:rPr lang="cs-CZ" dirty="0" smtClean="0"/>
              <a:t>let.  </a:t>
            </a:r>
            <a:r>
              <a:rPr lang="cs-CZ" dirty="0"/>
              <a:t>Před zahájením tohoto preventivního opatření je důležité odhadnout riziko vzniku zubního kazu. Základem je samozřejmě dostatečná informovanost rodiče a kvalitní praktická instruktáž péče o chrup a zdůraznění důležitosti dočišťování zubů rodičem.  Indikací pečetění jsou především hluboké fisury a jamky, které se čistí jen velmi obtížně. Zvláštní skupinu navíc tvoří děti, které trpí závažným celkovým onemocněním a u nichž by mohl zubní kaz pacienta vážně ohrozit na </a:t>
            </a:r>
            <a:r>
              <a:rPr lang="cs-CZ" dirty="0" smtClean="0"/>
              <a:t>zdraví.</a:t>
            </a:r>
            <a:endParaRPr lang="cs-CZ"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5095663"/>
            <a:ext cx="2962275"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62493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64340"/>
            <a:ext cx="7920880" cy="601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85267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6524" y="1076858"/>
            <a:ext cx="6699852" cy="4656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08856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96652"/>
            <a:ext cx="7848872" cy="5886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26215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Cementosklovinná</a:t>
            </a:r>
            <a:r>
              <a:rPr lang="cs-CZ" dirty="0" smtClean="0"/>
              <a:t> hranice</a:t>
            </a:r>
            <a:endParaRPr lang="cs-CZ"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3648" y="1628800"/>
            <a:ext cx="6034617" cy="4525963"/>
          </a:xfrm>
        </p:spPr>
      </p:pic>
    </p:spTree>
    <p:extLst>
      <p:ext uri="{BB962C8B-B14F-4D97-AF65-F5344CB8AC3E}">
        <p14:creationId xmlns:p14="http://schemas.microsoft.com/office/powerpoint/2010/main" val="2572376510"/>
      </p:ext>
    </p:extLst>
  </p:cSld>
  <p:clrMapOvr>
    <a:masterClrMapping/>
  </p:clrMapOvr>
</p:sld>
</file>

<file path=ppt/theme/theme1.xml><?xml version="1.0" encoding="utf-8"?>
<a:theme xmlns:a="http://schemas.openxmlformats.org/drawingml/2006/main" name="Došky">
  <a:themeElements>
    <a:clrScheme name="Došky">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Mediá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ošky">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45069</TotalTime>
  <Words>6296</Words>
  <Application>Microsoft Office PowerPoint</Application>
  <PresentationFormat>Předvádění na obrazovce (4:3)</PresentationFormat>
  <Paragraphs>399</Paragraphs>
  <Slides>85</Slides>
  <Notes>2</Notes>
  <HiddenSlides>0</HiddenSlides>
  <MMClips>0</MMClips>
  <ScaleCrop>false</ScaleCrop>
  <HeadingPairs>
    <vt:vector size="4" baseType="variant">
      <vt:variant>
        <vt:lpstr>Motiv</vt:lpstr>
      </vt:variant>
      <vt:variant>
        <vt:i4>1</vt:i4>
      </vt:variant>
      <vt:variant>
        <vt:lpstr>Nadpisy snímků</vt:lpstr>
      </vt:variant>
      <vt:variant>
        <vt:i4>85</vt:i4>
      </vt:variant>
    </vt:vector>
  </HeadingPairs>
  <TitlesOfParts>
    <vt:vector size="86" baseType="lpstr">
      <vt:lpstr>Došky</vt:lpstr>
      <vt:lpstr>Vyšetření chrupu,  tvrdých zubních tkání</vt:lpstr>
      <vt:lpstr>Zubní dentice</vt:lpstr>
      <vt:lpstr>Morfologická skladba zubu</vt:lpstr>
      <vt:lpstr>Prezentace aplikace PowerPoint</vt:lpstr>
      <vt:lpstr>Sklovina</vt:lpstr>
      <vt:lpstr>Dentin</vt:lpstr>
      <vt:lpstr>Stavba zubu</vt:lpstr>
      <vt:lpstr>Cement</vt:lpstr>
      <vt:lpstr>Cementosklovinná hranice</vt:lpstr>
      <vt:lpstr>Cementoblasty a Cementocyty</vt:lpstr>
      <vt:lpstr>Prezentace aplikace PowerPoint</vt:lpstr>
      <vt:lpstr>Zubní dřeň - Pulpa</vt:lpstr>
      <vt:lpstr>Vývin a prořezávání dočasných a stálých zubů</vt:lpstr>
      <vt:lpstr>Dočasný chrup</vt:lpstr>
      <vt:lpstr>Prezentace aplikace PowerPoint</vt:lpstr>
      <vt:lpstr>Vývoj dočasného chrupu</vt:lpstr>
      <vt:lpstr>Dočasný chrup</vt:lpstr>
      <vt:lpstr>Smíšený chrup</vt:lpstr>
      <vt:lpstr>Smíšený  chrup</vt:lpstr>
      <vt:lpstr>Stálý chrup</vt:lpstr>
      <vt:lpstr>Stálý chrup</vt:lpstr>
      <vt:lpstr>Stálý chrup</vt:lpstr>
      <vt:lpstr>Stálý chrup</vt:lpstr>
      <vt:lpstr>Vývojové poruchy</vt:lpstr>
      <vt:lpstr>Prezentace aplikace PowerPoint</vt:lpstr>
      <vt:lpstr>Vývojové poruchy tvorby TZT</vt:lpstr>
      <vt:lpstr>Hypoplazie a hypomineralizace</vt:lpstr>
      <vt:lpstr>Hypoplazie, hypomineralizace</vt:lpstr>
      <vt:lpstr>MIH –hypomineralizace skloviny</vt:lpstr>
      <vt:lpstr>Patofyziologické prořezávání</vt:lpstr>
      <vt:lpstr>Předčasné prořezávání</vt:lpstr>
      <vt:lpstr>Opožděné prořezávání </vt:lpstr>
      <vt:lpstr>Hypodoncie</vt:lpstr>
      <vt:lpstr>Hyperodoncie (přespočetné zuby) </vt:lpstr>
      <vt:lpstr>Hyperodoncie</vt:lpstr>
      <vt:lpstr>Prezentace aplikace PowerPoint</vt:lpstr>
      <vt:lpstr>Ankylóza</vt:lpstr>
      <vt:lpstr>Reinkluze</vt:lpstr>
      <vt:lpstr>Retence </vt:lpstr>
      <vt:lpstr>Poúrazové stavy</vt:lpstr>
      <vt:lpstr>Prezentace aplikace PowerPoint</vt:lpstr>
      <vt:lpstr>Zlozvyky</vt:lpstr>
      <vt:lpstr>Prezentace aplikace PowerPoint</vt:lpstr>
      <vt:lpstr>Prezentace aplikace PowerPoint</vt:lpstr>
      <vt:lpstr>Vyšetření stavu chrupu</vt:lpstr>
      <vt:lpstr>Klinické vyšetření</vt:lpstr>
      <vt:lpstr>Klinické vyšetření</vt:lpstr>
      <vt:lpstr>Klinické vyšetření - postup</vt:lpstr>
      <vt:lpstr>Vyšetření subklinické</vt:lpstr>
      <vt:lpstr>Mikrobiologické vyšetření</vt:lpstr>
      <vt:lpstr>Klínovitý defekt   Dg.K8</vt:lpstr>
      <vt:lpstr>Abraze zubů     Dg. K9 </vt:lpstr>
      <vt:lpstr>Atrice    Dg. K10</vt:lpstr>
      <vt:lpstr>Abfrakce      Dg. K11</vt:lpstr>
      <vt:lpstr>Eroze      Dg. K 13</vt:lpstr>
      <vt:lpstr>Fluoróza</vt:lpstr>
      <vt:lpstr>Fraktura      Dg. K 11</vt:lpstr>
      <vt:lpstr>Dělení zubního kazu</vt:lpstr>
      <vt:lpstr>Dělení zubního kazu</vt:lpstr>
      <vt:lpstr>Dělení zubního kazu</vt:lpstr>
      <vt:lpstr>Lokalizace kazu</vt:lpstr>
      <vt:lpstr>Aktivita zubního kazu</vt:lpstr>
      <vt:lpstr>Aktivita zubního kazu</vt:lpstr>
      <vt:lpstr>Aktivita zubního kazu</vt:lpstr>
      <vt:lpstr>Prezentace aplikace PowerPoint</vt:lpstr>
      <vt:lpstr>Aktivita zubního kazu</vt:lpstr>
      <vt:lpstr>Klasifikace zubního kazu podle rozsahu a lokalizace</vt:lpstr>
      <vt:lpstr>Prezentace aplikace PowerPoint</vt:lpstr>
      <vt:lpstr>Bílá skvrna (white spot)    Dg. K12 </vt:lpstr>
      <vt:lpstr>Venkovní typy skvrn na zubech</vt:lpstr>
      <vt:lpstr>Venkovní typy skvrn na zubech</vt:lpstr>
      <vt:lpstr>Venkovní typy skvrn na zubech</vt:lpstr>
      <vt:lpstr>      Vnitřní typy skvrn na zubech</vt:lpstr>
      <vt:lpstr>Lokalita změn na zubu</vt:lpstr>
      <vt:lpstr>Dokumentace</vt:lpstr>
      <vt:lpstr>Dokumentace</vt:lpstr>
      <vt:lpstr>Klasifikace zubního kazu</vt:lpstr>
      <vt:lpstr>Klasifikace a dentálněhygienická diagnoza typu onemocnění TZT</vt:lpstr>
      <vt:lpstr>Klasifikace a dentálněhygienická diagnoza typu onemocnění TZT</vt:lpstr>
      <vt:lpstr>Syndrom agresivní destrukce mléčných zubů(SADz)</vt:lpstr>
      <vt:lpstr>Prezentace aplikace PowerPoint</vt:lpstr>
      <vt:lpstr>Pečetění fisur</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Vyšetření tvrdých zubních tkání</dc:title>
  <dc:creator>petra.beruska</dc:creator>
  <cp:lastModifiedBy>petra.beruska</cp:lastModifiedBy>
  <cp:revision>133</cp:revision>
  <dcterms:created xsi:type="dcterms:W3CDTF">2016-08-18T11:52:49Z</dcterms:created>
  <dcterms:modified xsi:type="dcterms:W3CDTF">2016-10-29T15:26:32Z</dcterms:modified>
</cp:coreProperties>
</file>