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1"/>
  </p:notesMasterIdLst>
  <p:handoutMasterIdLst>
    <p:handoutMasterId r:id="rId282"/>
  </p:handoutMasterIdLst>
  <p:sldIdLst>
    <p:sldId id="256" r:id="rId2"/>
    <p:sldId id="397" r:id="rId3"/>
    <p:sldId id="352" r:id="rId4"/>
    <p:sldId id="353" r:id="rId5"/>
    <p:sldId id="422" r:id="rId6"/>
    <p:sldId id="257" r:id="rId7"/>
    <p:sldId id="343" r:id="rId8"/>
    <p:sldId id="342" r:id="rId9"/>
    <p:sldId id="341" r:id="rId10"/>
    <p:sldId id="391" r:id="rId11"/>
    <p:sldId id="393" r:id="rId12"/>
    <p:sldId id="395" r:id="rId13"/>
    <p:sldId id="423" r:id="rId14"/>
    <p:sldId id="635" r:id="rId15"/>
    <p:sldId id="637" r:id="rId16"/>
    <p:sldId id="638" r:id="rId17"/>
    <p:sldId id="390" r:id="rId18"/>
    <p:sldId id="425" r:id="rId19"/>
    <p:sldId id="426" r:id="rId20"/>
    <p:sldId id="552" r:id="rId21"/>
    <p:sldId id="436" r:id="rId22"/>
    <p:sldId id="438" r:id="rId23"/>
    <p:sldId id="440" r:id="rId24"/>
    <p:sldId id="442" r:id="rId25"/>
    <p:sldId id="444" r:id="rId26"/>
    <p:sldId id="446" r:id="rId27"/>
    <p:sldId id="448" r:id="rId28"/>
    <p:sldId id="654" r:id="rId29"/>
    <p:sldId id="650" r:id="rId30"/>
    <p:sldId id="652" r:id="rId31"/>
    <p:sldId id="563" r:id="rId32"/>
    <p:sldId id="359" r:id="rId33"/>
    <p:sldId id="258" r:id="rId34"/>
    <p:sldId id="543" r:id="rId35"/>
    <p:sldId id="633" r:id="rId36"/>
    <p:sldId id="374" r:id="rId37"/>
    <p:sldId id="623" r:id="rId38"/>
    <p:sldId id="315" r:id="rId39"/>
    <p:sldId id="317" r:id="rId40"/>
    <p:sldId id="617" r:id="rId41"/>
    <p:sldId id="619" r:id="rId42"/>
    <p:sldId id="621" r:id="rId43"/>
    <p:sldId id="615" r:id="rId44"/>
    <p:sldId id="614" r:id="rId45"/>
    <p:sldId id="580" r:id="rId46"/>
    <p:sldId id="581" r:id="rId47"/>
    <p:sldId id="582" r:id="rId48"/>
    <p:sldId id="583" r:id="rId49"/>
    <p:sldId id="584" r:id="rId50"/>
    <p:sldId id="589" r:id="rId51"/>
    <p:sldId id="591" r:id="rId52"/>
    <p:sldId id="592" r:id="rId53"/>
    <p:sldId id="595" r:id="rId54"/>
    <p:sldId id="596" r:id="rId55"/>
    <p:sldId id="598" r:id="rId56"/>
    <p:sldId id="600" r:id="rId57"/>
    <p:sldId id="604" r:id="rId58"/>
    <p:sldId id="608" r:id="rId59"/>
    <p:sldId id="612" r:id="rId60"/>
    <p:sldId id="564" r:id="rId61"/>
    <p:sldId id="565" r:id="rId62"/>
    <p:sldId id="566" r:id="rId63"/>
    <p:sldId id="611" r:id="rId64"/>
    <p:sldId id="567" r:id="rId65"/>
    <p:sldId id="290" r:id="rId66"/>
    <p:sldId id="568" r:id="rId67"/>
    <p:sldId id="570" r:id="rId68"/>
    <p:sldId id="569" r:id="rId69"/>
    <p:sldId id="298" r:id="rId70"/>
    <p:sldId id="259" r:id="rId71"/>
    <p:sldId id="385" r:id="rId72"/>
    <p:sldId id="386" r:id="rId73"/>
    <p:sldId id="260" r:id="rId74"/>
    <p:sldId id="280" r:id="rId75"/>
    <p:sldId id="276" r:id="rId76"/>
    <p:sldId id="281" r:id="rId77"/>
    <p:sldId id="282" r:id="rId78"/>
    <p:sldId id="594" r:id="rId79"/>
    <p:sldId id="277" r:id="rId80"/>
    <p:sldId id="261" r:id="rId81"/>
    <p:sldId id="387" r:id="rId82"/>
    <p:sldId id="389" r:id="rId83"/>
    <p:sldId id="388" r:id="rId84"/>
    <p:sldId id="364" r:id="rId85"/>
    <p:sldId id="540" r:id="rId86"/>
    <p:sldId id="263" r:id="rId87"/>
    <p:sldId id="450" r:id="rId88"/>
    <p:sldId id="454" r:id="rId89"/>
    <p:sldId id="456" r:id="rId90"/>
    <p:sldId id="313" r:id="rId91"/>
    <p:sldId id="319" r:id="rId92"/>
    <p:sldId id="555" r:id="rId93"/>
    <p:sldId id="553" r:id="rId94"/>
    <p:sldId id="561" r:id="rId95"/>
    <p:sldId id="396" r:id="rId96"/>
    <p:sldId id="406" r:id="rId97"/>
    <p:sldId id="640" r:id="rId98"/>
    <p:sldId id="642" r:id="rId99"/>
    <p:sldId id="399" r:id="rId100"/>
    <p:sldId id="402" r:id="rId101"/>
    <p:sldId id="404" r:id="rId102"/>
    <p:sldId id="428" r:id="rId103"/>
    <p:sldId id="430" r:id="rId104"/>
    <p:sldId id="432" r:id="rId105"/>
    <p:sldId id="606" r:id="rId106"/>
    <p:sldId id="644" r:id="rId107"/>
    <p:sldId id="434" r:id="rId108"/>
    <p:sldId id="646" r:id="rId109"/>
    <p:sldId id="264" r:id="rId110"/>
    <p:sldId id="358" r:id="rId111"/>
    <p:sldId id="627" r:id="rId112"/>
    <p:sldId id="466" r:id="rId113"/>
    <p:sldId id="408" r:id="rId114"/>
    <p:sldId id="323" r:id="rId115"/>
    <p:sldId id="324" r:id="rId116"/>
    <p:sldId id="630" r:id="rId117"/>
    <p:sldId id="750" r:id="rId118"/>
    <p:sldId id="474" r:id="rId119"/>
    <p:sldId id="475" r:id="rId120"/>
    <p:sldId id="476" r:id="rId121"/>
    <p:sldId id="477" r:id="rId122"/>
    <p:sldId id="478" r:id="rId123"/>
    <p:sldId id="479" r:id="rId124"/>
    <p:sldId id="483" r:id="rId125"/>
    <p:sldId id="484" r:id="rId126"/>
    <p:sldId id="485" r:id="rId127"/>
    <p:sldId id="487" r:id="rId128"/>
    <p:sldId id="488" r:id="rId129"/>
    <p:sldId id="499" r:id="rId130"/>
    <p:sldId id="502" r:id="rId131"/>
    <p:sldId id="503" r:id="rId132"/>
    <p:sldId id="506" r:id="rId133"/>
    <p:sldId id="507" r:id="rId134"/>
    <p:sldId id="559" r:id="rId135"/>
    <p:sldId id="509" r:id="rId136"/>
    <p:sldId id="511" r:id="rId137"/>
    <p:sldId id="497" r:id="rId138"/>
    <p:sldId id="490" r:id="rId139"/>
    <p:sldId id="492" r:id="rId140"/>
    <p:sldId id="496" r:id="rId141"/>
    <p:sldId id="514" r:id="rId142"/>
    <p:sldId id="515" r:id="rId143"/>
    <p:sldId id="518" r:id="rId144"/>
    <p:sldId id="523" r:id="rId145"/>
    <p:sldId id="546" r:id="rId146"/>
    <p:sldId id="545" r:id="rId147"/>
    <p:sldId id="548" r:id="rId148"/>
    <p:sldId id="550" r:id="rId149"/>
    <p:sldId id="831" r:id="rId150"/>
    <p:sldId id="833" r:id="rId151"/>
    <p:sldId id="513" r:id="rId152"/>
    <p:sldId id="525" r:id="rId153"/>
    <p:sldId id="533" r:id="rId154"/>
    <p:sldId id="534" r:id="rId155"/>
    <p:sldId id="536" r:id="rId156"/>
    <p:sldId id="535" r:id="rId157"/>
    <p:sldId id="538" r:id="rId158"/>
    <p:sldId id="377" r:id="rId159"/>
    <p:sldId id="378" r:id="rId160"/>
    <p:sldId id="379" r:id="rId161"/>
    <p:sldId id="380" r:id="rId162"/>
    <p:sldId id="381" r:id="rId163"/>
    <p:sldId id="382" r:id="rId164"/>
    <p:sldId id="383" r:id="rId165"/>
    <p:sldId id="452" r:id="rId166"/>
    <p:sldId id="365" r:id="rId167"/>
    <p:sldId id="376" r:id="rId168"/>
    <p:sldId id="366" r:id="rId169"/>
    <p:sldId id="370" r:id="rId170"/>
    <p:sldId id="367" r:id="rId171"/>
    <p:sldId id="368" r:id="rId172"/>
    <p:sldId id="369" r:id="rId173"/>
    <p:sldId id="531" r:id="rId174"/>
    <p:sldId id="268" r:id="rId175"/>
    <p:sldId id="300" r:id="rId176"/>
    <p:sldId id="302" r:id="rId177"/>
    <p:sldId id="329" r:id="rId178"/>
    <p:sldId id="332" r:id="rId179"/>
    <p:sldId id="335" r:id="rId180"/>
    <p:sldId id="334" r:id="rId181"/>
    <p:sldId id="331" r:id="rId182"/>
    <p:sldId id="410" r:id="rId183"/>
    <p:sldId id="787" r:id="rId184"/>
    <p:sldId id="791" r:id="rId185"/>
    <p:sldId id="794" r:id="rId186"/>
    <p:sldId id="795" r:id="rId187"/>
    <p:sldId id="796" r:id="rId188"/>
    <p:sldId id="797" r:id="rId189"/>
    <p:sldId id="798" r:id="rId190"/>
    <p:sldId id="802" r:id="rId191"/>
    <p:sldId id="803" r:id="rId192"/>
    <p:sldId id="804" r:id="rId193"/>
    <p:sldId id="805" r:id="rId194"/>
    <p:sldId id="806" r:id="rId195"/>
    <p:sldId id="807" r:id="rId196"/>
    <p:sldId id="808" r:id="rId197"/>
    <p:sldId id="811" r:id="rId198"/>
    <p:sldId id="812" r:id="rId199"/>
    <p:sldId id="816" r:id="rId200"/>
    <p:sldId id="819" r:id="rId201"/>
    <p:sldId id="820" r:id="rId202"/>
    <p:sldId id="825" r:id="rId203"/>
    <p:sldId id="821" r:id="rId204"/>
    <p:sldId id="756" r:id="rId205"/>
    <p:sldId id="763" r:id="rId206"/>
    <p:sldId id="764" r:id="rId207"/>
    <p:sldId id="765" r:id="rId208"/>
    <p:sldId id="766" r:id="rId209"/>
    <p:sldId id="767" r:id="rId210"/>
    <p:sldId id="773" r:id="rId211"/>
    <p:sldId id="827" r:id="rId212"/>
    <p:sldId id="774" r:id="rId213"/>
    <p:sldId id="775" r:id="rId214"/>
    <p:sldId id="776" r:id="rId215"/>
    <p:sldId id="777" r:id="rId216"/>
    <p:sldId id="681" r:id="rId217"/>
    <p:sldId id="682" r:id="rId218"/>
    <p:sldId id="683" r:id="rId219"/>
    <p:sldId id="684" r:id="rId220"/>
    <p:sldId id="685" r:id="rId221"/>
    <p:sldId id="754" r:id="rId222"/>
    <p:sldId id="752" r:id="rId223"/>
    <p:sldId id="687" r:id="rId224"/>
    <p:sldId id="688" r:id="rId225"/>
    <p:sldId id="689" r:id="rId226"/>
    <p:sldId id="747" r:id="rId227"/>
    <p:sldId id="745" r:id="rId228"/>
    <p:sldId id="746" r:id="rId229"/>
    <p:sldId id="748" r:id="rId230"/>
    <p:sldId id="690" r:id="rId231"/>
    <p:sldId id="743" r:id="rId232"/>
    <p:sldId id="829" r:id="rId233"/>
    <p:sldId id="692" r:id="rId234"/>
    <p:sldId id="693" r:id="rId235"/>
    <p:sldId id="779" r:id="rId236"/>
    <p:sldId id="696" r:id="rId237"/>
    <p:sldId id="697" r:id="rId238"/>
    <p:sldId id="698" r:id="rId239"/>
    <p:sldId id="735" r:id="rId240"/>
    <p:sldId id="740" r:id="rId241"/>
    <p:sldId id="700" r:id="rId242"/>
    <p:sldId id="701" r:id="rId243"/>
    <p:sldId id="705" r:id="rId244"/>
    <p:sldId id="706" r:id="rId245"/>
    <p:sldId id="707" r:id="rId246"/>
    <p:sldId id="708" r:id="rId247"/>
    <p:sldId id="709" r:id="rId248"/>
    <p:sldId id="710" r:id="rId249"/>
    <p:sldId id="711" r:id="rId250"/>
    <p:sldId id="712" r:id="rId251"/>
    <p:sldId id="713" r:id="rId252"/>
    <p:sldId id="714" r:id="rId253"/>
    <p:sldId id="715" r:id="rId254"/>
    <p:sldId id="716" r:id="rId255"/>
    <p:sldId id="717" r:id="rId256"/>
    <p:sldId id="718" r:id="rId257"/>
    <p:sldId id="719" r:id="rId258"/>
    <p:sldId id="720" r:id="rId259"/>
    <p:sldId id="721" r:id="rId260"/>
    <p:sldId id="722" r:id="rId261"/>
    <p:sldId id="723" r:id="rId262"/>
    <p:sldId id="724" r:id="rId263"/>
    <p:sldId id="725" r:id="rId264"/>
    <p:sldId id="726" r:id="rId265"/>
    <p:sldId id="727" r:id="rId266"/>
    <p:sldId id="728" r:id="rId267"/>
    <p:sldId id="729" r:id="rId268"/>
    <p:sldId id="730" r:id="rId269"/>
    <p:sldId id="733" r:id="rId270"/>
    <p:sldId id="273" r:id="rId271"/>
    <p:sldId id="350" r:id="rId272"/>
    <p:sldId id="351" r:id="rId273"/>
    <p:sldId id="362" r:id="rId274"/>
    <p:sldId id="275" r:id="rId275"/>
    <p:sldId id="274" r:id="rId276"/>
    <p:sldId id="296" r:id="rId277"/>
    <p:sldId id="304" r:id="rId278"/>
    <p:sldId id="461" r:id="rId279"/>
    <p:sldId id="530" r:id="rId280"/>
  </p:sldIdLst>
  <p:sldSz cx="9144000" cy="6858000" type="screen4x3"/>
  <p:notesSz cx="6858000" cy="9144000"/>
  <p:defaultTextStyle>
    <a:defPPr>
      <a:defRPr lang="cs-CZ"/>
    </a:defPPr>
    <a:lvl1pPr algn="l" rtl="0" fontAlgn="base">
      <a:spcBef>
        <a:spcPct val="0"/>
      </a:spcBef>
      <a:spcAft>
        <a:spcPct val="0"/>
      </a:spcAft>
      <a:defRPr sz="20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0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0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0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81" autoAdjust="0"/>
    <p:restoredTop sz="94636" autoAdjust="0"/>
  </p:normalViewPr>
  <p:slideViewPr>
    <p:cSldViewPr>
      <p:cViewPr varScale="1">
        <p:scale>
          <a:sx n="116" d="100"/>
          <a:sy n="116" d="100"/>
        </p:scale>
        <p:origin x="17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notesMaster" Target="notesMasters/notesMaster1.xml"/><Relationship Id="rId286"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6384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6384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6384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EEE6DD5-3E96-4812-A9D9-2B7736B86DFD}" type="slidenum">
              <a:rPr lang="cs-CZ" altLang="cs-CZ"/>
              <a:pPr/>
              <a:t>‹#›</a:t>
            </a:fld>
            <a:endParaRPr lang="cs-CZ" altLang="cs-CZ"/>
          </a:p>
        </p:txBody>
      </p:sp>
    </p:spTree>
    <p:extLst>
      <p:ext uri="{BB962C8B-B14F-4D97-AF65-F5344CB8AC3E}">
        <p14:creationId xmlns:p14="http://schemas.microsoft.com/office/powerpoint/2010/main" val="1265585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229FE59-3EE4-4A65-AEF4-56CB5DC3422A}" type="slidenum">
              <a:rPr lang="cs-CZ" altLang="cs-CZ"/>
              <a:pPr/>
              <a:t>‹#›</a:t>
            </a:fld>
            <a:endParaRPr lang="cs-CZ" altLang="cs-CZ"/>
          </a:p>
        </p:txBody>
      </p:sp>
    </p:spTree>
    <p:extLst>
      <p:ext uri="{BB962C8B-B14F-4D97-AF65-F5344CB8AC3E}">
        <p14:creationId xmlns:p14="http://schemas.microsoft.com/office/powerpoint/2010/main" val="36810547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ufic.org/article/cs/artid/Making_Sense_of_Guideline_Daily_Amoun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FE5777-25B0-48DC-8D23-5BBC27BF4F9D}" type="slidenum">
              <a:rPr lang="cs-CZ" altLang="cs-CZ"/>
              <a:pPr/>
              <a:t>1</a:t>
            </a:fld>
            <a:endParaRPr lang="cs-CZ" altLang="cs-CZ"/>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84664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559CC0-E623-41FB-8F28-29E051745F08}" type="slidenum">
              <a:rPr lang="cs-CZ" altLang="cs-CZ"/>
              <a:pPr/>
              <a:t>10</a:t>
            </a:fld>
            <a:endParaRPr lang="cs-CZ" altLang="cs-CZ"/>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107571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EB0D9-0830-4DB0-98E1-C8113305F425}" type="slidenum">
              <a:rPr lang="cs-CZ" altLang="cs-CZ"/>
              <a:pPr/>
              <a:t>110</a:t>
            </a:fld>
            <a:endParaRPr lang="cs-CZ" altLang="cs-CZ"/>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9767825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3F14E-1B10-4886-AF39-8C594E9FE516}" type="slidenum">
              <a:rPr lang="cs-CZ" altLang="cs-CZ"/>
              <a:pPr/>
              <a:t>111</a:t>
            </a:fld>
            <a:endParaRPr lang="cs-CZ" altLang="cs-CZ"/>
          </a:p>
        </p:txBody>
      </p:sp>
      <p:sp>
        <p:nvSpPr>
          <p:cNvPr id="844802" name="Rectangle 2"/>
          <p:cNvSpPr>
            <a:spLocks noGrp="1" noRot="1" noChangeAspect="1" noChangeArrowheads="1" noTextEdit="1"/>
          </p:cNvSpPr>
          <p:nvPr>
            <p:ph type="sldImg"/>
          </p:nvPr>
        </p:nvSpPr>
        <p:spPr>
          <a:ln/>
        </p:spPr>
      </p:sp>
      <p:sp>
        <p:nvSpPr>
          <p:cNvPr id="8448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827206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5ED87-58D0-4C52-A2E2-6F9DDE8B56EF}" type="slidenum">
              <a:rPr lang="cs-CZ" altLang="cs-CZ"/>
              <a:pPr/>
              <a:t>112</a:t>
            </a:fld>
            <a:endParaRPr lang="cs-CZ" altLang="cs-CZ"/>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614585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597BA-B436-4A69-9D19-B3CA118476FE}" type="slidenum">
              <a:rPr lang="cs-CZ" altLang="cs-CZ"/>
              <a:pPr/>
              <a:t>113</a:t>
            </a:fld>
            <a:endParaRPr lang="cs-CZ" altLang="cs-CZ"/>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634466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1EBD37-80E3-4050-AE90-6862A91C035A}" type="slidenum">
              <a:rPr lang="cs-CZ" altLang="cs-CZ"/>
              <a:pPr/>
              <a:t>114</a:t>
            </a:fld>
            <a:endParaRPr lang="cs-CZ" altLang="cs-CZ"/>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9877773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09E618-C39E-4D7B-AC28-45E99FEE44D4}" type="slidenum">
              <a:rPr lang="cs-CZ" altLang="cs-CZ"/>
              <a:pPr/>
              <a:t>115</a:t>
            </a:fld>
            <a:endParaRPr lang="cs-CZ" altLang="cs-CZ"/>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852254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48DEB-253C-4FD5-9E5F-EC7BD05D3068}" type="slidenum">
              <a:rPr lang="cs-CZ" altLang="cs-CZ"/>
              <a:pPr/>
              <a:t>116</a:t>
            </a:fld>
            <a:endParaRPr lang="cs-CZ" altLang="cs-CZ"/>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3136495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5728465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C229D5-E208-4C78-96F9-4358BB1ABCB6}" type="slidenum">
              <a:rPr lang="cs-CZ" altLang="cs-CZ"/>
              <a:pPr/>
              <a:t>118</a:t>
            </a:fld>
            <a:endParaRPr lang="cs-CZ" altLang="cs-CZ"/>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8395437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9EC0E-E2A9-425E-B783-790E40C7EECD}" type="slidenum">
              <a:rPr lang="cs-CZ" altLang="cs-CZ"/>
              <a:pPr/>
              <a:t>119</a:t>
            </a:fld>
            <a:endParaRPr lang="cs-CZ" altLang="cs-CZ"/>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55864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2E422-9259-4554-A356-57A23C89B4B4}" type="slidenum">
              <a:rPr lang="cs-CZ" altLang="cs-CZ"/>
              <a:pPr/>
              <a:t>11</a:t>
            </a:fld>
            <a:endParaRPr lang="cs-CZ" altLang="cs-CZ"/>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0191224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8A0C46-0A2F-4326-B677-D0FA3FCF81E9}" type="slidenum">
              <a:rPr lang="cs-CZ" altLang="cs-CZ"/>
              <a:pPr/>
              <a:t>120</a:t>
            </a:fld>
            <a:endParaRPr lang="cs-CZ" altLang="cs-CZ"/>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87450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B128B-E54B-4EFE-8624-5C4DDF5C7674}" type="slidenum">
              <a:rPr lang="cs-CZ" altLang="cs-CZ"/>
              <a:pPr/>
              <a:t>121</a:t>
            </a:fld>
            <a:endParaRPr lang="cs-CZ" altLang="cs-CZ"/>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378576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F10677-7D89-405C-B78B-97C425BE99FB}" type="slidenum">
              <a:rPr lang="cs-CZ" altLang="cs-CZ"/>
              <a:pPr/>
              <a:t>122</a:t>
            </a:fld>
            <a:endParaRPr lang="cs-CZ" altLang="cs-CZ"/>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2469689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C5FE8-75BF-4D45-A841-DB07E40ADE53}" type="slidenum">
              <a:rPr lang="cs-CZ" altLang="cs-CZ"/>
              <a:pPr/>
              <a:t>123</a:t>
            </a:fld>
            <a:endParaRPr lang="cs-CZ" altLang="cs-CZ"/>
          </a:p>
        </p:txBody>
      </p:sp>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39686290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191ACB-1CAA-4D75-AAAB-AA6136509205}" type="slidenum">
              <a:rPr lang="cs-CZ" altLang="cs-CZ"/>
              <a:pPr/>
              <a:t>124</a:t>
            </a:fld>
            <a:endParaRPr lang="cs-CZ" altLang="cs-CZ"/>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8056575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D0D5C-BBB6-434C-A1D2-F01CE0BA9A5A}" type="slidenum">
              <a:rPr lang="cs-CZ" altLang="cs-CZ"/>
              <a:pPr/>
              <a:t>125</a:t>
            </a:fld>
            <a:endParaRPr lang="cs-CZ" altLang="cs-CZ"/>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37097882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6529D6-C15B-45F4-A534-AF7F7D3DAB6B}" type="slidenum">
              <a:rPr lang="cs-CZ" altLang="cs-CZ"/>
              <a:pPr/>
              <a:t>126</a:t>
            </a:fld>
            <a:endParaRPr lang="cs-CZ" altLang="cs-CZ"/>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3186026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40F7C7-BDE3-42A6-A6BC-CC59C082DC05}" type="slidenum">
              <a:rPr lang="cs-CZ" altLang="cs-CZ"/>
              <a:pPr/>
              <a:t>127</a:t>
            </a:fld>
            <a:endParaRPr lang="cs-CZ" altLang="cs-CZ"/>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4144281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19EA5-7609-41EC-A97D-0C2F876FFCB9}" type="slidenum">
              <a:rPr lang="cs-CZ" altLang="cs-CZ"/>
              <a:pPr/>
              <a:t>128</a:t>
            </a:fld>
            <a:endParaRPr lang="cs-CZ" altLang="cs-CZ"/>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0579445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C0AD3-381F-40A8-8936-D392EBE49D7B}" type="slidenum">
              <a:rPr lang="cs-CZ" altLang="cs-CZ"/>
              <a:pPr/>
              <a:t>129</a:t>
            </a:fld>
            <a:endParaRPr lang="cs-CZ" altLang="cs-CZ"/>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351626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0EEAC6-3359-4C4D-968C-E094AAFDC1CE}" type="slidenum">
              <a:rPr lang="cs-CZ" altLang="cs-CZ"/>
              <a:pPr/>
              <a:t>12</a:t>
            </a:fld>
            <a:endParaRPr lang="cs-CZ" altLang="cs-CZ"/>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932395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09B213-375B-47C4-A619-6EB78DF05015}" type="slidenum">
              <a:rPr lang="cs-CZ" altLang="cs-CZ"/>
              <a:pPr/>
              <a:t>130</a:t>
            </a:fld>
            <a:endParaRPr lang="cs-CZ" altLang="cs-CZ"/>
          </a:p>
        </p:txBody>
      </p:sp>
      <p:sp>
        <p:nvSpPr>
          <p:cNvPr id="567298" name="Rectangle 2"/>
          <p:cNvSpPr>
            <a:spLocks noGrp="1" noRot="1" noChangeAspect="1" noChangeArrowheads="1" noTextEdit="1"/>
          </p:cNvSpPr>
          <p:nvPr>
            <p:ph type="sldImg"/>
          </p:nvPr>
        </p:nvSpPr>
        <p:spPr>
          <a:ln/>
        </p:spPr>
      </p:sp>
      <p:sp>
        <p:nvSpPr>
          <p:cNvPr id="56729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777325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252844-3679-4D8D-8052-E6F321B96BCE}" type="slidenum">
              <a:rPr lang="cs-CZ" altLang="cs-CZ"/>
              <a:pPr/>
              <a:t>131</a:t>
            </a:fld>
            <a:endParaRPr lang="cs-CZ" altLang="cs-CZ"/>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376108156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5A01D-AF0E-43AC-A2D1-85A4E2A04120}" type="slidenum">
              <a:rPr lang="cs-CZ" altLang="cs-CZ"/>
              <a:pPr/>
              <a:t>132</a:t>
            </a:fld>
            <a:endParaRPr lang="cs-CZ" altLang="cs-CZ"/>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5212022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C14E6-E43E-4DA4-9809-3796ACE47C0E}" type="slidenum">
              <a:rPr lang="cs-CZ" altLang="cs-CZ"/>
              <a:pPr/>
              <a:t>133</a:t>
            </a:fld>
            <a:endParaRPr lang="cs-CZ" altLang="cs-CZ"/>
          </a:p>
        </p:txBody>
      </p:sp>
      <p:sp>
        <p:nvSpPr>
          <p:cNvPr id="577538" name="Rectangle 2"/>
          <p:cNvSpPr>
            <a:spLocks noGrp="1" noRot="1" noChangeAspect="1" noChangeArrowheads="1" noTextEdit="1"/>
          </p:cNvSpPr>
          <p:nvPr>
            <p:ph type="sldImg"/>
          </p:nvPr>
        </p:nvSpPr>
        <p:spPr>
          <a:ln/>
        </p:spPr>
      </p:sp>
      <p:sp>
        <p:nvSpPr>
          <p:cNvPr id="57753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42604807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7328D0-2FC0-4B00-93E8-074F551BCF0A}" type="slidenum">
              <a:rPr lang="cs-CZ" altLang="cs-CZ"/>
              <a:pPr/>
              <a:t>134</a:t>
            </a:fld>
            <a:endParaRPr lang="cs-CZ" altLang="cs-CZ"/>
          </a:p>
        </p:txBody>
      </p:sp>
      <p:sp>
        <p:nvSpPr>
          <p:cNvPr id="703490" name="Rectangle 2"/>
          <p:cNvSpPr>
            <a:spLocks noGrp="1" noRot="1" noChangeAspect="1" noChangeArrowheads="1" noTextEdit="1"/>
          </p:cNvSpPr>
          <p:nvPr>
            <p:ph type="sldImg"/>
          </p:nvPr>
        </p:nvSpPr>
        <p:spPr>
          <a:ln/>
        </p:spPr>
      </p:sp>
      <p:sp>
        <p:nvSpPr>
          <p:cNvPr id="7034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7605882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80734C-AFB6-467F-BC5A-3A37622827CD}" type="slidenum">
              <a:rPr lang="cs-CZ" altLang="cs-CZ"/>
              <a:pPr/>
              <a:t>135</a:t>
            </a:fld>
            <a:endParaRPr lang="cs-CZ" altLang="cs-CZ"/>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562773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0D34C-7539-412A-85F2-F11DCFF7D253}" type="slidenum">
              <a:rPr lang="cs-CZ" altLang="cs-CZ"/>
              <a:pPr/>
              <a:t>136</a:t>
            </a:fld>
            <a:endParaRPr lang="cs-CZ" altLang="cs-CZ"/>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3806613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89AAC-6C79-424A-BA29-7E85D7AEB539}" type="slidenum">
              <a:rPr lang="cs-CZ" altLang="cs-CZ"/>
              <a:pPr/>
              <a:t>137</a:t>
            </a:fld>
            <a:endParaRPr lang="cs-CZ" altLang="cs-CZ"/>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3036565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0F369-1C5A-4D9E-9728-E7836857E639}" type="slidenum">
              <a:rPr lang="cs-CZ" altLang="cs-CZ"/>
              <a:pPr/>
              <a:t>138</a:t>
            </a:fld>
            <a:endParaRPr lang="cs-CZ" altLang="cs-CZ"/>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642375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B19EEA-72AA-4051-8A2F-541A603C990B}" type="slidenum">
              <a:rPr lang="cs-CZ" altLang="cs-CZ"/>
              <a:pPr/>
              <a:t>139</a:t>
            </a:fld>
            <a:endParaRPr lang="cs-CZ" altLang="cs-CZ"/>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780967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C4A793-E469-419C-BD26-2A32B02BF16A}" type="slidenum">
              <a:rPr lang="cs-CZ" altLang="cs-CZ"/>
              <a:pPr/>
              <a:t>13</a:t>
            </a:fld>
            <a:endParaRPr lang="cs-CZ" altLang="cs-CZ"/>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635262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89D26F-F89F-4011-90C1-FF7A0DBF0712}" type="slidenum">
              <a:rPr lang="cs-CZ" altLang="cs-CZ"/>
              <a:pPr/>
              <a:t>140</a:t>
            </a:fld>
            <a:endParaRPr lang="cs-CZ" altLang="cs-CZ"/>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537067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7D70D4-C404-4DDC-9EE5-92BE7E30BDF0}" type="slidenum">
              <a:rPr lang="cs-CZ" altLang="cs-CZ"/>
              <a:pPr/>
              <a:t>141</a:t>
            </a:fld>
            <a:endParaRPr lang="cs-CZ" altLang="cs-CZ"/>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1528418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F231B5-401C-4612-985F-A28DE7706CFE}" type="slidenum">
              <a:rPr lang="cs-CZ" altLang="cs-CZ"/>
              <a:pPr/>
              <a:t>142</a:t>
            </a:fld>
            <a:endParaRPr lang="cs-CZ" altLang="cs-CZ"/>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2190229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B68006-DDB3-43A9-BA6F-D9A8481973C0}" type="slidenum">
              <a:rPr lang="cs-CZ" altLang="cs-CZ"/>
              <a:pPr/>
              <a:t>143</a:t>
            </a:fld>
            <a:endParaRPr lang="cs-CZ" altLang="cs-CZ"/>
          </a:p>
        </p:txBody>
      </p:sp>
      <p:sp>
        <p:nvSpPr>
          <p:cNvPr id="600066" name="Rectangle 2"/>
          <p:cNvSpPr>
            <a:spLocks noGrp="1" noRot="1" noChangeAspect="1" noChangeArrowheads="1" noTextEdit="1"/>
          </p:cNvSpPr>
          <p:nvPr>
            <p:ph type="sldImg"/>
          </p:nvPr>
        </p:nvSpPr>
        <p:spPr>
          <a:ln/>
        </p:spPr>
      </p:sp>
      <p:sp>
        <p:nvSpPr>
          <p:cNvPr id="60006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5631813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00730E-CFE1-4708-9248-DCC86582E08A}" type="slidenum">
              <a:rPr lang="cs-CZ" altLang="cs-CZ"/>
              <a:pPr/>
              <a:t>144</a:t>
            </a:fld>
            <a:endParaRPr lang="cs-CZ" altLang="cs-CZ"/>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44669836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79206D-584A-4A6A-848A-A1CEE6AF9988}" type="slidenum">
              <a:rPr lang="cs-CZ" altLang="cs-CZ"/>
              <a:pPr/>
              <a:t>145</a:t>
            </a:fld>
            <a:endParaRPr lang="cs-CZ" altLang="cs-CZ"/>
          </a:p>
        </p:txBody>
      </p:sp>
      <p:sp>
        <p:nvSpPr>
          <p:cNvPr id="676866" name="Rectangle 2"/>
          <p:cNvSpPr>
            <a:spLocks noGrp="1" noRot="1" noChangeAspect="1" noChangeArrowheads="1" noTextEdit="1"/>
          </p:cNvSpPr>
          <p:nvPr>
            <p:ph type="sldImg"/>
          </p:nvPr>
        </p:nvSpPr>
        <p:spPr>
          <a:ln/>
        </p:spPr>
      </p:sp>
      <p:sp>
        <p:nvSpPr>
          <p:cNvPr id="6768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212012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D400AA-5A88-4F06-A6C2-3EBF98CFA240}" type="slidenum">
              <a:rPr lang="cs-CZ" altLang="cs-CZ"/>
              <a:pPr/>
              <a:t>146</a:t>
            </a:fld>
            <a:endParaRPr lang="cs-CZ" altLang="cs-CZ"/>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4666067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BDD91A-F9BB-44BE-9D12-66D161B37C89}" type="slidenum">
              <a:rPr lang="cs-CZ" altLang="cs-CZ"/>
              <a:pPr/>
              <a:t>147</a:t>
            </a:fld>
            <a:endParaRPr lang="cs-CZ" altLang="cs-CZ"/>
          </a:p>
        </p:txBody>
      </p:sp>
      <p:sp>
        <p:nvSpPr>
          <p:cNvPr id="680962" name="Rectangle 2"/>
          <p:cNvSpPr>
            <a:spLocks noGrp="1" noRot="1" noChangeAspect="1" noChangeArrowheads="1" noTextEdit="1"/>
          </p:cNvSpPr>
          <p:nvPr>
            <p:ph type="sldImg"/>
          </p:nvPr>
        </p:nvSpPr>
        <p:spPr>
          <a:ln/>
        </p:spPr>
      </p:sp>
      <p:sp>
        <p:nvSpPr>
          <p:cNvPr id="6809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1878621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4E47E5-FD76-4DC9-BC3B-EF12CD185292}" type="slidenum">
              <a:rPr lang="cs-CZ" altLang="cs-CZ"/>
              <a:pPr/>
              <a:t>148</a:t>
            </a:fld>
            <a:endParaRPr lang="cs-CZ" altLang="cs-CZ"/>
          </a:p>
        </p:txBody>
      </p:sp>
      <p:sp>
        <p:nvSpPr>
          <p:cNvPr id="685058" name="Rectangle 2"/>
          <p:cNvSpPr>
            <a:spLocks noGrp="1" noRot="1" noChangeAspect="1" noChangeArrowheads="1" noTextEdit="1"/>
          </p:cNvSpPr>
          <p:nvPr>
            <p:ph type="sldImg"/>
          </p:nvPr>
        </p:nvSpPr>
        <p:spPr>
          <a:ln/>
        </p:spPr>
      </p:sp>
      <p:sp>
        <p:nvSpPr>
          <p:cNvPr id="68505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9293708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http://scienceblog.cancerresearchuk.org/2015/10/26/processed-meat-and-cancer-what-you-need-to-know/</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150</a:t>
            </a:fld>
            <a:endParaRPr lang="cs-CZ"/>
          </a:p>
        </p:txBody>
      </p:sp>
    </p:spTree>
    <p:extLst>
      <p:ext uri="{BB962C8B-B14F-4D97-AF65-F5344CB8AC3E}">
        <p14:creationId xmlns:p14="http://schemas.microsoft.com/office/powerpoint/2010/main" val="2990678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50D27-3F11-4216-9F92-0FAE27B2C144}" type="slidenum">
              <a:rPr lang="cs-CZ" altLang="cs-CZ"/>
              <a:pPr/>
              <a:t>17</a:t>
            </a:fld>
            <a:endParaRPr lang="cs-CZ" altLang="cs-CZ"/>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5519575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086A52-4B99-4349-86CE-C1E33004A65F}" type="slidenum">
              <a:rPr lang="cs-CZ" altLang="cs-CZ"/>
              <a:pPr/>
              <a:t>151</a:t>
            </a:fld>
            <a:endParaRPr lang="cs-CZ" altLang="cs-CZ"/>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291616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CDA92C-0BC0-49C8-8F64-3DD21A27B019}" type="slidenum">
              <a:rPr lang="cs-CZ" altLang="cs-CZ"/>
              <a:pPr/>
              <a:t>152</a:t>
            </a:fld>
            <a:endParaRPr lang="cs-CZ" altLang="cs-CZ"/>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860334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BDCBE8-F265-48C3-BE25-C6C184A11770}" type="slidenum">
              <a:rPr lang="cs-CZ" altLang="cs-CZ"/>
              <a:pPr/>
              <a:t>153</a:t>
            </a:fld>
            <a:endParaRPr lang="cs-CZ" altLang="cs-CZ"/>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0384020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386DF-4ED4-4022-B87C-BFD889EDF692}" type="slidenum">
              <a:rPr lang="cs-CZ" altLang="cs-CZ"/>
              <a:pPr/>
              <a:t>154</a:t>
            </a:fld>
            <a:endParaRPr lang="cs-CZ" altLang="cs-CZ"/>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986413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498C5-329C-4E24-8200-2E4A1040AEC6}" type="slidenum">
              <a:rPr lang="cs-CZ" altLang="cs-CZ"/>
              <a:pPr/>
              <a:t>155</a:t>
            </a:fld>
            <a:endParaRPr lang="cs-CZ" altLang="cs-CZ"/>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7430172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3A88F2-6E06-4E63-B286-91C999E286CF}" type="slidenum">
              <a:rPr lang="cs-CZ" altLang="cs-CZ"/>
              <a:pPr/>
              <a:t>156</a:t>
            </a:fld>
            <a:endParaRPr lang="cs-CZ" altLang="cs-CZ"/>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92056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36C12B-F30A-4389-A25C-562992B03333}" type="slidenum">
              <a:rPr lang="cs-CZ" altLang="cs-CZ"/>
              <a:pPr/>
              <a:t>157</a:t>
            </a:fld>
            <a:endParaRPr lang="cs-CZ" altLang="cs-CZ"/>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10263646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D57F26-4C63-4887-8585-D8E51A36500F}" type="slidenum">
              <a:rPr lang="cs-CZ" altLang="cs-CZ"/>
              <a:pPr/>
              <a:t>158</a:t>
            </a:fld>
            <a:endParaRPr lang="cs-CZ" altLang="cs-CZ"/>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623997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B8429-9C1B-4B41-8317-EBAD22828737}" type="slidenum">
              <a:rPr lang="cs-CZ" altLang="cs-CZ"/>
              <a:pPr/>
              <a:t>159</a:t>
            </a:fld>
            <a:endParaRPr lang="cs-CZ" altLang="cs-CZ"/>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02176317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2FB118-72FB-4EC3-941A-0AC7884D887B}" type="slidenum">
              <a:rPr lang="cs-CZ" altLang="cs-CZ"/>
              <a:pPr/>
              <a:t>160</a:t>
            </a:fld>
            <a:endParaRPr lang="cs-CZ" altLang="cs-CZ"/>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7327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B8C2DD-45BF-4F36-9C1A-484672C17F9E}" type="slidenum">
              <a:rPr lang="cs-CZ" altLang="cs-CZ"/>
              <a:pPr/>
              <a:t>18</a:t>
            </a:fld>
            <a:endParaRPr lang="cs-CZ" altLang="cs-CZ"/>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348102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32B26-942C-45D3-9157-6AAB58705A8E}" type="slidenum">
              <a:rPr lang="cs-CZ" altLang="cs-CZ"/>
              <a:pPr/>
              <a:t>161</a:t>
            </a:fld>
            <a:endParaRPr lang="cs-CZ" altLang="cs-CZ"/>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786687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8202C9-3950-4C91-90F4-6890052FC8EE}" type="slidenum">
              <a:rPr lang="cs-CZ" altLang="cs-CZ"/>
              <a:pPr/>
              <a:t>162</a:t>
            </a:fld>
            <a:endParaRPr lang="cs-CZ" altLang="cs-CZ"/>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3876950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10746-4FF9-4D21-91E8-87ECBE64360E}" type="slidenum">
              <a:rPr lang="cs-CZ" altLang="cs-CZ"/>
              <a:pPr/>
              <a:t>163</a:t>
            </a:fld>
            <a:endParaRPr lang="cs-CZ" altLang="cs-CZ"/>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0769260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3AE419-7C86-417A-955C-049C100A913E}" type="slidenum">
              <a:rPr lang="cs-CZ" altLang="cs-CZ"/>
              <a:pPr/>
              <a:t>164</a:t>
            </a:fld>
            <a:endParaRPr lang="cs-CZ" altLang="cs-CZ"/>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6164600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EA3010-B170-48F2-AA52-539D984BE8A9}" type="slidenum">
              <a:rPr lang="cs-CZ" altLang="cs-CZ"/>
              <a:pPr/>
              <a:t>165</a:t>
            </a:fld>
            <a:endParaRPr lang="cs-CZ" altLang="cs-CZ"/>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348057611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990B24-93C0-4610-AB00-A9FDDA2A807D}" type="slidenum">
              <a:rPr lang="cs-CZ" altLang="cs-CZ"/>
              <a:pPr/>
              <a:t>166</a:t>
            </a:fld>
            <a:endParaRPr lang="cs-CZ" altLang="cs-CZ"/>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90582035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7A3F29-289C-44C6-ADA9-FCBA1C99EE36}" type="slidenum">
              <a:rPr lang="cs-CZ" altLang="cs-CZ"/>
              <a:pPr/>
              <a:t>167</a:t>
            </a:fld>
            <a:endParaRPr lang="cs-CZ" altLang="cs-CZ"/>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8083819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C7424-843B-4AC2-9148-145A7C4A6167}" type="slidenum">
              <a:rPr lang="cs-CZ" altLang="cs-CZ"/>
              <a:pPr/>
              <a:t>168</a:t>
            </a:fld>
            <a:endParaRPr lang="cs-CZ" altLang="cs-CZ"/>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7976008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1E0EC3-376F-45C8-BE52-67C65DB478BD}" type="slidenum">
              <a:rPr lang="cs-CZ" altLang="cs-CZ"/>
              <a:pPr/>
              <a:t>169</a:t>
            </a:fld>
            <a:endParaRPr lang="cs-CZ" altLang="cs-CZ"/>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9846199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74527A-6794-4169-8C73-D03B1091EF93}" type="slidenum">
              <a:rPr lang="cs-CZ" altLang="cs-CZ"/>
              <a:pPr/>
              <a:t>170</a:t>
            </a:fld>
            <a:endParaRPr lang="cs-CZ" altLang="cs-CZ"/>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69139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FCDC93-A660-4A0E-ADE7-EC573537E7A9}" type="slidenum">
              <a:rPr lang="cs-CZ" altLang="cs-CZ"/>
              <a:pPr/>
              <a:t>19</a:t>
            </a:fld>
            <a:endParaRPr lang="cs-CZ" altLang="cs-CZ"/>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2524161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F3EAFC-4D6C-41A5-B008-6C3A4AB6711F}" type="slidenum">
              <a:rPr lang="cs-CZ" altLang="cs-CZ"/>
              <a:pPr/>
              <a:t>171</a:t>
            </a:fld>
            <a:endParaRPr lang="cs-CZ" altLang="cs-CZ"/>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4083036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DCEC3-EE55-4E32-8A3C-C1FEBFB02029}" type="slidenum">
              <a:rPr lang="cs-CZ" altLang="cs-CZ"/>
              <a:pPr/>
              <a:t>172</a:t>
            </a:fld>
            <a:endParaRPr lang="cs-CZ" altLang="cs-CZ"/>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65313221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8BBC9D-F9DF-4AE1-A485-88AB9BAD9F49}" type="slidenum">
              <a:rPr lang="cs-CZ" altLang="cs-CZ"/>
              <a:pPr/>
              <a:t>173</a:t>
            </a:fld>
            <a:endParaRPr lang="cs-CZ" altLang="cs-CZ"/>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20854967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500D4A-61B5-477F-A7AF-FDF1479A75C3}" type="slidenum">
              <a:rPr lang="cs-CZ" altLang="cs-CZ"/>
              <a:pPr/>
              <a:t>174</a:t>
            </a:fld>
            <a:endParaRPr lang="cs-CZ" altLang="cs-CZ"/>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285770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B8FD3-8F9E-4B43-A025-1C830838B323}" type="slidenum">
              <a:rPr lang="cs-CZ" altLang="cs-CZ"/>
              <a:pPr/>
              <a:t>175</a:t>
            </a:fld>
            <a:endParaRPr lang="cs-CZ" altLang="cs-CZ"/>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14532491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5945CF-5D3F-4273-9BCA-DC0E28F16E8A}" type="slidenum">
              <a:rPr lang="cs-CZ" altLang="cs-CZ"/>
              <a:pPr/>
              <a:t>176</a:t>
            </a:fld>
            <a:endParaRPr lang="cs-CZ" altLang="cs-CZ"/>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2367251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4A24D-0813-4400-8CB7-AFA108495964}" type="slidenum">
              <a:rPr lang="cs-CZ" altLang="cs-CZ"/>
              <a:pPr/>
              <a:t>177</a:t>
            </a:fld>
            <a:endParaRPr lang="cs-CZ" altLang="cs-CZ"/>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358647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6F1854-7A31-4BD7-9681-8D4C8B6054D7}" type="slidenum">
              <a:rPr lang="cs-CZ" altLang="cs-CZ"/>
              <a:pPr/>
              <a:t>178</a:t>
            </a:fld>
            <a:endParaRPr lang="cs-CZ" altLang="cs-CZ"/>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8833067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F34D14-A9A7-4865-8193-50E4E98F9285}" type="slidenum">
              <a:rPr lang="cs-CZ" altLang="cs-CZ"/>
              <a:pPr/>
              <a:t>179</a:t>
            </a:fld>
            <a:endParaRPr lang="cs-CZ" altLang="cs-CZ"/>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18954161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AF3DFA-1E44-4864-B9D2-620A84DBEB9B}" type="slidenum">
              <a:rPr lang="cs-CZ" altLang="cs-CZ"/>
              <a:pPr/>
              <a:t>180</a:t>
            </a:fld>
            <a:endParaRPr lang="cs-CZ" altLang="cs-CZ"/>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950658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DD0CD8F-2048-44EF-8E55-EEE2A337AAB5}" type="slidenum">
              <a:rPr lang="cs-CZ" altLang="cs-CZ"/>
              <a:pPr/>
              <a:t>20</a:t>
            </a:fld>
            <a:endParaRPr lang="cs-CZ" altLang="cs-CZ"/>
          </a:p>
        </p:txBody>
      </p:sp>
      <p:sp>
        <p:nvSpPr>
          <p:cNvPr id="689154"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689155" name="Zástupný symbol pro poznámky 2"/>
          <p:cNvSpPr>
            <a:spLocks noGrp="1"/>
          </p:cNvSpPr>
          <p:nvPr>
            <p:ph type="body" idx="1"/>
          </p:nvPr>
        </p:nvSpPr>
        <p:spPr/>
        <p:txBody>
          <a:bodyPr/>
          <a:lstStyle/>
          <a:p>
            <a:pPr>
              <a:spcBef>
                <a:spcPct val="0"/>
              </a:spcBef>
            </a:pPr>
            <a:r>
              <a:rPr lang="cs-CZ" altLang="cs-CZ"/>
              <a:t>Podle Význam Směrnice pro doporučené denní dávky </a:t>
            </a:r>
            <a:r>
              <a:rPr lang="cs-CZ" altLang="cs-CZ" u="sng">
                <a:hlinkClick r:id="rId3"/>
              </a:rPr>
              <a:t>http://www.eufic.org/article/cs/artid/Making_Sense_of_Guideline_Daily_Amounts/</a:t>
            </a:r>
            <a:endParaRPr lang="cs-CZ" altLang="cs-CZ"/>
          </a:p>
        </p:txBody>
      </p:sp>
      <p:sp>
        <p:nvSpPr>
          <p:cNvPr id="52227"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lgn="r"/>
            <a:fld id="{C0B85075-7D6B-42B2-8FB5-DDFA38BC8E5E}" type="slidenum">
              <a:rPr lang="cs-CZ" altLang="cs-CZ" sz="1200">
                <a:latin typeface="Calibri" panose="020F0502020204030204" pitchFamily="34" charset="0"/>
              </a:rPr>
              <a:pPr algn="r"/>
              <a:t>20</a:t>
            </a:fld>
            <a:endParaRPr lang="cs-CZ" altLang="cs-CZ" sz="1200">
              <a:latin typeface="Calibri" panose="020F0502020204030204" pitchFamily="34" charset="0"/>
            </a:endParaRPr>
          </a:p>
        </p:txBody>
      </p:sp>
    </p:spTree>
    <p:extLst>
      <p:ext uri="{BB962C8B-B14F-4D97-AF65-F5344CB8AC3E}">
        <p14:creationId xmlns:p14="http://schemas.microsoft.com/office/powerpoint/2010/main" val="329129227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B4365E-55E0-455C-8A31-E1FB51D86EDF}" type="slidenum">
              <a:rPr lang="cs-CZ" altLang="cs-CZ"/>
              <a:pPr/>
              <a:t>181</a:t>
            </a:fld>
            <a:endParaRPr lang="cs-CZ" altLang="cs-CZ"/>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3060486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40F26-354C-4014-896D-77CBC7DDF8FE}" type="slidenum">
              <a:rPr lang="cs-CZ" altLang="cs-CZ"/>
              <a:pPr/>
              <a:t>182</a:t>
            </a:fld>
            <a:endParaRPr lang="cs-CZ" altLang="cs-CZ"/>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3199612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89D101-4178-4666-92F7-9792C64C3B6B}" type="slidenum">
              <a:rPr lang="cs-CZ" altLang="cs-CZ"/>
              <a:pPr/>
              <a:t>183</a:t>
            </a:fld>
            <a:endParaRPr lang="cs-CZ" altLang="cs-CZ"/>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0567897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9EB425-3B64-40F9-AC20-308326CFEE32}" type="slidenum">
              <a:rPr lang="cs-CZ" altLang="cs-CZ"/>
              <a:pPr/>
              <a:t>184</a:t>
            </a:fld>
            <a:endParaRPr lang="cs-CZ" altLang="cs-CZ"/>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91833282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F4D0EE-809D-4BA7-B3F4-EEAD8861200B}" type="slidenum">
              <a:rPr lang="cs-CZ" altLang="cs-CZ"/>
              <a:pPr/>
              <a:t>185</a:t>
            </a:fld>
            <a:endParaRPr lang="cs-CZ" altLang="cs-CZ"/>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09186619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B21D3-403D-4B34-B44F-F4D196B14DE0}" type="slidenum">
              <a:rPr lang="cs-CZ" altLang="cs-CZ"/>
              <a:pPr/>
              <a:t>186</a:t>
            </a:fld>
            <a:endParaRPr lang="cs-CZ" altLang="cs-CZ"/>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5500985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5BA176-C218-4354-805C-7662FF45DDCA}" type="slidenum">
              <a:rPr lang="cs-CZ" altLang="cs-CZ"/>
              <a:pPr/>
              <a:t>187</a:t>
            </a:fld>
            <a:endParaRPr lang="cs-CZ" altLang="cs-CZ"/>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46226739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7CADDB-CC4E-4E32-B199-D654F81B6209}" type="slidenum">
              <a:rPr lang="cs-CZ" altLang="cs-CZ"/>
              <a:pPr/>
              <a:t>189</a:t>
            </a:fld>
            <a:endParaRPr lang="cs-CZ" altLang="cs-CZ"/>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2107832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F9275D-EFCB-45E9-914F-0B6240319BEE}" type="slidenum">
              <a:rPr lang="cs-CZ" altLang="cs-CZ"/>
              <a:pPr/>
              <a:t>190</a:t>
            </a:fld>
            <a:endParaRPr lang="cs-CZ" altLang="cs-CZ"/>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36373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30ED6-974E-4673-BF0E-0A9BD6B7DDE2}" type="slidenum">
              <a:rPr lang="cs-CZ" altLang="cs-CZ"/>
              <a:pPr/>
              <a:t>191</a:t>
            </a:fld>
            <a:endParaRPr lang="cs-CZ" altLang="cs-CZ"/>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257886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AD855E-8EEF-4B88-A887-ED8A169CCE4D}" type="slidenum">
              <a:rPr lang="cs-CZ" altLang="cs-CZ"/>
              <a:pPr/>
              <a:t>21</a:t>
            </a:fld>
            <a:endParaRPr lang="cs-CZ" altLang="cs-CZ"/>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7387085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19283-56B0-48C9-8BCB-556B86C535A6}" type="slidenum">
              <a:rPr lang="cs-CZ" altLang="cs-CZ"/>
              <a:pPr/>
              <a:t>192</a:t>
            </a:fld>
            <a:endParaRPr lang="cs-CZ" altLang="cs-CZ"/>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2128880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7B638-A015-44C0-BBC9-E050D3D59599}" type="slidenum">
              <a:rPr lang="cs-CZ" altLang="cs-CZ"/>
              <a:pPr/>
              <a:t>193</a:t>
            </a:fld>
            <a:endParaRPr lang="cs-CZ" altLang="cs-CZ"/>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482656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B37285-704D-49AD-9A9A-4C494FAF60C6}" type="slidenum">
              <a:rPr lang="cs-CZ" altLang="cs-CZ"/>
              <a:pPr/>
              <a:t>194</a:t>
            </a:fld>
            <a:endParaRPr lang="cs-CZ" altLang="cs-CZ"/>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64181050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6050F-24F1-45F7-8EAB-0030B052A26B}" type="slidenum">
              <a:rPr lang="cs-CZ" altLang="cs-CZ"/>
              <a:pPr/>
              <a:t>195</a:t>
            </a:fld>
            <a:endParaRPr lang="cs-CZ" altLang="cs-CZ"/>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67834295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68CADC-FA69-44CE-89B3-D2833A8DA2BB}" type="slidenum">
              <a:rPr lang="cs-CZ" altLang="cs-CZ"/>
              <a:pPr/>
              <a:t>196</a:t>
            </a:fld>
            <a:endParaRPr lang="cs-CZ" altLang="cs-CZ"/>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08938160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917A9-3D9F-45BD-B297-C4AC1716FEE5}" type="slidenum">
              <a:rPr lang="cs-CZ" altLang="cs-CZ"/>
              <a:pPr/>
              <a:t>197</a:t>
            </a:fld>
            <a:endParaRPr lang="cs-CZ" altLang="cs-CZ"/>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73799593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F83DF0-C6B2-4AC3-B15C-A96C69DE4CE2}" type="slidenum">
              <a:rPr lang="cs-CZ" altLang="cs-CZ"/>
              <a:pPr/>
              <a:t>198</a:t>
            </a:fld>
            <a:endParaRPr lang="cs-CZ" altLang="cs-CZ"/>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97954127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74DD32-1883-4C3C-BF0E-A0D9DD641E3A}" type="slidenum">
              <a:rPr lang="cs-CZ" altLang="cs-CZ"/>
              <a:pPr/>
              <a:t>199</a:t>
            </a:fld>
            <a:endParaRPr lang="cs-CZ" altLang="cs-CZ"/>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430387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E719F-9DCE-48F2-8ABA-78E0FC4D6E5D}" type="slidenum">
              <a:rPr lang="cs-CZ" altLang="cs-CZ"/>
              <a:pPr/>
              <a:t>200</a:t>
            </a:fld>
            <a:endParaRPr lang="cs-CZ" altLang="cs-CZ"/>
          </a:p>
        </p:txBody>
      </p:sp>
      <p:sp>
        <p:nvSpPr>
          <p:cNvPr id="693250" name="Rectangle 2"/>
          <p:cNvSpPr>
            <a:spLocks noGrp="1" noRot="1" noChangeAspect="1" noChangeArrowheads="1" noTextEdit="1"/>
          </p:cNvSpPr>
          <p:nvPr>
            <p:ph type="sldImg"/>
          </p:nvPr>
        </p:nvSpPr>
        <p:spPr>
          <a:ln/>
        </p:spPr>
      </p:sp>
      <p:sp>
        <p:nvSpPr>
          <p:cNvPr id="6932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0131424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FDC14D-1F96-4456-B72D-6CD4787C0BCB}" type="slidenum">
              <a:rPr lang="cs-CZ" altLang="cs-CZ"/>
              <a:pPr/>
              <a:t>201</a:t>
            </a:fld>
            <a:endParaRPr lang="cs-CZ" altLang="cs-CZ"/>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45743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61615E-DDD2-48C9-8414-8B873A7772FE}" type="slidenum">
              <a:rPr lang="cs-CZ" altLang="cs-CZ"/>
              <a:pPr/>
              <a:t>22</a:t>
            </a:fld>
            <a:endParaRPr lang="cs-CZ" altLang="cs-CZ"/>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9344669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08C6A3-F825-4276-9B55-A2E5AF06F229}" type="slidenum">
              <a:rPr lang="cs-CZ" altLang="cs-CZ"/>
              <a:pPr/>
              <a:t>202</a:t>
            </a:fld>
            <a:endParaRPr lang="cs-CZ" altLang="cs-CZ"/>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5302322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2B02D9-46ED-4E5D-852F-B4AB596E9C3E}" type="slidenum">
              <a:rPr lang="cs-CZ" altLang="cs-CZ"/>
              <a:pPr/>
              <a:t>203</a:t>
            </a:fld>
            <a:endParaRPr lang="cs-CZ" altLang="cs-CZ"/>
          </a:p>
        </p:txBody>
      </p:sp>
      <p:sp>
        <p:nvSpPr>
          <p:cNvPr id="699394" name="Rectangle 2"/>
          <p:cNvSpPr>
            <a:spLocks noGrp="1" noRot="1" noChangeAspect="1" noChangeArrowheads="1" noTextEdit="1"/>
          </p:cNvSpPr>
          <p:nvPr>
            <p:ph type="sldImg"/>
          </p:nvPr>
        </p:nvSpPr>
        <p:spPr>
          <a:ln/>
        </p:spPr>
      </p:sp>
      <p:sp>
        <p:nvSpPr>
          <p:cNvPr id="6993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16250757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70970783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57069778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71762371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418648953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63077738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36358805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37744641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70045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89FD3-C78E-4348-8255-EC65685190AA}" type="slidenum">
              <a:rPr lang="cs-CZ" altLang="cs-CZ"/>
              <a:pPr/>
              <a:t>2</a:t>
            </a:fld>
            <a:endParaRPr lang="cs-CZ" altLang="cs-CZ"/>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024510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F9193-B176-4220-8978-A2D67A26A89A}" type="slidenum">
              <a:rPr lang="cs-CZ" altLang="cs-CZ"/>
              <a:pPr/>
              <a:t>23</a:t>
            </a:fld>
            <a:endParaRPr lang="cs-CZ" altLang="cs-CZ"/>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2638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401702458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89952704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54897850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96842677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24686341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686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084FF1-8394-4AB9-989D-9BC7766388F1}" type="slidenum">
              <a:rPr lang="cs-CZ" altLang="cs-CZ">
                <a:latin typeface="Arial" panose="020B0604020202020204" pitchFamily="34" charset="0"/>
              </a:rPr>
              <a:pPr>
                <a:spcBef>
                  <a:spcPct val="0"/>
                </a:spcBef>
              </a:pPr>
              <a:t>218</a:t>
            </a:fld>
            <a:endParaRPr lang="cs-CZ" altLang="cs-CZ">
              <a:latin typeface="Arial" panose="020B0604020202020204" pitchFamily="34" charset="0"/>
            </a:endParaRPr>
          </a:p>
        </p:txBody>
      </p:sp>
    </p:spTree>
    <p:extLst>
      <p:ext uri="{BB962C8B-B14F-4D97-AF65-F5344CB8AC3E}">
        <p14:creationId xmlns:p14="http://schemas.microsoft.com/office/powerpoint/2010/main" val="161418447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00409419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95309837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82696165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662469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6D5A75-5891-4E55-97D3-A769627F61E4}" type="slidenum">
              <a:rPr lang="cs-CZ" altLang="cs-CZ"/>
              <a:pPr/>
              <a:t>24</a:t>
            </a:fld>
            <a:endParaRPr lang="cs-CZ" altLang="cs-CZ"/>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3352400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87373975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98568184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61281427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3541473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10525254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86125065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19938596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98332888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70448720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619417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81E04-2171-4C27-80AF-225EA6511256}" type="slidenum">
              <a:rPr lang="cs-CZ" altLang="cs-CZ"/>
              <a:pPr/>
              <a:t>25</a:t>
            </a:fld>
            <a:endParaRPr lang="cs-CZ" altLang="cs-CZ"/>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62668093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68436796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56333774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68261379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412675464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85893963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27439697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78039162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96656325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53170343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809990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F365E0-D7F6-457C-A190-1BC91E4C1679}" type="slidenum">
              <a:rPr lang="cs-CZ" altLang="cs-CZ"/>
              <a:pPr/>
              <a:t>26</a:t>
            </a:fld>
            <a:endParaRPr lang="cs-CZ" altLang="cs-CZ"/>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97764046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4344822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86693072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66361435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48952911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60639537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1740442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22832352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71842542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30373835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006871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7AEFC6-51D4-458D-BD35-29BD675DABDB}" type="slidenum">
              <a:rPr lang="cs-CZ" altLang="cs-CZ"/>
              <a:pPr/>
              <a:t>27</a:t>
            </a:fld>
            <a:endParaRPr lang="cs-CZ" altLang="cs-CZ"/>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9404415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97678708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04052039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409052774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97959288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94043497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35264067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305366559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84404262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14553746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60840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9A73D8-E719-4A40-9247-1CAE0ADDE5BC}" type="slidenum">
              <a:rPr lang="cs-CZ" altLang="cs-CZ"/>
              <a:pPr/>
              <a:t>31</a:t>
            </a:fld>
            <a:endParaRPr lang="cs-CZ" altLang="cs-CZ"/>
          </a:p>
        </p:txBody>
      </p:sp>
      <p:sp>
        <p:nvSpPr>
          <p:cNvPr id="711682" name="Rectangle 2"/>
          <p:cNvSpPr>
            <a:spLocks noGrp="1" noRot="1" noChangeAspect="1" noChangeArrowheads="1" noTextEdit="1"/>
          </p:cNvSpPr>
          <p:nvPr>
            <p:ph type="sldImg"/>
          </p:nvPr>
        </p:nvSpPr>
        <p:spPr>
          <a:ln/>
        </p:spPr>
      </p:sp>
      <p:sp>
        <p:nvSpPr>
          <p:cNvPr id="7116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6794832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99937762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207773005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36BE8E-3402-491B-A0BA-7C08574AF9FE}" type="slidenum">
              <a:rPr lang="cs-CZ" altLang="cs-CZ"/>
              <a:pPr/>
              <a:t>270</a:t>
            </a:fld>
            <a:endParaRPr lang="cs-CZ" altLang="cs-CZ"/>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12869439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02F019-091D-4A77-A7DC-402D0DF9EE9D}" type="slidenum">
              <a:rPr lang="cs-CZ" altLang="cs-CZ"/>
              <a:pPr/>
              <a:t>271</a:t>
            </a:fld>
            <a:endParaRPr lang="cs-CZ" altLang="cs-CZ"/>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7274640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EFC612-B84E-4F29-8930-E40E5580B88C}" type="slidenum">
              <a:rPr lang="cs-CZ" altLang="cs-CZ"/>
              <a:pPr/>
              <a:t>272</a:t>
            </a:fld>
            <a:endParaRPr lang="cs-CZ" altLang="cs-CZ"/>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773455778"/>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04F85D-1913-4D43-B2F2-C6491D07376C}" type="slidenum">
              <a:rPr lang="cs-CZ" altLang="cs-CZ"/>
              <a:pPr/>
              <a:t>273</a:t>
            </a:fld>
            <a:endParaRPr lang="cs-CZ" altLang="cs-CZ"/>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61440470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574143-600B-4C02-A9B8-1F77F57289E3}" type="slidenum">
              <a:rPr lang="cs-CZ" altLang="cs-CZ"/>
              <a:pPr/>
              <a:t>274</a:t>
            </a:fld>
            <a:endParaRPr lang="cs-CZ" altLang="cs-CZ"/>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2425567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C9D99-CF4A-4735-B7A2-8BB029E98BC2}" type="slidenum">
              <a:rPr lang="cs-CZ" altLang="cs-CZ"/>
              <a:pPr/>
              <a:t>275</a:t>
            </a:fld>
            <a:endParaRPr lang="cs-CZ" altLang="cs-CZ"/>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48372210"/>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58D8A6-9DD3-48B7-8EE3-576278F5B984}" type="slidenum">
              <a:rPr lang="cs-CZ" altLang="cs-CZ"/>
              <a:pPr/>
              <a:t>276</a:t>
            </a:fld>
            <a:endParaRPr lang="cs-CZ" altLang="cs-CZ"/>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8656597"/>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DE50-5D67-4C02-839D-EFB83F3938DA}" type="slidenum">
              <a:rPr lang="cs-CZ" altLang="cs-CZ"/>
              <a:pPr/>
              <a:t>277</a:t>
            </a:fld>
            <a:endParaRPr lang="cs-CZ" altLang="cs-CZ"/>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68651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13AD80-36A7-496A-AA6A-E302CD3DE44E}" type="slidenum">
              <a:rPr lang="cs-CZ" altLang="cs-CZ"/>
              <a:pPr/>
              <a:t>32</a:t>
            </a:fld>
            <a:endParaRPr lang="cs-CZ" altLang="cs-CZ"/>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91735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54D6B1D-F3B3-48FD-97EA-B00D6A52E799}" type="slidenum">
              <a:rPr lang="cs-CZ" altLang="cs-CZ"/>
              <a:pPr/>
              <a:t>278</a:t>
            </a:fld>
            <a:endParaRPr lang="cs-CZ" altLang="cs-CZ"/>
          </a:p>
        </p:txBody>
      </p:sp>
      <p:sp>
        <p:nvSpPr>
          <p:cNvPr id="481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BAFC74A8-5A4B-4B7E-AB1D-324E6A062144}" type="slidenum">
              <a:rPr lang="cs-CZ" altLang="cs-CZ" sz="1200">
                <a:latin typeface="Tahoma" panose="020B0604030504040204" pitchFamily="34" charset="0"/>
              </a:rPr>
              <a:pPr algn="r"/>
              <a:t>278</a:t>
            </a:fld>
            <a:endParaRPr lang="cs-CZ" altLang="cs-CZ" sz="1200">
              <a:latin typeface="Tahoma" panose="020B0604030504040204" pitchFamily="34" charset="0"/>
            </a:endParaRPr>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3066155858"/>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FF9A90-8459-4113-B941-81E41E0C4E19}" type="slidenum">
              <a:rPr lang="cs-CZ" altLang="cs-CZ"/>
              <a:pPr/>
              <a:t>279</a:t>
            </a:fld>
            <a:endParaRPr lang="cs-CZ" altLang="cs-CZ"/>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0729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0B4D2E-3BDB-4888-A94C-E107ECE34A31}" type="slidenum">
              <a:rPr lang="cs-CZ" altLang="cs-CZ"/>
              <a:pPr/>
              <a:t>33</a:t>
            </a:fld>
            <a:endParaRPr lang="cs-CZ" altLang="cs-CZ"/>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137306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8C3457-1D02-46D6-8368-EF8EE029FF3D}" type="slidenum">
              <a:rPr lang="cs-CZ" altLang="cs-CZ"/>
              <a:pPr/>
              <a:t>34</a:t>
            </a:fld>
            <a:endParaRPr lang="cs-CZ" altLang="cs-CZ"/>
          </a:p>
        </p:txBody>
      </p:sp>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239706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974649-6DE3-4C7E-AEEE-9116920921B5}" type="slidenum">
              <a:rPr lang="cs-CZ" altLang="cs-CZ"/>
              <a:pPr/>
              <a:t>35</a:t>
            </a:fld>
            <a:endParaRPr lang="cs-CZ" altLang="cs-CZ"/>
          </a:p>
        </p:txBody>
      </p:sp>
      <p:sp>
        <p:nvSpPr>
          <p:cNvPr id="862210" name="Rectangle 2"/>
          <p:cNvSpPr>
            <a:spLocks noGrp="1" noRot="1" noChangeAspect="1" noChangeArrowheads="1" noTextEdit="1"/>
          </p:cNvSpPr>
          <p:nvPr>
            <p:ph type="sldImg"/>
          </p:nvPr>
        </p:nvSpPr>
        <p:spPr>
          <a:ln/>
        </p:spPr>
      </p:sp>
      <p:sp>
        <p:nvSpPr>
          <p:cNvPr id="8622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08304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EC08F6-057A-4017-B4DD-42B4932B7386}" type="slidenum">
              <a:rPr lang="cs-CZ" altLang="cs-CZ"/>
              <a:pPr/>
              <a:t>3</a:t>
            </a:fld>
            <a:endParaRPr lang="cs-CZ" altLang="cs-CZ"/>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32872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1F9B6-6716-4D59-9D11-5072EEB3BE18}" type="slidenum">
              <a:rPr lang="cs-CZ" altLang="cs-CZ"/>
              <a:pPr/>
              <a:t>36</a:t>
            </a:fld>
            <a:endParaRPr lang="cs-CZ" altLang="cs-CZ"/>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75094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865E10-BFCD-4EA9-A4D7-9858CBE00AF5}" type="slidenum">
              <a:rPr lang="cs-CZ" altLang="cs-CZ"/>
              <a:pPr/>
              <a:t>37</a:t>
            </a:fld>
            <a:endParaRPr lang="cs-CZ" altLang="cs-CZ"/>
          </a:p>
        </p:txBody>
      </p:sp>
      <p:sp>
        <p:nvSpPr>
          <p:cNvPr id="836610" name="Rectangle 2"/>
          <p:cNvSpPr>
            <a:spLocks noGrp="1" noRot="1" noChangeAspect="1" noChangeArrowheads="1" noTextEdit="1"/>
          </p:cNvSpPr>
          <p:nvPr>
            <p:ph type="sldImg"/>
          </p:nvPr>
        </p:nvSpPr>
        <p:spPr>
          <a:ln/>
        </p:spPr>
      </p:sp>
      <p:sp>
        <p:nvSpPr>
          <p:cNvPr id="8366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98498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5FB142-D266-4B39-95A0-377F219ED883}" type="slidenum">
              <a:rPr lang="cs-CZ" altLang="cs-CZ"/>
              <a:pPr/>
              <a:t>38</a:t>
            </a:fld>
            <a:endParaRPr lang="cs-CZ" altLang="cs-CZ"/>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6897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8F5E5-0A85-4B02-9403-60FC715D2FDA}" type="slidenum">
              <a:rPr lang="cs-CZ" altLang="cs-CZ"/>
              <a:pPr/>
              <a:t>39</a:t>
            </a:fld>
            <a:endParaRPr lang="cs-CZ" altLang="cs-CZ"/>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513024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B6C200-ADAD-4128-B033-971E84B495EF}" type="slidenum">
              <a:rPr lang="cs-CZ" altLang="cs-CZ"/>
              <a:pPr/>
              <a:t>40</a:t>
            </a:fld>
            <a:endParaRPr lang="cs-CZ" altLang="cs-CZ"/>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75517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FB25C-56E3-4DCF-8693-FF8252E931F7}" type="slidenum">
              <a:rPr lang="cs-CZ" altLang="cs-CZ"/>
              <a:pPr/>
              <a:t>41</a:t>
            </a:fld>
            <a:endParaRPr lang="cs-CZ" altLang="cs-CZ"/>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88467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1CF98-63D6-4FB4-8A7D-EDA71851139B}" type="slidenum">
              <a:rPr lang="cs-CZ" altLang="cs-CZ"/>
              <a:pPr/>
              <a:t>42</a:t>
            </a:fld>
            <a:endParaRPr lang="cs-CZ" altLang="cs-CZ"/>
          </a:p>
        </p:txBody>
      </p:sp>
      <p:sp>
        <p:nvSpPr>
          <p:cNvPr id="832514" name="Rectangle 2"/>
          <p:cNvSpPr>
            <a:spLocks noGrp="1" noRot="1" noChangeAspect="1" noChangeArrowheads="1" noTextEdit="1"/>
          </p:cNvSpPr>
          <p:nvPr>
            <p:ph type="sldImg"/>
          </p:nvPr>
        </p:nvSpPr>
        <p:spPr>
          <a:ln/>
        </p:spPr>
      </p:sp>
      <p:sp>
        <p:nvSpPr>
          <p:cNvPr id="8325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1829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E6F85-3618-4D10-9EF7-253DAB13BB44}" type="slidenum">
              <a:rPr lang="cs-CZ" altLang="cs-CZ"/>
              <a:pPr/>
              <a:t>43</a:t>
            </a:fld>
            <a:endParaRPr lang="cs-CZ" altLang="cs-CZ"/>
          </a:p>
        </p:txBody>
      </p:sp>
      <p:sp>
        <p:nvSpPr>
          <p:cNvPr id="820226" name="Rectangle 2"/>
          <p:cNvSpPr>
            <a:spLocks noGrp="1" noRot="1" noChangeAspect="1" noChangeArrowheads="1" noTextEdit="1"/>
          </p:cNvSpPr>
          <p:nvPr>
            <p:ph type="sldImg"/>
          </p:nvPr>
        </p:nvSpPr>
        <p:spPr>
          <a:ln/>
        </p:spPr>
      </p:sp>
      <p:sp>
        <p:nvSpPr>
          <p:cNvPr id="8202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032565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FDB984-86BA-4D28-9E50-3BF63A80E105}" type="slidenum">
              <a:rPr lang="cs-CZ" altLang="cs-CZ"/>
              <a:pPr/>
              <a:t>44</a:t>
            </a:fld>
            <a:endParaRPr lang="cs-CZ" altLang="cs-CZ"/>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353415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1469E00-0C6C-4F2F-B5AE-6164F3C8FAE9}" type="slidenum">
              <a:rPr lang="cs-CZ" altLang="cs-CZ"/>
              <a:pPr/>
              <a:t>45</a:t>
            </a:fld>
            <a:endParaRPr lang="cs-CZ" altLang="cs-CZ"/>
          </a:p>
        </p:txBody>
      </p:sp>
      <p:sp>
        <p:nvSpPr>
          <p:cNvPr id="748546"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48547" name="Zástupný symbol pro poznámky 2"/>
          <p:cNvSpPr>
            <a:spLocks noGrp="1"/>
          </p:cNvSpPr>
          <p:nvPr>
            <p:ph type="body" idx="1"/>
          </p:nvPr>
        </p:nvSpPr>
        <p:spPr/>
        <p:txBody>
          <a:bodyPr/>
          <a:lstStyle/>
          <a:p>
            <a:pPr>
              <a:spcBef>
                <a:spcPct val="0"/>
              </a:spcBef>
            </a:pPr>
            <a:r>
              <a:rPr lang="cs-CZ" altLang="cs-CZ"/>
              <a:t>Dietně-léčebný charakter</a:t>
            </a:r>
          </a:p>
        </p:txBody>
      </p:sp>
      <p:sp>
        <p:nvSpPr>
          <p:cNvPr id="20483"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8A605E27-5331-45DB-B2F2-B9D09C7C842B}" type="slidenum">
              <a:rPr lang="cs-CZ" altLang="cs-CZ" sz="1200">
                <a:latin typeface="Calibri" panose="020F0502020204030204" pitchFamily="34" charset="0"/>
              </a:rPr>
              <a:pPr algn="r"/>
              <a:t>45</a:t>
            </a:fld>
            <a:endParaRPr lang="cs-CZ" altLang="cs-CZ" sz="1200">
              <a:latin typeface="Calibri" panose="020F0502020204030204" pitchFamily="34" charset="0"/>
            </a:endParaRPr>
          </a:p>
        </p:txBody>
      </p:sp>
    </p:spTree>
    <p:extLst>
      <p:ext uri="{BB962C8B-B14F-4D97-AF65-F5344CB8AC3E}">
        <p14:creationId xmlns:p14="http://schemas.microsoft.com/office/powerpoint/2010/main" val="223669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467C9-4B45-4BF8-AE6D-81A9F3B9C713}" type="slidenum">
              <a:rPr lang="cs-CZ" altLang="cs-CZ"/>
              <a:pPr/>
              <a:t>4</a:t>
            </a:fld>
            <a:endParaRPr lang="cs-CZ" altLang="cs-CZ"/>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67222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D4FF9-6D4D-4B4E-B311-DDF2117DF6B8}" type="slidenum">
              <a:rPr lang="cs-CZ" altLang="cs-CZ"/>
              <a:pPr/>
              <a:t>46</a:t>
            </a:fld>
            <a:endParaRPr lang="cs-CZ" altLang="cs-CZ"/>
          </a:p>
        </p:txBody>
      </p:sp>
      <p:sp>
        <p:nvSpPr>
          <p:cNvPr id="750594" name="Rectangle 2"/>
          <p:cNvSpPr>
            <a:spLocks noGrp="1" noRot="1" noChangeAspect="1" noChangeArrowheads="1" noTextEdit="1"/>
          </p:cNvSpPr>
          <p:nvPr>
            <p:ph type="sldImg"/>
          </p:nvPr>
        </p:nvSpPr>
        <p:spPr>
          <a:ln/>
        </p:spPr>
      </p:sp>
      <p:sp>
        <p:nvSpPr>
          <p:cNvPr id="7505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25654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206583D-C2C9-4773-8405-07B9AD5C4C71}" type="slidenum">
              <a:rPr lang="cs-CZ" altLang="cs-CZ"/>
              <a:pPr/>
              <a:t>47</a:t>
            </a:fld>
            <a:endParaRPr lang="cs-CZ" altLang="cs-CZ"/>
          </a:p>
        </p:txBody>
      </p:sp>
      <p:sp>
        <p:nvSpPr>
          <p:cNvPr id="752642"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52643" name="Zástupný symbol pro poznámky 2"/>
          <p:cNvSpPr>
            <a:spLocks noGrp="1"/>
          </p:cNvSpPr>
          <p:nvPr>
            <p:ph type="body" idx="1"/>
          </p:nvPr>
        </p:nvSpPr>
        <p:spPr/>
        <p:txBody>
          <a:bodyPr/>
          <a:lstStyle/>
          <a:p>
            <a:pPr>
              <a:spcBef>
                <a:spcPct val="0"/>
              </a:spcBef>
            </a:pPr>
            <a:r>
              <a:rPr lang="cs-CZ" altLang="cs-CZ"/>
              <a:t>Výživa – léčebný a částečně duchovní charakter</a:t>
            </a:r>
          </a:p>
        </p:txBody>
      </p:sp>
      <p:sp>
        <p:nvSpPr>
          <p:cNvPr id="22531"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01E40346-91E1-4136-B0E5-25AAAA0FC7ED}" type="slidenum">
              <a:rPr lang="cs-CZ" altLang="cs-CZ" sz="1200">
                <a:latin typeface="Calibri" panose="020F0502020204030204" pitchFamily="34" charset="0"/>
              </a:rPr>
              <a:pPr algn="r"/>
              <a:t>47</a:t>
            </a:fld>
            <a:endParaRPr lang="cs-CZ" altLang="cs-CZ" sz="1200">
              <a:latin typeface="Calibri" panose="020F0502020204030204" pitchFamily="34" charset="0"/>
            </a:endParaRPr>
          </a:p>
        </p:txBody>
      </p:sp>
    </p:spTree>
    <p:extLst>
      <p:ext uri="{BB962C8B-B14F-4D97-AF65-F5344CB8AC3E}">
        <p14:creationId xmlns:p14="http://schemas.microsoft.com/office/powerpoint/2010/main" val="3830964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F9FDCD-6382-4D73-A950-4E981BC2EBF2}" type="slidenum">
              <a:rPr lang="cs-CZ" altLang="cs-CZ"/>
              <a:pPr/>
              <a:t>48</a:t>
            </a:fld>
            <a:endParaRPr lang="cs-CZ" altLang="cs-CZ"/>
          </a:p>
        </p:txBody>
      </p:sp>
      <p:sp>
        <p:nvSpPr>
          <p:cNvPr id="754690"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54691" name="Zástupný symbol pro poznámky 2"/>
          <p:cNvSpPr>
            <a:spLocks noGrp="1"/>
          </p:cNvSpPr>
          <p:nvPr>
            <p:ph type="body" idx="1"/>
          </p:nvPr>
        </p:nvSpPr>
        <p:spPr/>
        <p:txBody>
          <a:bodyPr/>
          <a:lstStyle/>
          <a:p>
            <a:pPr>
              <a:spcBef>
                <a:spcPct val="0"/>
              </a:spcBef>
            </a:pPr>
            <a:r>
              <a:rPr lang="cs-CZ" altLang="cs-CZ"/>
              <a:t>V každém tvrzení je slovo „cereální“ spojováno s pojmy ZDRAVÝ nebo CELOZRNNÝ</a:t>
            </a:r>
          </a:p>
        </p:txBody>
      </p:sp>
      <p:sp>
        <p:nvSpPr>
          <p:cNvPr id="24579"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CEE3C5E4-AF66-46A0-B6A1-DCE74E7E72E6}" type="slidenum">
              <a:rPr lang="cs-CZ" altLang="cs-CZ" sz="1200">
                <a:latin typeface="Calibri" panose="020F0502020204030204" pitchFamily="34" charset="0"/>
              </a:rPr>
              <a:pPr algn="r"/>
              <a:t>48</a:t>
            </a:fld>
            <a:endParaRPr lang="cs-CZ" altLang="cs-CZ" sz="1200">
              <a:latin typeface="Calibri" panose="020F0502020204030204" pitchFamily="34" charset="0"/>
            </a:endParaRPr>
          </a:p>
        </p:txBody>
      </p:sp>
    </p:spTree>
    <p:extLst>
      <p:ext uri="{BB962C8B-B14F-4D97-AF65-F5344CB8AC3E}">
        <p14:creationId xmlns:p14="http://schemas.microsoft.com/office/powerpoint/2010/main" val="2096697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106A7FF-1D92-4CFE-B653-F101ECDAC03F}" type="slidenum">
              <a:rPr lang="cs-CZ" altLang="cs-CZ"/>
              <a:pPr/>
              <a:t>49</a:t>
            </a:fld>
            <a:endParaRPr lang="cs-CZ" altLang="cs-CZ"/>
          </a:p>
        </p:txBody>
      </p:sp>
      <p:sp>
        <p:nvSpPr>
          <p:cNvPr id="756738"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56739" name="Zástupný symbol pro poznámky 2"/>
          <p:cNvSpPr>
            <a:spLocks noGrp="1"/>
          </p:cNvSpPr>
          <p:nvPr>
            <p:ph type="body" idx="1"/>
          </p:nvPr>
        </p:nvSpPr>
        <p:spPr/>
        <p:txBody>
          <a:bodyPr/>
          <a:lstStyle/>
          <a:p>
            <a:pPr>
              <a:spcBef>
                <a:spcPct val="0"/>
              </a:spcBef>
            </a:pPr>
            <a:r>
              <a:rPr lang="cs-CZ" altLang="cs-CZ"/>
              <a:t>Dětské OS se nijak neliší od sušenek (40 % celozrnných obilovn), ba dokonce jsou na tom i hůř, v některých ohledech (cukr, vláknina, SFA, Na).</a:t>
            </a:r>
          </a:p>
        </p:txBody>
      </p:sp>
      <p:sp>
        <p:nvSpPr>
          <p:cNvPr id="26627"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ED0D4060-5E3F-4E8F-9F23-CEEE2AC60C86}" type="slidenum">
              <a:rPr lang="cs-CZ" altLang="cs-CZ" sz="1200">
                <a:latin typeface="Calibri" panose="020F0502020204030204" pitchFamily="34" charset="0"/>
              </a:rPr>
              <a:pPr algn="r"/>
              <a:t>49</a:t>
            </a:fld>
            <a:endParaRPr lang="cs-CZ" altLang="cs-CZ" sz="1200">
              <a:latin typeface="Calibri" panose="020F0502020204030204" pitchFamily="34" charset="0"/>
            </a:endParaRPr>
          </a:p>
        </p:txBody>
      </p:sp>
    </p:spTree>
    <p:extLst>
      <p:ext uri="{BB962C8B-B14F-4D97-AF65-F5344CB8AC3E}">
        <p14:creationId xmlns:p14="http://schemas.microsoft.com/office/powerpoint/2010/main" val="249210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D2C87D8-AF80-4FFE-AA5B-9723AFB3A772}" type="slidenum">
              <a:rPr lang="cs-CZ" altLang="cs-CZ"/>
              <a:pPr/>
              <a:t>50</a:t>
            </a:fld>
            <a:endParaRPr lang="cs-CZ" altLang="cs-CZ"/>
          </a:p>
        </p:txBody>
      </p:sp>
      <p:sp>
        <p:nvSpPr>
          <p:cNvPr id="3072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5B2F1E1F-6AFF-4783-9103-416DE2DE7155}" type="slidenum">
              <a:rPr lang="cs-CZ" altLang="cs-CZ" sz="1200">
                <a:latin typeface="Calibri" panose="020F0502020204030204" pitchFamily="34" charset="0"/>
              </a:rPr>
              <a:pPr algn="r"/>
              <a:t>50</a:t>
            </a:fld>
            <a:endParaRPr lang="cs-CZ" altLang="cs-CZ" sz="1200">
              <a:latin typeface="Calibri" panose="020F0502020204030204" pitchFamily="34" charset="0"/>
            </a:endParaRPr>
          </a:p>
        </p:txBody>
      </p:sp>
      <p:sp>
        <p:nvSpPr>
          <p:cNvPr id="766979"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766980" name="Rectangle 3"/>
          <p:cNvSpPr>
            <a:spLocks noGrp="1" noChangeArrowheads="1"/>
          </p:cNvSpPr>
          <p:nvPr>
            <p:ph type="body" idx="1"/>
          </p:nvPr>
        </p:nvSpPr>
        <p:spPr/>
        <p:txBody>
          <a:bodyPr/>
          <a:lstStyle/>
          <a:p>
            <a:pPr>
              <a:spcBef>
                <a:spcPct val="0"/>
              </a:spcBef>
            </a:pPr>
            <a:endParaRPr lang="cs-CZ" altLang="cs-CZ"/>
          </a:p>
        </p:txBody>
      </p:sp>
    </p:spTree>
    <p:extLst>
      <p:ext uri="{BB962C8B-B14F-4D97-AF65-F5344CB8AC3E}">
        <p14:creationId xmlns:p14="http://schemas.microsoft.com/office/powerpoint/2010/main" val="23340060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9CF0F1A-F73C-4FD8-9088-DD8AF4ACAF49}" type="slidenum">
              <a:rPr lang="cs-CZ" altLang="cs-CZ"/>
              <a:pPr/>
              <a:t>51</a:t>
            </a:fld>
            <a:endParaRPr lang="cs-CZ" altLang="cs-CZ"/>
          </a:p>
        </p:txBody>
      </p:sp>
      <p:sp>
        <p:nvSpPr>
          <p:cNvPr id="34817"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7AB471A9-C2D7-4663-ACED-9149B5578154}" type="slidenum">
              <a:rPr lang="cs-CZ" altLang="cs-CZ" sz="1200">
                <a:latin typeface="Calibri" panose="020F0502020204030204" pitchFamily="34" charset="0"/>
              </a:rPr>
              <a:pPr algn="r"/>
              <a:t>51</a:t>
            </a:fld>
            <a:endParaRPr lang="cs-CZ" altLang="cs-CZ" sz="1200">
              <a:latin typeface="Calibri" panose="020F0502020204030204" pitchFamily="34" charset="0"/>
            </a:endParaRPr>
          </a:p>
        </p:txBody>
      </p:sp>
      <p:sp>
        <p:nvSpPr>
          <p:cNvPr id="771075"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771076" name="Rectangle 3"/>
          <p:cNvSpPr>
            <a:spLocks noGrp="1" noChangeArrowheads="1"/>
          </p:cNvSpPr>
          <p:nvPr>
            <p:ph type="body" idx="1"/>
          </p:nvPr>
        </p:nvSpPr>
        <p:spPr/>
        <p:txBody>
          <a:bodyPr/>
          <a:lstStyle/>
          <a:p>
            <a:pPr>
              <a:spcBef>
                <a:spcPct val="0"/>
              </a:spcBef>
            </a:pPr>
            <a:endParaRPr lang="cs-CZ" altLang="cs-CZ"/>
          </a:p>
        </p:txBody>
      </p:sp>
    </p:spTree>
    <p:extLst>
      <p:ext uri="{BB962C8B-B14F-4D97-AF65-F5344CB8AC3E}">
        <p14:creationId xmlns:p14="http://schemas.microsoft.com/office/powerpoint/2010/main" val="1775218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B5CA0C-C687-4D07-BC04-B4F3557663C1}" type="slidenum">
              <a:rPr lang="cs-CZ" altLang="cs-CZ"/>
              <a:pPr/>
              <a:t>52</a:t>
            </a:fld>
            <a:endParaRPr lang="cs-CZ" altLang="cs-CZ"/>
          </a:p>
        </p:txBody>
      </p:sp>
      <p:sp>
        <p:nvSpPr>
          <p:cNvPr id="773122" name="Rectangle 2"/>
          <p:cNvSpPr>
            <a:spLocks noGrp="1" noRot="1" noChangeAspect="1" noChangeArrowheads="1" noTextEdit="1"/>
          </p:cNvSpPr>
          <p:nvPr>
            <p:ph type="sldImg"/>
          </p:nvPr>
        </p:nvSpPr>
        <p:spPr>
          <a:ln/>
        </p:spPr>
      </p:sp>
      <p:sp>
        <p:nvSpPr>
          <p:cNvPr id="7731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43655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C1405DB-19C4-4224-9F05-395EDC81860F}" type="slidenum">
              <a:rPr lang="cs-CZ" altLang="cs-CZ"/>
              <a:pPr/>
              <a:t>53</a:t>
            </a:fld>
            <a:endParaRPr lang="cs-CZ" altLang="cs-CZ"/>
          </a:p>
        </p:txBody>
      </p:sp>
      <p:sp>
        <p:nvSpPr>
          <p:cNvPr id="779266"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79267" name="Zástupný symbol pro poznámky 2"/>
          <p:cNvSpPr>
            <a:spLocks noGrp="1"/>
          </p:cNvSpPr>
          <p:nvPr>
            <p:ph type="body" idx="1"/>
          </p:nvPr>
        </p:nvSpPr>
        <p:spPr/>
        <p:txBody>
          <a:bodyPr/>
          <a:lstStyle/>
          <a:p>
            <a:pPr>
              <a:spcBef>
                <a:spcPct val="0"/>
              </a:spcBef>
            </a:pPr>
            <a:r>
              <a:rPr lang="cs-CZ" altLang="cs-CZ"/>
              <a:t>Argument: „děti do 8-10 let nesmí vlákninu“!!</a:t>
            </a:r>
          </a:p>
          <a:p>
            <a:pPr>
              <a:spcBef>
                <a:spcPct val="0"/>
              </a:spcBef>
            </a:pPr>
            <a:r>
              <a:rPr lang="cs-CZ" altLang="cs-CZ"/>
              <a:t>Nevoral: celkový příjem vlákniny do 2 let – 5 g/den</a:t>
            </a:r>
          </a:p>
          <a:p>
            <a:pPr>
              <a:spcBef>
                <a:spcPct val="0"/>
              </a:spcBef>
            </a:pPr>
            <a:r>
              <a:rPr lang="cs-CZ" altLang="cs-CZ"/>
              <a:t>                                   od 3 let platí pravidlo: Věk+5 </a:t>
            </a:r>
          </a:p>
        </p:txBody>
      </p:sp>
      <p:sp>
        <p:nvSpPr>
          <p:cNvPr id="39939"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54C1CC32-E8D2-49EA-9F78-D86797D3E206}" type="slidenum">
              <a:rPr lang="cs-CZ" altLang="cs-CZ" sz="1200">
                <a:latin typeface="Calibri" panose="020F0502020204030204" pitchFamily="34" charset="0"/>
              </a:rPr>
              <a:pPr algn="r"/>
              <a:t>53</a:t>
            </a:fld>
            <a:endParaRPr lang="cs-CZ" altLang="cs-CZ" sz="1200">
              <a:latin typeface="Calibri" panose="020F0502020204030204" pitchFamily="34" charset="0"/>
            </a:endParaRPr>
          </a:p>
        </p:txBody>
      </p:sp>
    </p:spTree>
    <p:extLst>
      <p:ext uri="{BB962C8B-B14F-4D97-AF65-F5344CB8AC3E}">
        <p14:creationId xmlns:p14="http://schemas.microsoft.com/office/powerpoint/2010/main" val="2303542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578F78-A25A-4543-9121-C41BEAD90A4C}" type="slidenum">
              <a:rPr lang="cs-CZ" altLang="cs-CZ"/>
              <a:pPr/>
              <a:t>54</a:t>
            </a:fld>
            <a:endParaRPr lang="cs-CZ" altLang="cs-CZ"/>
          </a:p>
        </p:txBody>
      </p:sp>
      <p:sp>
        <p:nvSpPr>
          <p:cNvPr id="781314"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81315" name="Zástupný symbol pro poznámky 2"/>
          <p:cNvSpPr>
            <a:spLocks noGrp="1"/>
          </p:cNvSpPr>
          <p:nvPr>
            <p:ph type="body" idx="1"/>
          </p:nvPr>
        </p:nvSpPr>
        <p:spPr/>
        <p:txBody>
          <a:bodyPr/>
          <a:lstStyle/>
          <a:p>
            <a:pPr>
              <a:spcBef>
                <a:spcPct val="0"/>
              </a:spcBef>
            </a:pPr>
            <a:r>
              <a:rPr lang="cs-CZ" altLang="cs-CZ"/>
              <a:t>Podíl NMK zvyšují tukové náplně a polevy, přídavek kokosu nebo palmového oleje, zapékání/pečení, použití rostlinných ztužených tuků</a:t>
            </a:r>
          </a:p>
          <a:p>
            <a:pPr>
              <a:spcBef>
                <a:spcPct val="0"/>
              </a:spcBef>
            </a:pPr>
            <a:r>
              <a:rPr lang="cs-CZ" altLang="cs-CZ"/>
              <a:t>-záleží také na typu NMK – nevhodné: MK laurová, myristová, palmitová – zvyšují hladiny celkového a LDL cholesterolu</a:t>
            </a:r>
          </a:p>
          <a:p>
            <a:pPr>
              <a:spcBef>
                <a:spcPct val="0"/>
              </a:spcBef>
            </a:pPr>
            <a:r>
              <a:rPr lang="cs-CZ" altLang="cs-CZ"/>
              <a:t>                                    - MK stearová – nemá negativní účinky</a:t>
            </a:r>
          </a:p>
        </p:txBody>
      </p:sp>
      <p:sp>
        <p:nvSpPr>
          <p:cNvPr id="41987"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42DDCB93-3386-45C9-AC1D-FAED7A114F97}" type="slidenum">
              <a:rPr lang="cs-CZ" altLang="cs-CZ" sz="1200">
                <a:latin typeface="Calibri" panose="020F0502020204030204" pitchFamily="34" charset="0"/>
              </a:rPr>
              <a:pPr algn="r"/>
              <a:t>54</a:t>
            </a:fld>
            <a:endParaRPr lang="cs-CZ" altLang="cs-CZ" sz="1200">
              <a:latin typeface="Calibri" panose="020F0502020204030204" pitchFamily="34" charset="0"/>
            </a:endParaRPr>
          </a:p>
        </p:txBody>
      </p:sp>
    </p:spTree>
    <p:extLst>
      <p:ext uri="{BB962C8B-B14F-4D97-AF65-F5344CB8AC3E}">
        <p14:creationId xmlns:p14="http://schemas.microsoft.com/office/powerpoint/2010/main" val="32789697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3C82575-ACEC-4506-BD21-5C66E9D87F53}" type="slidenum">
              <a:rPr lang="cs-CZ" altLang="cs-CZ"/>
              <a:pPr/>
              <a:t>55</a:t>
            </a:fld>
            <a:endParaRPr lang="cs-CZ" altLang="cs-CZ"/>
          </a:p>
        </p:txBody>
      </p:sp>
      <p:sp>
        <p:nvSpPr>
          <p:cNvPr id="785410"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85411" name="Zástupný symbol pro poznámky 2"/>
          <p:cNvSpPr>
            <a:spLocks noGrp="1"/>
          </p:cNvSpPr>
          <p:nvPr>
            <p:ph type="body" idx="1"/>
          </p:nvPr>
        </p:nvSpPr>
        <p:spPr/>
        <p:txBody>
          <a:bodyPr/>
          <a:lstStyle/>
          <a:p>
            <a:pPr>
              <a:spcBef>
                <a:spcPct val="0"/>
              </a:spcBef>
            </a:pPr>
            <a:r>
              <a:rPr lang="cs-CZ" altLang="cs-CZ"/>
              <a:t>Pro pediatry: zvýšený příjem soli v dětském věku může pravděpodobně ovlivnit krevní tlak v dospělosti (asi možný tzv. imprinting.)</a:t>
            </a:r>
          </a:p>
        </p:txBody>
      </p:sp>
      <p:sp>
        <p:nvSpPr>
          <p:cNvPr id="44035"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7508828E-DA5F-41DB-866F-D62BEF0EE396}" type="slidenum">
              <a:rPr lang="cs-CZ" altLang="cs-CZ" sz="1200">
                <a:latin typeface="Calibri" panose="020F0502020204030204" pitchFamily="34" charset="0"/>
              </a:rPr>
              <a:pPr algn="r"/>
              <a:t>55</a:t>
            </a:fld>
            <a:endParaRPr lang="cs-CZ" altLang="cs-CZ" sz="1200">
              <a:latin typeface="Calibri" panose="020F0502020204030204" pitchFamily="34" charset="0"/>
            </a:endParaRPr>
          </a:p>
        </p:txBody>
      </p:sp>
    </p:spTree>
    <p:extLst>
      <p:ext uri="{BB962C8B-B14F-4D97-AF65-F5344CB8AC3E}">
        <p14:creationId xmlns:p14="http://schemas.microsoft.com/office/powerpoint/2010/main" val="89328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7A894A-FAC8-4A24-88BB-B9405B4C58AA}" type="slidenum">
              <a:rPr lang="cs-CZ" altLang="cs-CZ"/>
              <a:pPr/>
              <a:t>5</a:t>
            </a:fld>
            <a:endParaRPr lang="cs-CZ" altLang="cs-CZ"/>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635326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72E1DE-609D-43DD-809F-67C495350639}" type="slidenum">
              <a:rPr lang="cs-CZ" altLang="cs-CZ"/>
              <a:pPr/>
              <a:t>56</a:t>
            </a:fld>
            <a:endParaRPr lang="cs-CZ" altLang="cs-CZ"/>
          </a:p>
        </p:txBody>
      </p:sp>
      <p:sp>
        <p:nvSpPr>
          <p:cNvPr id="4608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E6752D4-A042-4FC7-A3F0-C7650A2D2EAE}" type="slidenum">
              <a:rPr lang="cs-CZ" altLang="cs-CZ" sz="1200">
                <a:latin typeface="Calibri" panose="020F0502020204030204" pitchFamily="34" charset="0"/>
              </a:rPr>
              <a:pPr algn="r"/>
              <a:t>56</a:t>
            </a:fld>
            <a:endParaRPr lang="cs-CZ" altLang="cs-CZ" sz="1200">
              <a:latin typeface="Calibri" panose="020F0502020204030204" pitchFamily="34" charset="0"/>
            </a:endParaRPr>
          </a:p>
        </p:txBody>
      </p:sp>
      <p:sp>
        <p:nvSpPr>
          <p:cNvPr id="789507"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789508" name="Rectangle 3"/>
          <p:cNvSpPr>
            <a:spLocks noGrp="1" noChangeArrowheads="1"/>
          </p:cNvSpPr>
          <p:nvPr>
            <p:ph type="body" idx="1"/>
          </p:nvPr>
        </p:nvSpPr>
        <p:spPr/>
        <p:txBody>
          <a:bodyPr/>
          <a:lstStyle/>
          <a:p>
            <a:pPr>
              <a:spcBef>
                <a:spcPct val="0"/>
              </a:spcBef>
            </a:pPr>
            <a:r>
              <a:rPr lang="cs-CZ" altLang="cs-CZ"/>
              <a:t>Fortifikace obilovin byla poprvé zahájena v roce </a:t>
            </a:r>
            <a:r>
              <a:rPr lang="cs-CZ" altLang="cs-CZ" b="1"/>
              <a:t>1941</a:t>
            </a:r>
            <a:r>
              <a:rPr lang="cs-CZ" altLang="cs-CZ"/>
              <a:t> v USA (o železo, thiamin, riboflavin a niacin), aby byly </a:t>
            </a:r>
            <a:r>
              <a:rPr lang="cs-CZ" altLang="cs-CZ" b="1"/>
              <a:t>dorovnány ztráty při zpracování (vymílání zrna).</a:t>
            </a:r>
            <a:r>
              <a:rPr lang="cs-CZ" altLang="cs-CZ"/>
              <a:t> Cílem - snížit výskyt anémie a vrozených vad neurální trubice v populaci. </a:t>
            </a:r>
          </a:p>
          <a:p>
            <a:pPr>
              <a:spcBef>
                <a:spcPct val="0"/>
              </a:spcBef>
            </a:pPr>
            <a:r>
              <a:rPr lang="cs-CZ" altLang="cs-CZ"/>
              <a:t>V současnosti se dávky </a:t>
            </a:r>
            <a:r>
              <a:rPr lang="cs-CZ" altLang="cs-CZ" u="sng"/>
              <a:t>železa</a:t>
            </a:r>
            <a:r>
              <a:rPr lang="cs-CZ" altLang="cs-CZ"/>
              <a:t> v OS mohou pohybovat v rozmezí 8 – 100 % a </a:t>
            </a:r>
            <a:r>
              <a:rPr lang="cs-CZ" altLang="cs-CZ" u="sng"/>
              <a:t>kyseliny listové </a:t>
            </a:r>
            <a:r>
              <a:rPr lang="cs-CZ" altLang="cs-CZ"/>
              <a:t>4 – 100 % </a:t>
            </a:r>
            <a:r>
              <a:rPr lang="cs-CZ" altLang="cs-CZ" u="sng"/>
              <a:t>denní dávky na porci </a:t>
            </a:r>
            <a:r>
              <a:rPr lang="cs-CZ" altLang="cs-CZ"/>
              <a:t>snídaňových obilovin. </a:t>
            </a:r>
          </a:p>
        </p:txBody>
      </p:sp>
    </p:spTree>
    <p:extLst>
      <p:ext uri="{BB962C8B-B14F-4D97-AF65-F5344CB8AC3E}">
        <p14:creationId xmlns:p14="http://schemas.microsoft.com/office/powerpoint/2010/main" val="1095853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3DEAA-9E68-4D70-BDD6-65673E7DA56F}" type="slidenum">
              <a:rPr lang="cs-CZ" altLang="cs-CZ"/>
              <a:pPr/>
              <a:t>57</a:t>
            </a:fld>
            <a:endParaRPr lang="cs-CZ" altLang="cs-CZ"/>
          </a:p>
        </p:txBody>
      </p:sp>
      <p:sp>
        <p:nvSpPr>
          <p:cNvPr id="797698" name="Rectangle 2"/>
          <p:cNvSpPr>
            <a:spLocks noGrp="1" noRot="1" noChangeAspect="1" noChangeArrowheads="1" noTextEdit="1"/>
          </p:cNvSpPr>
          <p:nvPr>
            <p:ph type="sldImg"/>
          </p:nvPr>
        </p:nvSpPr>
        <p:spPr>
          <a:ln/>
        </p:spPr>
      </p:sp>
      <p:sp>
        <p:nvSpPr>
          <p:cNvPr id="797699"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37450797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49E6DD-8C05-46F2-89E3-190CD0DD044D}" type="slidenum">
              <a:rPr lang="cs-CZ" altLang="cs-CZ"/>
              <a:pPr/>
              <a:t>58</a:t>
            </a:fld>
            <a:endParaRPr lang="cs-CZ" altLang="cs-CZ"/>
          </a:p>
        </p:txBody>
      </p:sp>
      <p:sp>
        <p:nvSpPr>
          <p:cNvPr id="805890" name="Rectangle 2"/>
          <p:cNvSpPr>
            <a:spLocks noGrp="1" noRot="1" noChangeAspect="1" noChangeArrowheads="1" noTextEdit="1"/>
          </p:cNvSpPr>
          <p:nvPr>
            <p:ph type="sldImg"/>
          </p:nvPr>
        </p:nvSpPr>
        <p:spPr>
          <a:ln/>
        </p:spPr>
      </p:sp>
      <p:sp>
        <p:nvSpPr>
          <p:cNvPr id="805891"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2110529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A42D26-FFDA-4790-93F3-9AB9ED02907B}" type="slidenum">
              <a:rPr lang="cs-CZ" altLang="cs-CZ"/>
              <a:pPr/>
              <a:t>59</a:t>
            </a:fld>
            <a:endParaRPr lang="cs-CZ" altLang="cs-CZ"/>
          </a:p>
        </p:txBody>
      </p:sp>
      <p:sp>
        <p:nvSpPr>
          <p:cNvPr id="814082" name="Rectangle 2"/>
          <p:cNvSpPr>
            <a:spLocks noGrp="1" noRot="1" noChangeAspect="1" noChangeArrowheads="1" noTextEdit="1"/>
          </p:cNvSpPr>
          <p:nvPr>
            <p:ph type="sldImg"/>
          </p:nvPr>
        </p:nvSpPr>
        <p:spPr>
          <a:ln/>
        </p:spPr>
      </p:sp>
      <p:sp>
        <p:nvSpPr>
          <p:cNvPr id="814083"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37912451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AA8A4-1055-44AB-9950-533E9E9C419D}" type="slidenum">
              <a:rPr lang="cs-CZ" altLang="cs-CZ"/>
              <a:pPr/>
              <a:t>60</a:t>
            </a:fld>
            <a:endParaRPr lang="cs-CZ" altLang="cs-CZ"/>
          </a:p>
        </p:txBody>
      </p:sp>
      <p:sp>
        <p:nvSpPr>
          <p:cNvPr id="713730" name="Rectangle 2"/>
          <p:cNvSpPr>
            <a:spLocks noGrp="1" noRot="1" noChangeAspect="1" noChangeArrowheads="1" noTextEdit="1"/>
          </p:cNvSpPr>
          <p:nvPr>
            <p:ph type="sldImg"/>
          </p:nvPr>
        </p:nvSpPr>
        <p:spPr>
          <a:ln/>
        </p:spPr>
      </p:sp>
      <p:sp>
        <p:nvSpPr>
          <p:cNvPr id="7137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62498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D320CB-DE55-4105-9476-694469D80FA5}" type="slidenum">
              <a:rPr lang="cs-CZ" altLang="cs-CZ"/>
              <a:pPr/>
              <a:t>61</a:t>
            </a:fld>
            <a:endParaRPr lang="cs-CZ" altLang="cs-CZ"/>
          </a:p>
        </p:txBody>
      </p:sp>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98507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A0C771-59AC-44F4-9963-5ED1B4430F28}" type="slidenum">
              <a:rPr lang="cs-CZ" altLang="cs-CZ"/>
              <a:pPr/>
              <a:t>62</a:t>
            </a:fld>
            <a:endParaRPr lang="cs-CZ" altLang="cs-CZ"/>
          </a:p>
        </p:txBody>
      </p:sp>
      <p:sp>
        <p:nvSpPr>
          <p:cNvPr id="717826" name="Rectangle 2"/>
          <p:cNvSpPr>
            <a:spLocks noGrp="1" noRot="1" noChangeAspect="1" noChangeArrowheads="1" noTextEdit="1"/>
          </p:cNvSpPr>
          <p:nvPr>
            <p:ph type="sldImg"/>
          </p:nvPr>
        </p:nvSpPr>
        <p:spPr>
          <a:ln/>
        </p:spPr>
      </p:sp>
      <p:sp>
        <p:nvSpPr>
          <p:cNvPr id="7178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55235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6031D-D693-4482-AA7F-90470963A635}" type="slidenum">
              <a:rPr lang="cs-CZ" altLang="cs-CZ"/>
              <a:pPr/>
              <a:t>63</a:t>
            </a:fld>
            <a:endParaRPr lang="cs-CZ" altLang="cs-CZ"/>
          </a:p>
        </p:txBody>
      </p:sp>
      <p:sp>
        <p:nvSpPr>
          <p:cNvPr id="812034" name="Rectangle 2"/>
          <p:cNvSpPr>
            <a:spLocks noGrp="1" noRot="1" noChangeAspect="1" noChangeArrowheads="1" noTextEdit="1"/>
          </p:cNvSpPr>
          <p:nvPr>
            <p:ph type="sldImg"/>
          </p:nvPr>
        </p:nvSpPr>
        <p:spPr>
          <a:ln/>
        </p:spPr>
      </p:sp>
      <p:sp>
        <p:nvSpPr>
          <p:cNvPr id="812035"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24435237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ED3E3-A0A2-4317-99EC-72089C8651D8}" type="slidenum">
              <a:rPr lang="cs-CZ" altLang="cs-CZ"/>
              <a:pPr/>
              <a:t>64</a:t>
            </a:fld>
            <a:endParaRPr lang="cs-CZ" altLang="cs-CZ"/>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79038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CBD1CF-DF18-424E-BAB1-EC649994D9F2}" type="slidenum">
              <a:rPr lang="cs-CZ" altLang="cs-CZ"/>
              <a:pPr/>
              <a:t>65</a:t>
            </a:fld>
            <a:endParaRPr lang="cs-CZ" altLang="cs-CZ"/>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095102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89A83-8262-472D-996C-7D7835F36987}" type="slidenum">
              <a:rPr lang="cs-CZ" altLang="cs-CZ"/>
              <a:pPr/>
              <a:t>6</a:t>
            </a:fld>
            <a:endParaRPr lang="cs-CZ" altLang="cs-CZ"/>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123687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A544B-154D-4D1C-86C2-24245BFBEF0F}" type="slidenum">
              <a:rPr lang="cs-CZ" altLang="cs-CZ"/>
              <a:pPr/>
              <a:t>66</a:t>
            </a:fld>
            <a:endParaRPr lang="cs-CZ" altLang="cs-CZ"/>
          </a:p>
        </p:txBody>
      </p:sp>
      <p:sp>
        <p:nvSpPr>
          <p:cNvPr id="721922" name="Rectangle 2"/>
          <p:cNvSpPr>
            <a:spLocks noGrp="1" noRot="1" noChangeAspect="1" noChangeArrowheads="1" noTextEdit="1"/>
          </p:cNvSpPr>
          <p:nvPr>
            <p:ph type="sldImg"/>
          </p:nvPr>
        </p:nvSpPr>
        <p:spPr>
          <a:ln/>
        </p:spPr>
      </p:sp>
      <p:sp>
        <p:nvSpPr>
          <p:cNvPr id="7219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6277185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1E2734-A1B1-4FA7-8D32-648799B744EC}" type="slidenum">
              <a:rPr lang="cs-CZ" altLang="cs-CZ"/>
              <a:pPr/>
              <a:t>67</a:t>
            </a:fld>
            <a:endParaRPr lang="cs-CZ" altLang="cs-CZ"/>
          </a:p>
        </p:txBody>
      </p:sp>
      <p:sp>
        <p:nvSpPr>
          <p:cNvPr id="728066" name="Rectangle 2"/>
          <p:cNvSpPr>
            <a:spLocks noGrp="1" noRot="1" noChangeAspect="1" noChangeArrowheads="1" noTextEdit="1"/>
          </p:cNvSpPr>
          <p:nvPr>
            <p:ph type="sldImg"/>
          </p:nvPr>
        </p:nvSpPr>
        <p:spPr>
          <a:ln/>
        </p:spPr>
      </p:sp>
      <p:sp>
        <p:nvSpPr>
          <p:cNvPr id="7280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488688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10E8C-94A7-446C-95CC-AF35F2E92219}" type="slidenum">
              <a:rPr lang="cs-CZ" altLang="cs-CZ"/>
              <a:pPr/>
              <a:t>68</a:t>
            </a:fld>
            <a:endParaRPr lang="cs-CZ" altLang="cs-CZ"/>
          </a:p>
        </p:txBody>
      </p:sp>
      <p:sp>
        <p:nvSpPr>
          <p:cNvPr id="726018" name="Rectangle 2"/>
          <p:cNvSpPr>
            <a:spLocks noGrp="1" noRot="1" noChangeAspect="1" noChangeArrowheads="1" noTextEdit="1"/>
          </p:cNvSpPr>
          <p:nvPr>
            <p:ph type="sldImg"/>
          </p:nvPr>
        </p:nvSpPr>
        <p:spPr>
          <a:ln/>
        </p:spPr>
      </p:sp>
      <p:sp>
        <p:nvSpPr>
          <p:cNvPr id="7260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7969382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01DE0-E38E-4738-9A73-5C19BD4B3A5A}" type="slidenum">
              <a:rPr lang="cs-CZ" altLang="cs-CZ"/>
              <a:pPr/>
              <a:t>69</a:t>
            </a:fld>
            <a:endParaRPr lang="cs-CZ" altLang="cs-CZ"/>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751840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D03CFA-EE9E-44A7-8DD3-A71481BA4746}" type="slidenum">
              <a:rPr lang="cs-CZ" altLang="cs-CZ"/>
              <a:pPr/>
              <a:t>70</a:t>
            </a:fld>
            <a:endParaRPr lang="cs-CZ" altLang="cs-CZ"/>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838524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AF61A-D9AA-42A7-BE49-C78DF81D2456}" type="slidenum">
              <a:rPr lang="cs-CZ" altLang="cs-CZ"/>
              <a:pPr/>
              <a:t>71</a:t>
            </a:fld>
            <a:endParaRPr lang="cs-CZ" altLang="cs-CZ"/>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122542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02CE3-A85E-4839-A09E-2AB355C7F32D}" type="slidenum">
              <a:rPr lang="cs-CZ" altLang="cs-CZ"/>
              <a:pPr/>
              <a:t>72</a:t>
            </a:fld>
            <a:endParaRPr lang="cs-CZ" altLang="cs-CZ"/>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904911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2AE420-E15C-4496-A1DC-E82192022077}" type="slidenum">
              <a:rPr lang="cs-CZ" altLang="cs-CZ"/>
              <a:pPr/>
              <a:t>73</a:t>
            </a:fld>
            <a:endParaRPr lang="cs-CZ" altLang="cs-CZ"/>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34561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DFE57-B47F-4255-B621-72F892BE637F}" type="slidenum">
              <a:rPr lang="cs-CZ" altLang="cs-CZ"/>
              <a:pPr/>
              <a:t>74</a:t>
            </a:fld>
            <a:endParaRPr lang="cs-CZ" altLang="cs-CZ"/>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54222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86DE48-66D5-42C4-9D65-051E659F466B}" type="slidenum">
              <a:rPr lang="cs-CZ" altLang="cs-CZ"/>
              <a:pPr/>
              <a:t>75</a:t>
            </a:fld>
            <a:endParaRPr lang="cs-CZ" altLang="cs-CZ"/>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486722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3D067B-D190-4344-A3F2-C0500079A200}" type="slidenum">
              <a:rPr lang="cs-CZ" altLang="cs-CZ"/>
              <a:pPr/>
              <a:t>7</a:t>
            </a:fld>
            <a:endParaRPr lang="cs-CZ" altLang="cs-CZ"/>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511638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511F59-6517-4CA9-8ABE-82709A429170}" type="slidenum">
              <a:rPr lang="cs-CZ" altLang="cs-CZ"/>
              <a:pPr/>
              <a:t>76</a:t>
            </a:fld>
            <a:endParaRPr lang="cs-CZ" altLang="cs-CZ"/>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917819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E54B3C-5D50-469D-B59B-DE79C4E99E6C}" type="slidenum">
              <a:rPr lang="cs-CZ" altLang="cs-CZ"/>
              <a:pPr/>
              <a:t>77</a:t>
            </a:fld>
            <a:endParaRPr lang="cs-CZ" altLang="cs-CZ"/>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191705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E343666-5346-49C1-89EC-067BF62247D0}" type="slidenum">
              <a:rPr lang="cs-CZ" altLang="cs-CZ"/>
              <a:pPr/>
              <a:t>78</a:t>
            </a:fld>
            <a:endParaRPr lang="cs-CZ" altLang="cs-CZ"/>
          </a:p>
        </p:txBody>
      </p:sp>
      <p:sp>
        <p:nvSpPr>
          <p:cNvPr id="777218"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77219" name="Zástupný symbol pro poznámky 2"/>
          <p:cNvSpPr>
            <a:spLocks noGrp="1"/>
          </p:cNvSpPr>
          <p:nvPr>
            <p:ph type="body" idx="1"/>
          </p:nvPr>
        </p:nvSpPr>
        <p:spPr/>
        <p:txBody>
          <a:bodyPr/>
          <a:lstStyle/>
          <a:p>
            <a:pPr>
              <a:spcBef>
                <a:spcPct val="0"/>
              </a:spcBef>
            </a:pPr>
            <a:r>
              <a:rPr lang="cs-CZ" altLang="cs-CZ" b="1"/>
              <a:t>GI potraviny</a:t>
            </a:r>
            <a:r>
              <a:rPr lang="cs-CZ" altLang="cs-CZ"/>
              <a:t>= zjednoduš. schopnost sacharidové potraviny zvýšit postprandiální glykemii, resp. jedná se o rychlost, s jakou se konkrétní sacharid mění v glukózu</a:t>
            </a:r>
            <a:r>
              <a:rPr lang="cs-CZ" altLang="cs-CZ" sz="1000"/>
              <a:t>. </a:t>
            </a:r>
            <a:endParaRPr lang="cs-CZ" altLang="cs-CZ" sz="800"/>
          </a:p>
          <a:p>
            <a:pPr>
              <a:spcBef>
                <a:spcPct val="0"/>
              </a:spcBef>
            </a:pPr>
            <a:r>
              <a:rPr lang="cs-CZ" altLang="cs-CZ" b="1"/>
              <a:t>GL potraviny </a:t>
            </a:r>
            <a:r>
              <a:rPr lang="cs-CZ" altLang="cs-CZ"/>
              <a:t>= GI x celkové množství dostupných sacharidů v potravině (g); navíc zohledňuje celkové množství sacharidů v potravině</a:t>
            </a:r>
          </a:p>
        </p:txBody>
      </p:sp>
      <p:sp>
        <p:nvSpPr>
          <p:cNvPr id="37891"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7B7D4E06-2307-4084-B2FE-3C2936793285}" type="slidenum">
              <a:rPr lang="cs-CZ" altLang="cs-CZ" sz="1200">
                <a:latin typeface="Calibri" panose="020F0502020204030204" pitchFamily="34" charset="0"/>
              </a:rPr>
              <a:pPr algn="r"/>
              <a:t>78</a:t>
            </a:fld>
            <a:endParaRPr lang="cs-CZ" altLang="cs-CZ" sz="1200">
              <a:latin typeface="Calibri" panose="020F0502020204030204" pitchFamily="34" charset="0"/>
            </a:endParaRPr>
          </a:p>
        </p:txBody>
      </p:sp>
    </p:spTree>
    <p:extLst>
      <p:ext uri="{BB962C8B-B14F-4D97-AF65-F5344CB8AC3E}">
        <p14:creationId xmlns:p14="http://schemas.microsoft.com/office/powerpoint/2010/main" val="22254764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1F67F0-C430-4391-BD70-903D58119C72}" type="slidenum">
              <a:rPr lang="cs-CZ" altLang="cs-CZ"/>
              <a:pPr/>
              <a:t>79</a:t>
            </a:fld>
            <a:endParaRPr lang="cs-CZ" altLang="cs-CZ"/>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846026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386990-CC00-4BED-A88C-37CAB27F87E0}" type="slidenum">
              <a:rPr lang="cs-CZ" altLang="cs-CZ"/>
              <a:pPr/>
              <a:t>80</a:t>
            </a:fld>
            <a:endParaRPr lang="cs-CZ" altLang="cs-CZ"/>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834754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433F5-B2D4-4D0F-8AAF-82DEC0E53C3F}" type="slidenum">
              <a:rPr lang="cs-CZ" altLang="cs-CZ"/>
              <a:pPr/>
              <a:t>81</a:t>
            </a:fld>
            <a:endParaRPr lang="cs-CZ" altLang="cs-CZ"/>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961038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6246A-91C1-446A-8043-86740D0D3B5E}" type="slidenum">
              <a:rPr lang="cs-CZ" altLang="cs-CZ"/>
              <a:pPr/>
              <a:t>82</a:t>
            </a:fld>
            <a:endParaRPr lang="cs-CZ" altLang="cs-CZ"/>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3452382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CF185-62E2-4C5D-AD1D-567E7D4987EB}" type="slidenum">
              <a:rPr lang="cs-CZ" altLang="cs-CZ"/>
              <a:pPr/>
              <a:t>83</a:t>
            </a:fld>
            <a:endParaRPr lang="cs-CZ" altLang="cs-CZ"/>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321905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DD1859-CE51-414F-A116-199D05CD1311}" type="slidenum">
              <a:rPr lang="cs-CZ" altLang="cs-CZ"/>
              <a:pPr/>
              <a:t>84</a:t>
            </a:fld>
            <a:endParaRPr lang="cs-CZ" altLang="cs-CZ"/>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939666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31787F-C84B-4CB8-B7E0-74EFCADE6FCB}" type="slidenum">
              <a:rPr lang="cs-CZ" altLang="cs-CZ"/>
              <a:pPr/>
              <a:t>85</a:t>
            </a:fld>
            <a:endParaRPr lang="cs-CZ" altLang="cs-CZ"/>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4335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22934C-6242-4238-BF5D-094BBE37D50A}" type="slidenum">
              <a:rPr lang="cs-CZ" altLang="cs-CZ"/>
              <a:pPr/>
              <a:t>8</a:t>
            </a:fld>
            <a:endParaRPr lang="cs-CZ" altLang="cs-CZ"/>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45923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AA0561-A8C7-43A7-BDAA-78D4F23D3EB4}" type="slidenum">
              <a:rPr lang="cs-CZ" altLang="cs-CZ"/>
              <a:pPr/>
              <a:t>86</a:t>
            </a:fld>
            <a:endParaRPr lang="cs-CZ" altLang="cs-CZ"/>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64993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42B8AD-92D3-4E4E-8397-7285476E01A6}" type="slidenum">
              <a:rPr lang="cs-CZ" altLang="cs-CZ"/>
              <a:pPr/>
              <a:t>87</a:t>
            </a:fld>
            <a:endParaRPr lang="cs-CZ" altLang="cs-CZ"/>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13769960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4A9EAFD-A06F-422F-B8CC-DB3BC15D7247}" type="slidenum">
              <a:rPr lang="cs-CZ" altLang="cs-CZ"/>
              <a:pPr/>
              <a:t>88</a:t>
            </a:fld>
            <a:endParaRPr lang="cs-CZ" altLang="cs-CZ"/>
          </a:p>
        </p:txBody>
      </p:sp>
      <p:sp>
        <p:nvSpPr>
          <p:cNvPr id="4669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E838B76E-B4C6-43FD-AB77-C9A848E47855}" type="slidenum">
              <a:rPr lang="cs-CZ" altLang="cs-CZ" sz="1200">
                <a:latin typeface="Tahoma" panose="020B0604030504040204" pitchFamily="34" charset="0"/>
              </a:rPr>
              <a:pPr algn="r"/>
              <a:t>88</a:t>
            </a:fld>
            <a:endParaRPr lang="cs-CZ" altLang="cs-CZ" sz="1200">
              <a:latin typeface="Tahoma" panose="020B0604030504040204" pitchFamily="34" charset="0"/>
            </a:endParaRPr>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xfrm>
            <a:off x="914400" y="4343400"/>
            <a:ext cx="5029200" cy="4114800"/>
          </a:xfrm>
        </p:spPr>
        <p:txBody>
          <a:bodyPr/>
          <a:lstStyle/>
          <a:p>
            <a:r>
              <a:rPr lang="cs-CZ" altLang="cs-CZ" b="1"/>
              <a:t>vyjádřena jako ekvivalent vitaminu E</a:t>
            </a:r>
            <a:r>
              <a:rPr lang="cs-CZ" altLang="cs-CZ"/>
              <a:t> </a:t>
            </a:r>
          </a:p>
        </p:txBody>
      </p:sp>
    </p:spTree>
    <p:extLst>
      <p:ext uri="{BB962C8B-B14F-4D97-AF65-F5344CB8AC3E}">
        <p14:creationId xmlns:p14="http://schemas.microsoft.com/office/powerpoint/2010/main" val="9150654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E6230-2718-4491-803D-19DF8920FE38}" type="slidenum">
              <a:rPr lang="cs-CZ" altLang="cs-CZ"/>
              <a:pPr/>
              <a:t>89</a:t>
            </a:fld>
            <a:endParaRPr lang="cs-CZ" altLang="cs-CZ"/>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22713398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5BF121-DD55-4A97-A883-8CC2BFDAC653}" type="slidenum">
              <a:rPr lang="cs-CZ" altLang="cs-CZ"/>
              <a:pPr/>
              <a:t>90</a:t>
            </a:fld>
            <a:endParaRPr lang="cs-CZ" altLang="cs-CZ"/>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688931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9E9C8-A5A1-43E9-AEE6-872B0D18ABB9}" type="slidenum">
              <a:rPr lang="cs-CZ" altLang="cs-CZ"/>
              <a:pPr/>
              <a:t>91</a:t>
            </a:fld>
            <a:endParaRPr lang="cs-CZ" altLang="cs-CZ"/>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875296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F73C2-A320-4C17-BEA0-154FDDDDC617}" type="slidenum">
              <a:rPr lang="cs-CZ" altLang="cs-CZ"/>
              <a:pPr/>
              <a:t>92</a:t>
            </a:fld>
            <a:endParaRPr lang="cs-CZ" altLang="cs-CZ"/>
          </a:p>
        </p:txBody>
      </p:sp>
      <p:sp>
        <p:nvSpPr>
          <p:cNvPr id="695298" name="Rectangle 2"/>
          <p:cNvSpPr>
            <a:spLocks noGrp="1" noRot="1" noChangeAspect="1" noChangeArrowheads="1" noTextEdit="1"/>
          </p:cNvSpPr>
          <p:nvPr>
            <p:ph type="sldImg"/>
          </p:nvPr>
        </p:nvSpPr>
        <p:spPr>
          <a:ln/>
        </p:spPr>
      </p:sp>
      <p:sp>
        <p:nvSpPr>
          <p:cNvPr id="6952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252992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2ADD0A-B225-43AA-B1A0-94E1BC431853}" type="slidenum">
              <a:rPr lang="cs-CZ" altLang="cs-CZ"/>
              <a:pPr/>
              <a:t>93</a:t>
            </a:fld>
            <a:endParaRPr lang="cs-CZ" altLang="cs-CZ"/>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0195443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25C6D8-F50D-4796-971E-9B4A243BFD7D}" type="slidenum">
              <a:rPr lang="cs-CZ" altLang="cs-CZ"/>
              <a:pPr/>
              <a:t>94</a:t>
            </a:fld>
            <a:endParaRPr lang="cs-CZ" altLang="cs-CZ"/>
          </a:p>
        </p:txBody>
      </p:sp>
      <p:sp>
        <p:nvSpPr>
          <p:cNvPr id="707586" name="Rectangle 2"/>
          <p:cNvSpPr>
            <a:spLocks noGrp="1" noRot="1" noChangeAspect="1" noChangeArrowheads="1" noTextEdit="1"/>
          </p:cNvSpPr>
          <p:nvPr>
            <p:ph type="sldImg"/>
          </p:nvPr>
        </p:nvSpPr>
        <p:spPr>
          <a:ln/>
        </p:spPr>
      </p:sp>
      <p:sp>
        <p:nvSpPr>
          <p:cNvPr id="7075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5908940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6ACC64-3802-452B-8249-237092F3257D}" type="slidenum">
              <a:rPr lang="cs-CZ" altLang="cs-CZ"/>
              <a:pPr/>
              <a:t>95</a:t>
            </a:fld>
            <a:endParaRPr lang="cs-CZ" altLang="cs-CZ"/>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7808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F45C3-B86C-4ED8-A3CE-2467633FFEEF}" type="slidenum">
              <a:rPr lang="cs-CZ" altLang="cs-CZ"/>
              <a:pPr/>
              <a:t>9</a:t>
            </a:fld>
            <a:endParaRPr lang="cs-CZ" altLang="cs-CZ"/>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305749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BE60326-469B-408B-93A9-2C946F157192}" type="slidenum">
              <a:rPr lang="cs-CZ" altLang="cs-CZ"/>
              <a:pPr/>
              <a:t>96</a:t>
            </a:fld>
            <a:endParaRPr lang="cs-CZ" altLang="cs-CZ"/>
          </a:p>
        </p:txBody>
      </p:sp>
      <p:sp>
        <p:nvSpPr>
          <p:cNvPr id="356354"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fontAlgn="base">
              <a:spcBef>
                <a:spcPct val="0"/>
              </a:spcBef>
              <a:spcAft>
                <a:spcPct val="0"/>
              </a:spcAft>
              <a:defRPr>
                <a:solidFill>
                  <a:schemeClr val="tx1"/>
                </a:solidFill>
                <a:latin typeface="Arial" panose="020B0604020202020204" pitchFamily="34" charset="0"/>
              </a:defRPr>
            </a:lvl6pPr>
            <a:lvl7pPr marL="2971800" indent="-228600" defTabSz="923925" fontAlgn="base">
              <a:spcBef>
                <a:spcPct val="0"/>
              </a:spcBef>
              <a:spcAft>
                <a:spcPct val="0"/>
              </a:spcAft>
              <a:defRPr>
                <a:solidFill>
                  <a:schemeClr val="tx1"/>
                </a:solidFill>
                <a:latin typeface="Arial" panose="020B0604020202020204" pitchFamily="34" charset="0"/>
              </a:defRPr>
            </a:lvl7pPr>
            <a:lvl8pPr marL="3429000" indent="-228600" defTabSz="923925" fontAlgn="base">
              <a:spcBef>
                <a:spcPct val="0"/>
              </a:spcBef>
              <a:spcAft>
                <a:spcPct val="0"/>
              </a:spcAft>
              <a:defRPr>
                <a:solidFill>
                  <a:schemeClr val="tx1"/>
                </a:solidFill>
                <a:latin typeface="Arial" panose="020B0604020202020204" pitchFamily="34" charset="0"/>
              </a:defRPr>
            </a:lvl8pPr>
            <a:lvl9pPr marL="3886200" indent="-228600" defTabSz="923925" fontAlgn="base">
              <a:spcBef>
                <a:spcPct val="0"/>
              </a:spcBef>
              <a:spcAft>
                <a:spcPct val="0"/>
              </a:spcAft>
              <a:defRPr>
                <a:solidFill>
                  <a:schemeClr val="tx1"/>
                </a:solidFill>
                <a:latin typeface="Arial" panose="020B0604020202020204" pitchFamily="34" charset="0"/>
              </a:defRPr>
            </a:lvl9pPr>
          </a:lstStyle>
          <a:p>
            <a:pPr algn="r" eaLnBrk="0" hangingPunct="0"/>
            <a:fld id="{7877212A-90C2-40CE-9890-5BAC36B587B4}" type="slidenum">
              <a:rPr lang="cs-CZ" altLang="cs-CZ" sz="1200">
                <a:latin typeface="Times New Roman" panose="02020603050405020304" pitchFamily="18" charset="0"/>
              </a:rPr>
              <a:pPr algn="r" eaLnBrk="0" hangingPunct="0"/>
              <a:t>96</a:t>
            </a:fld>
            <a:endParaRPr lang="cs-CZ" altLang="cs-CZ" sz="1200">
              <a:latin typeface="Times New Roman" panose="02020603050405020304" pitchFamily="18" charset="0"/>
            </a:endParaRPr>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12813" y="4344988"/>
            <a:ext cx="5032375" cy="4113212"/>
          </a:xfrm>
        </p:spPr>
        <p:txBody>
          <a:bodyPr lIns="92409" tIns="46205" rIns="92409" bIns="46205"/>
          <a:lstStyle/>
          <a:p>
            <a:endParaRPr lang="cs-CZ" altLang="cs-CZ"/>
          </a:p>
        </p:txBody>
      </p:sp>
    </p:spTree>
    <p:extLst>
      <p:ext uri="{BB962C8B-B14F-4D97-AF65-F5344CB8AC3E}">
        <p14:creationId xmlns:p14="http://schemas.microsoft.com/office/powerpoint/2010/main" val="25814680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E32E2-910E-4A3A-991D-39A692AF5E06}" type="slidenum">
              <a:rPr lang="cs-CZ" altLang="cs-CZ"/>
              <a:pPr/>
              <a:t>99</a:t>
            </a:fld>
            <a:endParaRPr lang="cs-CZ" altLang="cs-CZ"/>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40296465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C5A546-3927-4517-A244-5230CE8FA570}" type="slidenum">
              <a:rPr lang="cs-CZ" altLang="cs-CZ"/>
              <a:pPr/>
              <a:t>100</a:t>
            </a:fld>
            <a:endParaRPr lang="cs-CZ" altLang="cs-CZ"/>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8094772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E6699-9CC7-4C85-A662-3CD535196C18}" type="slidenum">
              <a:rPr lang="cs-CZ" altLang="cs-CZ"/>
              <a:pPr/>
              <a:t>101</a:t>
            </a:fld>
            <a:endParaRPr lang="cs-CZ" altLang="cs-CZ"/>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31770785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8D3268B-0F20-4257-A82C-26F49CA24C86}" type="slidenum">
              <a:rPr lang="cs-CZ" altLang="cs-CZ"/>
              <a:pPr/>
              <a:t>102</a:t>
            </a:fld>
            <a:endParaRPr lang="cs-CZ" altLang="cs-CZ"/>
          </a:p>
        </p:txBody>
      </p:sp>
      <p:sp>
        <p:nvSpPr>
          <p:cNvPr id="411650"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fontAlgn="base">
              <a:spcBef>
                <a:spcPct val="0"/>
              </a:spcBef>
              <a:spcAft>
                <a:spcPct val="0"/>
              </a:spcAft>
              <a:defRPr>
                <a:solidFill>
                  <a:schemeClr val="tx1"/>
                </a:solidFill>
                <a:latin typeface="Arial" panose="020B0604020202020204" pitchFamily="34" charset="0"/>
              </a:defRPr>
            </a:lvl6pPr>
            <a:lvl7pPr marL="2971800" indent="-228600" defTabSz="923925" fontAlgn="base">
              <a:spcBef>
                <a:spcPct val="0"/>
              </a:spcBef>
              <a:spcAft>
                <a:spcPct val="0"/>
              </a:spcAft>
              <a:defRPr>
                <a:solidFill>
                  <a:schemeClr val="tx1"/>
                </a:solidFill>
                <a:latin typeface="Arial" panose="020B0604020202020204" pitchFamily="34" charset="0"/>
              </a:defRPr>
            </a:lvl7pPr>
            <a:lvl8pPr marL="3429000" indent="-228600" defTabSz="923925" fontAlgn="base">
              <a:spcBef>
                <a:spcPct val="0"/>
              </a:spcBef>
              <a:spcAft>
                <a:spcPct val="0"/>
              </a:spcAft>
              <a:defRPr>
                <a:solidFill>
                  <a:schemeClr val="tx1"/>
                </a:solidFill>
                <a:latin typeface="Arial" panose="020B0604020202020204" pitchFamily="34" charset="0"/>
              </a:defRPr>
            </a:lvl8pPr>
            <a:lvl9pPr marL="3886200" indent="-228600" defTabSz="923925" fontAlgn="base">
              <a:spcBef>
                <a:spcPct val="0"/>
              </a:spcBef>
              <a:spcAft>
                <a:spcPct val="0"/>
              </a:spcAft>
              <a:defRPr>
                <a:solidFill>
                  <a:schemeClr val="tx1"/>
                </a:solidFill>
                <a:latin typeface="Arial" panose="020B0604020202020204" pitchFamily="34" charset="0"/>
              </a:defRPr>
            </a:lvl9pPr>
          </a:lstStyle>
          <a:p>
            <a:pPr algn="r" eaLnBrk="0" hangingPunct="0"/>
            <a:fld id="{D7327A6E-6AD2-4ACE-A446-6563A485EA8E}" type="slidenum">
              <a:rPr lang="cs-CZ" altLang="cs-CZ" sz="1200">
                <a:latin typeface="Times New Roman" panose="02020603050405020304" pitchFamily="18" charset="0"/>
              </a:rPr>
              <a:pPr algn="r" eaLnBrk="0" hangingPunct="0"/>
              <a:t>102</a:t>
            </a:fld>
            <a:endParaRPr lang="cs-CZ" altLang="cs-CZ" sz="1200">
              <a:latin typeface="Times New Roman" panose="02020603050405020304" pitchFamily="18" charset="0"/>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912813" y="4344988"/>
            <a:ext cx="5032375" cy="4113212"/>
          </a:xfrm>
        </p:spPr>
        <p:txBody>
          <a:bodyPr lIns="92409" tIns="46205" rIns="92409" bIns="46205"/>
          <a:lstStyle/>
          <a:p>
            <a:endParaRPr lang="cs-CZ" altLang="cs-CZ"/>
          </a:p>
        </p:txBody>
      </p:sp>
    </p:spTree>
    <p:extLst>
      <p:ext uri="{BB962C8B-B14F-4D97-AF65-F5344CB8AC3E}">
        <p14:creationId xmlns:p14="http://schemas.microsoft.com/office/powerpoint/2010/main" val="17998646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79ECA-55C3-4458-847B-8F59292E7DD1}" type="slidenum">
              <a:rPr lang="cs-CZ" altLang="cs-CZ"/>
              <a:pPr/>
              <a:t>103</a:t>
            </a:fld>
            <a:endParaRPr lang="cs-CZ" altLang="cs-CZ"/>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2274560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C2A81B-46BB-4D63-A08D-F11C3BCC09F2}" type="slidenum">
              <a:rPr lang="cs-CZ" altLang="cs-CZ"/>
              <a:pPr/>
              <a:t>104</a:t>
            </a:fld>
            <a:endParaRPr lang="cs-CZ" altLang="cs-CZ"/>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1228625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463B08-97DA-44C9-B9DD-EC039395D2C0}" type="slidenum">
              <a:rPr lang="cs-CZ" altLang="cs-CZ"/>
              <a:pPr/>
              <a:t>105</a:t>
            </a:fld>
            <a:endParaRPr lang="cs-CZ" altLang="cs-CZ"/>
          </a:p>
        </p:txBody>
      </p:sp>
      <p:sp>
        <p:nvSpPr>
          <p:cNvPr id="801794" name="Rectangle 2"/>
          <p:cNvSpPr>
            <a:spLocks noGrp="1" noRot="1" noChangeAspect="1" noChangeArrowheads="1" noTextEdit="1"/>
          </p:cNvSpPr>
          <p:nvPr>
            <p:ph type="sldImg"/>
          </p:nvPr>
        </p:nvSpPr>
        <p:spPr>
          <a:ln/>
        </p:spPr>
      </p:sp>
      <p:sp>
        <p:nvSpPr>
          <p:cNvPr id="801795"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22171796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2101774-9B6D-4CB7-9832-835300F11308}" type="slidenum">
              <a:rPr lang="cs-CZ" altLang="cs-CZ"/>
              <a:pPr/>
              <a:t>107</a:t>
            </a:fld>
            <a:endParaRPr lang="cs-CZ" altLang="cs-CZ"/>
          </a:p>
        </p:txBody>
      </p:sp>
      <p:sp>
        <p:nvSpPr>
          <p:cNvPr id="423938"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fontAlgn="base">
              <a:spcBef>
                <a:spcPct val="0"/>
              </a:spcBef>
              <a:spcAft>
                <a:spcPct val="0"/>
              </a:spcAft>
              <a:defRPr>
                <a:solidFill>
                  <a:schemeClr val="tx1"/>
                </a:solidFill>
                <a:latin typeface="Arial" panose="020B0604020202020204" pitchFamily="34" charset="0"/>
              </a:defRPr>
            </a:lvl6pPr>
            <a:lvl7pPr marL="2971800" indent="-228600" defTabSz="923925" fontAlgn="base">
              <a:spcBef>
                <a:spcPct val="0"/>
              </a:spcBef>
              <a:spcAft>
                <a:spcPct val="0"/>
              </a:spcAft>
              <a:defRPr>
                <a:solidFill>
                  <a:schemeClr val="tx1"/>
                </a:solidFill>
                <a:latin typeface="Arial" panose="020B0604020202020204" pitchFamily="34" charset="0"/>
              </a:defRPr>
            </a:lvl7pPr>
            <a:lvl8pPr marL="3429000" indent="-228600" defTabSz="923925" fontAlgn="base">
              <a:spcBef>
                <a:spcPct val="0"/>
              </a:spcBef>
              <a:spcAft>
                <a:spcPct val="0"/>
              </a:spcAft>
              <a:defRPr>
                <a:solidFill>
                  <a:schemeClr val="tx1"/>
                </a:solidFill>
                <a:latin typeface="Arial" panose="020B0604020202020204" pitchFamily="34" charset="0"/>
              </a:defRPr>
            </a:lvl8pPr>
            <a:lvl9pPr marL="3886200" indent="-228600" defTabSz="923925" fontAlgn="base">
              <a:spcBef>
                <a:spcPct val="0"/>
              </a:spcBef>
              <a:spcAft>
                <a:spcPct val="0"/>
              </a:spcAft>
              <a:defRPr>
                <a:solidFill>
                  <a:schemeClr val="tx1"/>
                </a:solidFill>
                <a:latin typeface="Arial" panose="020B0604020202020204" pitchFamily="34" charset="0"/>
              </a:defRPr>
            </a:lvl9pPr>
          </a:lstStyle>
          <a:p>
            <a:pPr algn="r" eaLnBrk="0" hangingPunct="0"/>
            <a:fld id="{B16F65E4-BD98-43B4-8358-D114438122A1}" type="slidenum">
              <a:rPr lang="cs-CZ" altLang="cs-CZ" sz="1200">
                <a:latin typeface="Times New Roman" panose="02020603050405020304" pitchFamily="18" charset="0"/>
              </a:rPr>
              <a:pPr algn="r" eaLnBrk="0" hangingPunct="0"/>
              <a:t>107</a:t>
            </a:fld>
            <a:endParaRPr lang="cs-CZ" altLang="cs-CZ" sz="1200">
              <a:latin typeface="Times New Roman" panose="02020603050405020304" pitchFamily="18" charset="0"/>
            </a:endParaRPr>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xfrm>
            <a:off x="912813" y="4344988"/>
            <a:ext cx="5032375" cy="4113212"/>
          </a:xfrm>
        </p:spPr>
        <p:txBody>
          <a:bodyPr lIns="92409" tIns="46205" rIns="92409" bIns="46205"/>
          <a:lstStyle/>
          <a:p>
            <a:endParaRPr lang="cs-CZ" altLang="cs-CZ"/>
          </a:p>
        </p:txBody>
      </p:sp>
    </p:spTree>
    <p:extLst>
      <p:ext uri="{BB962C8B-B14F-4D97-AF65-F5344CB8AC3E}">
        <p14:creationId xmlns:p14="http://schemas.microsoft.com/office/powerpoint/2010/main" val="27257794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14B1A4-E609-4B02-AB95-98B231CBB26E}" type="slidenum">
              <a:rPr lang="cs-CZ" altLang="cs-CZ"/>
              <a:pPr/>
              <a:t>109</a:t>
            </a:fld>
            <a:endParaRPr lang="cs-CZ" altLang="cs-CZ"/>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70967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B6691344-7EBF-4FE1-B2B7-7543A7F9E9D2}" type="slidenum">
              <a:rPr lang="cs-CZ" altLang="cs-CZ"/>
              <a:pPr/>
              <a:t>‹#›</a:t>
            </a:fld>
            <a:endParaRPr lang="cs-CZ" altLang="cs-CZ"/>
          </a:p>
        </p:txBody>
      </p:sp>
    </p:spTree>
    <p:extLst>
      <p:ext uri="{BB962C8B-B14F-4D97-AF65-F5344CB8AC3E}">
        <p14:creationId xmlns:p14="http://schemas.microsoft.com/office/powerpoint/2010/main" val="8696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5700A466-0B37-436D-AD25-E6634432518E}" type="slidenum">
              <a:rPr lang="cs-CZ" altLang="cs-CZ"/>
              <a:pPr/>
              <a:t>‹#›</a:t>
            </a:fld>
            <a:endParaRPr lang="cs-CZ" altLang="cs-CZ"/>
          </a:p>
        </p:txBody>
      </p:sp>
    </p:spTree>
    <p:extLst>
      <p:ext uri="{BB962C8B-B14F-4D97-AF65-F5344CB8AC3E}">
        <p14:creationId xmlns:p14="http://schemas.microsoft.com/office/powerpoint/2010/main" val="456770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5D825640-D0A4-4FD6-BA71-0B6A8C203488}" type="slidenum">
              <a:rPr lang="cs-CZ" altLang="cs-CZ"/>
              <a:pPr/>
              <a:t>‹#›</a:t>
            </a:fld>
            <a:endParaRPr lang="cs-CZ" altLang="cs-CZ"/>
          </a:p>
        </p:txBody>
      </p:sp>
    </p:spTree>
    <p:extLst>
      <p:ext uri="{BB962C8B-B14F-4D97-AF65-F5344CB8AC3E}">
        <p14:creationId xmlns:p14="http://schemas.microsoft.com/office/powerpoint/2010/main" val="3676659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8229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57200" y="3938588"/>
            <a:ext cx="8229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A7E7E185-CEEC-4C40-AA4C-6A882895DB20}" type="slidenum">
              <a:rPr lang="cs-CZ" altLang="cs-CZ"/>
              <a:pPr/>
              <a:t>‹#›</a:t>
            </a:fld>
            <a:endParaRPr lang="cs-CZ" altLang="cs-CZ"/>
          </a:p>
        </p:txBody>
      </p:sp>
    </p:spTree>
    <p:extLst>
      <p:ext uri="{BB962C8B-B14F-4D97-AF65-F5344CB8AC3E}">
        <p14:creationId xmlns:p14="http://schemas.microsoft.com/office/powerpoint/2010/main" val="981193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4F42A213-6A08-4FE3-B959-B379DE3C7E33}" type="slidenum">
              <a:rPr lang="cs-CZ" altLang="cs-CZ"/>
              <a:pPr/>
              <a:t>‹#›</a:t>
            </a:fld>
            <a:endParaRPr lang="cs-CZ" altLang="cs-CZ"/>
          </a:p>
        </p:txBody>
      </p:sp>
    </p:spTree>
    <p:extLst>
      <p:ext uri="{BB962C8B-B14F-4D97-AF65-F5344CB8AC3E}">
        <p14:creationId xmlns:p14="http://schemas.microsoft.com/office/powerpoint/2010/main" val="162847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8229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3938588"/>
            <a:ext cx="8229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108188AA-DE7A-4B8C-BEBC-39B0B1C0206A}" type="slidenum">
              <a:rPr lang="cs-CZ" altLang="cs-CZ"/>
              <a:pPr/>
              <a:t>‹#›</a:t>
            </a:fld>
            <a:endParaRPr lang="cs-CZ" altLang="cs-CZ"/>
          </a:p>
        </p:txBody>
      </p:sp>
    </p:spTree>
    <p:extLst>
      <p:ext uri="{BB962C8B-B14F-4D97-AF65-F5344CB8AC3E}">
        <p14:creationId xmlns:p14="http://schemas.microsoft.com/office/powerpoint/2010/main" val="2182467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792050B1-8CD5-42ED-BED1-9CF3467C8452}" type="slidenum">
              <a:rPr lang="cs-CZ" altLang="cs-CZ"/>
              <a:pPr/>
              <a:t>‹#›</a:t>
            </a:fld>
            <a:endParaRPr lang="cs-CZ" altLang="cs-CZ"/>
          </a:p>
        </p:txBody>
      </p:sp>
    </p:spTree>
    <p:extLst>
      <p:ext uri="{BB962C8B-B14F-4D97-AF65-F5344CB8AC3E}">
        <p14:creationId xmlns:p14="http://schemas.microsoft.com/office/powerpoint/2010/main" val="1376859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0C26D1E0-6C20-4038-BB6F-B2FA90569BE4}" type="slidenum">
              <a:rPr lang="cs-CZ" altLang="cs-CZ"/>
              <a:pPr/>
              <a:t>‹#›</a:t>
            </a:fld>
            <a:endParaRPr lang="cs-CZ" altLang="cs-CZ"/>
          </a:p>
        </p:txBody>
      </p:sp>
    </p:spTree>
    <p:extLst>
      <p:ext uri="{BB962C8B-B14F-4D97-AF65-F5344CB8AC3E}">
        <p14:creationId xmlns:p14="http://schemas.microsoft.com/office/powerpoint/2010/main" val="347602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457200" y="1600200"/>
            <a:ext cx="8229600" cy="4525963"/>
          </a:xfrm>
        </p:spPr>
        <p:txBody>
          <a:bodyPr/>
          <a:lstStyle/>
          <a:p>
            <a:endParaRPr lang="cs-CZ"/>
          </a:p>
        </p:txBody>
      </p:sp>
      <p:sp>
        <p:nvSpPr>
          <p:cNvPr id="4" name="Zástupný symbol pro datum 3"/>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5" name="Zástupný symbol pro zápatí 4"/>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6" name="Zástupný symbol pro číslo snímku 5"/>
          <p:cNvSpPr>
            <a:spLocks noGrp="1"/>
          </p:cNvSpPr>
          <p:nvPr>
            <p:ph type="sldNum" sz="quarter" idx="12"/>
          </p:nvPr>
        </p:nvSpPr>
        <p:spPr>
          <a:xfrm>
            <a:off x="6553200" y="6245225"/>
            <a:ext cx="2133600" cy="476250"/>
          </a:xfrm>
        </p:spPr>
        <p:txBody>
          <a:bodyPr/>
          <a:lstStyle>
            <a:lvl1pPr>
              <a:defRPr/>
            </a:lvl1pPr>
          </a:lstStyle>
          <a:p>
            <a:fld id="{35F74267-223B-462B-8AFC-C3ABAA515CBB}" type="slidenum">
              <a:rPr lang="cs-CZ" altLang="cs-CZ"/>
              <a:pPr/>
              <a:t>‹#›</a:t>
            </a:fld>
            <a:endParaRPr lang="cs-CZ" altLang="cs-CZ"/>
          </a:p>
        </p:txBody>
      </p:sp>
    </p:spTree>
    <p:extLst>
      <p:ext uri="{BB962C8B-B14F-4D97-AF65-F5344CB8AC3E}">
        <p14:creationId xmlns:p14="http://schemas.microsoft.com/office/powerpoint/2010/main" val="3994972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reserve="1">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quarter" idx="1"/>
          </p:nvPr>
        </p:nvSpPr>
        <p:spPr>
          <a:xfrm>
            <a:off x="457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half" idx="3"/>
          </p:nvPr>
        </p:nvSpPr>
        <p:spPr>
          <a:xfrm>
            <a:off x="457200" y="3938588"/>
            <a:ext cx="8229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E9CF3B2C-BBAA-4ECC-8CD8-1355C4095869}" type="slidenum">
              <a:rPr lang="cs-CZ" altLang="cs-CZ"/>
              <a:pPr/>
              <a:t>‹#›</a:t>
            </a:fld>
            <a:endParaRPr lang="cs-CZ" altLang="cs-CZ"/>
          </a:p>
        </p:txBody>
      </p:sp>
    </p:spTree>
    <p:extLst>
      <p:ext uri="{BB962C8B-B14F-4D97-AF65-F5344CB8AC3E}">
        <p14:creationId xmlns:p14="http://schemas.microsoft.com/office/powerpoint/2010/main" val="37147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Zástupný symbol pro datum 2"/>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4" name="Zástupný symbol pro zápatí 3"/>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5" name="Zástupný symbol pro číslo snímku 4"/>
          <p:cNvSpPr>
            <a:spLocks noGrp="1"/>
          </p:cNvSpPr>
          <p:nvPr>
            <p:ph type="sldNum" sz="quarter" idx="12"/>
          </p:nvPr>
        </p:nvSpPr>
        <p:spPr>
          <a:xfrm>
            <a:off x="6553200" y="6245225"/>
            <a:ext cx="2133600" cy="476250"/>
          </a:xfrm>
        </p:spPr>
        <p:txBody>
          <a:bodyPr/>
          <a:lstStyle>
            <a:lvl1pPr>
              <a:defRPr/>
            </a:lvl1pPr>
          </a:lstStyle>
          <a:p>
            <a:fld id="{C2C3DD49-97B7-4E64-80AF-99AD2840F460}" type="slidenum">
              <a:rPr lang="cs-CZ" altLang="cs-CZ"/>
              <a:pPr/>
              <a:t>‹#›</a:t>
            </a:fld>
            <a:endParaRPr lang="cs-CZ" altLang="cs-CZ"/>
          </a:p>
        </p:txBody>
      </p:sp>
    </p:spTree>
    <p:extLst>
      <p:ext uri="{BB962C8B-B14F-4D97-AF65-F5344CB8AC3E}">
        <p14:creationId xmlns:p14="http://schemas.microsoft.com/office/powerpoint/2010/main" val="382097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03770A53-D309-4DC9-9497-6DB4D1B08254}" type="slidenum">
              <a:rPr lang="cs-CZ" altLang="cs-CZ"/>
              <a:pPr/>
              <a:t>‹#›</a:t>
            </a:fld>
            <a:endParaRPr lang="cs-CZ" altLang="cs-CZ"/>
          </a:p>
        </p:txBody>
      </p:sp>
    </p:spTree>
    <p:extLst>
      <p:ext uri="{BB962C8B-B14F-4D97-AF65-F5344CB8AC3E}">
        <p14:creationId xmlns:p14="http://schemas.microsoft.com/office/powerpoint/2010/main" val="141668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EDE52110-03F4-42E1-B162-DA43A7D1C6F2}" type="slidenum">
              <a:rPr lang="cs-CZ" altLang="cs-CZ"/>
              <a:pPr/>
              <a:t>‹#›</a:t>
            </a:fld>
            <a:endParaRPr lang="cs-CZ" altLang="cs-CZ"/>
          </a:p>
        </p:txBody>
      </p:sp>
    </p:spTree>
    <p:extLst>
      <p:ext uri="{BB962C8B-B14F-4D97-AF65-F5344CB8AC3E}">
        <p14:creationId xmlns:p14="http://schemas.microsoft.com/office/powerpoint/2010/main" val="384076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74D8ADAC-56FE-4A6C-9B3E-D7DF5A862A26}" type="slidenum">
              <a:rPr lang="cs-CZ" altLang="cs-CZ"/>
              <a:pPr/>
              <a:t>‹#›</a:t>
            </a:fld>
            <a:endParaRPr lang="cs-CZ" altLang="cs-CZ"/>
          </a:p>
        </p:txBody>
      </p:sp>
    </p:spTree>
    <p:extLst>
      <p:ext uri="{BB962C8B-B14F-4D97-AF65-F5344CB8AC3E}">
        <p14:creationId xmlns:p14="http://schemas.microsoft.com/office/powerpoint/2010/main" val="141258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endParaRPr lang="cs-CZ" altLang="cs-CZ"/>
          </a:p>
        </p:txBody>
      </p:sp>
      <p:sp>
        <p:nvSpPr>
          <p:cNvPr id="8" name="Zástupný symbol pro zápatí 7"/>
          <p:cNvSpPr>
            <a:spLocks noGrp="1"/>
          </p:cNvSpPr>
          <p:nvPr>
            <p:ph type="ftr" sz="quarter" idx="11"/>
          </p:nvPr>
        </p:nvSpPr>
        <p:spPr/>
        <p:txBody>
          <a:bodyPr/>
          <a:lstStyle>
            <a:lvl1pPr>
              <a:defRPr/>
            </a:lvl1pPr>
          </a:lstStyle>
          <a:p>
            <a:endParaRPr lang="cs-CZ" altLang="cs-CZ"/>
          </a:p>
        </p:txBody>
      </p:sp>
      <p:sp>
        <p:nvSpPr>
          <p:cNvPr id="9" name="Zástupný symbol pro číslo snímku 8"/>
          <p:cNvSpPr>
            <a:spLocks noGrp="1"/>
          </p:cNvSpPr>
          <p:nvPr>
            <p:ph type="sldNum" sz="quarter" idx="12"/>
          </p:nvPr>
        </p:nvSpPr>
        <p:spPr/>
        <p:txBody>
          <a:bodyPr/>
          <a:lstStyle>
            <a:lvl1pPr>
              <a:defRPr/>
            </a:lvl1pPr>
          </a:lstStyle>
          <a:p>
            <a:fld id="{008AB18C-5E5F-420D-9600-9568F05A31C4}" type="slidenum">
              <a:rPr lang="cs-CZ" altLang="cs-CZ"/>
              <a:pPr/>
              <a:t>‹#›</a:t>
            </a:fld>
            <a:endParaRPr lang="cs-CZ" altLang="cs-CZ"/>
          </a:p>
        </p:txBody>
      </p:sp>
    </p:spTree>
    <p:extLst>
      <p:ext uri="{BB962C8B-B14F-4D97-AF65-F5344CB8AC3E}">
        <p14:creationId xmlns:p14="http://schemas.microsoft.com/office/powerpoint/2010/main" val="3574456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endParaRPr lang="cs-CZ" altLang="cs-CZ"/>
          </a:p>
        </p:txBody>
      </p:sp>
      <p:sp>
        <p:nvSpPr>
          <p:cNvPr id="4" name="Zástupný symbol pro zápatí 3"/>
          <p:cNvSpPr>
            <a:spLocks noGrp="1"/>
          </p:cNvSpPr>
          <p:nvPr>
            <p:ph type="ftr" sz="quarter" idx="11"/>
          </p:nvPr>
        </p:nvSpPr>
        <p:spPr/>
        <p:txBody>
          <a:bodyPr/>
          <a:lstStyle>
            <a:lvl1pPr>
              <a:defRPr/>
            </a:lvl1pPr>
          </a:lstStyle>
          <a:p>
            <a:endParaRPr lang="cs-CZ" altLang="cs-CZ"/>
          </a:p>
        </p:txBody>
      </p:sp>
      <p:sp>
        <p:nvSpPr>
          <p:cNvPr id="5" name="Zástupný symbol pro číslo snímku 4"/>
          <p:cNvSpPr>
            <a:spLocks noGrp="1"/>
          </p:cNvSpPr>
          <p:nvPr>
            <p:ph type="sldNum" sz="quarter" idx="12"/>
          </p:nvPr>
        </p:nvSpPr>
        <p:spPr/>
        <p:txBody>
          <a:bodyPr/>
          <a:lstStyle>
            <a:lvl1pPr>
              <a:defRPr/>
            </a:lvl1pPr>
          </a:lstStyle>
          <a:p>
            <a:fld id="{E0E2B1D8-314E-4113-87FD-8C2FEECC3E2E}" type="slidenum">
              <a:rPr lang="cs-CZ" altLang="cs-CZ"/>
              <a:pPr/>
              <a:t>‹#›</a:t>
            </a:fld>
            <a:endParaRPr lang="cs-CZ" altLang="cs-CZ"/>
          </a:p>
        </p:txBody>
      </p:sp>
    </p:spTree>
    <p:extLst>
      <p:ext uri="{BB962C8B-B14F-4D97-AF65-F5344CB8AC3E}">
        <p14:creationId xmlns:p14="http://schemas.microsoft.com/office/powerpoint/2010/main" val="73196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ltLang="cs-CZ"/>
          </a:p>
        </p:txBody>
      </p:sp>
      <p:sp>
        <p:nvSpPr>
          <p:cNvPr id="3" name="Zástupný symbol pro zápatí 2"/>
          <p:cNvSpPr>
            <a:spLocks noGrp="1"/>
          </p:cNvSpPr>
          <p:nvPr>
            <p:ph type="ftr" sz="quarter" idx="11"/>
          </p:nvPr>
        </p:nvSpPr>
        <p:spPr/>
        <p:txBody>
          <a:bodyPr/>
          <a:lstStyle>
            <a:lvl1pPr>
              <a:defRPr/>
            </a:lvl1pPr>
          </a:lstStyle>
          <a:p>
            <a:endParaRPr lang="cs-CZ" altLang="cs-CZ"/>
          </a:p>
        </p:txBody>
      </p:sp>
      <p:sp>
        <p:nvSpPr>
          <p:cNvPr id="4" name="Zástupný symbol pro číslo snímku 3"/>
          <p:cNvSpPr>
            <a:spLocks noGrp="1"/>
          </p:cNvSpPr>
          <p:nvPr>
            <p:ph type="sldNum" sz="quarter" idx="12"/>
          </p:nvPr>
        </p:nvSpPr>
        <p:spPr/>
        <p:txBody>
          <a:bodyPr/>
          <a:lstStyle>
            <a:lvl1pPr>
              <a:defRPr/>
            </a:lvl1pPr>
          </a:lstStyle>
          <a:p>
            <a:fld id="{85B1831F-25F6-4E7B-83DE-E350F723FCEC}" type="slidenum">
              <a:rPr lang="cs-CZ" altLang="cs-CZ"/>
              <a:pPr/>
              <a:t>‹#›</a:t>
            </a:fld>
            <a:endParaRPr lang="cs-CZ" altLang="cs-CZ"/>
          </a:p>
        </p:txBody>
      </p:sp>
    </p:spTree>
    <p:extLst>
      <p:ext uri="{BB962C8B-B14F-4D97-AF65-F5344CB8AC3E}">
        <p14:creationId xmlns:p14="http://schemas.microsoft.com/office/powerpoint/2010/main" val="949133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9A36ACAD-6DE7-4034-8AB0-5B733FF68F54}" type="slidenum">
              <a:rPr lang="cs-CZ" altLang="cs-CZ"/>
              <a:pPr/>
              <a:t>‹#›</a:t>
            </a:fld>
            <a:endParaRPr lang="cs-CZ" altLang="cs-CZ"/>
          </a:p>
        </p:txBody>
      </p:sp>
    </p:spTree>
    <p:extLst>
      <p:ext uri="{BB962C8B-B14F-4D97-AF65-F5344CB8AC3E}">
        <p14:creationId xmlns:p14="http://schemas.microsoft.com/office/powerpoint/2010/main" val="3847215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8948611A-B7D8-453C-AD77-D1F0C35E3C27}" type="slidenum">
              <a:rPr lang="cs-CZ" altLang="cs-CZ"/>
              <a:pPr/>
              <a:t>‹#›</a:t>
            </a:fld>
            <a:endParaRPr lang="cs-CZ" altLang="cs-CZ"/>
          </a:p>
        </p:txBody>
      </p:sp>
    </p:spTree>
    <p:extLst>
      <p:ext uri="{BB962C8B-B14F-4D97-AF65-F5344CB8AC3E}">
        <p14:creationId xmlns:p14="http://schemas.microsoft.com/office/powerpoint/2010/main" val="1871812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191DEB7-2E09-4DDD-823C-5FE57536A918}"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quotationsbook.com/quotes/author/1520/"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17.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1.xml"/><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1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4.xml"/><Relationship Id="rId1" Type="http://schemas.openxmlformats.org/officeDocument/2006/relationships/slideLayout" Target="../slideLayouts/slideLayout15.xml"/><Relationship Id="rId4" Type="http://schemas.openxmlformats.org/officeDocument/2006/relationships/image" Target="../media/image73.jpe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2.xml"/><Relationship Id="rId1" Type="http://schemas.openxmlformats.org/officeDocument/2006/relationships/slideLayout" Target="../slideLayouts/slideLayout18.xml"/><Relationship Id="rId4" Type="http://schemas.openxmlformats.org/officeDocument/2006/relationships/image" Target="../media/image90.wmf"/></Relationships>
</file>

<file path=ppt/slides/_rels/slide1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183.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6.png"/><Relationship Id="rId4" Type="http://schemas.openxmlformats.org/officeDocument/2006/relationships/oleObject" Target="../embeddings/oleObject5.bin"/></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hyperlink" Target="http://www.sxc.hu/browse.phtml?f=download&amp;id=941602" TargetMode="External"/><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hyperlink" Target="http://www.sxc.hu/browse.phtml?f=download&amp;id=406099" TargetMode="External"/><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hyperlink" Target="http://www.sxc.hu/browse.phtml?f=download&amp;id=1161645" TargetMode="External"/><Relationship Id="rId2" Type="http://schemas.openxmlformats.org/officeDocument/2006/relationships/notesSlide" Target="../notesSlides/notesSlide215.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2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17.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hyperlink" Target="http://www.sxc.hu/browse.phtml?f=download&amp;id=1155002" TargetMode="Externa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hyperlink" Target="http://www.sxc.hu/browse.phtml?f=download&amp;id=705213" TargetMode="External"/><Relationship Id="rId2" Type="http://schemas.openxmlformats.org/officeDocument/2006/relationships/notesSlide" Target="../notesSlides/notesSlide233.xml"/><Relationship Id="rId1" Type="http://schemas.openxmlformats.org/officeDocument/2006/relationships/slideLayout" Target="../slideLayouts/slideLayout2.xml"/><Relationship Id="rId5" Type="http://schemas.openxmlformats.org/officeDocument/2006/relationships/image" Target="http://www.sxc.hu/pic/m/b/bi/biewoef/705213_heart_beat.jpg" TargetMode="External"/><Relationship Id="rId4" Type="http://schemas.openxmlformats.org/officeDocument/2006/relationships/image" Target="../media/image107.jpeg"/></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hyperlink" Target="http://www.sxc.hu/browse.phtml?f=download&amp;id=161052" TargetMode="External"/><Relationship Id="rId2" Type="http://schemas.openxmlformats.org/officeDocument/2006/relationships/notesSlide" Target="../notesSlides/notesSlide235.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2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hyperlink" Target="http://www.sxc.hu/browse.phtml?f=download&amp;id=1098259" TargetMode="External"/><Relationship Id="rId2" Type="http://schemas.openxmlformats.org/officeDocument/2006/relationships/notesSlide" Target="../notesSlides/notesSlide237.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256.xml.rels><?xml version="1.0" encoding="UTF-8" standalone="yes"?>
<Relationships xmlns="http://schemas.openxmlformats.org/package/2006/relationships"><Relationship Id="rId3" Type="http://schemas.openxmlformats.org/officeDocument/2006/relationships/hyperlink" Target="http://www.sxc.hu/browse.phtml?f=download&amp;id=1163678" TargetMode="External"/><Relationship Id="rId2" Type="http://schemas.openxmlformats.org/officeDocument/2006/relationships/notesSlide" Target="../notesSlides/notesSlide238.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257.xml.rels><?xml version="1.0" encoding="UTF-8" standalone="yes"?>
<Relationships xmlns="http://schemas.openxmlformats.org/package/2006/relationships"><Relationship Id="rId3" Type="http://schemas.openxmlformats.org/officeDocument/2006/relationships/hyperlink" Target="http://www.sxc.hu/browse.phtml?f=download&amp;id=966629" TargetMode="External"/><Relationship Id="rId2" Type="http://schemas.openxmlformats.org/officeDocument/2006/relationships/notesSlide" Target="../notesSlides/notesSlide239.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hyperlink" Target="http://www.sxc.hu/browse.phtml?f=download&amp;id=952530" TargetMode="External"/><Relationship Id="rId4" Type="http://schemas.openxmlformats.org/officeDocument/2006/relationships/image" Target="../media/image112.jpeg"/></Relationships>
</file>

<file path=ppt/slides/_rels/slide258.xml.rels><?xml version="1.0" encoding="UTF-8" standalone="yes"?>
<Relationships xmlns="http://schemas.openxmlformats.org/package/2006/relationships"><Relationship Id="rId3" Type="http://schemas.openxmlformats.org/officeDocument/2006/relationships/hyperlink" Target="http://www.sxc.hu/browse.phtml?f=download&amp;id=842676" TargetMode="External"/><Relationship Id="rId2" Type="http://schemas.openxmlformats.org/officeDocument/2006/relationships/notesSlide" Target="../notesSlides/notesSlide240.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51.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253.xml"/><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254.xml"/><Relationship Id="rId1" Type="http://schemas.openxmlformats.org/officeDocument/2006/relationships/slideLayout" Target="../slideLayouts/slideLayout15.xml"/><Relationship Id="rId4" Type="http://schemas.openxmlformats.org/officeDocument/2006/relationships/image" Target="../media/image120.wmf"/></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60.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13.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www.chemievjidle.cz/musli-tycinky/corny-linea" TargetMode="External"/><Relationship Id="rId3" Type="http://schemas.openxmlformats.org/officeDocument/2006/relationships/image" Target="../media/image14.wmf"/><Relationship Id="rId7"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hyperlink" Target="http://www.zbozi.cz/vyrobek/corny-big-musli-tycinka-oriskova-50g/" TargetMode="External"/><Relationship Id="rId11" Type="http://schemas.openxmlformats.org/officeDocument/2006/relationships/image" Target="../media/image18.jpeg"/><Relationship Id="rId5" Type="http://schemas.openxmlformats.org/officeDocument/2006/relationships/image" Target="../media/image15.jpeg"/><Relationship Id="rId10" Type="http://schemas.openxmlformats.org/officeDocument/2006/relationships/hyperlink" Target="http://www.chemievjidle.cz/musli-tycinky/cereo-musli-tycinka-s-kousky-visni-v-jogurtove-poleve-tesco" TargetMode="External"/><Relationship Id="rId4" Type="http://schemas.openxmlformats.org/officeDocument/2006/relationships/hyperlink" Target="http://images.zbozi.cz/zbozi-images/4f5741ab4d555eb0821b0000.jpg" TargetMode="External"/><Relationship Id="rId9" Type="http://schemas.openxmlformats.org/officeDocument/2006/relationships/image" Target="../media/image1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File:James_Caleb_Jackson1.jpg"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en.wikipedia.org/wiki/File:John_Harvey_Kellogg_ggbain.15047.jpg" TargetMode="External"/><Relationship Id="rId7"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en.wikipedia.org/wiki/File:WkPortrait_01.jpg" TargetMode="External"/><Relationship Id="rId4" Type="http://schemas.openxmlformats.org/officeDocument/2006/relationships/image" Target="../media/image24.jpeg"/></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www.bezpecnostpotravin.cz/UserFiles/File/Kopov_Cerelie%20web.pdf"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4.png"/><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5.png"/><Relationship Id="rId4" Type="http://schemas.openxmlformats.org/officeDocument/2006/relationships/oleObject" Target="../embeddings/oleObject2.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6.png"/><Relationship Id="rId4" Type="http://schemas.openxmlformats.org/officeDocument/2006/relationships/oleObject" Target="../embeddings/oleObject3.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9.png"/><Relationship Id="rId4" Type="http://schemas.openxmlformats.org/officeDocument/2006/relationships/oleObject" Target="../embeddings/oleObject4.bin"/></Relationships>
</file>

<file path=ppt/slides/_rels/slide9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r>
              <a:rPr lang="cs-CZ" altLang="cs-CZ" sz="4000"/>
              <a:t>Výživa</a:t>
            </a:r>
            <a:br>
              <a:rPr lang="cs-CZ" altLang="cs-CZ" sz="4000"/>
            </a:br>
            <a:r>
              <a:rPr lang="cs-CZ" altLang="cs-CZ" sz="4000"/>
              <a:t>v pyramidě</a:t>
            </a:r>
            <a:br>
              <a:rPr lang="cs-CZ" altLang="cs-CZ" sz="4000"/>
            </a:br>
            <a:r>
              <a:rPr lang="cs-CZ" altLang="cs-CZ" sz="4000"/>
              <a:t/>
            </a:r>
            <a:br>
              <a:rPr lang="cs-CZ" altLang="cs-CZ" sz="4000"/>
            </a:br>
            <a:endParaRPr lang="cs-CZ" altLang="cs-CZ" sz="4000"/>
          </a:p>
        </p:txBody>
      </p:sp>
      <p:sp>
        <p:nvSpPr>
          <p:cNvPr id="2051" name="Rectangle 3"/>
          <p:cNvSpPr>
            <a:spLocks noGrp="1" noChangeArrowheads="1"/>
          </p:cNvSpPr>
          <p:nvPr>
            <p:ph type="subTitle" idx="1"/>
          </p:nvPr>
        </p:nvSpPr>
        <p:spPr>
          <a:xfrm>
            <a:off x="1371600" y="3886200"/>
            <a:ext cx="6400800" cy="1752600"/>
          </a:xfrm>
        </p:spPr>
        <p:txBody>
          <a:bodyPr/>
          <a:lstStyle/>
          <a:p>
            <a:r>
              <a:rPr lang="cs-CZ" altLang="cs-CZ" sz="3200" smtClean="0"/>
              <a:t>2015</a:t>
            </a:r>
            <a:endParaRPr lang="cs-CZ" altLang="cs-CZ"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cs-CZ" altLang="cs-CZ" sz="4000">
                <a:solidFill>
                  <a:srgbClr val="CC3300"/>
                </a:solidFill>
              </a:rPr>
              <a:t>Vybrané mýty o „éčkách“</a:t>
            </a:r>
          </a:p>
        </p:txBody>
      </p:sp>
      <p:sp>
        <p:nvSpPr>
          <p:cNvPr id="322563" name="Rectangle 3"/>
          <p:cNvSpPr>
            <a:spLocks noGrp="1" noChangeArrowheads="1"/>
          </p:cNvSpPr>
          <p:nvPr>
            <p:ph type="body" idx="1"/>
          </p:nvPr>
        </p:nvSpPr>
        <p:spPr/>
        <p:txBody>
          <a:bodyPr/>
          <a:lstStyle/>
          <a:p>
            <a:pPr>
              <a:lnSpc>
                <a:spcPct val="90000"/>
              </a:lnSpc>
            </a:pPr>
            <a:r>
              <a:rPr lang="cs-CZ" altLang="cs-CZ" sz="2400"/>
              <a:t>Všechny přídatné látky s kódem Exxx  jsou škodlivé, více nebo méně, bez ohledu na množství a bez ohledu na jejich negativní toxikologické testy. </a:t>
            </a:r>
          </a:p>
          <a:p>
            <a:pPr>
              <a:lnSpc>
                <a:spcPct val="90000"/>
              </a:lnSpc>
            </a:pPr>
            <a:r>
              <a:rPr lang="cs-CZ" altLang="cs-CZ" sz="2400"/>
              <a:t>Přestože všechna éčka prošla zdravotními testy, mají stejně mnohé z nich na zdraví člověka negativní vliv.</a:t>
            </a:r>
          </a:p>
          <a:p>
            <a:pPr>
              <a:lnSpc>
                <a:spcPct val="90000"/>
              </a:lnSpc>
            </a:pPr>
            <a:r>
              <a:rPr lang="cs-CZ" altLang="cs-CZ" sz="2400"/>
              <a:t>Éčka maskují nekvalitní potraviny.</a:t>
            </a:r>
          </a:p>
          <a:p>
            <a:pPr>
              <a:lnSpc>
                <a:spcPct val="90000"/>
              </a:lnSpc>
            </a:pPr>
            <a:r>
              <a:rPr lang="cs-CZ" altLang="cs-CZ" sz="2400"/>
              <a:t>Konzumace pokrmů bez aditiv vede ke zlepšení zdravotních problémů řady pacientů. U dětí, které jedly stravu bez přídatných látek a nejznámějších alergenů, došlo během tří dnů k vyléčení nebo výraznému zlepšení původního onemocnění, často vymizely i další problémy dětí jako je astma či ekzémy.</a:t>
            </a:r>
          </a:p>
          <a:p>
            <a:pPr>
              <a:lnSpc>
                <a:spcPct val="90000"/>
              </a:lnSpc>
            </a:pPr>
            <a:endParaRPr lang="cs-CZ" altLang="cs-CZ" sz="2400"/>
          </a:p>
          <a:p>
            <a:pPr>
              <a:lnSpc>
                <a:spcPct val="90000"/>
              </a:lnSpc>
            </a:pPr>
            <a:endParaRPr lang="cs-CZ" altLang="cs-CZ" sz="240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endParaRPr lang="cs-CZ" altLang="cs-CZ"/>
          </a:p>
        </p:txBody>
      </p:sp>
      <p:sp>
        <p:nvSpPr>
          <p:cNvPr id="347139" name="Rectangle 3"/>
          <p:cNvSpPr>
            <a:spLocks noGrp="1" noChangeArrowheads="1"/>
          </p:cNvSpPr>
          <p:nvPr>
            <p:ph type="body" idx="1"/>
          </p:nvPr>
        </p:nvSpPr>
        <p:spPr/>
        <p:txBody>
          <a:bodyPr/>
          <a:lstStyle/>
          <a:p>
            <a:r>
              <a:rPr lang="cs-CZ" altLang="cs-CZ"/>
              <a:t> </a:t>
            </a:r>
            <a:r>
              <a:rPr lang="cs-CZ" altLang="cs-CZ" b="1"/>
              <a:t>I have a dream to provide every Chinese, especially children, sufficient milk each day </a:t>
            </a:r>
            <a:r>
              <a:rPr lang="cs-CZ" altLang="cs-CZ"/>
              <a:t/>
            </a:r>
            <a:br>
              <a:rPr lang="cs-CZ" altLang="cs-CZ"/>
            </a:br>
            <a:r>
              <a:rPr lang="cs-CZ" altLang="cs-CZ">
                <a:solidFill>
                  <a:srgbClr val="91B2D7"/>
                </a:solidFill>
              </a:rPr>
              <a:t>Wen Jiabao </a:t>
            </a:r>
            <a:br>
              <a:rPr lang="cs-CZ" altLang="cs-CZ">
                <a:solidFill>
                  <a:srgbClr val="91B2D7"/>
                </a:solidFill>
              </a:rPr>
            </a:br>
            <a:r>
              <a:rPr lang="cs-CZ" altLang="cs-CZ">
                <a:solidFill>
                  <a:srgbClr val="91B2D7"/>
                </a:solidFill>
              </a:rPr>
              <a:t>Chinese Premier</a:t>
            </a:r>
            <a:r>
              <a:rPr lang="cs-CZ" altLang="cs-CZ"/>
              <a:t> </a:t>
            </a:r>
          </a:p>
          <a:p>
            <a:r>
              <a:rPr lang="cs-CZ" altLang="cs-CZ"/>
              <a:t> </a:t>
            </a:r>
            <a:r>
              <a:rPr lang="cs-CZ" altLang="cs-CZ" b="1"/>
              <a:t>There is no finer investment for any community than putting milk into babies</a:t>
            </a:r>
            <a:r>
              <a:rPr lang="cs-CZ" altLang="cs-CZ"/>
              <a:t>.    </a:t>
            </a:r>
          </a:p>
          <a:p>
            <a:pPr>
              <a:buFontTx/>
              <a:buNone/>
            </a:pPr>
            <a:r>
              <a:rPr lang="cs-CZ" altLang="cs-CZ"/>
              <a:t>     </a:t>
            </a:r>
            <a:r>
              <a:rPr lang="cs-CZ" altLang="cs-CZ" i="1">
                <a:hlinkClick r:id="rId3" tooltip="More quotes by Churchill, Winston"/>
              </a:rPr>
              <a:t>Winston</a:t>
            </a:r>
            <a:r>
              <a:rPr lang="cs-CZ" altLang="cs-CZ"/>
              <a:t> </a:t>
            </a:r>
            <a:r>
              <a:rPr lang="cs-CZ" altLang="cs-CZ" i="1">
                <a:hlinkClick r:id="rId3" tooltip="More quotes by Churchill, Winston"/>
              </a:rPr>
              <a:t>Churchill</a:t>
            </a:r>
            <a:endParaRPr lang="cs-CZ" altLang="cs-CZ"/>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cs-CZ" altLang="cs-CZ" sz="1800"/>
              <a:t>Pij mléko</a:t>
            </a:r>
            <a:r>
              <a:rPr lang="cs-CZ" altLang="cs-CZ" sz="1400"/>
              <a:t>……….</a:t>
            </a:r>
            <a:r>
              <a:rPr lang="cs-CZ" altLang="cs-CZ" sz="1800"/>
              <a:t>Liu Xiang</a:t>
            </a:r>
          </a:p>
        </p:txBody>
      </p:sp>
      <p:pic>
        <p:nvPicPr>
          <p:cNvPr id="351235" name="Picture 3" descr="ČÍN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00113" y="1844675"/>
            <a:ext cx="7143750" cy="4191000"/>
          </a:xfrm>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39750" y="-242888"/>
            <a:ext cx="8305800" cy="1079501"/>
          </a:xfrm>
        </p:spPr>
        <p:txBody>
          <a:bodyPr anchor="b">
            <a:normAutofit/>
          </a:bodyPr>
          <a:lstStyle/>
          <a:p>
            <a:pPr>
              <a:lnSpc>
                <a:spcPts val="3400"/>
              </a:lnSpc>
            </a:pPr>
            <a:r>
              <a:rPr lang="cs-CZ" altLang="cs-CZ" sz="1800">
                <a:effectLst>
                  <a:outerShdw blurRad="38100" dist="38100" dir="2700000" algn="tl">
                    <a:srgbClr val="C0C0C0"/>
                  </a:outerShdw>
                </a:effectLst>
              </a:rPr>
              <a:t>Laktózová intolerance – nesnášenlivost mléčného cukru</a:t>
            </a:r>
            <a:br>
              <a:rPr lang="cs-CZ" altLang="cs-CZ" sz="1800">
                <a:effectLst>
                  <a:outerShdw blurRad="38100" dist="38100" dir="2700000" algn="tl">
                    <a:srgbClr val="C0C0C0"/>
                  </a:outerShdw>
                </a:effectLst>
              </a:rPr>
            </a:br>
            <a:endParaRPr lang="cs-CZ" altLang="cs-CZ" sz="180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200" b="1">
              <a:solidFill>
                <a:srgbClr val="595959"/>
              </a:solidFill>
              <a:latin typeface="Century Gothic" panose="020B0502020202020204" pitchFamily="34" charset="0"/>
            </a:endParaRPr>
          </a:p>
        </p:txBody>
      </p:sp>
      <p:sp>
        <p:nvSpPr>
          <p:cNvPr id="410628" name="Rectangle 4"/>
          <p:cNvSpPr>
            <a:spLocks noChangeArrowheads="1"/>
          </p:cNvSpPr>
          <p:nvPr/>
        </p:nvSpPr>
        <p:spPr bwMode="auto">
          <a:xfrm>
            <a:off x="539750" y="908050"/>
            <a:ext cx="762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Deficit enzymu laktázy kartáčového lemu  tenkého střeva, nutné k trávení mléčného cukru</a:t>
            </a:r>
            <a:r>
              <a:rPr lang="cs-CZ" altLang="cs-CZ" sz="2800"/>
              <a:t> </a:t>
            </a:r>
            <a:r>
              <a:rPr lang="cs-CZ" altLang="cs-CZ" sz="2400"/>
              <a:t>laktózy  </a:t>
            </a:r>
            <a:endParaRPr lang="cs-CZ" altLang="cs-CZ" sz="1800" b="1"/>
          </a:p>
        </p:txBody>
      </p:sp>
      <p:sp>
        <p:nvSpPr>
          <p:cNvPr id="410629"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410630" name="Rectangle 4"/>
          <p:cNvSpPr>
            <a:spLocks noChangeArrowheads="1"/>
          </p:cNvSpPr>
          <p:nvPr/>
        </p:nvSpPr>
        <p:spPr bwMode="auto">
          <a:xfrm>
            <a:off x="539750" y="2205038"/>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solidFill>
                  <a:schemeClr val="tx2"/>
                </a:solidFill>
                <a:effectLst>
                  <a:outerShdw blurRad="38100" dist="38100" dir="2700000" algn="tl">
                    <a:srgbClr val="C0C0C0"/>
                  </a:outerShdw>
                </a:effectLst>
                <a:latin typeface="Arial Narrow" panose="020B0606020202030204" pitchFamily="34" charset="0"/>
              </a:rPr>
              <a:t>hypolaktázie nebo non-perzistence laktázy</a:t>
            </a:r>
          </a:p>
        </p:txBody>
      </p:sp>
      <p:sp>
        <p:nvSpPr>
          <p:cNvPr id="410631" name="Rectangle 4"/>
          <p:cNvSpPr>
            <a:spLocks noChangeArrowheads="1"/>
          </p:cNvSpPr>
          <p:nvPr/>
        </p:nvSpPr>
        <p:spPr bwMode="auto">
          <a:xfrm>
            <a:off x="539750" y="2708275"/>
            <a:ext cx="7691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Projevy – potíže:</a:t>
            </a:r>
            <a:endParaRPr lang="cs-CZ" altLang="cs-CZ" sz="2400" b="1"/>
          </a:p>
        </p:txBody>
      </p:sp>
      <p:sp>
        <p:nvSpPr>
          <p:cNvPr id="410632" name="Rectangle 4"/>
          <p:cNvSpPr>
            <a:spLocks noChangeArrowheads="1"/>
          </p:cNvSpPr>
          <p:nvPr/>
        </p:nvSpPr>
        <p:spPr bwMode="auto">
          <a:xfrm>
            <a:off x="1219200" y="3068638"/>
            <a:ext cx="78867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1800"/>
              <a:t>Bolesti břicha, nadýmání, pocit plnosti, křeče v břiše, průjem, zvracení,borborygmus…</a:t>
            </a:r>
          </a:p>
          <a:p>
            <a:pPr>
              <a:lnSpc>
                <a:spcPct val="110000"/>
              </a:lnSpc>
              <a:buClr>
                <a:schemeClr val="hlink"/>
              </a:buClr>
              <a:buSzPct val="60000"/>
              <a:buFont typeface="Wingdings" panose="05000000000000000000" pitchFamily="2" charset="2"/>
              <a:buChar char="n"/>
            </a:pPr>
            <a:r>
              <a:rPr lang="cs-CZ" altLang="cs-CZ" sz="1800"/>
              <a:t>Bolest hlavy, svalů, nevolnost, ztráta koncentrace…</a:t>
            </a:r>
            <a:endParaRPr lang="cs-CZ" altLang="cs-CZ" sz="1800" b="1"/>
          </a:p>
        </p:txBody>
      </p:sp>
      <p:sp>
        <p:nvSpPr>
          <p:cNvPr id="410633" name="Rectangle 4"/>
          <p:cNvSpPr>
            <a:spLocks noChangeArrowheads="1"/>
          </p:cNvSpPr>
          <p:nvPr/>
        </p:nvSpPr>
        <p:spPr bwMode="auto">
          <a:xfrm>
            <a:off x="684213" y="40767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Výskyt:</a:t>
            </a:r>
            <a:endParaRPr lang="cs-CZ" altLang="cs-CZ" sz="2400" b="1"/>
          </a:p>
        </p:txBody>
      </p:sp>
      <p:sp>
        <p:nvSpPr>
          <p:cNvPr id="410634" name="Rectangle 4"/>
          <p:cNvSpPr>
            <a:spLocks noChangeArrowheads="1"/>
          </p:cNvSpPr>
          <p:nvPr/>
        </p:nvSpPr>
        <p:spPr bwMode="auto">
          <a:xfrm>
            <a:off x="5508625" y="4797425"/>
            <a:ext cx="3124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pPr>
            <a:r>
              <a:rPr lang="cs-CZ" altLang="cs-CZ" sz="1600"/>
              <a:t>Zhoršuje se od dětství ke stáří.</a:t>
            </a:r>
          </a:p>
        </p:txBody>
      </p:sp>
      <p:graphicFrame>
        <p:nvGraphicFramePr>
          <p:cNvPr id="410656" name="Group 32"/>
          <p:cNvGraphicFramePr>
            <a:graphicFrameLocks noGrp="1"/>
          </p:cNvGraphicFramePr>
          <p:nvPr/>
        </p:nvGraphicFramePr>
        <p:xfrm>
          <a:off x="2667000" y="4221163"/>
          <a:ext cx="2409825" cy="1871663"/>
        </p:xfrm>
        <a:graphic>
          <a:graphicData uri="http://schemas.openxmlformats.org/drawingml/2006/table">
            <a:tbl>
              <a:tblPr/>
              <a:tblGrid>
                <a:gridCol w="1689100"/>
                <a:gridCol w="720725"/>
              </a:tblGrid>
              <a:tr h="3048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Asiaté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98 %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r>
              <a:tr h="5222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Afričané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78 %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r>
              <a:tr h="5238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Češi</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6-20 %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r>
              <a:tr h="5207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Skandinávci</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10 %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r>
            </a:tbl>
          </a:graphicData>
        </a:graphic>
      </p:graphicFrame>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cs-CZ" altLang="cs-CZ" sz="1800">
                <a:solidFill>
                  <a:srgbClr val="91B2D7"/>
                </a:solidFill>
              </a:rPr>
              <a:t>Opatření:</a:t>
            </a:r>
            <a:br>
              <a:rPr lang="cs-CZ" altLang="cs-CZ" sz="1800">
                <a:solidFill>
                  <a:srgbClr val="91B2D7"/>
                </a:solidFill>
              </a:rPr>
            </a:br>
            <a:endParaRPr lang="cs-CZ" altLang="cs-CZ" sz="1800">
              <a:solidFill>
                <a:srgbClr val="91B2D7"/>
              </a:solidFill>
            </a:endParaRPr>
          </a:p>
        </p:txBody>
      </p:sp>
      <p:sp>
        <p:nvSpPr>
          <p:cNvPr id="414723" name="Rectangle 3"/>
          <p:cNvSpPr>
            <a:spLocks noGrp="1" noChangeArrowheads="1"/>
          </p:cNvSpPr>
          <p:nvPr>
            <p:ph type="body" idx="1"/>
          </p:nvPr>
        </p:nvSpPr>
        <p:spPr>
          <a:xfrm>
            <a:off x="457200" y="1125538"/>
            <a:ext cx="8229600" cy="5000625"/>
          </a:xfrm>
        </p:spPr>
        <p:txBody>
          <a:bodyPr/>
          <a:lstStyle/>
          <a:p>
            <a:r>
              <a:rPr lang="cs-CZ" altLang="cs-CZ" sz="2400" b="1"/>
              <a:t>Omezit konzumaci laktózy (většinou do 12 g denně snášeno - 240 ml, není třeba mléko zcela vyloučit,načasování  vhodného množství během dne, současná konzumace dalšího pokrmu apod.)</a:t>
            </a:r>
          </a:p>
          <a:p>
            <a:r>
              <a:rPr lang="cs-CZ" altLang="cs-CZ" sz="2400" b="1"/>
              <a:t>Konzumace zakysaných mléčných výrobků, sýrů (obsahují méně laktózy), bezlaktozová mléka</a:t>
            </a:r>
          </a:p>
          <a:p>
            <a:pPr>
              <a:buFontTx/>
              <a:buNone/>
            </a:pPr>
            <a:r>
              <a:rPr lang="cs-CZ" altLang="cs-CZ" sz="2400" b="1"/>
              <a:t>Pozitivně posouzeno tvrzení (EFSA):</a:t>
            </a:r>
          </a:p>
          <a:p>
            <a:pPr>
              <a:buFontTx/>
              <a:buNone/>
            </a:pPr>
            <a:r>
              <a:rPr lang="cs-CZ" altLang="cs-CZ" sz="2400" b="1">
                <a:solidFill>
                  <a:schemeClr val="hlink"/>
                </a:solidFill>
              </a:rPr>
              <a:t> „</a:t>
            </a:r>
            <a:r>
              <a:rPr lang="cs-CZ" altLang="cs-CZ" sz="2400" b="1" i="1">
                <a:solidFill>
                  <a:schemeClr val="hlink"/>
                </a:solidFill>
              </a:rPr>
              <a:t>jogurtové kultury přispívají ke zlepšení stravitelnosti laktózy“</a:t>
            </a:r>
          </a:p>
          <a:p>
            <a:pPr>
              <a:buFontTx/>
              <a:buNone/>
            </a:pPr>
            <a:r>
              <a:rPr lang="cs-CZ" altLang="cs-CZ" sz="2400" b="1"/>
              <a:t>Neschválené tvrzení : laktóza zvyšuje absorpci vápníku vedoucí k jeho zvýšené retenci  </a:t>
            </a:r>
          </a:p>
          <a:p>
            <a:endParaRPr lang="cs-CZ" altLang="cs-CZ" sz="240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r>
              <a:rPr lang="cs-CZ" altLang="cs-CZ" sz="1800"/>
              <a:t>Sekundární typ laktózové intolerance</a:t>
            </a:r>
          </a:p>
        </p:txBody>
      </p:sp>
      <p:sp>
        <p:nvSpPr>
          <p:cNvPr id="418819" name="Rectangle 3"/>
          <p:cNvSpPr>
            <a:spLocks noGrp="1" noChangeArrowheads="1"/>
          </p:cNvSpPr>
          <p:nvPr>
            <p:ph type="body" idx="1"/>
          </p:nvPr>
        </p:nvSpPr>
        <p:spPr/>
        <p:txBody>
          <a:bodyPr/>
          <a:lstStyle/>
          <a:p>
            <a:pPr>
              <a:lnSpc>
                <a:spcPct val="90000"/>
              </a:lnSpc>
            </a:pPr>
            <a:r>
              <a:rPr lang="cs-CZ" altLang="cs-CZ" sz="2400" b="1"/>
              <a:t>Přechodný</a:t>
            </a:r>
          </a:p>
          <a:p>
            <a:pPr>
              <a:lnSpc>
                <a:spcPct val="90000"/>
              </a:lnSpc>
            </a:pPr>
            <a:r>
              <a:rPr lang="cs-CZ" altLang="cs-CZ" sz="2400" b="1"/>
              <a:t>Poškození epitelu tenkého střeva :</a:t>
            </a:r>
          </a:p>
          <a:p>
            <a:pPr>
              <a:lnSpc>
                <a:spcPct val="90000"/>
              </a:lnSpc>
            </a:pPr>
            <a:r>
              <a:rPr lang="cs-CZ" altLang="cs-CZ" sz="2400" b="1"/>
              <a:t>Infekční průjmová onemocnění</a:t>
            </a:r>
          </a:p>
          <a:p>
            <a:pPr>
              <a:lnSpc>
                <a:spcPct val="90000"/>
              </a:lnSpc>
            </a:pPr>
            <a:r>
              <a:rPr lang="cs-CZ" altLang="cs-CZ" sz="2400" b="1"/>
              <a:t>Poškození  léčivy, ozařování, chemoterapie</a:t>
            </a:r>
          </a:p>
          <a:p>
            <a:pPr>
              <a:lnSpc>
                <a:spcPct val="90000"/>
              </a:lnSpc>
            </a:pPr>
            <a:r>
              <a:rPr lang="cs-CZ" altLang="cs-CZ" sz="2400" b="1"/>
              <a:t>Chronická onemocnění  (Crohnova choroba, celiakie)- vynechání potravin s obsahem laktózy  do odstranění primární příčiny poškození střevních klků</a:t>
            </a:r>
          </a:p>
          <a:p>
            <a:pPr>
              <a:lnSpc>
                <a:spcPct val="90000"/>
              </a:lnSpc>
            </a:pPr>
            <a:r>
              <a:rPr lang="cs-CZ" altLang="cs-CZ" sz="2400" b="1"/>
              <a:t>Vrozená laktózová intolerance – velmi vzácná </a:t>
            </a:r>
          </a:p>
          <a:p>
            <a:pPr>
              <a:lnSpc>
                <a:spcPct val="90000"/>
              </a:lnSpc>
            </a:pPr>
            <a:r>
              <a:rPr lang="cs-CZ" altLang="cs-CZ" sz="2400" b="1"/>
              <a:t>Na světe  40 případů</a:t>
            </a:r>
          </a:p>
          <a:p>
            <a:pPr>
              <a:lnSpc>
                <a:spcPct val="90000"/>
              </a:lnSpc>
            </a:pPr>
            <a:r>
              <a:rPr lang="cs-CZ" altLang="cs-CZ" sz="2400" b="1"/>
              <a:t>Intolerance u nedonošenců – produkce enzymu od 3. měsíce stoupá až do narození, aktivita  enzymu souvisí s gestačním věkem</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Nadpis 1"/>
          <p:cNvSpPr>
            <a:spLocks noGrp="1"/>
          </p:cNvSpPr>
          <p:nvPr>
            <p:ph type="title" idx="4294967295"/>
          </p:nvPr>
        </p:nvSpPr>
        <p:spPr/>
        <p:txBody>
          <a:bodyPr lIns="92075" tIns="46038" rIns="92075" bIns="46038" anchor="b"/>
          <a:lstStyle/>
          <a:p>
            <a:r>
              <a:rPr lang="cs-CZ" altLang="cs-CZ" sz="1800" b="1" u="sng"/>
              <a:t>POTRAVINY S NÍZKÝM OBSAHEM LAKTÓZY NEBO BEZLAKTÓZOVÉ</a:t>
            </a:r>
            <a:r>
              <a:rPr lang="cs-CZ" altLang="cs-CZ" sz="2400" b="1" u="sng"/>
              <a:t> </a:t>
            </a:r>
            <a:br>
              <a:rPr lang="cs-CZ" altLang="cs-CZ" sz="2400" b="1" u="sng"/>
            </a:br>
            <a:r>
              <a:rPr lang="cs-CZ" altLang="cs-CZ" sz="2400" b="1"/>
              <a:t/>
            </a:r>
            <a:br>
              <a:rPr lang="cs-CZ" altLang="cs-CZ" sz="2400" b="1"/>
            </a:br>
            <a:endParaRPr lang="cs-CZ" altLang="cs-CZ" sz="2400" b="1"/>
          </a:p>
        </p:txBody>
      </p:sp>
      <p:sp>
        <p:nvSpPr>
          <p:cNvPr id="800771" name="Zástupný symbol pro obsah 2"/>
          <p:cNvSpPr>
            <a:spLocks noGrp="1"/>
          </p:cNvSpPr>
          <p:nvPr>
            <p:ph idx="4294967295"/>
          </p:nvPr>
        </p:nvSpPr>
        <p:spPr>
          <a:xfrm>
            <a:off x="684213" y="1484313"/>
            <a:ext cx="7772400" cy="4537075"/>
          </a:xfrm>
        </p:spPr>
        <p:txBody>
          <a:bodyPr lIns="92075" tIns="46038" rIns="92075" bIns="46038"/>
          <a:lstStyle/>
          <a:p>
            <a:pPr marL="0" indent="0" algn="ctr">
              <a:buFontTx/>
              <a:buNone/>
            </a:pPr>
            <a:endParaRPr lang="cs-CZ" altLang="cs-CZ" sz="1600" b="1" u="sng">
              <a:solidFill>
                <a:schemeClr val="tx2"/>
              </a:solidFill>
            </a:endParaRPr>
          </a:p>
          <a:p>
            <a:pPr marL="0" indent="0">
              <a:buFontTx/>
              <a:buNone/>
            </a:pPr>
            <a:endParaRPr lang="cs-CZ" altLang="cs-CZ" sz="1600" b="1">
              <a:solidFill>
                <a:schemeClr val="tx2"/>
              </a:solidFill>
            </a:endParaRPr>
          </a:p>
          <a:p>
            <a:pPr marL="0" indent="0">
              <a:buFontTx/>
              <a:buNone/>
            </a:pPr>
            <a:r>
              <a:rPr lang="cs-CZ" altLang="cs-CZ" sz="1400"/>
              <a:t>=</a:t>
            </a:r>
            <a:r>
              <a:rPr lang="cs-CZ" altLang="cs-CZ" sz="1600"/>
              <a:t> </a:t>
            </a:r>
            <a:r>
              <a:rPr lang="cs-CZ" altLang="cs-CZ" sz="1400"/>
              <a:t>potraviny s nízkým obsahem laktózy - obsahují nejvýše 1 g laktózy ve 100 g nebo 100 ml potraviny ve stavu určeném ke spotřebě </a:t>
            </a:r>
          </a:p>
          <a:p>
            <a:pPr marL="0" indent="0">
              <a:buFontTx/>
              <a:buNone/>
            </a:pPr>
            <a:r>
              <a:rPr lang="cs-CZ" altLang="cs-CZ" sz="1400"/>
              <a:t>= potraviny bezlaktózové - obsahují nejvýše 10 mg laktózy ve 100 g nebo 100 ml potraviny ve stavu určeném ke spotřebě a ve kterých je přítomnost volné galaktózy vyloučena</a:t>
            </a:r>
          </a:p>
          <a:p>
            <a:pPr marL="0" indent="0">
              <a:buFontTx/>
              <a:buNone/>
            </a:pPr>
            <a:r>
              <a:rPr lang="cs-CZ" altLang="cs-CZ" sz="1400"/>
              <a:t>Jsou určeny pro osoby s poruchami přeměny látkové, potravinovými alergiemi nebo intolerancemi a narušenými funkcemi orgánů. </a:t>
            </a:r>
          </a:p>
          <a:p>
            <a:pPr marL="0" indent="0">
              <a:buFontTx/>
              <a:buNone/>
            </a:pPr>
            <a:endParaRPr lang="cs-CZ" altLang="cs-CZ" sz="1600">
              <a:solidFill>
                <a:schemeClr val="tx2"/>
              </a:solidFill>
            </a:endParaRPr>
          </a:p>
          <a:p>
            <a:pPr marL="0" indent="0">
              <a:buFontTx/>
              <a:buNone/>
            </a:pPr>
            <a:r>
              <a:rPr lang="cs-CZ" altLang="cs-CZ" sz="1400" b="1">
                <a:solidFill>
                  <a:schemeClr val="tx2"/>
                </a:solidFill>
              </a:rPr>
              <a:t>Označování potravin s nízkým obsahem laktózy nebo bezlaktózových:</a:t>
            </a:r>
          </a:p>
          <a:p>
            <a:pPr marL="0" indent="0">
              <a:buFontTx/>
              <a:buNone/>
            </a:pPr>
            <a:endParaRPr lang="cs-CZ" altLang="cs-CZ" sz="1400">
              <a:solidFill>
                <a:schemeClr val="tx2"/>
              </a:solidFill>
            </a:endParaRPr>
          </a:p>
          <a:p>
            <a:pPr marL="0" indent="0">
              <a:buFontTx/>
              <a:buNone/>
            </a:pPr>
            <a:r>
              <a:rPr lang="cs-CZ" altLang="cs-CZ" sz="1600"/>
              <a:t>- </a:t>
            </a:r>
            <a:r>
              <a:rPr lang="cs-CZ" altLang="cs-CZ" sz="1400"/>
              <a:t>údaje o energetické hodnotě, o obsahu vitaminů, minerálních látek a dalších látek, o obsahu laktózy v g ve 100 g nebo 100 ml potraviny </a:t>
            </a:r>
          </a:p>
        </p:txBody>
      </p:sp>
      <p:sp>
        <p:nvSpPr>
          <p:cNvPr id="800772"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Brezkova\Dokumenty\Obrázky\halinka\foto-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542" y="3277638"/>
            <a:ext cx="2763440" cy="351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C:\Documents and Settings\Brezkova\Dokumenty\Obrázky\halinka\foto-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1" y="3277638"/>
            <a:ext cx="3240881" cy="215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1821" y="1131094"/>
            <a:ext cx="8063529" cy="1299462"/>
          </a:xfrm>
        </p:spPr>
        <p:txBody>
          <a:bodyPr>
            <a:normAutofit fontScale="90000"/>
          </a:bodyPr>
          <a:lstStyle/>
          <a:p>
            <a:r>
              <a:rPr lang="cs-CZ" dirty="0" err="1" smtClean="0"/>
              <a:t>Bezlaktózové</a:t>
            </a:r>
            <a:r>
              <a:rPr lang="cs-CZ" dirty="0" smtClean="0"/>
              <a:t> potraviny </a:t>
            </a:r>
            <a:br>
              <a:rPr lang="cs-CZ" dirty="0" smtClean="0"/>
            </a:br>
            <a:r>
              <a:rPr lang="cs-CZ" sz="3000" dirty="0"/>
              <a:t>- obsah nejvýše 10 mg laktózy/100g - 0,01g/100g /100ml</a:t>
            </a:r>
            <a:br>
              <a:rPr lang="cs-CZ" sz="3000" dirty="0"/>
            </a:br>
            <a:r>
              <a:rPr lang="cs-CZ" sz="3000" dirty="0"/>
              <a:t>- vyhláška 54/2004 o potravinách určených pro zvláštní</a:t>
            </a:r>
            <a:br>
              <a:rPr lang="cs-CZ" sz="3000" dirty="0"/>
            </a:br>
            <a:r>
              <a:rPr lang="cs-CZ" sz="3000" dirty="0"/>
              <a:t>   výživu ( s nízkým obsahem 1g/100g nebo 100ml)</a:t>
            </a:r>
            <a:br>
              <a:rPr lang="cs-CZ" sz="3000" dirty="0"/>
            </a:br>
            <a:endParaRPr lang="cs-CZ" sz="3000" dirty="0"/>
          </a:p>
        </p:txBody>
      </p:sp>
      <p:sp>
        <p:nvSpPr>
          <p:cNvPr id="4" name="Ovál 3"/>
          <p:cNvSpPr/>
          <p:nvPr/>
        </p:nvSpPr>
        <p:spPr>
          <a:xfrm>
            <a:off x="6502998" y="6406179"/>
            <a:ext cx="943984" cy="451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37760362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anchor="b">
            <a:normAutofit fontScale="90000"/>
          </a:bodyPr>
          <a:lstStyle/>
          <a:p>
            <a:pPr>
              <a:lnSpc>
                <a:spcPts val="3400"/>
              </a:lnSpc>
            </a:pPr>
            <a:r>
              <a:rPr lang="cs-CZ" altLang="cs-CZ" sz="1800">
                <a:effectLst>
                  <a:outerShdw blurRad="38100" dist="38100" dir="2700000" algn="tl">
                    <a:srgbClr val="C0C0C0"/>
                  </a:outerShdw>
                </a:effectLst>
              </a:rPr>
              <a:t>Alergie  na mléčnou bílkovinu</a:t>
            </a: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200" b="1">
              <a:solidFill>
                <a:srgbClr val="595959"/>
              </a:solidFill>
              <a:latin typeface="Century Gothic" panose="020B0502020202020204" pitchFamily="34" charset="0"/>
            </a:endParaRPr>
          </a:p>
        </p:txBody>
      </p:sp>
      <p:sp>
        <p:nvSpPr>
          <p:cNvPr id="422916" name="Rectangle 4"/>
          <p:cNvSpPr>
            <a:spLocks noChangeArrowheads="1"/>
          </p:cNvSpPr>
          <p:nvPr/>
        </p:nvSpPr>
        <p:spPr bwMode="auto">
          <a:xfrm>
            <a:off x="533400" y="762000"/>
            <a:ext cx="8458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Neadekvátní, přehnaná reakce imunitního systému na mléčnou bílkovinu, zprostředkovaná především imunoglobuliny IgE.  </a:t>
            </a:r>
            <a:endParaRPr lang="cs-CZ" altLang="cs-CZ" sz="1800" b="1"/>
          </a:p>
        </p:txBody>
      </p:sp>
      <p:sp>
        <p:nvSpPr>
          <p:cNvPr id="422917"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422918" name="Rectangle 4"/>
          <p:cNvSpPr>
            <a:spLocks noChangeArrowheads="1"/>
          </p:cNvSpPr>
          <p:nvPr/>
        </p:nvSpPr>
        <p:spPr bwMode="auto">
          <a:xfrm>
            <a:off x="533400" y="20574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Projevy – potíže:</a:t>
            </a:r>
            <a:endParaRPr lang="cs-CZ" altLang="cs-CZ" sz="2400" b="1"/>
          </a:p>
        </p:txBody>
      </p:sp>
      <p:sp>
        <p:nvSpPr>
          <p:cNvPr id="422919" name="Rectangle 4"/>
          <p:cNvSpPr>
            <a:spLocks noChangeArrowheads="1"/>
          </p:cNvSpPr>
          <p:nvPr/>
        </p:nvSpPr>
        <p:spPr bwMode="auto">
          <a:xfrm>
            <a:off x="1219200" y="25146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chemeClr val="hlink"/>
              </a:buClr>
              <a:buSzPct val="60000"/>
              <a:buFont typeface="Wingdings" panose="05000000000000000000" pitchFamily="2" charset="2"/>
              <a:buChar char="n"/>
            </a:pPr>
            <a:r>
              <a:rPr lang="cs-CZ" altLang="cs-CZ" sz="1800"/>
              <a:t>Kožní: zarudnutí, ekzém, vyrážka, svědění…</a:t>
            </a:r>
          </a:p>
          <a:p>
            <a:pPr>
              <a:buClr>
                <a:schemeClr val="hlink"/>
              </a:buClr>
              <a:buSzPct val="60000"/>
              <a:buFont typeface="Wingdings" panose="05000000000000000000" pitchFamily="2" charset="2"/>
              <a:buChar char="n"/>
            </a:pPr>
            <a:r>
              <a:rPr lang="cs-CZ" altLang="cs-CZ" sz="1800"/>
              <a:t>Trávicí: zvracení, průjmy, bolesti břicha, krev a hlen ve stolici.</a:t>
            </a:r>
          </a:p>
          <a:p>
            <a:pPr>
              <a:buClr>
                <a:schemeClr val="hlink"/>
              </a:buClr>
              <a:buSzPct val="60000"/>
              <a:buFont typeface="Wingdings" panose="05000000000000000000" pitchFamily="2" charset="2"/>
              <a:buChar char="n"/>
            </a:pPr>
            <a:r>
              <a:rPr lang="cs-CZ" altLang="cs-CZ" sz="1800"/>
              <a:t>Respirační: kašel, problémy s dýcháním, dušení.</a:t>
            </a:r>
          </a:p>
          <a:p>
            <a:pPr>
              <a:buClr>
                <a:schemeClr val="hlink"/>
              </a:buClr>
              <a:buSzPct val="60000"/>
              <a:buFont typeface="Wingdings" panose="05000000000000000000" pitchFamily="2" charset="2"/>
              <a:buChar char="n"/>
            </a:pPr>
            <a:r>
              <a:rPr lang="cs-CZ" altLang="cs-CZ" sz="1800"/>
              <a:t>Může vyústit až v anafylaktický šok!</a:t>
            </a:r>
          </a:p>
          <a:p>
            <a:pPr>
              <a:lnSpc>
                <a:spcPct val="90000"/>
              </a:lnSpc>
              <a:buClr>
                <a:schemeClr val="hlink"/>
              </a:buClr>
              <a:buSzPct val="60000"/>
              <a:buFont typeface="Wingdings" panose="05000000000000000000" pitchFamily="2" charset="2"/>
              <a:buChar char="n"/>
            </a:pPr>
            <a:endParaRPr lang="cs-CZ" altLang="cs-CZ" sz="1800" b="1"/>
          </a:p>
        </p:txBody>
      </p:sp>
      <p:sp>
        <p:nvSpPr>
          <p:cNvPr id="422920" name="Rectangle 4"/>
          <p:cNvSpPr>
            <a:spLocks noChangeArrowheads="1"/>
          </p:cNvSpPr>
          <p:nvPr/>
        </p:nvSpPr>
        <p:spPr bwMode="auto">
          <a:xfrm>
            <a:off x="533400" y="3962400"/>
            <a:ext cx="8291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Výskyt:  2-6 % dětí,  1-3% dospělých.  </a:t>
            </a:r>
            <a:r>
              <a:rPr lang="cs-CZ" altLang="cs-CZ" sz="1600"/>
              <a:t>(Zlepšuje  se s věkem.)</a:t>
            </a:r>
          </a:p>
          <a:p>
            <a:pPr>
              <a:lnSpc>
                <a:spcPct val="90000"/>
              </a:lnSpc>
              <a:buClr>
                <a:schemeClr val="hlink"/>
              </a:buClr>
              <a:buSzPct val="60000"/>
              <a:buFont typeface="Wingdings" panose="05000000000000000000" pitchFamily="2" charset="2"/>
              <a:buChar char="n"/>
            </a:pPr>
            <a:endParaRPr lang="cs-CZ" altLang="cs-CZ" sz="2400" b="1"/>
          </a:p>
        </p:txBody>
      </p:sp>
      <p:sp>
        <p:nvSpPr>
          <p:cNvPr id="422921" name="Rectangle 4"/>
          <p:cNvSpPr>
            <a:spLocks noChangeArrowheads="1"/>
          </p:cNvSpPr>
          <p:nvPr/>
        </p:nvSpPr>
        <p:spPr bwMode="auto">
          <a:xfrm>
            <a:off x="533400" y="4876800"/>
            <a:ext cx="1828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Opatření:</a:t>
            </a:r>
          </a:p>
        </p:txBody>
      </p:sp>
      <p:sp>
        <p:nvSpPr>
          <p:cNvPr id="422922" name="Rectangle 4"/>
          <p:cNvSpPr>
            <a:spLocks noChangeArrowheads="1"/>
          </p:cNvSpPr>
          <p:nvPr/>
        </p:nvSpPr>
        <p:spPr bwMode="auto">
          <a:xfrm>
            <a:off x="1219200" y="5410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20000"/>
              </a:lnSpc>
              <a:buClr>
                <a:schemeClr val="hlink"/>
              </a:buClr>
              <a:buSzPct val="60000"/>
              <a:buFont typeface="Wingdings" panose="05000000000000000000" pitchFamily="2" charset="2"/>
              <a:buChar char="n"/>
            </a:pPr>
            <a:r>
              <a:rPr lang="cs-CZ" altLang="cs-CZ"/>
              <a:t>Zamezit kontaktu s mléčnou bílkovinou (nejen kravského mléka). </a:t>
            </a:r>
            <a:endParaRPr lang="cs-CZ" altLang="cs-CZ" b="1"/>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Brezkova\Dokumenty\Obrázky\halinka\foto-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6330" y="1214439"/>
            <a:ext cx="3288506" cy="21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C:\Documents and Settings\Brezkova\Dokumenty\Obrázky\halinka\foto-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541" y="3537347"/>
            <a:ext cx="3294459"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C:\Documents and Settings\Brezkova\Dokumenty\Obrázky\halinka\foto-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7973" y="3738955"/>
            <a:ext cx="3133725" cy="184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ál 1"/>
          <p:cNvSpPr/>
          <p:nvPr/>
        </p:nvSpPr>
        <p:spPr>
          <a:xfrm>
            <a:off x="2642383" y="4778413"/>
            <a:ext cx="282388" cy="161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3" name="Ovál 2"/>
          <p:cNvSpPr/>
          <p:nvPr/>
        </p:nvSpPr>
        <p:spPr>
          <a:xfrm>
            <a:off x="5897880" y="5149551"/>
            <a:ext cx="548640" cy="1532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4" name="Ovál 3"/>
          <p:cNvSpPr/>
          <p:nvPr/>
        </p:nvSpPr>
        <p:spPr>
          <a:xfrm>
            <a:off x="2642383" y="4469195"/>
            <a:ext cx="282388" cy="12364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5" name="Ovál 4"/>
          <p:cNvSpPr/>
          <p:nvPr/>
        </p:nvSpPr>
        <p:spPr>
          <a:xfrm>
            <a:off x="6077804" y="5012392"/>
            <a:ext cx="296102" cy="13715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303256784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cs-CZ" altLang="cs-CZ"/>
              <a:t>Mléko a mléčné výrobky</a:t>
            </a:r>
          </a:p>
        </p:txBody>
      </p:sp>
      <p:sp>
        <p:nvSpPr>
          <p:cNvPr id="19459" name="Rectangle 3"/>
          <p:cNvSpPr>
            <a:spLocks noGrp="1" noChangeArrowheads="1"/>
          </p:cNvSpPr>
          <p:nvPr>
            <p:ph type="body" idx="1"/>
          </p:nvPr>
        </p:nvSpPr>
        <p:spPr/>
        <p:txBody>
          <a:bodyPr/>
          <a:lstStyle/>
          <a:p>
            <a:r>
              <a:rPr lang="cs-CZ" altLang="cs-CZ"/>
              <a:t>Vápník DDD - 800mg - 1 g</a:t>
            </a:r>
          </a:p>
          <a:p>
            <a:r>
              <a:rPr lang="cs-CZ" altLang="cs-CZ"/>
              <a:t>Kysané mléčné výrobky</a:t>
            </a:r>
          </a:p>
          <a:p>
            <a:r>
              <a:rPr lang="cs-CZ" altLang="cs-CZ"/>
              <a:t>Tvrdé sýry x tavené sýry E339,450 x 330,331</a:t>
            </a:r>
          </a:p>
          <a:p>
            <a:r>
              <a:rPr lang="cs-CZ" altLang="cs-CZ"/>
              <a:t>Výpočet obsahu tuku (%) v sýru = </a:t>
            </a:r>
          </a:p>
          <a:p>
            <a:pPr>
              <a:buFontTx/>
              <a:buNone/>
            </a:pPr>
            <a:r>
              <a:rPr lang="cs-CZ" altLang="cs-CZ"/>
              <a:t>   % tuku v sušině x  % sušiny / 100</a:t>
            </a:r>
          </a:p>
          <a:p>
            <a:endParaRPr lang="cs-CZ" altLang="cs-CZ"/>
          </a:p>
          <a:p>
            <a:endParaRPr lang="cs-CZ" altLang="cs-CZ"/>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r>
              <a:rPr lang="cs-CZ" altLang="cs-CZ" sz="4000"/>
              <a:t>Metoda hodnocení „éček“</a:t>
            </a:r>
          </a:p>
        </p:txBody>
      </p:sp>
      <p:sp>
        <p:nvSpPr>
          <p:cNvPr id="326659" name="Rectangle 3"/>
          <p:cNvSpPr>
            <a:spLocks noGrp="1" noChangeArrowheads="1"/>
          </p:cNvSpPr>
          <p:nvPr>
            <p:ph type="body" idx="1"/>
          </p:nvPr>
        </p:nvSpPr>
        <p:spPr/>
        <p:txBody>
          <a:bodyPr/>
          <a:lstStyle/>
          <a:p>
            <a:pPr>
              <a:lnSpc>
                <a:spcPct val="120000"/>
              </a:lnSpc>
            </a:pPr>
            <a:r>
              <a:rPr lang="cs-CZ" altLang="cs-CZ" sz="1800"/>
              <a:t>V denním tisku v článku 10 nejškodlivějších potravin, byly metodou která přisuzovala  „éčkům“ trestné body podle jejich škodlivosti zhodnoceny různé výrobky.</a:t>
            </a:r>
          </a:p>
          <a:p>
            <a:pPr>
              <a:lnSpc>
                <a:spcPct val="120000"/>
              </a:lnSpc>
            </a:pPr>
            <a:r>
              <a:rPr lang="cs-CZ" altLang="cs-CZ" sz="1800"/>
              <a:t>Při použití této metody dostala potravina s následujícím „éčkovským“ složením </a:t>
            </a:r>
            <a:r>
              <a:rPr lang="cs-CZ" altLang="cs-CZ" sz="1800" b="1">
                <a:cs typeface="Arial" panose="020B0604020202020204" pitchFamily="34" charset="0"/>
              </a:rPr>
              <a:t>32 „trestných“ bodů</a:t>
            </a:r>
            <a:r>
              <a:rPr lang="cs-CZ" altLang="cs-CZ" sz="1800">
                <a:cs typeface="Arial" panose="020B0604020202020204" pitchFamily="34" charset="0"/>
              </a:rPr>
              <a:t>  </a:t>
            </a:r>
            <a:r>
              <a:rPr lang="cs-CZ" altLang="cs-CZ" sz="1800"/>
              <a:t>     </a:t>
            </a:r>
          </a:p>
          <a:p>
            <a:pPr>
              <a:lnSpc>
                <a:spcPct val="120000"/>
              </a:lnSpc>
              <a:buFontTx/>
              <a:buNone/>
            </a:pPr>
            <a:r>
              <a:rPr lang="cs-CZ" altLang="cs-CZ" sz="1800"/>
              <a:t>E101 vit. B</a:t>
            </a:r>
            <a:r>
              <a:rPr lang="cs-CZ" altLang="cs-CZ" sz="1800" baseline="-25000"/>
              <a:t>2</a:t>
            </a:r>
            <a:r>
              <a:rPr lang="cs-CZ" altLang="cs-CZ" sz="1800"/>
              <a:t>           E160a </a:t>
            </a:r>
            <a:r>
              <a:rPr lang="en-US" altLang="cs-CZ" sz="1800">
                <a:cs typeface="Arial" panose="020B0604020202020204" pitchFamily="34" charset="0"/>
              </a:rPr>
              <a:t>ß</a:t>
            </a:r>
            <a:r>
              <a:rPr lang="cs-CZ" altLang="cs-CZ" sz="1800">
                <a:cs typeface="Arial" panose="020B0604020202020204" pitchFamily="34" charset="0"/>
              </a:rPr>
              <a:t>-karoten        E160d lykopen        </a:t>
            </a:r>
          </a:p>
          <a:p>
            <a:pPr>
              <a:lnSpc>
                <a:spcPct val="120000"/>
              </a:lnSpc>
              <a:buFontTx/>
              <a:buNone/>
            </a:pPr>
            <a:r>
              <a:rPr lang="cs-CZ" altLang="cs-CZ" sz="1800">
                <a:cs typeface="Arial" panose="020B0604020202020204" pitchFamily="34" charset="0"/>
              </a:rPr>
              <a:t>E161 lutein            E251 dusitan              E262 diacetát Na</a:t>
            </a:r>
          </a:p>
          <a:p>
            <a:pPr>
              <a:lnSpc>
                <a:spcPct val="120000"/>
              </a:lnSpc>
              <a:buFontTx/>
              <a:buNone/>
            </a:pPr>
            <a:r>
              <a:rPr lang="cs-CZ" altLang="cs-CZ" sz="1800">
                <a:cs typeface="Arial" panose="020B0604020202020204" pitchFamily="34" charset="0"/>
              </a:rPr>
              <a:t>E300 vit.C              E 307 </a:t>
            </a:r>
            <a:r>
              <a:rPr lang="el-GR" altLang="cs-CZ" sz="1800">
                <a:cs typeface="Arial" panose="020B0604020202020204" pitchFamily="34" charset="0"/>
              </a:rPr>
              <a:t>α</a:t>
            </a:r>
            <a:r>
              <a:rPr lang="cs-CZ" altLang="cs-CZ" sz="1800">
                <a:cs typeface="Arial" panose="020B0604020202020204" pitchFamily="34" charset="0"/>
              </a:rPr>
              <a:t>-tokoferol       E308 </a:t>
            </a:r>
            <a:r>
              <a:rPr lang="el-GR" altLang="cs-CZ" sz="1800">
                <a:cs typeface="Arial" panose="020B0604020202020204" pitchFamily="34" charset="0"/>
              </a:rPr>
              <a:t>γ</a:t>
            </a:r>
            <a:r>
              <a:rPr lang="cs-CZ" altLang="cs-CZ" sz="1800">
                <a:cs typeface="Arial" panose="020B0604020202020204" pitchFamily="34" charset="0"/>
              </a:rPr>
              <a:t>-tokoferol</a:t>
            </a:r>
          </a:p>
          <a:p>
            <a:pPr>
              <a:lnSpc>
                <a:spcPct val="120000"/>
              </a:lnSpc>
              <a:buFontTx/>
              <a:buNone/>
            </a:pPr>
            <a:r>
              <a:rPr lang="cs-CZ" altLang="cs-CZ" sz="1800">
                <a:cs typeface="Arial" panose="020B0604020202020204" pitchFamily="34" charset="0"/>
              </a:rPr>
              <a:t>E309 </a:t>
            </a:r>
            <a:r>
              <a:rPr lang="el-GR" altLang="cs-CZ" sz="1800">
                <a:cs typeface="Arial" panose="020B0604020202020204" pitchFamily="34" charset="0"/>
              </a:rPr>
              <a:t>δ</a:t>
            </a:r>
            <a:r>
              <a:rPr lang="cs-CZ" altLang="cs-CZ" sz="1800">
                <a:cs typeface="Arial" panose="020B0604020202020204" pitchFamily="34" charset="0"/>
              </a:rPr>
              <a:t>-tokoferol    E 325 laktát Na          E330 kys.citronová </a:t>
            </a:r>
          </a:p>
          <a:p>
            <a:pPr>
              <a:lnSpc>
                <a:spcPct val="120000"/>
              </a:lnSpc>
              <a:buFontTx/>
              <a:buNone/>
            </a:pPr>
            <a:r>
              <a:rPr lang="cs-CZ" altLang="cs-CZ" sz="1800">
                <a:cs typeface="Arial" panose="020B0604020202020204" pitchFamily="34" charset="0"/>
              </a:rPr>
              <a:t>E375 niacin            E440 pektin               E 554 fosfáty</a:t>
            </a:r>
          </a:p>
          <a:p>
            <a:pPr>
              <a:lnSpc>
                <a:spcPct val="120000"/>
              </a:lnSpc>
              <a:buFontTx/>
              <a:buNone/>
            </a:pPr>
            <a:r>
              <a:rPr lang="cs-CZ" altLang="cs-CZ" sz="1800">
                <a:cs typeface="Arial" panose="020B0604020202020204" pitchFamily="34" charset="0"/>
              </a:rPr>
              <a:t>E 621  glutamát Na  </a:t>
            </a:r>
          </a:p>
          <a:p>
            <a:pPr>
              <a:lnSpc>
                <a:spcPct val="80000"/>
              </a:lnSpc>
            </a:pPr>
            <a:endParaRPr lang="cs-CZ" altLang="cs-CZ" sz="180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cs-CZ" altLang="cs-CZ" sz="2400"/>
              <a:t>Obsah energie, hlavních živin a vybraných minerálních látek v přírodních a tavených sýrech / 100 g</a:t>
            </a:r>
            <a:br>
              <a:rPr lang="cs-CZ" altLang="cs-CZ" sz="2400"/>
            </a:br>
            <a:r>
              <a:rPr lang="cs-CZ" altLang="cs-CZ" sz="2400"/>
              <a:t>z 10 l mléka  cca 1 kg sýra (více než 3 000 druhů)</a:t>
            </a:r>
          </a:p>
        </p:txBody>
      </p:sp>
      <p:sp>
        <p:nvSpPr>
          <p:cNvPr id="231427" name="Rectangle 3"/>
          <p:cNvSpPr>
            <a:spLocks noGrp="1" noChangeArrowheads="1"/>
          </p:cNvSpPr>
          <p:nvPr>
            <p:ph type="body" idx="1"/>
          </p:nvPr>
        </p:nvSpPr>
        <p:spPr>
          <a:xfrm>
            <a:off x="539750" y="1844675"/>
            <a:ext cx="8229600" cy="4525963"/>
          </a:xfrm>
        </p:spPr>
        <p:txBody>
          <a:bodyPr/>
          <a:lstStyle/>
          <a:p>
            <a:pPr>
              <a:buFontTx/>
              <a:buNone/>
            </a:pPr>
            <a:r>
              <a:rPr lang="cs-CZ" altLang="cs-CZ" sz="2000" b="1"/>
              <a:t>Typ sýra   Bílkoviny(g) Tuk(g) Energie(kJ)  Ca(mg)  P(mg)    Na(mg)</a:t>
            </a:r>
          </a:p>
          <a:p>
            <a:pPr>
              <a:buFontTx/>
              <a:buNone/>
            </a:pPr>
            <a:r>
              <a:rPr lang="cs-CZ" altLang="cs-CZ" sz="2000"/>
              <a:t>Měkký tvaroh    19               0,3           370           100        200           30</a:t>
            </a:r>
          </a:p>
          <a:p>
            <a:pPr>
              <a:buFontTx/>
              <a:buNone/>
            </a:pPr>
            <a:r>
              <a:rPr lang="cs-CZ" altLang="cs-CZ" sz="2000"/>
              <a:t>Tučný tvaroh     14             12             740            70        170            30</a:t>
            </a:r>
          </a:p>
          <a:p>
            <a:pPr>
              <a:buFontTx/>
              <a:buNone/>
            </a:pPr>
            <a:r>
              <a:rPr lang="cs-CZ" altLang="cs-CZ" sz="2000"/>
              <a:t>Tvarůžky           30               0,8          550           150        270       1900</a:t>
            </a:r>
          </a:p>
          <a:p>
            <a:pPr>
              <a:buFontTx/>
              <a:buNone/>
            </a:pPr>
            <a:r>
              <a:rPr lang="cs-CZ" altLang="cs-CZ" sz="2000"/>
              <a:t>Hermelín           20              20           1200          400        300       1100</a:t>
            </a:r>
          </a:p>
          <a:p>
            <a:pPr>
              <a:buFontTx/>
              <a:buNone/>
            </a:pPr>
            <a:r>
              <a:rPr lang="cs-CZ" altLang="cs-CZ" sz="2000"/>
              <a:t>Eidam 30 %.     29              16           1100           900       620          850</a:t>
            </a:r>
          </a:p>
          <a:p>
            <a:pPr>
              <a:buFontTx/>
              <a:buNone/>
            </a:pPr>
            <a:r>
              <a:rPr lang="cs-CZ" altLang="cs-CZ" sz="2000"/>
              <a:t>Eidam 40 %.     26               26          1400           750        570         780</a:t>
            </a:r>
          </a:p>
          <a:p>
            <a:pPr>
              <a:buFontTx/>
              <a:buNone/>
            </a:pPr>
            <a:r>
              <a:rPr lang="cs-CZ" altLang="cs-CZ" sz="2000"/>
              <a:t>Čedar 50 %      26                32          1700           750       530         490</a:t>
            </a:r>
          </a:p>
          <a:p>
            <a:pPr>
              <a:buFontTx/>
              <a:buNone/>
            </a:pPr>
            <a:r>
              <a:rPr lang="cs-CZ" altLang="cs-CZ" sz="2000"/>
              <a:t>Ementál            29               15           1600         1010       650          230</a:t>
            </a:r>
          </a:p>
          <a:p>
            <a:pPr>
              <a:buFontTx/>
              <a:buNone/>
            </a:pPr>
            <a:r>
              <a:rPr lang="cs-CZ" altLang="cs-CZ" sz="2000"/>
              <a:t>Tav.sýr 30 %    18               11            700            490  180-1200      920</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p:txBody>
          <a:bodyPr/>
          <a:lstStyle/>
          <a:p>
            <a:r>
              <a:rPr lang="cs-CZ" altLang="cs-CZ"/>
              <a:t>Absorpce vápníku z potravin</a:t>
            </a:r>
          </a:p>
        </p:txBody>
      </p:sp>
      <p:sp>
        <p:nvSpPr>
          <p:cNvPr id="843779" name="Rectangle 3"/>
          <p:cNvSpPr>
            <a:spLocks noGrp="1" noChangeArrowheads="1"/>
          </p:cNvSpPr>
          <p:nvPr>
            <p:ph type="body" idx="1"/>
          </p:nvPr>
        </p:nvSpPr>
        <p:spPr/>
        <p:txBody>
          <a:bodyPr/>
          <a:lstStyle/>
          <a:p>
            <a:pPr>
              <a:lnSpc>
                <a:spcPct val="80000"/>
              </a:lnSpc>
            </a:pPr>
            <a:r>
              <a:rPr lang="cs-CZ" altLang="cs-CZ" sz="2400" i="1"/>
              <a:t>množství v potravě 300 mg Ca  -  5 kg jablek nebo masa, 2 kg pommes frites, 1, 25 kg chleba, 300 g brokolice, 30 g ementálu, 23 g máku</a:t>
            </a:r>
            <a:endParaRPr lang="cs-CZ" altLang="cs-CZ" sz="2400"/>
          </a:p>
          <a:p>
            <a:pPr>
              <a:lnSpc>
                <a:spcPct val="80000"/>
              </a:lnSpc>
            </a:pPr>
            <a:r>
              <a:rPr lang="cs-CZ" altLang="cs-CZ" sz="2400"/>
              <a:t>50 %  květák, brokolice, řeřicha, tuřín, salát, růžičková kapusta, hlávkové zelí, kapusta, pekingské zelí, čínské zelí, hořčice, kedluben, kadeřávek</a:t>
            </a:r>
          </a:p>
          <a:p>
            <a:pPr>
              <a:lnSpc>
                <a:spcPct val="80000"/>
              </a:lnSpc>
            </a:pPr>
            <a:r>
              <a:rPr lang="cs-CZ" altLang="cs-CZ" sz="2400"/>
              <a:t>30 % mléko,mléčné výrobky, fortifikované výrobky (sojové nápoje, tofu, džusy)</a:t>
            </a:r>
          </a:p>
          <a:p>
            <a:pPr>
              <a:lnSpc>
                <a:spcPct val="80000"/>
              </a:lnSpc>
            </a:pPr>
            <a:r>
              <a:rPr lang="cs-CZ" altLang="cs-CZ" sz="2400"/>
              <a:t>20 % mandle, sezam, fazole</a:t>
            </a:r>
          </a:p>
          <a:p>
            <a:pPr>
              <a:lnSpc>
                <a:spcPct val="80000"/>
              </a:lnSpc>
            </a:pPr>
            <a:r>
              <a:rPr lang="cs-CZ" altLang="cs-CZ" sz="2400"/>
              <a:t>5 % špenát, rebarbora, mangold</a:t>
            </a:r>
          </a:p>
          <a:p>
            <a:pPr>
              <a:lnSpc>
                <a:spcPct val="80000"/>
              </a:lnSpc>
            </a:pPr>
            <a:endParaRPr lang="cs-CZ" altLang="cs-CZ" sz="2400"/>
          </a:p>
          <a:p>
            <a:pPr>
              <a:lnSpc>
                <a:spcPct val="80000"/>
              </a:lnSpc>
            </a:pPr>
            <a:r>
              <a:rPr lang="cs-CZ" altLang="cs-CZ" sz="1800" i="1"/>
              <a:t>50 g tvrdého sýra = 150 g jogurt = 250 ml mléka = 100g sóji = 30 g máku = 180 g mandlí = 150 g kapusty = 300 g brokolice </a:t>
            </a:r>
            <a:br>
              <a:rPr lang="cs-CZ" altLang="cs-CZ" sz="1800" i="1"/>
            </a:br>
            <a:r>
              <a:rPr lang="cs-CZ" altLang="cs-CZ" sz="1800" i="1"/>
              <a:t>(tj. 100 mg využitého vápníku, tedy PŘÍJEM/ABSORPCE)</a:t>
            </a:r>
            <a:endParaRPr lang="cs-CZ" altLang="cs-CZ" sz="1800"/>
          </a:p>
          <a:p>
            <a:pPr>
              <a:lnSpc>
                <a:spcPct val="80000"/>
              </a:lnSpc>
            </a:pPr>
            <a:endParaRPr lang="cs-CZ" altLang="cs-CZ" sz="180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p:txBody>
          <a:bodyPr/>
          <a:lstStyle/>
          <a:p>
            <a:r>
              <a:rPr lang="cs-CZ" altLang="cs-CZ"/>
              <a:t>Funkční potraviny</a:t>
            </a:r>
          </a:p>
        </p:txBody>
      </p:sp>
      <p:sp>
        <p:nvSpPr>
          <p:cNvPr id="490499" name="Rectangle 3"/>
          <p:cNvSpPr>
            <a:spLocks noGrp="1" noChangeArrowheads="1"/>
          </p:cNvSpPr>
          <p:nvPr>
            <p:ph type="body" idx="1"/>
          </p:nvPr>
        </p:nvSpPr>
        <p:spPr/>
        <p:txBody>
          <a:bodyPr/>
          <a:lstStyle/>
          <a:p>
            <a:pPr>
              <a:lnSpc>
                <a:spcPct val="90000"/>
              </a:lnSpc>
            </a:pPr>
            <a:r>
              <a:rPr lang="cs-CZ" altLang="cs-CZ" sz="2400" b="1"/>
              <a:t>Funkční potraviny se definují jako jakékoliv potraviny, jenž mají kromě své nutriční hodnoty, senzorické vlastnosti i fyziologickou funkci –</a:t>
            </a:r>
          </a:p>
          <a:p>
            <a:pPr>
              <a:lnSpc>
                <a:spcPct val="90000"/>
              </a:lnSpc>
              <a:buFontTx/>
              <a:buNone/>
            </a:pPr>
            <a:r>
              <a:rPr lang="cs-CZ" altLang="cs-CZ" sz="2400" b="1"/>
              <a:t>    kladný  vliv na zdraví (prevence chorob a stárnutí), fyzickou výkonnost nebo duševní  stav jedince.</a:t>
            </a:r>
          </a:p>
          <a:p>
            <a:pPr>
              <a:lnSpc>
                <a:spcPct val="90000"/>
              </a:lnSpc>
            </a:pPr>
            <a:r>
              <a:rPr lang="cs-CZ" altLang="cs-CZ" sz="2400" b="1"/>
              <a:t>3. generace zdravých potravin</a:t>
            </a:r>
          </a:p>
          <a:p>
            <a:pPr>
              <a:lnSpc>
                <a:spcPct val="90000"/>
              </a:lnSpc>
            </a:pPr>
            <a:r>
              <a:rPr lang="cs-CZ" altLang="cs-CZ" sz="2400" b="1"/>
              <a:t>1. generace - ovocné šťávy, jogurty, celozrnné výrobky</a:t>
            </a:r>
          </a:p>
          <a:p>
            <a:pPr>
              <a:lnSpc>
                <a:spcPct val="90000"/>
              </a:lnSpc>
            </a:pPr>
            <a:r>
              <a:rPr lang="cs-CZ" altLang="cs-CZ" sz="2400" b="1"/>
              <a:t>2. generace tzv. lehké potraviny – snížený obsah tuku a cukru</a:t>
            </a:r>
          </a:p>
          <a:p>
            <a:pPr>
              <a:lnSpc>
                <a:spcPct val="90000"/>
              </a:lnSpc>
            </a:pPr>
            <a:endParaRPr lang="cs-CZ" altLang="cs-CZ" sz="240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cs-CZ" altLang="cs-CZ"/>
              <a:t>Funkční potraviny</a:t>
            </a:r>
          </a:p>
        </p:txBody>
      </p:sp>
      <p:sp>
        <p:nvSpPr>
          <p:cNvPr id="359427" name="Rectangle 3"/>
          <p:cNvSpPr>
            <a:spLocks noGrp="1" noChangeArrowheads="1"/>
          </p:cNvSpPr>
          <p:nvPr>
            <p:ph type="body" idx="1"/>
          </p:nvPr>
        </p:nvSpPr>
        <p:spPr/>
        <p:txBody>
          <a:bodyPr/>
          <a:lstStyle/>
          <a:p>
            <a:r>
              <a:rPr lang="cs-CZ" altLang="cs-CZ"/>
              <a:t>PROBIOTIKUM + PREBIOTIKUM </a:t>
            </a:r>
          </a:p>
          <a:p>
            <a:pPr>
              <a:buFontTx/>
              <a:buNone/>
            </a:pPr>
            <a:r>
              <a:rPr lang="cs-CZ" altLang="cs-CZ"/>
              <a:t>            SYMBIOTIKUM        </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26"/>
          <p:cNvSpPr>
            <a:spLocks noGrp="1" noChangeArrowheads="1"/>
          </p:cNvSpPr>
          <p:nvPr>
            <p:ph type="title" idx="4294967295"/>
          </p:nvPr>
        </p:nvSpPr>
        <p:spPr/>
        <p:txBody>
          <a:bodyPr/>
          <a:lstStyle/>
          <a:p>
            <a:r>
              <a:rPr lang="cs-CZ" altLang="cs-CZ">
                <a:solidFill>
                  <a:srgbClr val="990000"/>
                </a:solidFill>
              </a:rPr>
              <a:t>Probiotika –zdravotní tvrzení</a:t>
            </a:r>
          </a:p>
        </p:txBody>
      </p:sp>
      <p:sp>
        <p:nvSpPr>
          <p:cNvPr id="157699" name="Rectangle 1027"/>
          <p:cNvSpPr>
            <a:spLocks noGrp="1" noChangeArrowheads="1"/>
          </p:cNvSpPr>
          <p:nvPr>
            <p:ph type="body" sz="half" idx="4294967295"/>
          </p:nvPr>
        </p:nvSpPr>
        <p:spPr>
          <a:xfrm>
            <a:off x="684213" y="1557338"/>
            <a:ext cx="7473950" cy="4525962"/>
          </a:xfrm>
        </p:spPr>
        <p:txBody>
          <a:bodyPr/>
          <a:lstStyle/>
          <a:p>
            <a:pPr>
              <a:lnSpc>
                <a:spcPct val="90000"/>
              </a:lnSpc>
              <a:buFontTx/>
              <a:buNone/>
            </a:pPr>
            <a:r>
              <a:rPr lang="cs-CZ" altLang="cs-CZ" sz="2400" b="1"/>
              <a:t>Pozitivně posouzeno jediné tvrzení:</a:t>
            </a:r>
          </a:p>
          <a:p>
            <a:pPr>
              <a:lnSpc>
                <a:spcPct val="90000"/>
              </a:lnSpc>
              <a:buFontTx/>
              <a:buNone/>
            </a:pPr>
            <a:r>
              <a:rPr lang="cs-CZ" altLang="cs-CZ" sz="2400" b="1">
                <a:solidFill>
                  <a:schemeClr val="hlink"/>
                </a:solidFill>
              </a:rPr>
              <a:t> „</a:t>
            </a:r>
            <a:r>
              <a:rPr lang="cs-CZ" altLang="cs-CZ" sz="2400" b="1" i="1">
                <a:solidFill>
                  <a:schemeClr val="hlink"/>
                </a:solidFill>
              </a:rPr>
              <a:t>jogurtové kultury přispívají ke zlepšení stravitelnosti laktózy“</a:t>
            </a:r>
          </a:p>
          <a:p>
            <a:pPr>
              <a:lnSpc>
                <a:spcPct val="90000"/>
              </a:lnSpc>
              <a:buFontTx/>
              <a:buNone/>
            </a:pPr>
            <a:r>
              <a:rPr lang="cs-CZ" altLang="cs-CZ" sz="2400" b="1"/>
              <a:t>Negativně posouzena všechna dosud předložená tvrzení:</a:t>
            </a:r>
          </a:p>
          <a:p>
            <a:pPr>
              <a:lnSpc>
                <a:spcPct val="90000"/>
              </a:lnSpc>
              <a:buFontTx/>
              <a:buNone/>
            </a:pPr>
            <a:r>
              <a:rPr lang="cs-CZ" altLang="cs-CZ" sz="2400"/>
              <a:t>-</a:t>
            </a:r>
            <a:r>
              <a:rPr lang="cs-CZ" altLang="cs-CZ" sz="2400" i="1">
                <a:solidFill>
                  <a:srgbClr val="990000"/>
                </a:solidFill>
              </a:rPr>
              <a:t>snížení množství případných střevních patogenních MO</a:t>
            </a:r>
          </a:p>
          <a:p>
            <a:pPr>
              <a:lnSpc>
                <a:spcPct val="90000"/>
              </a:lnSpc>
              <a:buFontTx/>
              <a:buNone/>
            </a:pPr>
            <a:r>
              <a:rPr lang="cs-CZ" altLang="cs-CZ" sz="2400">
                <a:solidFill>
                  <a:srgbClr val="990000"/>
                </a:solidFill>
              </a:rPr>
              <a:t>(neprokázáno)</a:t>
            </a:r>
          </a:p>
          <a:p>
            <a:pPr>
              <a:lnSpc>
                <a:spcPct val="90000"/>
              </a:lnSpc>
              <a:buFontTx/>
              <a:buNone/>
            </a:pPr>
            <a:r>
              <a:rPr lang="cs-CZ" altLang="cs-CZ" sz="2400" i="1">
                <a:solidFill>
                  <a:srgbClr val="990000"/>
                </a:solidFill>
              </a:rPr>
              <a:t>-pozitivní vliv na imunitu </a:t>
            </a:r>
          </a:p>
          <a:p>
            <a:pPr>
              <a:lnSpc>
                <a:spcPct val="90000"/>
              </a:lnSpc>
              <a:buFontTx/>
              <a:buNone/>
            </a:pPr>
            <a:r>
              <a:rPr lang="cs-CZ" altLang="cs-CZ" sz="2400">
                <a:solidFill>
                  <a:srgbClr val="990000"/>
                </a:solidFill>
              </a:rPr>
              <a:t>(nedostatečně specifikováno)</a:t>
            </a:r>
          </a:p>
          <a:p>
            <a:pPr>
              <a:lnSpc>
                <a:spcPct val="90000"/>
              </a:lnSpc>
              <a:buFontTx/>
              <a:buNone/>
            </a:pPr>
            <a:r>
              <a:rPr lang="cs-CZ" altLang="cs-CZ" sz="2400" i="1">
                <a:solidFill>
                  <a:srgbClr val="990000"/>
                </a:solidFill>
              </a:rPr>
              <a:t>-motor fce střev</a:t>
            </a:r>
          </a:p>
          <a:p>
            <a:pPr>
              <a:lnSpc>
                <a:spcPct val="90000"/>
              </a:lnSpc>
              <a:buFontTx/>
              <a:buNone/>
            </a:pPr>
            <a:r>
              <a:rPr lang="cs-CZ" altLang="cs-CZ" sz="2400" i="1">
                <a:solidFill>
                  <a:srgbClr val="990000"/>
                </a:solidFill>
              </a:rPr>
              <a:t>-zdravé zažívání (</a:t>
            </a:r>
            <a:r>
              <a:rPr lang="cs-CZ" altLang="cs-CZ" sz="2400">
                <a:solidFill>
                  <a:srgbClr val="990000"/>
                </a:solidFill>
              </a:rPr>
              <a:t>nedostatečně specifik</a:t>
            </a:r>
            <a:r>
              <a:rPr lang="cs-CZ" altLang="cs-CZ" sz="2400" i="1">
                <a:solidFill>
                  <a:srgbClr val="990000"/>
                </a:solidFill>
              </a:rPr>
              <a:t>.)</a:t>
            </a:r>
          </a:p>
        </p:txBody>
      </p:sp>
      <p:sp>
        <p:nvSpPr>
          <p:cNvPr id="157700" name="Rectangle 4"/>
          <p:cNvSpPr txBox="1">
            <a:spLocks noGrp="1"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p>
        </p:txBody>
      </p:sp>
      <p:sp>
        <p:nvSpPr>
          <p:cNvPr id="157701" name="Rectangle 5"/>
          <p:cNvSpPr txBox="1">
            <a:spLocks noGrp="1"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cs-CZ" altLang="cs-CZ" sz="1400"/>
          </a:p>
        </p:txBody>
      </p:sp>
      <p:sp>
        <p:nvSpPr>
          <p:cNvPr id="15770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8F8BEEF-4B60-4D3D-9CF6-074CA8382D99}" type="slidenum">
              <a:rPr lang="cs-CZ" altLang="cs-CZ" sz="1400"/>
              <a:pPr algn="r"/>
              <a:t>114</a:t>
            </a:fld>
            <a:endParaRPr lang="cs-CZ" altLang="cs-CZ" sz="1400"/>
          </a:p>
        </p:txBody>
      </p:sp>
      <p:pic>
        <p:nvPicPr>
          <p:cNvPr id="157703" name="Picture 1035" descr="C:\Documents and Settings\User\Local Settings\Temporary Internet Files\Content.IE5\MTSZ4NYN\MC9004119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657600"/>
            <a:ext cx="19002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idx="4294967295"/>
          </p:nvPr>
        </p:nvSpPr>
        <p:spPr/>
        <p:txBody>
          <a:bodyPr/>
          <a:lstStyle/>
          <a:p>
            <a:r>
              <a:rPr lang="cs-CZ" altLang="cs-CZ" sz="4000">
                <a:solidFill>
                  <a:srgbClr val="990000"/>
                </a:solidFill>
              </a:rPr>
              <a:t>Probiotika – šedá zóna –důvody odmítnutí</a:t>
            </a:r>
          </a:p>
        </p:txBody>
      </p:sp>
      <p:sp>
        <p:nvSpPr>
          <p:cNvPr id="159747" name="Rectangle 3"/>
          <p:cNvSpPr>
            <a:spLocks noGrp="1" noChangeArrowheads="1"/>
          </p:cNvSpPr>
          <p:nvPr>
            <p:ph idx="4294967295"/>
          </p:nvPr>
        </p:nvSpPr>
        <p:spPr/>
        <p:txBody>
          <a:bodyPr/>
          <a:lstStyle/>
          <a:p>
            <a:pPr marL="533400" indent="-533400">
              <a:lnSpc>
                <a:spcPct val="80000"/>
              </a:lnSpc>
              <a:buFontTx/>
              <a:buNone/>
            </a:pPr>
            <a:r>
              <a:rPr lang="cs-CZ" altLang="cs-CZ" sz="2800" b="1">
                <a:solidFill>
                  <a:schemeClr val="hlink"/>
                </a:solidFill>
              </a:rPr>
              <a:t>1.Nedostatečná identifikace a charakterizace bakterii</a:t>
            </a:r>
            <a:r>
              <a:rPr lang="cs-CZ" altLang="cs-CZ" sz="2800"/>
              <a:t> (musí být  na úrovni kmenu,  číslo  ve sbírce - použití  molekulární metody užívané ke genové typizaci</a:t>
            </a:r>
          </a:p>
          <a:p>
            <a:pPr marL="533400" indent="-533400">
              <a:lnSpc>
                <a:spcPct val="80000"/>
              </a:lnSpc>
              <a:buFontTx/>
              <a:buNone/>
            </a:pPr>
            <a:r>
              <a:rPr lang="cs-CZ" altLang="cs-CZ" sz="2800"/>
              <a:t>druh identifikovaný DNA-DNA hybridizací s rRNA</a:t>
            </a:r>
          </a:p>
          <a:p>
            <a:pPr marL="533400" indent="-533400">
              <a:lnSpc>
                <a:spcPct val="80000"/>
              </a:lnSpc>
              <a:buFontTx/>
              <a:buNone/>
            </a:pPr>
            <a:r>
              <a:rPr lang="cs-CZ" altLang="cs-CZ" sz="2800"/>
              <a:t>kmen identifikovaný makrorestrikcí  DNA -pulsní gelová elektroforéza</a:t>
            </a:r>
          </a:p>
          <a:p>
            <a:pPr marL="533400" indent="-533400">
              <a:lnSpc>
                <a:spcPct val="80000"/>
              </a:lnSpc>
              <a:buFontTx/>
              <a:buNone/>
            </a:pPr>
            <a:r>
              <a:rPr lang="cs-CZ" altLang="cs-CZ" sz="2800" b="1">
                <a:solidFill>
                  <a:schemeClr val="hlink"/>
                </a:solidFill>
              </a:rPr>
              <a:t>2</a:t>
            </a:r>
            <a:r>
              <a:rPr lang="cs-CZ" altLang="cs-CZ" sz="2800"/>
              <a:t>. </a:t>
            </a:r>
            <a:r>
              <a:rPr lang="cs-CZ" altLang="cs-CZ" sz="2800" b="1">
                <a:solidFill>
                  <a:schemeClr val="hlink"/>
                </a:solidFill>
              </a:rPr>
              <a:t>Nedostatečná charakterizace efektu</a:t>
            </a:r>
            <a:r>
              <a:rPr lang="cs-CZ" altLang="cs-CZ" sz="2800"/>
              <a:t> střevní mikroflora, zdravé zažívání, ústní flora,imunita,  není dost. definována</a:t>
            </a:r>
          </a:p>
          <a:p>
            <a:pPr marL="533400" indent="-533400">
              <a:lnSpc>
                <a:spcPct val="80000"/>
              </a:lnSpc>
              <a:buFontTx/>
              <a:buNone/>
            </a:pPr>
            <a:r>
              <a:rPr lang="cs-CZ" altLang="cs-CZ" sz="2800">
                <a:solidFill>
                  <a:srgbClr val="990000"/>
                </a:solidFill>
              </a:rPr>
              <a:t>Další podklady, další hodnocení - šedá zona</a:t>
            </a:r>
          </a:p>
        </p:txBody>
      </p:sp>
      <p:sp>
        <p:nvSpPr>
          <p:cNvPr id="159748" name="Rectangle 4"/>
          <p:cNvSpPr txBox="1">
            <a:spLocks noGrp="1"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p>
        </p:txBody>
      </p:sp>
      <p:sp>
        <p:nvSpPr>
          <p:cNvPr id="159749" name="Rectangle 5"/>
          <p:cNvSpPr txBox="1">
            <a:spLocks noGrp="1"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cs-CZ" altLang="cs-CZ" sz="1400"/>
          </a:p>
        </p:txBody>
      </p:sp>
      <p:sp>
        <p:nvSpPr>
          <p:cNvPr id="159750"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ADD24C04-F582-4BCC-9104-4AE6BF72F5E9}" type="slidenum">
              <a:rPr lang="cs-CZ" altLang="cs-CZ" sz="1400"/>
              <a:pPr algn="r"/>
              <a:t>115</a:t>
            </a:fld>
            <a:endParaRPr lang="cs-CZ" altLang="cs-CZ" sz="140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a:lstStyle/>
          <a:p>
            <a:r>
              <a:rPr lang="cs-CZ" altLang="cs-CZ" sz="2400"/>
              <a:t>„Mléčná  forma“ fytosterolů</a:t>
            </a:r>
          </a:p>
        </p:txBody>
      </p:sp>
      <p:sp>
        <p:nvSpPr>
          <p:cNvPr id="851971" name="Rectangle 3"/>
          <p:cNvSpPr>
            <a:spLocks noGrp="1" noChangeArrowheads="1"/>
          </p:cNvSpPr>
          <p:nvPr>
            <p:ph type="body" idx="1"/>
          </p:nvPr>
        </p:nvSpPr>
        <p:spPr/>
        <p:txBody>
          <a:bodyPr/>
          <a:lstStyle/>
          <a:p>
            <a:r>
              <a:rPr lang="cs-CZ" altLang="cs-CZ" sz="2400" b="1"/>
              <a:t>Hypocholesterolemický efekt fytosterolů  je založen na redukci střevního vstřebávání cholesterolu</a:t>
            </a:r>
          </a:p>
          <a:p>
            <a:r>
              <a:rPr lang="cs-CZ" altLang="cs-CZ" sz="2400" b="1"/>
              <a:t>Kompetice o vazebná místa  v tzv. micelách</a:t>
            </a:r>
          </a:p>
          <a:p>
            <a:r>
              <a:rPr lang="cs-CZ" altLang="cs-CZ" sz="2400" b="1"/>
              <a:t>Fytosteroly mají větší afinitu, místa obsadí, ale nevstřebají se</a:t>
            </a:r>
          </a:p>
          <a:p>
            <a:r>
              <a:rPr lang="cs-CZ" altLang="cs-CZ" sz="2400" b="1"/>
              <a:t>Dávka 1,6–2 g – snížení celkového cholesterolu </a:t>
            </a:r>
          </a:p>
          <a:p>
            <a:pPr>
              <a:buFontTx/>
              <a:buNone/>
            </a:pPr>
            <a:r>
              <a:rPr lang="cs-CZ" altLang="cs-CZ" sz="2400" b="1"/>
              <a:t>    (LDL-CH) o 10 %</a:t>
            </a:r>
          </a:p>
          <a:p>
            <a:pPr>
              <a:buFontTx/>
              <a:buNone/>
            </a:pPr>
            <a:r>
              <a:rPr lang="cs-CZ" altLang="cs-CZ" sz="2400" b="1"/>
              <a:t>Přidávání  fytosterolů do nízkotučných mléčných</a:t>
            </a:r>
          </a:p>
          <a:p>
            <a:pPr>
              <a:buFontTx/>
              <a:buNone/>
            </a:pPr>
            <a:r>
              <a:rPr lang="cs-CZ" altLang="cs-CZ" sz="2400" b="1"/>
              <a:t>výrobků bylo technologicky zvládnuto později –</a:t>
            </a:r>
          </a:p>
          <a:p>
            <a:pPr>
              <a:buFontTx/>
              <a:buNone/>
            </a:pPr>
            <a:r>
              <a:rPr lang="cs-CZ" altLang="cs-CZ" sz="2400" b="1"/>
              <a:t>jogurtové minidrinky, jogurt, mléko – cena ?</a:t>
            </a:r>
          </a:p>
          <a:p>
            <a:pPr>
              <a:buFontTx/>
              <a:buNone/>
            </a:pPr>
            <a:endParaRPr lang="cs-CZ" altLang="cs-CZ" sz="2400" b="1"/>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cs-CZ" altLang="cs-CZ" smtClean="0">
              <a:effectLst/>
            </a:endParaRPr>
          </a:p>
        </p:txBody>
      </p:sp>
      <p:sp>
        <p:nvSpPr>
          <p:cNvPr id="66563" name="Rectangle 3"/>
          <p:cNvSpPr>
            <a:spLocks noGrp="1"/>
          </p:cNvSpPr>
          <p:nvPr>
            <p:ph type="body" idx="1"/>
          </p:nvPr>
        </p:nvSpPr>
        <p:spPr/>
        <p:txBody>
          <a:bodyPr/>
          <a:lstStyle/>
          <a:p>
            <a:pPr>
              <a:lnSpc>
                <a:spcPct val="80000"/>
              </a:lnSpc>
            </a:pPr>
            <a:r>
              <a:rPr lang="cs-CZ" altLang="cs-CZ" sz="2800" b="1" dirty="0" err="1" smtClean="0"/>
              <a:t>Antikariogenní</a:t>
            </a:r>
            <a:r>
              <a:rPr lang="cs-CZ" altLang="cs-CZ" sz="2800" dirty="0" smtClean="0"/>
              <a:t> : Potraviny nebo složky potravin, které mohou zvýšit pH slin na alkalickou úroveň a chránit zubní sklovinu</a:t>
            </a:r>
          </a:p>
          <a:p>
            <a:pPr>
              <a:lnSpc>
                <a:spcPct val="80000"/>
              </a:lnSpc>
            </a:pPr>
            <a:r>
              <a:rPr lang="cs-CZ" altLang="cs-CZ" sz="2800" b="1" dirty="0" smtClean="0"/>
              <a:t>Kariogenní </a:t>
            </a:r>
            <a:r>
              <a:rPr lang="cs-CZ" altLang="cs-CZ" sz="2800" dirty="0" smtClean="0"/>
              <a:t>: Potraviny / nápoje, které obsahují zkvasitelné sacharidy, které mohou způsobit pokles pH </a:t>
            </a:r>
            <a:r>
              <a:rPr lang="cs-CZ" altLang="cs-CZ" sz="2400" dirty="0" smtClean="0"/>
              <a:t>slin(K. MLÉČNÁ, OCTOVÁ, MRAVENČÍ</a:t>
            </a:r>
            <a:r>
              <a:rPr lang="cs-CZ" altLang="cs-CZ" sz="2800" dirty="0" smtClean="0"/>
              <a:t>)  pod 5.5 a demineralizaci při kontaktu s mikroorganismy v </a:t>
            </a:r>
            <a:r>
              <a:rPr lang="cs-CZ" altLang="cs-CZ" sz="2800" dirty="0" err="1" smtClean="0"/>
              <a:t>d.ú</a:t>
            </a:r>
            <a:r>
              <a:rPr lang="cs-CZ" altLang="cs-CZ" sz="2800" dirty="0" smtClean="0"/>
              <a:t>. </a:t>
            </a:r>
          </a:p>
          <a:p>
            <a:pPr>
              <a:lnSpc>
                <a:spcPct val="80000"/>
              </a:lnSpc>
            </a:pPr>
            <a:r>
              <a:rPr lang="cs-CZ" altLang="cs-CZ" sz="2800" b="1" dirty="0" err="1" smtClean="0"/>
              <a:t>Kariostatický</a:t>
            </a:r>
            <a:r>
              <a:rPr lang="cs-CZ" altLang="cs-CZ" sz="2800" dirty="0" smtClean="0"/>
              <a:t> : Potraviny, které nejsou metabolizovány mikroorganismy plaku a </a:t>
            </a:r>
            <a:br>
              <a:rPr lang="cs-CZ" altLang="cs-CZ" sz="2800" dirty="0" smtClean="0"/>
            </a:br>
            <a:r>
              <a:rPr lang="cs-CZ" altLang="cs-CZ" sz="2800" dirty="0" smtClean="0"/>
              <a:t>následně nezpůsobují pokles pH slin pod 5,5 do 30 minut </a:t>
            </a:r>
          </a:p>
        </p:txBody>
      </p:sp>
    </p:spTree>
    <p:extLst>
      <p:ext uri="{BB962C8B-B14F-4D97-AF65-F5344CB8AC3E}">
        <p14:creationId xmlns:p14="http://schemas.microsoft.com/office/powerpoint/2010/main" val="333950676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p:txBody>
          <a:bodyPr/>
          <a:lstStyle/>
          <a:p>
            <a:r>
              <a:rPr lang="cs-CZ" altLang="cs-CZ"/>
              <a:t>Omne vivum ex ovo</a:t>
            </a:r>
          </a:p>
        </p:txBody>
      </p:sp>
      <p:sp>
        <p:nvSpPr>
          <p:cNvPr id="506883" name="Rectangle 3"/>
          <p:cNvSpPr>
            <a:spLocks noGrp="1" noChangeArrowheads="1"/>
          </p:cNvSpPr>
          <p:nvPr>
            <p:ph type="body" idx="1"/>
          </p:nvPr>
        </p:nvSpPr>
        <p:spPr/>
        <p:txBody>
          <a:bodyPr/>
          <a:lstStyle/>
          <a:p>
            <a:pPr marL="457200" indent="-457200"/>
            <a:r>
              <a:rPr lang="cs-CZ" altLang="cs-CZ" sz="2400"/>
              <a:t>První popsaná domestikace slepice 3 200 p.n.l. – Indie</a:t>
            </a:r>
          </a:p>
          <a:p>
            <a:pPr marL="457200" indent="-457200"/>
            <a:r>
              <a:rPr lang="cs-CZ" altLang="cs-CZ" sz="2400"/>
              <a:t>Egypt , Čína – 1 400 p.n.l.  - pro vejce a živý orloj – kohout</a:t>
            </a:r>
          </a:p>
          <a:p>
            <a:pPr marL="457200" indent="-457200"/>
            <a:r>
              <a:rPr lang="cs-CZ" altLang="cs-CZ" sz="2400"/>
              <a:t>Slepičí vejce - denně  se spotřebuje 1,4 miliardy</a:t>
            </a:r>
          </a:p>
          <a:p>
            <a:pPr marL="457200" indent="-457200"/>
            <a:r>
              <a:rPr lang="cs-CZ" altLang="cs-CZ" sz="2400"/>
              <a:t> lovec- sběrač   - 1 vejce – 26 hodin - genetickým výběrem – nosná plemena, moderní způsob chovu – produkce</a:t>
            </a:r>
          </a:p>
          <a:p>
            <a:pPr marL="457200" indent="-457200"/>
            <a:r>
              <a:rPr lang="cs-CZ" altLang="cs-CZ" sz="2400"/>
              <a:t>Vejce inkubátorem pro vyvíjející se embryo – </a:t>
            </a:r>
          </a:p>
          <a:p>
            <a:pPr marL="457200" indent="-457200"/>
            <a:r>
              <a:rPr lang="cs-CZ" altLang="cs-CZ" sz="2400"/>
              <a:t>zdroj významných živin mimo vitamin C - mají  gulonolakton oxidázu pro  jeho syntézu z glukózy na rozdíl od morčete, primátů, frugivorní netopýrů</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lang="cs-CZ" altLang="cs-CZ" sz="2000"/>
              <a:t>UN OEUF PAR JOUR , EN FORME TOUJOURS</a:t>
            </a:r>
            <a:br>
              <a:rPr lang="cs-CZ" altLang="cs-CZ" sz="2000"/>
            </a:br>
            <a:r>
              <a:rPr lang="cs-CZ" altLang="cs-CZ" sz="2000"/>
              <a:t>4 vejce týdně (SPV)</a:t>
            </a:r>
          </a:p>
        </p:txBody>
      </p:sp>
      <p:pic>
        <p:nvPicPr>
          <p:cNvPr id="50893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03350" y="1628775"/>
            <a:ext cx="6365875" cy="4525963"/>
          </a:xfrm>
          <a:noFill/>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457200" y="274638"/>
            <a:ext cx="8002588" cy="922337"/>
          </a:xfrm>
        </p:spPr>
        <p:txBody>
          <a:bodyPr/>
          <a:lstStyle/>
          <a:p>
            <a:r>
              <a:rPr lang="cs-CZ" altLang="cs-CZ"/>
              <a:t>Výsledek zhodnocení</a:t>
            </a:r>
          </a:p>
        </p:txBody>
      </p:sp>
      <p:sp>
        <p:nvSpPr>
          <p:cNvPr id="330755" name="Rectangle 3"/>
          <p:cNvSpPr>
            <a:spLocks noGrp="1" noChangeArrowheads="1"/>
          </p:cNvSpPr>
          <p:nvPr>
            <p:ph type="body" sz="half" idx="1"/>
          </p:nvPr>
        </p:nvSpPr>
        <p:spPr>
          <a:xfrm>
            <a:off x="457200" y="1600200"/>
            <a:ext cx="8147050" cy="1973263"/>
          </a:xfrm>
        </p:spPr>
        <p:txBody>
          <a:bodyPr/>
          <a:lstStyle/>
          <a:p>
            <a:pPr>
              <a:buFontTx/>
              <a:buNone/>
            </a:pPr>
            <a:r>
              <a:rPr lang="cs-CZ" altLang="cs-CZ" sz="2800"/>
              <a:t>        Touto metodou jsme odhalili riziko </a:t>
            </a:r>
          </a:p>
          <a:p>
            <a:pPr>
              <a:buFontTx/>
              <a:buNone/>
            </a:pPr>
            <a:r>
              <a:rPr lang="cs-CZ" altLang="cs-CZ" sz="2800"/>
              <a:t>                           konzumu </a:t>
            </a:r>
          </a:p>
          <a:p>
            <a:pPr>
              <a:buFontTx/>
              <a:buNone/>
            </a:pPr>
            <a:endParaRPr lang="cs-CZ" altLang="cs-CZ" sz="2800"/>
          </a:p>
          <a:p>
            <a:pPr>
              <a:buFontTx/>
              <a:buNone/>
            </a:pPr>
            <a:r>
              <a:rPr lang="cs-CZ" altLang="cs-CZ" sz="2800"/>
              <a:t>                          </a:t>
            </a:r>
            <a:r>
              <a:rPr lang="cs-CZ" altLang="cs-CZ" sz="3600"/>
              <a:t>RAJČAT</a:t>
            </a:r>
          </a:p>
        </p:txBody>
      </p:sp>
      <p:pic>
        <p:nvPicPr>
          <p:cNvPr id="330756" name="Picture 4" descr="MP900406557[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987675" y="4076700"/>
            <a:ext cx="2106613" cy="2187575"/>
          </a:xfr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a:lstStyle/>
          <a:p>
            <a:r>
              <a:rPr lang="cs-CZ" altLang="cs-CZ"/>
              <a:t>VEJCE </a:t>
            </a:r>
          </a:p>
        </p:txBody>
      </p:sp>
      <p:sp>
        <p:nvSpPr>
          <p:cNvPr id="510979" name="Rectangle 3"/>
          <p:cNvSpPr>
            <a:spLocks noGrp="1" noChangeArrowheads="1"/>
          </p:cNvSpPr>
          <p:nvPr>
            <p:ph type="body" idx="1"/>
          </p:nvPr>
        </p:nvSpPr>
        <p:spPr/>
        <p:txBody>
          <a:bodyPr/>
          <a:lstStyle/>
          <a:p>
            <a:pPr>
              <a:lnSpc>
                <a:spcPct val="80000"/>
              </a:lnSpc>
            </a:pPr>
            <a:r>
              <a:rPr lang="cs-CZ" altLang="cs-CZ" sz="2000" b="1"/>
              <a:t>Vejce slepičí (50-70 g),křepelčí (9 g), kačení ( 70 g), husí (144 g), pštrosí – věk, plemeno, roční období, složení krmiva – vliv na složení </a:t>
            </a:r>
          </a:p>
          <a:p>
            <a:pPr>
              <a:lnSpc>
                <a:spcPct val="80000"/>
              </a:lnSpc>
            </a:pPr>
            <a:r>
              <a:rPr lang="cs-CZ" altLang="cs-CZ" sz="2000" b="1"/>
              <a:t>75,8, % vody, 12,6, % bílkovin, 9,9 % tuku a 1,7 % vitaminů a min. látek</a:t>
            </a:r>
          </a:p>
          <a:p>
            <a:pPr>
              <a:lnSpc>
                <a:spcPct val="80000"/>
              </a:lnSpc>
              <a:buFontTx/>
              <a:buNone/>
            </a:pPr>
            <a:r>
              <a:rPr lang="cs-CZ" altLang="cs-CZ" sz="2000" b="1"/>
              <a:t>     Energie 75,5 kcal ( 308,5 kJ) – 50 g </a:t>
            </a:r>
          </a:p>
          <a:p>
            <a:pPr>
              <a:lnSpc>
                <a:spcPct val="80000"/>
              </a:lnSpc>
              <a:buFontTx/>
              <a:buNone/>
            </a:pPr>
            <a:r>
              <a:rPr lang="cs-CZ" altLang="cs-CZ" sz="2000" b="1"/>
              <a:t>     </a:t>
            </a:r>
            <a:r>
              <a:rPr lang="cs-CZ" altLang="cs-CZ" sz="1600" b="1"/>
              <a:t>Vejce patří do skupiny potravin s velmi vysokou výživovou hodnotou. Jsou zdrojem vysoce kvalitních  a dobře stravitelných bílkovin-mají zastoupeny všechny esenciální aminokyseliny – ideální protein</a:t>
            </a:r>
            <a:r>
              <a:rPr lang="cs-CZ" altLang="cs-CZ" sz="2000" b="1"/>
              <a:t> </a:t>
            </a:r>
          </a:p>
          <a:p>
            <a:pPr>
              <a:lnSpc>
                <a:spcPct val="80000"/>
              </a:lnSpc>
            </a:pPr>
            <a:r>
              <a:rPr lang="cs-CZ" altLang="cs-CZ" sz="2000" b="1" u="sng"/>
              <a:t>aminokyselinové skóre  100 – </a:t>
            </a:r>
            <a:r>
              <a:rPr lang="cs-CZ" altLang="cs-CZ" sz="2000" b="1"/>
              <a:t>procentuální poměr obsahu nejčastějších limitujících AK ve vztahu k jejich obsahu k bílkovině vejce - bílkovina referenční </a:t>
            </a:r>
          </a:p>
          <a:p>
            <a:pPr>
              <a:lnSpc>
                <a:spcPct val="80000"/>
              </a:lnSpc>
            </a:pPr>
            <a:r>
              <a:rPr lang="cs-CZ" altLang="cs-CZ" sz="2000" b="1" u="sng"/>
              <a:t>index utilizace proteinů</a:t>
            </a:r>
            <a:r>
              <a:rPr lang="cs-CZ" altLang="cs-CZ" sz="2000" b="1"/>
              <a:t>  94 – procento dusíku zadrženého v těle  poměru k dusíku přijatého potravou</a:t>
            </a:r>
          </a:p>
          <a:p>
            <a:pPr>
              <a:lnSpc>
                <a:spcPct val="80000"/>
              </a:lnSpc>
            </a:pPr>
            <a:r>
              <a:rPr lang="cs-CZ" altLang="cs-CZ" sz="2000" b="1"/>
              <a:t>Bílkoviny žloutku – lipoproteiny ( LDL, HDL), livetin</a:t>
            </a:r>
          </a:p>
          <a:p>
            <a:pPr>
              <a:lnSpc>
                <a:spcPct val="80000"/>
              </a:lnSpc>
            </a:pPr>
            <a:r>
              <a:rPr lang="cs-CZ" altLang="cs-CZ" sz="2000" b="1"/>
              <a:t>Bílkoviny bílku – 40 – ovoalbumin(hlavní alergen), ovotransferin, ovomukoid, avidin – váže biotin v syrovém vejci, lysozym má bakteriocidní schopnost</a:t>
            </a:r>
          </a:p>
          <a:p>
            <a:pPr>
              <a:lnSpc>
                <a:spcPct val="80000"/>
              </a:lnSpc>
            </a:pPr>
            <a:endParaRPr lang="cs-CZ" altLang="cs-CZ" sz="2000" b="1"/>
          </a:p>
          <a:p>
            <a:pPr>
              <a:lnSpc>
                <a:spcPct val="80000"/>
              </a:lnSpc>
            </a:pPr>
            <a:r>
              <a:rPr lang="cs-CZ" altLang="cs-CZ" sz="2000"/>
              <a:t> </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r>
              <a:rPr lang="cs-CZ" altLang="cs-CZ"/>
              <a:t>Tuk</a:t>
            </a:r>
          </a:p>
        </p:txBody>
      </p:sp>
      <p:sp>
        <p:nvSpPr>
          <p:cNvPr id="513027" name="Rectangle 3"/>
          <p:cNvSpPr>
            <a:spLocks noGrp="1" noChangeArrowheads="1"/>
          </p:cNvSpPr>
          <p:nvPr>
            <p:ph type="body" idx="1"/>
          </p:nvPr>
        </p:nvSpPr>
        <p:spPr/>
        <p:txBody>
          <a:bodyPr/>
          <a:lstStyle/>
          <a:p>
            <a:r>
              <a:rPr lang="cs-CZ" altLang="cs-CZ" sz="2400" b="1"/>
              <a:t>4,5 g - 65 % triacylglyceroly, 31 % fosfolipidů (lecitin 26%),  4 % cholesterolu ( 200 mg-300mg)</a:t>
            </a:r>
          </a:p>
          <a:p>
            <a:r>
              <a:rPr lang="cs-CZ" altLang="cs-CZ" sz="2400" b="1"/>
              <a:t>Složení mastných kyselin žloutku závisí na složení krmiva</a:t>
            </a:r>
          </a:p>
          <a:p>
            <a:r>
              <a:rPr lang="cs-CZ" altLang="cs-CZ" sz="2400" b="1"/>
              <a:t>1,55 g SFA(palmitová, stearová) </a:t>
            </a:r>
          </a:p>
          <a:p>
            <a:r>
              <a:rPr lang="cs-CZ" altLang="cs-CZ" sz="2400" b="1"/>
              <a:t>1,91 g MUFA (olejová)</a:t>
            </a:r>
          </a:p>
          <a:p>
            <a:r>
              <a:rPr lang="cs-CZ" altLang="cs-CZ" sz="2400" b="1"/>
              <a:t>0,68 g PUFA (alfa-linolenovou, linolovou, DHA,arachidonovou)</a:t>
            </a:r>
          </a:p>
          <a:p>
            <a:r>
              <a:rPr lang="cs-CZ" altLang="cs-CZ" sz="2400" b="1"/>
              <a:t>0.05 g TFA</a:t>
            </a:r>
          </a:p>
          <a:p>
            <a:r>
              <a:rPr lang="cs-CZ" altLang="cs-CZ" sz="2400" b="1"/>
              <a:t>Omega-3 MK jejich obsah  lze zvýšit –mořské řasy, lněný olej až na 200 mg</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r>
              <a:rPr lang="cs-CZ" altLang="cs-CZ" sz="2400"/>
              <a:t>Vražedný cholesterol?!</a:t>
            </a:r>
          </a:p>
        </p:txBody>
      </p:sp>
      <p:sp>
        <p:nvSpPr>
          <p:cNvPr id="515075" name="Rectangle 3"/>
          <p:cNvSpPr>
            <a:spLocks noGrp="1" noChangeArrowheads="1"/>
          </p:cNvSpPr>
          <p:nvPr>
            <p:ph type="body" idx="1"/>
          </p:nvPr>
        </p:nvSpPr>
        <p:spPr>
          <a:xfrm>
            <a:off x="539750" y="1628775"/>
            <a:ext cx="8229600" cy="4525963"/>
          </a:xfrm>
        </p:spPr>
        <p:txBody>
          <a:bodyPr/>
          <a:lstStyle/>
          <a:p>
            <a:pPr>
              <a:buFontTx/>
              <a:buNone/>
            </a:pPr>
            <a:r>
              <a:rPr lang="cs-CZ" altLang="cs-CZ" sz="2000" b="1"/>
              <a:t>Od roku 1960 zjednodušený pohled na cholesterol stravy  =  </a:t>
            </a:r>
          </a:p>
          <a:p>
            <a:pPr>
              <a:buFontTx/>
              <a:buNone/>
            </a:pPr>
            <a:r>
              <a:rPr lang="cs-CZ" altLang="cs-CZ" sz="2000" b="1"/>
              <a:t>hladina cholesterolu v krvi - pokles spotřeby vajec </a:t>
            </a:r>
          </a:p>
          <a:p>
            <a:pPr>
              <a:buFontTx/>
              <a:buNone/>
            </a:pPr>
            <a:r>
              <a:rPr lang="cs-CZ" altLang="cs-CZ" sz="2000" b="1"/>
              <a:t>Vejce obviňována jako největší dodavatel cholesterolu- spojitost </a:t>
            </a:r>
          </a:p>
          <a:p>
            <a:pPr>
              <a:buFontTx/>
              <a:buNone/>
            </a:pPr>
            <a:r>
              <a:rPr lang="cs-CZ" altLang="cs-CZ" sz="2000" b="1"/>
              <a:t>s rizikem KVO</a:t>
            </a:r>
          </a:p>
          <a:p>
            <a:pPr>
              <a:buFontTx/>
              <a:buNone/>
            </a:pPr>
            <a:r>
              <a:rPr lang="cs-CZ" altLang="cs-CZ" sz="2000" b="1"/>
              <a:t>Změna koncem 90 letech – korelační studie nepotvrdily</a:t>
            </a:r>
          </a:p>
          <a:p>
            <a:pPr>
              <a:buFontTx/>
              <a:buNone/>
            </a:pPr>
            <a:r>
              <a:rPr lang="cs-CZ" altLang="cs-CZ" sz="2000" b="1"/>
              <a:t>Where would we be without the eggs?(McNamara D. J. 2000)</a:t>
            </a:r>
          </a:p>
          <a:p>
            <a:pPr>
              <a:buFontTx/>
              <a:buNone/>
            </a:pPr>
            <a:r>
              <a:rPr lang="cs-CZ" altLang="cs-CZ" sz="2000" b="1"/>
              <a:t>Nasycené mastné kyseliny a trans MK hlavní dietární </a:t>
            </a:r>
          </a:p>
          <a:p>
            <a:pPr>
              <a:buFontTx/>
              <a:buNone/>
            </a:pPr>
            <a:r>
              <a:rPr lang="cs-CZ" altLang="cs-CZ" sz="2000" b="1"/>
              <a:t>determinanty krevního cholesterolu</a:t>
            </a:r>
          </a:p>
          <a:p>
            <a:pPr>
              <a:buFontTx/>
              <a:buNone/>
            </a:pPr>
            <a:r>
              <a:rPr lang="cs-CZ" altLang="cs-CZ" sz="2000" b="1"/>
              <a:t>Klinické studie  potvrdily jen malý vliv – vejce zvyšují oba</a:t>
            </a:r>
          </a:p>
          <a:p>
            <a:pPr>
              <a:buFontTx/>
              <a:buNone/>
            </a:pPr>
            <a:r>
              <a:rPr lang="cs-CZ" altLang="cs-CZ" sz="2000" b="1"/>
              <a:t>poměr LDL :HDL – 1 vejce denně 0,3-1,2 %</a:t>
            </a:r>
          </a:p>
          <a:p>
            <a:pPr>
              <a:buFontTx/>
              <a:buNone/>
            </a:pPr>
            <a:r>
              <a:rPr lang="cs-CZ" altLang="cs-CZ" sz="2000" b="1"/>
              <a:t>Oxidované formy cholesterolu – zdravotním rizikem</a:t>
            </a:r>
          </a:p>
          <a:p>
            <a:pPr>
              <a:buFontTx/>
              <a:buNone/>
            </a:pPr>
            <a:endParaRPr lang="cs-CZ" altLang="cs-CZ" sz="2000" b="1"/>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lstStyle/>
          <a:p>
            <a:endParaRPr lang="cs-CZ" altLang="cs-CZ"/>
          </a:p>
        </p:txBody>
      </p:sp>
      <p:sp>
        <p:nvSpPr>
          <p:cNvPr id="517123" name="Rectangle 3"/>
          <p:cNvSpPr>
            <a:spLocks noGrp="1" noChangeArrowheads="1"/>
          </p:cNvSpPr>
          <p:nvPr>
            <p:ph type="body" sz="half" idx="1"/>
          </p:nvPr>
        </p:nvSpPr>
        <p:spPr/>
        <p:txBody>
          <a:bodyPr/>
          <a:lstStyle/>
          <a:p>
            <a:pPr>
              <a:buFontTx/>
              <a:buNone/>
            </a:pPr>
            <a:r>
              <a:rPr lang="cs-CZ" altLang="cs-CZ" sz="2800" b="1"/>
              <a:t>Křepelčí vejce má také </a:t>
            </a:r>
          </a:p>
          <a:p>
            <a:pPr>
              <a:buFontTx/>
              <a:buNone/>
            </a:pPr>
            <a:r>
              <a:rPr lang="cs-CZ" altLang="cs-CZ" sz="2800" b="1"/>
              <a:t>cholesterol !</a:t>
            </a:r>
          </a:p>
          <a:p>
            <a:pPr>
              <a:buFontTx/>
              <a:buNone/>
            </a:pPr>
            <a:r>
              <a:rPr lang="cs-CZ" altLang="cs-CZ" sz="2800" b="1"/>
              <a:t>Množství cholesterolu ve vejci</a:t>
            </a:r>
          </a:p>
          <a:p>
            <a:pPr>
              <a:buFontTx/>
              <a:buNone/>
            </a:pPr>
            <a:r>
              <a:rPr lang="cs-CZ" altLang="cs-CZ" sz="2800" b="1"/>
              <a:t>vychází z potřeb embrya -</a:t>
            </a:r>
          </a:p>
          <a:p>
            <a:pPr>
              <a:buFontTx/>
              <a:buNone/>
            </a:pPr>
            <a:r>
              <a:rPr lang="cs-CZ" altLang="cs-CZ" sz="2800" b="1"/>
              <a:t>nedá se snadno  ovlivnit</a:t>
            </a:r>
          </a:p>
          <a:p>
            <a:pPr>
              <a:buFontTx/>
              <a:buNone/>
            </a:pPr>
            <a:endParaRPr lang="cs-CZ" altLang="cs-CZ" sz="2800" b="1"/>
          </a:p>
          <a:p>
            <a:pPr>
              <a:buFontTx/>
              <a:buNone/>
            </a:pPr>
            <a:r>
              <a:rPr lang="cs-CZ" altLang="cs-CZ" sz="2800" b="1"/>
              <a:t>                          </a:t>
            </a:r>
          </a:p>
          <a:p>
            <a:pPr>
              <a:buFontTx/>
              <a:buNone/>
            </a:pPr>
            <a:endParaRPr lang="cs-CZ" altLang="cs-CZ" sz="2800" b="1"/>
          </a:p>
          <a:p>
            <a:endParaRPr lang="cs-CZ" altLang="cs-CZ" sz="2800"/>
          </a:p>
        </p:txBody>
      </p:sp>
      <p:pic>
        <p:nvPicPr>
          <p:cNvPr id="517124" name="Picture 4" descr="krepelka_vejc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27538" y="2752725"/>
            <a:ext cx="3668712" cy="2981325"/>
          </a:xfrm>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p:txBody>
          <a:bodyPr/>
          <a:lstStyle/>
          <a:p>
            <a:r>
              <a:rPr lang="cs-CZ" altLang="cs-CZ" sz="2800"/>
              <a:t>Riziko konzumace vajec ?</a:t>
            </a:r>
          </a:p>
        </p:txBody>
      </p:sp>
      <p:pic>
        <p:nvPicPr>
          <p:cNvPr id="5253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3713" y="1516063"/>
            <a:ext cx="6048375" cy="5056187"/>
          </a:xfrm>
          <a:noFill/>
          <a:ln/>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r>
              <a:rPr lang="cs-CZ" altLang="cs-CZ" sz="2400">
                <a:solidFill>
                  <a:srgbClr val="7F7F7F"/>
                </a:solidFill>
              </a:rPr>
              <a:t>Vejce zdrojem vitaminů a minerálních látek</a:t>
            </a:r>
            <a:br>
              <a:rPr lang="cs-CZ" altLang="cs-CZ" sz="2400">
                <a:solidFill>
                  <a:srgbClr val="7F7F7F"/>
                </a:solidFill>
              </a:rPr>
            </a:br>
            <a:r>
              <a:rPr lang="cs-CZ" altLang="cs-CZ" sz="2400">
                <a:solidFill>
                  <a:srgbClr val="7F7F7F"/>
                </a:solidFill>
              </a:rPr>
              <a:t>- funkční potravina</a:t>
            </a:r>
          </a:p>
        </p:txBody>
      </p:sp>
      <p:sp>
        <p:nvSpPr>
          <p:cNvPr id="527363" name="Rectangle 3"/>
          <p:cNvSpPr>
            <a:spLocks noGrp="1" noChangeArrowheads="1"/>
          </p:cNvSpPr>
          <p:nvPr>
            <p:ph type="body" idx="1"/>
          </p:nvPr>
        </p:nvSpPr>
        <p:spPr/>
        <p:txBody>
          <a:bodyPr/>
          <a:lstStyle/>
          <a:p>
            <a:r>
              <a:rPr lang="cs-CZ" altLang="cs-CZ" sz="2000"/>
              <a:t>Jeden z přirozených zdrojů vitaminů D a B12,k.listová,B2</a:t>
            </a:r>
          </a:p>
          <a:p>
            <a:r>
              <a:rPr lang="cs-CZ" altLang="cs-CZ" sz="2000"/>
              <a:t>Vitamin E až 10x vyšší  vlivem krmiva</a:t>
            </a:r>
          </a:p>
          <a:p>
            <a:r>
              <a:rPr lang="cs-CZ" altLang="cs-CZ" sz="2000"/>
              <a:t>Karotenoidy –lutein a zeaxantin –zbarvení žloutku-lepší biologická využitelnost než z rostlinných zdrojů( ochrana proti na věk vázané makulární degeneraci)</a:t>
            </a:r>
          </a:p>
          <a:p>
            <a:r>
              <a:rPr lang="cs-CZ" altLang="cs-CZ" sz="2000"/>
              <a:t>Cholin- v 1999 esenciální živina v USA RDI- rozvoj  a funkci mozku,součást acetylcholinu – 125 mg/ vejce(soja)</a:t>
            </a:r>
          </a:p>
          <a:p>
            <a:r>
              <a:rPr lang="cs-CZ" altLang="cs-CZ" sz="2000"/>
              <a:t>Železo (žloutek)- využitelnost nehemové Fe</a:t>
            </a:r>
          </a:p>
          <a:p>
            <a:r>
              <a:rPr lang="cs-CZ" altLang="cs-CZ" sz="2000"/>
              <a:t>Fosfor, sodík, draslík, zinek</a:t>
            </a:r>
          </a:p>
          <a:p>
            <a:r>
              <a:rPr lang="cs-CZ" altLang="cs-CZ" sz="2000"/>
              <a:t>Jod 25 ug/ vejce krmivem se dá 2-3x zvýšit, podobně i selen 9x</a:t>
            </a:r>
          </a:p>
          <a:p>
            <a:endParaRPr lang="cs-CZ" altLang="cs-CZ" sz="2000"/>
          </a:p>
        </p:txBody>
      </p:sp>
      <p:sp>
        <p:nvSpPr>
          <p:cNvPr id="527364" name="Rectangle 4"/>
          <p:cNvSpPr>
            <a:spLocks noChangeArrowheads="1"/>
          </p:cNvSpPr>
          <p:nvPr/>
        </p:nvSpPr>
        <p:spPr bwMode="auto">
          <a:xfrm>
            <a:off x="2124075" y="1844675"/>
            <a:ext cx="4572000" cy="120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ltLang="cs-CZ" sz="2400">
              <a:solidFill>
                <a:srgbClr val="7F7F7F"/>
              </a:solidFill>
              <a:latin typeface="Arial Narrow" panose="020B0606020202030204" pitchFamily="34" charset="0"/>
            </a:endParaRPr>
          </a:p>
          <a:p>
            <a:endParaRPr lang="cs-CZ" altLang="cs-CZ" sz="2400">
              <a:solidFill>
                <a:srgbClr val="7F7F7F"/>
              </a:solidFill>
              <a:latin typeface="Arial Narrow" panose="020B0606020202030204" pitchFamily="34" charset="0"/>
            </a:endParaRPr>
          </a:p>
          <a:p>
            <a:pPr eaLnBrk="0" hangingPunct="0">
              <a:lnSpc>
                <a:spcPct val="90000"/>
              </a:lnSpc>
              <a:spcBef>
                <a:spcPct val="50000"/>
              </a:spcBef>
              <a:buFont typeface="Arial" panose="020B0604020202020204" pitchFamily="34" charset="0"/>
              <a:buChar char="•"/>
            </a:pPr>
            <a:endParaRPr lang="cs-CZ" altLang="cs-CZ" sz="1800">
              <a:solidFill>
                <a:srgbClr val="7F7F7F"/>
              </a:solidFill>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cs-CZ" altLang="cs-CZ" sz="2400"/>
              <a:t>Nutriční význam</a:t>
            </a:r>
          </a:p>
        </p:txBody>
      </p:sp>
      <p:sp>
        <p:nvSpPr>
          <p:cNvPr id="529411" name="Rectangle 3"/>
          <p:cNvSpPr>
            <a:spLocks noGrp="1" noChangeArrowheads="1"/>
          </p:cNvSpPr>
          <p:nvPr>
            <p:ph type="body" idx="1"/>
          </p:nvPr>
        </p:nvSpPr>
        <p:spPr/>
        <p:txBody>
          <a:bodyPr/>
          <a:lstStyle/>
          <a:p>
            <a:pPr>
              <a:spcBef>
                <a:spcPct val="0"/>
              </a:spcBef>
              <a:buFontTx/>
              <a:buNone/>
            </a:pPr>
            <a:r>
              <a:rPr lang="cs-CZ" altLang="cs-CZ" sz="2400"/>
              <a:t>Energie 1,3 %</a:t>
            </a:r>
          </a:p>
          <a:p>
            <a:pPr>
              <a:spcBef>
                <a:spcPct val="0"/>
              </a:spcBef>
              <a:buFontTx/>
              <a:buNone/>
            </a:pPr>
            <a:r>
              <a:rPr lang="cs-CZ" altLang="cs-CZ" sz="2400"/>
              <a:t>2 - 6 % pokrývá devět nutrientů – Fe, Zn, foláty, B12, B6,</a:t>
            </a:r>
          </a:p>
          <a:p>
            <a:pPr>
              <a:spcBef>
                <a:spcPct val="0"/>
              </a:spcBef>
              <a:buFontTx/>
              <a:buNone/>
            </a:pPr>
            <a:r>
              <a:rPr lang="cs-CZ" altLang="cs-CZ" sz="2400"/>
              <a:t> B2, vitamin A a E, bílkoviny</a:t>
            </a:r>
          </a:p>
          <a:p>
            <a:pPr>
              <a:spcBef>
                <a:spcPct val="0"/>
              </a:spcBef>
              <a:buFontTx/>
              <a:buNone/>
            </a:pPr>
            <a:r>
              <a:rPr lang="cs-CZ" altLang="cs-CZ" sz="2400"/>
              <a:t>Pro seniory,chronicky nemocné, těhotné,redukce </a:t>
            </a:r>
          </a:p>
          <a:p>
            <a:pPr>
              <a:spcBef>
                <a:spcPct val="0"/>
              </a:spcBef>
              <a:buFontTx/>
              <a:buNone/>
            </a:pPr>
            <a:r>
              <a:rPr lang="cs-CZ" altLang="cs-CZ" sz="2400"/>
              <a:t>hmotnosti – dobrý sytící efekt, zpomaluje pasáž </a:t>
            </a:r>
          </a:p>
          <a:p>
            <a:pPr>
              <a:spcBef>
                <a:spcPct val="0"/>
              </a:spcBef>
              <a:buFontTx/>
              <a:buNone/>
            </a:pPr>
            <a:r>
              <a:rPr lang="cs-CZ" altLang="cs-CZ" sz="2400"/>
              <a:t>žaludkem</a:t>
            </a:r>
          </a:p>
          <a:p>
            <a:pPr>
              <a:spcBef>
                <a:spcPct val="0"/>
              </a:spcBef>
              <a:buFontTx/>
              <a:buNone/>
            </a:pPr>
            <a:r>
              <a:rPr lang="cs-CZ" altLang="cs-CZ" sz="2400"/>
              <a:t>Proteinová potravina ze sušeného vaječného bílku</a:t>
            </a:r>
          </a:p>
          <a:p>
            <a:pPr>
              <a:spcBef>
                <a:spcPct val="0"/>
              </a:spcBef>
              <a:buFontTx/>
              <a:buNone/>
            </a:pPr>
            <a:r>
              <a:rPr lang="cs-CZ" altLang="cs-CZ" sz="2400"/>
              <a:t>Riziko – </a:t>
            </a:r>
            <a:r>
              <a:rPr lang="cs-CZ" altLang="cs-CZ" sz="2400" i="1"/>
              <a:t>Salmonela enterica – </a:t>
            </a:r>
            <a:r>
              <a:rPr lang="cs-CZ" altLang="cs-CZ" sz="2400" u="sng"/>
              <a:t>70°C </a:t>
            </a:r>
          </a:p>
          <a:p>
            <a:pPr>
              <a:spcBef>
                <a:spcPct val="0"/>
              </a:spcBef>
              <a:buFontTx/>
              <a:buNone/>
            </a:pPr>
            <a:r>
              <a:rPr lang="cs-CZ" altLang="cs-CZ" sz="2400"/>
              <a:t>Omezení diabetici, f. dyslipidémie</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457200" y="274638"/>
            <a:ext cx="8229600" cy="700087"/>
          </a:xfrm>
        </p:spPr>
        <p:txBody>
          <a:bodyPr/>
          <a:lstStyle/>
          <a:p>
            <a:r>
              <a:rPr lang="cs-CZ" altLang="cs-CZ" sz="4000">
                <a:solidFill>
                  <a:srgbClr val="CC9900"/>
                </a:solidFill>
              </a:rPr>
              <a:t>Vejce</a:t>
            </a:r>
          </a:p>
        </p:txBody>
      </p:sp>
      <p:sp>
        <p:nvSpPr>
          <p:cNvPr id="533507" name="Rectangle 3"/>
          <p:cNvSpPr>
            <a:spLocks noGrp="1" noChangeArrowheads="1"/>
          </p:cNvSpPr>
          <p:nvPr>
            <p:ph type="body" sz="half" idx="1"/>
          </p:nvPr>
        </p:nvSpPr>
        <p:spPr>
          <a:xfrm>
            <a:off x="0" y="908050"/>
            <a:ext cx="3779838" cy="5761038"/>
          </a:xfrm>
        </p:spPr>
        <p:txBody>
          <a:bodyPr/>
          <a:lstStyle/>
          <a:p>
            <a:pPr>
              <a:buFontTx/>
              <a:buNone/>
            </a:pPr>
            <a:r>
              <a:rPr lang="cs-CZ" altLang="cs-CZ" sz="2800" b="1"/>
              <a:t>Třída jakosti A</a:t>
            </a:r>
          </a:p>
          <a:p>
            <a:r>
              <a:rPr lang="cs-CZ" altLang="cs-CZ" sz="2800"/>
              <a:t>Čerstvá EXTRA A</a:t>
            </a:r>
          </a:p>
          <a:p>
            <a:r>
              <a:rPr lang="cs-CZ" altLang="cs-CZ" sz="2800"/>
              <a:t>Čerstvá A</a:t>
            </a:r>
          </a:p>
          <a:p>
            <a:pPr>
              <a:buFontTx/>
              <a:buNone/>
            </a:pPr>
            <a:r>
              <a:rPr lang="cs-CZ" altLang="cs-CZ" sz="2800"/>
              <a:t>   Uchovávají se při nekolísavé teplotě do 18</a:t>
            </a:r>
            <a:r>
              <a:rPr lang="en-US" altLang="cs-CZ" sz="2800">
                <a:cs typeface="Arial" panose="020B0604020202020204" pitchFamily="34" charset="0"/>
              </a:rPr>
              <a:t>°</a:t>
            </a:r>
            <a:r>
              <a:rPr lang="cs-CZ" altLang="cs-CZ" sz="2800">
                <a:cs typeface="Arial" panose="020B0604020202020204" pitchFamily="34" charset="0"/>
              </a:rPr>
              <a:t> C</a:t>
            </a:r>
          </a:p>
          <a:p>
            <a:pPr>
              <a:buFontTx/>
              <a:buNone/>
            </a:pPr>
            <a:r>
              <a:rPr lang="cs-CZ" altLang="cs-CZ" sz="2800" b="1">
                <a:cs typeface="Arial" panose="020B0604020202020204" pitchFamily="34" charset="0"/>
              </a:rPr>
              <a:t>Hmotnostní skupina</a:t>
            </a:r>
          </a:p>
          <a:p>
            <a:pPr>
              <a:buFontTx/>
              <a:buNone/>
            </a:pPr>
            <a:r>
              <a:rPr lang="cs-CZ" altLang="cs-CZ" sz="1800">
                <a:cs typeface="Arial" panose="020B0604020202020204" pitchFamily="34" charset="0"/>
              </a:rPr>
              <a:t>XL - velmi velká nad 73 g</a:t>
            </a:r>
          </a:p>
          <a:p>
            <a:pPr>
              <a:buFontTx/>
              <a:buNone/>
            </a:pPr>
            <a:r>
              <a:rPr lang="cs-CZ" altLang="cs-CZ" sz="1800">
                <a:cs typeface="Arial" panose="020B0604020202020204" pitchFamily="34" charset="0"/>
              </a:rPr>
              <a:t>L - velká</a:t>
            </a:r>
          </a:p>
          <a:p>
            <a:pPr>
              <a:buFontTx/>
              <a:buNone/>
            </a:pPr>
            <a:r>
              <a:rPr lang="cs-CZ" altLang="cs-CZ" sz="1800">
                <a:cs typeface="Arial" panose="020B0604020202020204" pitchFamily="34" charset="0"/>
              </a:rPr>
              <a:t>M - střední</a:t>
            </a:r>
          </a:p>
          <a:p>
            <a:pPr>
              <a:buFontTx/>
              <a:buNone/>
            </a:pPr>
            <a:r>
              <a:rPr lang="cs-CZ" altLang="cs-CZ" sz="1800">
                <a:cs typeface="Arial" panose="020B0604020202020204" pitchFamily="34" charset="0"/>
              </a:rPr>
              <a:t>S – malá pod 53 g</a:t>
            </a:r>
          </a:p>
          <a:p>
            <a:pPr>
              <a:buFontTx/>
              <a:buNone/>
            </a:pPr>
            <a:r>
              <a:rPr lang="cs-CZ" altLang="cs-CZ" sz="1800" b="1">
                <a:cs typeface="Arial" panose="020B0604020202020204" pitchFamily="34" charset="0"/>
              </a:rPr>
              <a:t>3CZ3466XL</a:t>
            </a:r>
          </a:p>
          <a:p>
            <a:pPr>
              <a:buFontTx/>
              <a:buNone/>
            </a:pPr>
            <a:r>
              <a:rPr lang="cs-CZ" altLang="cs-CZ" sz="1800" b="1">
                <a:cs typeface="Arial" panose="020B0604020202020204" pitchFamily="34" charset="0"/>
              </a:rPr>
              <a:t>Trvanlivost  1 měsíc</a:t>
            </a:r>
          </a:p>
          <a:p>
            <a:pPr>
              <a:buFontTx/>
              <a:buNone/>
            </a:pPr>
            <a:r>
              <a:rPr lang="cs-CZ" altLang="cs-CZ" sz="1800" b="1">
                <a:cs typeface="Arial" panose="020B0604020202020204" pitchFamily="34" charset="0"/>
              </a:rPr>
              <a:t>u balených vajec</a:t>
            </a:r>
            <a:endParaRPr lang="en-US" altLang="cs-CZ" sz="1800" b="1">
              <a:cs typeface="Arial" panose="020B0604020202020204" pitchFamily="34" charset="0"/>
            </a:endParaRPr>
          </a:p>
        </p:txBody>
      </p:sp>
      <p:graphicFrame>
        <p:nvGraphicFramePr>
          <p:cNvPr id="533529" name="Group 25"/>
          <p:cNvGraphicFramePr>
            <a:graphicFrameLocks noGrp="1"/>
          </p:cNvGraphicFramePr>
          <p:nvPr>
            <p:ph sz="quarter" idx="3"/>
          </p:nvPr>
        </p:nvGraphicFramePr>
        <p:xfrm>
          <a:off x="3924300" y="2565400"/>
          <a:ext cx="5184775" cy="4318319"/>
        </p:xfrm>
        <a:graphic>
          <a:graphicData uri="http://schemas.openxmlformats.org/drawingml/2006/table">
            <a:tbl>
              <a:tblPr/>
              <a:tblGrid>
                <a:gridCol w="792163"/>
                <a:gridCol w="4392612"/>
              </a:tblGrid>
              <a:tr h="5857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kód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typ chovu, země, reg. č. chovu, hmotnost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83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ve volném výběhu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57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v halách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0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v klecích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83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z ekologického zemědělství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33528" name="Picture 24" descr="MC900215943[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327650" y="1052513"/>
            <a:ext cx="2678113" cy="1152525"/>
          </a:xfrm>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r>
              <a:rPr lang="cs-CZ" altLang="cs-CZ" sz="4000"/>
              <a:t>750 – 1.600 g</a:t>
            </a:r>
            <a:br>
              <a:rPr lang="cs-CZ" altLang="cs-CZ" sz="4000"/>
            </a:br>
            <a:r>
              <a:rPr lang="cs-CZ" altLang="cs-CZ" sz="2400"/>
              <a:t>hydrometrický test</a:t>
            </a:r>
          </a:p>
        </p:txBody>
      </p:sp>
      <p:pic>
        <p:nvPicPr>
          <p:cNvPr id="535555" name="Picture 3" descr="pstrosi_vej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1844675"/>
            <a:ext cx="6026150" cy="4248150"/>
          </a:xfrm>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r>
              <a:rPr lang="cs-CZ" altLang="cs-CZ" sz="4000"/>
              <a:t>Ryby a plody moře-patří k nejstarší potravině</a:t>
            </a:r>
          </a:p>
        </p:txBody>
      </p:sp>
      <p:pic>
        <p:nvPicPr>
          <p:cNvPr id="558083" name="Picture 3" descr="health_benefits1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42988" y="2133600"/>
            <a:ext cx="2159000" cy="3311525"/>
          </a:xfrm>
        </p:spPr>
      </p:pic>
      <p:pic>
        <p:nvPicPr>
          <p:cNvPr id="558084" name="Picture 4" descr="health_benefits1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00563" y="3068638"/>
            <a:ext cx="3879850" cy="2447925"/>
          </a:xfr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9" name="Rectangle 5"/>
          <p:cNvSpPr>
            <a:spLocks noGrp="1" noChangeArrowheads="1"/>
          </p:cNvSpPr>
          <p:nvPr>
            <p:ph type="title"/>
          </p:nvPr>
        </p:nvSpPr>
        <p:spPr/>
        <p:txBody>
          <a:bodyPr/>
          <a:lstStyle/>
          <a:p>
            <a:r>
              <a:rPr lang="cs-CZ" altLang="cs-CZ" dirty="0" smtClean="0"/>
              <a:t> </a:t>
            </a:r>
            <a:r>
              <a:rPr lang="cs-CZ" altLang="cs-CZ" dirty="0"/>
              <a:t>Nutriční </a:t>
            </a:r>
            <a:r>
              <a:rPr lang="cs-CZ" altLang="cs-CZ" dirty="0" smtClean="0"/>
              <a:t>bubliny</a:t>
            </a:r>
            <a:endParaRPr lang="cs-CZ" altLang="cs-CZ" dirty="0"/>
          </a:p>
        </p:txBody>
      </p:sp>
      <p:pic>
        <p:nvPicPr>
          <p:cNvPr id="39014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52688" y="2517775"/>
            <a:ext cx="4238625" cy="2690813"/>
          </a:xfrm>
          <a:noFill/>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p:txBody>
          <a:bodyPr/>
          <a:lstStyle/>
          <a:p>
            <a:r>
              <a:rPr lang="cs-CZ" altLang="cs-CZ" sz="2800" i="1"/>
              <a:t>25 států Evropy s nejvyšší spotřebou ryb na osobu (podle FAOSTAT, 2004)</a:t>
            </a:r>
            <a:r>
              <a:rPr lang="cs-CZ" altLang="cs-CZ"/>
              <a:t> </a:t>
            </a:r>
            <a:r>
              <a:rPr lang="cs-CZ" altLang="cs-CZ" sz="2000"/>
              <a:t>(4,5+1,5 kg)</a:t>
            </a:r>
          </a:p>
        </p:txBody>
      </p:sp>
      <p:pic>
        <p:nvPicPr>
          <p:cNvPr id="5662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27100" y="1600200"/>
            <a:ext cx="7289800" cy="4525963"/>
          </a:xfrm>
          <a:noFill/>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p:txBody>
          <a:bodyPr/>
          <a:lstStyle/>
          <a:p>
            <a:endParaRPr lang="cs-CZ" altLang="cs-CZ"/>
          </a:p>
        </p:txBody>
      </p:sp>
      <p:sp>
        <p:nvSpPr>
          <p:cNvPr id="568323" name="Rectangle 3"/>
          <p:cNvSpPr>
            <a:spLocks noGrp="1" noChangeArrowheads="1"/>
          </p:cNvSpPr>
          <p:nvPr>
            <p:ph type="body" idx="1"/>
          </p:nvPr>
        </p:nvSpPr>
        <p:spPr/>
        <p:txBody>
          <a:bodyPr/>
          <a:lstStyle/>
          <a:p>
            <a:pPr>
              <a:lnSpc>
                <a:spcPct val="80000"/>
              </a:lnSpc>
            </a:pPr>
            <a:r>
              <a:rPr lang="cs-CZ" altLang="cs-CZ" sz="1800"/>
              <a:t>Největší rozkvět rybnikářství v našich zemích v 15.- 17. století(první zmínky v roce1115) Kapr   87 % (460 př.n.l. v Číně první akvakultury)</a:t>
            </a:r>
          </a:p>
          <a:p>
            <a:pPr>
              <a:lnSpc>
                <a:spcPct val="80000"/>
              </a:lnSpc>
            </a:pPr>
            <a:r>
              <a:rPr lang="cs-CZ" altLang="cs-CZ" sz="1800"/>
              <a:t>60. léta m.s. v Norsku založeny první farmy na odchov atlantských lososů, dnes V. Británie, Kanada , USA, Chile</a:t>
            </a:r>
          </a:p>
          <a:p>
            <a:pPr>
              <a:lnSpc>
                <a:spcPct val="80000"/>
              </a:lnSpc>
            </a:pPr>
            <a:r>
              <a:rPr lang="cs-CZ" altLang="cs-CZ" sz="1800"/>
              <a:t>Tuňák žlutoploutvý v akvakultuře – Austrálie, Japonsko</a:t>
            </a:r>
          </a:p>
          <a:p>
            <a:pPr>
              <a:lnSpc>
                <a:spcPct val="80000"/>
              </a:lnSpc>
            </a:pPr>
            <a:r>
              <a:rPr lang="cs-CZ" altLang="cs-CZ" sz="1800"/>
              <a:t>Průmyslový lov od 70. let obrovské sítě polapí celé hejno</a:t>
            </a:r>
          </a:p>
          <a:p>
            <a:pPr>
              <a:lnSpc>
                <a:spcPct val="80000"/>
              </a:lnSpc>
            </a:pPr>
            <a:r>
              <a:rPr lang="cs-CZ" altLang="cs-CZ" sz="1800"/>
              <a:t>Bílkovin 16 - 20 %  a 50- 83 % vody dle tučnosti ryb</a:t>
            </a:r>
          </a:p>
          <a:p>
            <a:pPr>
              <a:lnSpc>
                <a:spcPct val="80000"/>
              </a:lnSpc>
            </a:pPr>
            <a:r>
              <a:rPr lang="cs-CZ" altLang="cs-CZ" sz="1800"/>
              <a:t>Tuk  1 - 35 %  - významné polynenasycené MK –omega – 3 – eikosapentaenová a dokosahexaenová v tučných mořských rybách</a:t>
            </a:r>
          </a:p>
          <a:p>
            <a:pPr>
              <a:lnSpc>
                <a:spcPct val="80000"/>
              </a:lnSpc>
            </a:pPr>
            <a:r>
              <a:rPr lang="cs-CZ" altLang="cs-CZ" sz="1800"/>
              <a:t> více než 10 % tuku - makrela, sledˇ, tuňák, losos, sardinka/úhoř</a:t>
            </a:r>
          </a:p>
          <a:p>
            <a:pPr>
              <a:lnSpc>
                <a:spcPct val="80000"/>
              </a:lnSpc>
            </a:pPr>
            <a:r>
              <a:rPr lang="cs-CZ" altLang="cs-CZ" sz="1800"/>
              <a:t> středně tučné 2-10 % amur, hejk, tolstolobik, pstruh, sumec </a:t>
            </a:r>
          </a:p>
          <a:p>
            <a:pPr>
              <a:lnSpc>
                <a:spcPct val="80000"/>
              </a:lnSpc>
            </a:pPr>
            <a:r>
              <a:rPr lang="cs-CZ" altLang="cs-CZ" sz="1800"/>
              <a:t>Minerální látky: K, P, Ca (sardinky s kostmi), Fe, Zn, jod, selen, fluor </a:t>
            </a:r>
          </a:p>
          <a:p>
            <a:pPr>
              <a:lnSpc>
                <a:spcPct val="80000"/>
              </a:lnSpc>
            </a:pPr>
            <a:r>
              <a:rPr lang="cs-CZ" altLang="cs-CZ" sz="1800"/>
              <a:t>Vitaminy: vitaminy A, D, B  </a:t>
            </a:r>
          </a:p>
          <a:p>
            <a:pPr>
              <a:lnSpc>
                <a:spcPct val="80000"/>
              </a:lnSpc>
            </a:pPr>
            <a:r>
              <a:rPr lang="cs-CZ" altLang="cs-CZ" sz="1800"/>
              <a:t>Trimetylamin( termolabilní) – charakteristická vůně rozkladem trimetyloxaminu ( b. regulátor osmotického tlaku) po uhynutí ryby</a:t>
            </a:r>
          </a:p>
          <a:p>
            <a:pPr>
              <a:lnSpc>
                <a:spcPct val="80000"/>
              </a:lnSpc>
            </a:pPr>
            <a:r>
              <a:rPr lang="cs-CZ" altLang="cs-CZ" sz="1800"/>
              <a:t>Maso velmi lehce stravitelné kromě  úpravy smažením</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p:txBody>
          <a:bodyPr/>
          <a:lstStyle/>
          <a:p>
            <a:r>
              <a:rPr lang="cs-CZ" altLang="cs-CZ" sz="3200"/>
              <a:t>Doporučení pro konzumaci ryb</a:t>
            </a:r>
          </a:p>
        </p:txBody>
      </p:sp>
      <p:sp>
        <p:nvSpPr>
          <p:cNvPr id="574467" name="Rectangle 3"/>
          <p:cNvSpPr>
            <a:spLocks noGrp="1" noChangeArrowheads="1"/>
          </p:cNvSpPr>
          <p:nvPr>
            <p:ph type="body" idx="1"/>
          </p:nvPr>
        </p:nvSpPr>
        <p:spPr/>
        <p:txBody>
          <a:bodyPr/>
          <a:lstStyle/>
          <a:p>
            <a:pPr>
              <a:lnSpc>
                <a:spcPct val="90000"/>
              </a:lnSpc>
              <a:buFontTx/>
              <a:buNone/>
            </a:pPr>
            <a:r>
              <a:rPr lang="cs-CZ" altLang="cs-CZ" b="1"/>
              <a:t>   </a:t>
            </a:r>
            <a:r>
              <a:rPr lang="cs-CZ" altLang="cs-CZ" sz="2400" b="1"/>
              <a:t>Průměrná spotřeba ryb na osobu a rok cca 6 kg –  z toho sladkovodní  asi 1 kg a  87 % kapr</a:t>
            </a:r>
          </a:p>
          <a:p>
            <a:pPr>
              <a:lnSpc>
                <a:spcPct val="90000"/>
              </a:lnSpc>
              <a:buFontTx/>
              <a:buNone/>
            </a:pPr>
            <a:r>
              <a:rPr lang="cs-CZ" altLang="cs-CZ" sz="2400" b="1"/>
              <a:t>   2 x týdně</a:t>
            </a:r>
            <a:r>
              <a:rPr lang="cs-CZ" altLang="cs-CZ" sz="2400"/>
              <a:t> převážně mořské – epidemiologické studie – 400 g týdně  / 20 let  snížení  mortality na ICHS </a:t>
            </a:r>
          </a:p>
          <a:p>
            <a:pPr>
              <a:lnSpc>
                <a:spcPct val="90000"/>
              </a:lnSpc>
              <a:buFontTx/>
              <a:buNone/>
            </a:pPr>
            <a:r>
              <a:rPr lang="cs-CZ" altLang="cs-CZ" sz="2400"/>
              <a:t>     o 50  %</a:t>
            </a:r>
          </a:p>
          <a:p>
            <a:pPr>
              <a:lnSpc>
                <a:spcPct val="90000"/>
              </a:lnSpc>
              <a:buFontTx/>
              <a:buNone/>
            </a:pPr>
            <a:r>
              <a:rPr lang="cs-CZ" altLang="cs-CZ" sz="2400"/>
              <a:t> - omega -  3 MK:</a:t>
            </a:r>
          </a:p>
          <a:p>
            <a:pPr>
              <a:lnSpc>
                <a:spcPct val="90000"/>
              </a:lnSpc>
              <a:buFontTx/>
              <a:buNone/>
            </a:pPr>
            <a:r>
              <a:rPr lang="cs-CZ" altLang="cs-CZ" sz="2400"/>
              <a:t> – snižování TK, redukce triacylglycerolů (2-4 g denně), udržení normální srdeční funkci a krevní srážlivost</a:t>
            </a:r>
          </a:p>
          <a:p>
            <a:pPr>
              <a:lnSpc>
                <a:spcPct val="90000"/>
              </a:lnSpc>
              <a:buFontTx/>
              <a:buNone/>
            </a:pPr>
            <a:r>
              <a:rPr lang="cs-CZ" altLang="cs-CZ" sz="2400"/>
              <a:t>EFSA tvrzení  DHA – udržení normálních funkcí mozku a normálního vidění</a:t>
            </a:r>
          </a:p>
          <a:p>
            <a:pPr>
              <a:lnSpc>
                <a:spcPct val="90000"/>
              </a:lnSpc>
              <a:buFontTx/>
              <a:buNone/>
            </a:pPr>
            <a:r>
              <a:rPr lang="cs-CZ" altLang="cs-CZ" sz="2400"/>
              <a:t>   </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p:txBody>
          <a:bodyPr/>
          <a:lstStyle/>
          <a:p>
            <a:r>
              <a:rPr lang="cs-CZ" altLang="cs-CZ" sz="2800"/>
              <a:t>Rizika - malé množství rtuti</a:t>
            </a:r>
          </a:p>
        </p:txBody>
      </p:sp>
      <p:sp>
        <p:nvSpPr>
          <p:cNvPr id="576515" name="Rectangle 3"/>
          <p:cNvSpPr>
            <a:spLocks noGrp="1" noChangeArrowheads="1"/>
          </p:cNvSpPr>
          <p:nvPr>
            <p:ph type="body" idx="1"/>
          </p:nvPr>
        </p:nvSpPr>
        <p:spPr/>
        <p:txBody>
          <a:bodyPr/>
          <a:lstStyle/>
          <a:p>
            <a:pPr>
              <a:buFontTx/>
              <a:buNone/>
            </a:pPr>
            <a:r>
              <a:rPr lang="cs-CZ" altLang="cs-CZ" sz="2400" b="1"/>
              <a:t>Těhotné, nenarozené děti , kojící, děti do 3 let</a:t>
            </a:r>
          </a:p>
          <a:p>
            <a:pPr>
              <a:buFontTx/>
              <a:buNone/>
            </a:pPr>
            <a:r>
              <a:rPr lang="cs-CZ" altLang="cs-CZ" sz="2400"/>
              <a:t>340 g/ týden –treska,mořská štika, hejk, losos, sardinky, kapr,šproty, pstruh,krevety </a:t>
            </a:r>
          </a:p>
          <a:p>
            <a:pPr>
              <a:buFontTx/>
              <a:buNone/>
            </a:pPr>
            <a:r>
              <a:rPr lang="cs-CZ" altLang="cs-CZ" sz="2400"/>
              <a:t>   x tuňák, makrela  max.170 g včetně konzerv</a:t>
            </a:r>
          </a:p>
          <a:p>
            <a:r>
              <a:rPr lang="cs-CZ" altLang="cs-CZ" sz="2400"/>
              <a:t>X methyltruť – </a:t>
            </a:r>
            <a:r>
              <a:rPr lang="cs-CZ" altLang="cs-CZ" sz="2400" b="1"/>
              <a:t>nekonzumovat - žralok, mečoun, velké sladkovodní dravé ryby ( štika, candát, bolen), i když vyhovují stanovenému limitu a ryby rekreačně lovené při pravidelné konzumaci informace o kontaminaci- starší a masožravé vyšší obsah</a:t>
            </a:r>
          </a:p>
          <a:p>
            <a:r>
              <a:rPr lang="cs-CZ" altLang="cs-CZ" sz="2400"/>
              <a:t>Ryby pro určitou skupinu lidí  znamenají nebezpečí  – </a:t>
            </a:r>
            <a:r>
              <a:rPr lang="cs-CZ" altLang="cs-CZ" sz="2400" b="1"/>
              <a:t>potravinové alergie</a:t>
            </a:r>
          </a:p>
          <a:p>
            <a:r>
              <a:rPr lang="cs-CZ" altLang="cs-CZ" sz="2400"/>
              <a:t>Fugu </a:t>
            </a:r>
          </a:p>
          <a:p>
            <a:r>
              <a:rPr lang="cs-CZ" altLang="cs-CZ" sz="2400"/>
              <a:t>Přenos nákaz bakteriálních, virových, parazitózy</a:t>
            </a:r>
          </a:p>
          <a:p>
            <a:endParaRPr lang="cs-CZ" altLang="cs-CZ" sz="2400"/>
          </a:p>
          <a:p>
            <a:endParaRPr lang="cs-CZ" altLang="cs-CZ" sz="2400"/>
          </a:p>
          <a:p>
            <a:endParaRPr lang="cs-CZ" altLang="cs-CZ" sz="2400"/>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p:txBody>
          <a:bodyPr/>
          <a:lstStyle/>
          <a:p>
            <a:endParaRPr lang="cs-CZ" altLang="cs-CZ"/>
          </a:p>
        </p:txBody>
      </p:sp>
      <p:sp>
        <p:nvSpPr>
          <p:cNvPr id="702467" name="Rectangle 3"/>
          <p:cNvSpPr>
            <a:spLocks noGrp="1" noChangeArrowheads="1"/>
          </p:cNvSpPr>
          <p:nvPr>
            <p:ph type="body" idx="1"/>
          </p:nvPr>
        </p:nvSpPr>
        <p:spPr/>
        <p:txBody>
          <a:bodyPr/>
          <a:lstStyle/>
          <a:p>
            <a:r>
              <a:rPr lang="cs-CZ" altLang="cs-CZ" sz="2800"/>
              <a:t>Chlazené ryby</a:t>
            </a:r>
          </a:p>
          <a:p>
            <a:r>
              <a:rPr lang="cs-CZ" altLang="cs-CZ" sz="2800"/>
              <a:t>Zmrazené rybí filé(tresky) - voda 50- 83 %</a:t>
            </a:r>
          </a:p>
          <a:p>
            <a:r>
              <a:rPr lang="cs-CZ" altLang="cs-CZ" sz="2800"/>
              <a:t>Při zmrazování přidávána – eliminace úbytku vody vysycháním během zmrazování, zvyšuje se mechanická pevnost filetů – přidaná voda se nemusí uvádět , pokud výrobek obsahuje polyfosfáty – voda byla přidána</a:t>
            </a:r>
          </a:p>
          <a:p>
            <a:r>
              <a:rPr lang="cs-CZ" altLang="cs-CZ" sz="2800"/>
              <a:t>Nejlépe pokud jsou ryby zmraženy na lodi – nepovinný údaj</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p:txBody>
          <a:bodyPr/>
          <a:lstStyle/>
          <a:p>
            <a:endParaRPr lang="cs-CZ" altLang="cs-CZ"/>
          </a:p>
        </p:txBody>
      </p:sp>
      <p:sp>
        <p:nvSpPr>
          <p:cNvPr id="580611" name="Rectangle 3"/>
          <p:cNvSpPr>
            <a:spLocks noGrp="1" noChangeArrowheads="1"/>
          </p:cNvSpPr>
          <p:nvPr>
            <p:ph type="body" idx="1"/>
          </p:nvPr>
        </p:nvSpPr>
        <p:spPr/>
        <p:txBody>
          <a:bodyPr/>
          <a:lstStyle/>
          <a:p>
            <a:pPr>
              <a:lnSpc>
                <a:spcPct val="80000"/>
              </a:lnSpc>
              <a:buFontTx/>
              <a:buNone/>
            </a:pPr>
            <a:r>
              <a:rPr lang="cs-CZ" altLang="cs-CZ" sz="2400" b="1" dirty="0" smtClean="0"/>
              <a:t> </a:t>
            </a:r>
            <a:r>
              <a:rPr lang="cs-CZ" altLang="cs-CZ" sz="1800" b="1" dirty="0"/>
              <a:t>měly by být „tučné“, měly být čerstvé (nikoliv mražené), kvalitní (nekontaminované)</a:t>
            </a:r>
          </a:p>
          <a:p>
            <a:pPr>
              <a:lnSpc>
                <a:spcPct val="80000"/>
              </a:lnSpc>
              <a:buFontTx/>
              <a:buNone/>
            </a:pPr>
            <a:r>
              <a:rPr lang="cs-CZ" altLang="cs-CZ" sz="1800" b="1" dirty="0" smtClean="0"/>
              <a:t> </a:t>
            </a:r>
            <a:r>
              <a:rPr lang="cs-CZ" altLang="cs-CZ" sz="1800" b="1" dirty="0"/>
              <a:t>konzumujte je vhodně kuchyňsky upravené, pokud možno jen se zeleninou</a:t>
            </a:r>
          </a:p>
          <a:p>
            <a:pPr>
              <a:lnSpc>
                <a:spcPct val="80000"/>
              </a:lnSpc>
              <a:buFontTx/>
              <a:buNone/>
            </a:pPr>
            <a:r>
              <a:rPr lang="cs-CZ" altLang="cs-CZ" sz="1800" b="1" dirty="0" smtClean="0"/>
              <a:t> </a:t>
            </a:r>
            <a:r>
              <a:rPr lang="cs-CZ" altLang="cs-CZ" sz="1800" b="1" dirty="0"/>
              <a:t>upravené s použitím minimálního množství přidaného tuku</a:t>
            </a:r>
          </a:p>
          <a:p>
            <a:pPr>
              <a:lnSpc>
                <a:spcPct val="80000"/>
              </a:lnSpc>
              <a:buFontTx/>
              <a:buNone/>
            </a:pPr>
            <a:r>
              <a:rPr lang="cs-CZ" altLang="cs-CZ" sz="1800" b="1" dirty="0" smtClean="0"/>
              <a:t> </a:t>
            </a:r>
            <a:r>
              <a:rPr lang="cs-CZ" altLang="cs-CZ" sz="1800" b="1" dirty="0"/>
              <a:t>občas si dopřát uzenou makrelu</a:t>
            </a:r>
          </a:p>
          <a:p>
            <a:pPr>
              <a:lnSpc>
                <a:spcPct val="80000"/>
              </a:lnSpc>
              <a:buFontTx/>
              <a:buNone/>
            </a:pPr>
            <a:r>
              <a:rPr lang="cs-CZ" altLang="cs-CZ" sz="1800" b="1" dirty="0" smtClean="0"/>
              <a:t> </a:t>
            </a:r>
            <a:r>
              <a:rPr lang="cs-CZ" altLang="cs-CZ" sz="1800" b="1" dirty="0"/>
              <a:t>jíst občas mořské ryby v konzervě, ale jen v olivovém oleji</a:t>
            </a:r>
          </a:p>
          <a:p>
            <a:pPr>
              <a:lnSpc>
                <a:spcPct val="80000"/>
              </a:lnSpc>
              <a:buFontTx/>
              <a:buNone/>
            </a:pPr>
            <a:r>
              <a:rPr lang="cs-CZ" altLang="cs-CZ" sz="1800" b="1" dirty="0" smtClean="0"/>
              <a:t> </a:t>
            </a:r>
            <a:r>
              <a:rPr lang="cs-CZ" altLang="cs-CZ" sz="1800" b="1" dirty="0"/>
              <a:t>nejlépe žlutého tuňáka, lososa a sardinky (jsou zdrojem vápníku)</a:t>
            </a:r>
          </a:p>
          <a:p>
            <a:pPr>
              <a:lnSpc>
                <a:spcPct val="80000"/>
              </a:lnSpc>
              <a:buFontTx/>
              <a:buNone/>
            </a:pPr>
            <a:r>
              <a:rPr lang="cs-CZ" altLang="cs-CZ" sz="1800" b="1" dirty="0" smtClean="0"/>
              <a:t> </a:t>
            </a:r>
            <a:r>
              <a:rPr lang="cs-CZ" altLang="cs-CZ" sz="1800" b="1" dirty="0"/>
              <a:t>nebo mraženého lososa, označeného „z čistých vod Aljašky“</a:t>
            </a:r>
          </a:p>
          <a:p>
            <a:pPr>
              <a:lnSpc>
                <a:spcPct val="80000"/>
              </a:lnSpc>
              <a:buFontTx/>
              <a:buNone/>
            </a:pPr>
            <a:r>
              <a:rPr lang="cs-CZ" altLang="cs-CZ" sz="1800" b="1" dirty="0" smtClean="0"/>
              <a:t> </a:t>
            </a:r>
            <a:r>
              <a:rPr lang="cs-CZ" altLang="cs-CZ" sz="1800" b="1" dirty="0"/>
              <a:t>nebo pstruha z farmy, nejlépe chlazeného  nebo čerstvého lososa</a:t>
            </a:r>
          </a:p>
          <a:p>
            <a:pPr>
              <a:lnSpc>
                <a:spcPct val="80000"/>
              </a:lnSpc>
              <a:buFontTx/>
              <a:buNone/>
            </a:pPr>
            <a:r>
              <a:rPr lang="cs-CZ" altLang="cs-CZ" sz="1800" b="1" dirty="0" smtClean="0"/>
              <a:t> </a:t>
            </a:r>
            <a:r>
              <a:rPr lang="cs-CZ" altLang="cs-CZ" sz="1800" b="1" dirty="0"/>
              <a:t>občas jíst tresčí játra</a:t>
            </a:r>
          </a:p>
          <a:p>
            <a:pPr>
              <a:lnSpc>
                <a:spcPct val="80000"/>
              </a:lnSpc>
              <a:buFontTx/>
              <a:buNone/>
            </a:pPr>
            <a:r>
              <a:rPr lang="cs-CZ" altLang="cs-CZ" sz="1800" b="1" dirty="0" smtClean="0"/>
              <a:t> </a:t>
            </a:r>
            <a:r>
              <a:rPr lang="cs-CZ" altLang="cs-CZ" sz="1800" b="1" dirty="0"/>
              <a:t>nejíst smažené ryby, nejíst ryby v kombinaci s „těžkými přílohami“, nejíst ryby v kyselém a  majonézovém nálevu a tzv. „pečenáče“,</a:t>
            </a:r>
          </a:p>
          <a:p>
            <a:pPr>
              <a:lnSpc>
                <a:spcPct val="80000"/>
              </a:lnSpc>
              <a:buFontTx/>
              <a:buNone/>
            </a:pPr>
            <a:r>
              <a:rPr lang="cs-CZ" altLang="cs-CZ" sz="1800" b="1" dirty="0" smtClean="0"/>
              <a:t> </a:t>
            </a:r>
            <a:r>
              <a:rPr lang="cs-CZ" altLang="cs-CZ" sz="1800" b="1" dirty="0"/>
              <a:t>nejíst rybí prsty vyrobené z mletého masa, protože mají daleko do správné výživy (obsahují mouku, strouhanku, sušená vejce, barviva, ztužený tuk)</a:t>
            </a:r>
          </a:p>
          <a:p>
            <a:pPr>
              <a:lnSpc>
                <a:spcPct val="80000"/>
              </a:lnSpc>
              <a:buFontTx/>
              <a:buNone/>
            </a:pPr>
            <a:r>
              <a:rPr lang="cs-CZ" altLang="cs-CZ" sz="1800" b="1" dirty="0" smtClean="0"/>
              <a:t> </a:t>
            </a:r>
            <a:r>
              <a:rPr lang="cs-CZ" altLang="cs-CZ" sz="1800" b="1" dirty="0"/>
              <a:t>nejíst levné zamražené „mořské plody“</a:t>
            </a:r>
          </a:p>
          <a:p>
            <a:pPr>
              <a:lnSpc>
                <a:spcPct val="80000"/>
              </a:lnSpc>
              <a:buFontTx/>
              <a:buNone/>
            </a:pPr>
            <a:r>
              <a:rPr lang="cs-CZ" altLang="cs-CZ" sz="1800" b="1" dirty="0" smtClean="0"/>
              <a:t> </a:t>
            </a:r>
            <a:r>
              <a:rPr lang="cs-CZ" altLang="cs-CZ" sz="1800" b="1" dirty="0"/>
              <a:t>nejíst ryby neznámého původu</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lstStyle/>
          <a:p>
            <a:r>
              <a:rPr lang="cs-CZ" altLang="cs-CZ"/>
              <a:t>Plody moře</a:t>
            </a:r>
          </a:p>
        </p:txBody>
      </p:sp>
      <p:sp>
        <p:nvSpPr>
          <p:cNvPr id="584707" name="Rectangle 3"/>
          <p:cNvSpPr>
            <a:spLocks noGrp="1" noChangeArrowheads="1"/>
          </p:cNvSpPr>
          <p:nvPr>
            <p:ph type="body" idx="1"/>
          </p:nvPr>
        </p:nvSpPr>
        <p:spPr/>
        <p:txBody>
          <a:bodyPr/>
          <a:lstStyle/>
          <a:p>
            <a:pPr>
              <a:lnSpc>
                <a:spcPct val="90000"/>
              </a:lnSpc>
            </a:pPr>
            <a:r>
              <a:rPr lang="cs-CZ" altLang="cs-CZ" sz="2800"/>
              <a:t>Zoologicky korýši a měkkýši – gastronomicky velice ceněné</a:t>
            </a:r>
          </a:p>
          <a:p>
            <a:pPr>
              <a:lnSpc>
                <a:spcPct val="90000"/>
              </a:lnSpc>
            </a:pPr>
            <a:r>
              <a:rPr lang="cs-CZ" altLang="cs-CZ" sz="2800"/>
              <a:t>Korýši – maso z klepet a zadečků mořští raci, krevety,langusta, humr,krabi</a:t>
            </a:r>
          </a:p>
          <a:p>
            <a:pPr>
              <a:lnSpc>
                <a:spcPct val="90000"/>
              </a:lnSpc>
            </a:pPr>
            <a:r>
              <a:rPr lang="cs-CZ" altLang="cs-CZ" sz="2800"/>
              <a:t>10-17 %  bílkovin, minerální látky jako ryby především jod</a:t>
            </a:r>
          </a:p>
          <a:p>
            <a:pPr>
              <a:lnSpc>
                <a:spcPct val="90000"/>
              </a:lnSpc>
            </a:pPr>
            <a:r>
              <a:rPr lang="cs-CZ" altLang="cs-CZ" sz="2800"/>
              <a:t>Měkkýši ( mlži – ústřice, slávky) , hlavonožci- chobotnice, oliheň sépie)</a:t>
            </a:r>
          </a:p>
          <a:p>
            <a:pPr>
              <a:lnSpc>
                <a:spcPct val="90000"/>
              </a:lnSpc>
            </a:pPr>
            <a:r>
              <a:rPr lang="cs-CZ" altLang="cs-CZ" sz="2800"/>
              <a:t> ústřice správnou chuť pouze v měsíci písmeno  R – největší obsah  glykogenu</a:t>
            </a:r>
          </a:p>
          <a:p>
            <a:pPr>
              <a:lnSpc>
                <a:spcPct val="90000"/>
              </a:lnSpc>
            </a:pPr>
            <a:r>
              <a:rPr lang="cs-CZ" altLang="cs-CZ" sz="2800"/>
              <a:t>Krabí tyčinky – surimi – rozemleté rybí maso + chuťová přísada – rybí párek</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r>
              <a:rPr lang="cs-CZ" altLang="cs-CZ"/>
              <a:t>Maso</a:t>
            </a:r>
          </a:p>
        </p:txBody>
      </p:sp>
      <p:sp>
        <p:nvSpPr>
          <p:cNvPr id="553987" name="Rectangle 3"/>
          <p:cNvSpPr>
            <a:spLocks noGrp="1" noChangeArrowheads="1"/>
          </p:cNvSpPr>
          <p:nvPr>
            <p:ph type="body" idx="1"/>
          </p:nvPr>
        </p:nvSpPr>
        <p:spPr/>
        <p:txBody>
          <a:bodyPr/>
          <a:lstStyle/>
          <a:p>
            <a:pPr>
              <a:lnSpc>
                <a:spcPct val="90000"/>
              </a:lnSpc>
            </a:pPr>
            <a:r>
              <a:rPr lang="cs-CZ" altLang="cs-CZ" sz="2400" b="1" dirty="0"/>
              <a:t>Jako maso jsou definovány všechny části těl živočichů </a:t>
            </a:r>
            <a:r>
              <a:rPr lang="cs-CZ" altLang="cs-CZ" sz="2400" b="1" dirty="0" smtClean="0"/>
              <a:t>(včetně </a:t>
            </a:r>
            <a:r>
              <a:rPr lang="cs-CZ" altLang="cs-CZ" sz="2400" b="1" dirty="0"/>
              <a:t>ryb a </a:t>
            </a:r>
            <a:r>
              <a:rPr lang="cs-CZ" altLang="cs-CZ" sz="2400" b="1" dirty="0" smtClean="0"/>
              <a:t>bezobratlých), v </a:t>
            </a:r>
            <a:r>
              <a:rPr lang="cs-CZ" altLang="cs-CZ" sz="2400" b="1" dirty="0"/>
              <a:t>čerstvém nebo upraveném stavu, které se hodí k lidské výživě.</a:t>
            </a:r>
          </a:p>
          <a:p>
            <a:pPr>
              <a:lnSpc>
                <a:spcPct val="90000"/>
              </a:lnSpc>
            </a:pPr>
            <a:r>
              <a:rPr lang="cs-CZ" altLang="cs-CZ" sz="2400" b="1" dirty="0"/>
              <a:t>Maso je z nutričního hlediska velmi cenným zdrojem plnohodnotných bílkovin, vitaminů (zejména skupiny B), nenasycených mastných kyselin a minerálních látek. Maso je proto právem považováno za nenahraditelnou složku výživy, i když je možné, ale s určitými potížemi, zajistit plnohodnotnou výživu člověka i bez masa. Vedle nutričního významu je maso ve výživě důležité i svou chutností</a:t>
            </a:r>
          </a:p>
          <a:p>
            <a:pPr>
              <a:lnSpc>
                <a:spcPct val="90000"/>
              </a:lnSpc>
            </a:pPr>
            <a:endParaRPr lang="cs-CZ" altLang="cs-CZ" sz="2400" b="1" dirty="0"/>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cs-CZ" altLang="cs-CZ"/>
              <a:t>Jíst či nejíst</a:t>
            </a:r>
          </a:p>
        </p:txBody>
      </p:sp>
      <p:pic>
        <p:nvPicPr>
          <p:cNvPr id="539651" name="Picture 3" descr="meat-safety_meat_fish_and_poultry1-364x25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844675"/>
            <a:ext cx="6192838" cy="4321175"/>
          </a:xfrm>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r>
              <a:rPr lang="cs-CZ" altLang="cs-CZ"/>
              <a:t>Alternativní  způsob stravování</a:t>
            </a:r>
          </a:p>
        </p:txBody>
      </p:sp>
      <p:sp>
        <p:nvSpPr>
          <p:cNvPr id="543747" name="Rectangle 3"/>
          <p:cNvSpPr>
            <a:spLocks noGrp="1" noChangeArrowheads="1"/>
          </p:cNvSpPr>
          <p:nvPr>
            <p:ph type="body" idx="1"/>
          </p:nvPr>
        </p:nvSpPr>
        <p:spPr/>
        <p:txBody>
          <a:bodyPr/>
          <a:lstStyle/>
          <a:p>
            <a:pPr>
              <a:lnSpc>
                <a:spcPct val="80000"/>
              </a:lnSpc>
            </a:pPr>
            <a:r>
              <a:rPr lang="cs-CZ" altLang="cs-CZ" sz="2000" b="1"/>
              <a:t>Zdravotní – změna stravovacích zvyklostí – často spojena s obezita, dna, zvýšené lipidy</a:t>
            </a:r>
          </a:p>
          <a:p>
            <a:pPr>
              <a:lnSpc>
                <a:spcPct val="80000"/>
              </a:lnSpc>
            </a:pPr>
            <a:r>
              <a:rPr lang="cs-CZ" altLang="cs-CZ" sz="2000" b="1"/>
              <a:t>vegetariánská strava  = zdravá výživa</a:t>
            </a:r>
          </a:p>
          <a:p>
            <a:pPr>
              <a:lnSpc>
                <a:spcPct val="80000"/>
              </a:lnSpc>
            </a:pPr>
            <a:r>
              <a:rPr lang="cs-CZ" altLang="cs-CZ" sz="2000" b="1"/>
              <a:t>Soucit se zvířaty</a:t>
            </a:r>
          </a:p>
          <a:p>
            <a:pPr>
              <a:lnSpc>
                <a:spcPct val="80000"/>
              </a:lnSpc>
            </a:pPr>
            <a:r>
              <a:rPr lang="cs-CZ" altLang="cs-CZ" sz="2000" b="1"/>
              <a:t>Ochrana životního prostředí - 1 lovec 20 km2 – 500 zemědělců</a:t>
            </a:r>
          </a:p>
          <a:p>
            <a:pPr>
              <a:lnSpc>
                <a:spcPct val="80000"/>
              </a:lnSpc>
            </a:pPr>
            <a:r>
              <a:rPr lang="cs-CZ" altLang="cs-CZ" sz="2000" b="1"/>
              <a:t>Náboženské a filozofické přesvědčení - zákaz</a:t>
            </a:r>
          </a:p>
          <a:p>
            <a:pPr>
              <a:lnSpc>
                <a:spcPct val="80000"/>
              </a:lnSpc>
            </a:pPr>
            <a:r>
              <a:rPr lang="cs-CZ" altLang="cs-CZ" sz="2000" b="1"/>
              <a:t>Vnímání chuti</a:t>
            </a:r>
          </a:p>
          <a:p>
            <a:pPr>
              <a:lnSpc>
                <a:spcPct val="80000"/>
              </a:lnSpc>
            </a:pPr>
            <a:r>
              <a:rPr lang="cs-CZ" altLang="cs-CZ" sz="2000" b="1"/>
              <a:t>Volba pro nekonvenční směr projevem protestu - tlak vrstevníků, touha vyzkoušet něco nového, módní záležitost</a:t>
            </a:r>
          </a:p>
          <a:p>
            <a:pPr>
              <a:lnSpc>
                <a:spcPct val="80000"/>
              </a:lnSpc>
            </a:pPr>
            <a:r>
              <a:rPr lang="cs-CZ" altLang="cs-CZ" sz="2000" b="1"/>
              <a:t>Zoonózy – zdravotní nezávadnost ( BSE, SARS, ptačí chřipka) </a:t>
            </a:r>
          </a:p>
          <a:p>
            <a:pPr>
              <a:lnSpc>
                <a:spcPct val="80000"/>
              </a:lnSpc>
            </a:pPr>
            <a:r>
              <a:rPr lang="cs-CZ" altLang="cs-CZ" sz="2000" b="1"/>
              <a:t>Ekonomické hledisko</a:t>
            </a:r>
          </a:p>
          <a:p>
            <a:pPr>
              <a:lnSpc>
                <a:spcPct val="80000"/>
              </a:lnSpc>
            </a:pPr>
            <a:r>
              <a:rPr lang="cs-CZ" altLang="cs-CZ" sz="2000" b="1"/>
              <a:t>Anatomie, fyziologie – zuby, trávicí trakt</a:t>
            </a:r>
            <a:r>
              <a:rPr lang="cs-CZ" altLang="cs-CZ" sz="2000"/>
              <a:t> </a:t>
            </a:r>
          </a:p>
          <a:p>
            <a:pPr>
              <a:lnSpc>
                <a:spcPct val="80000"/>
              </a:lnSpc>
            </a:pPr>
            <a:r>
              <a:rPr lang="cs-CZ" altLang="cs-CZ" sz="1800"/>
              <a:t>Šimpanz 65 g masa – observační studie</a:t>
            </a:r>
          </a:p>
          <a:p>
            <a:pPr>
              <a:lnSpc>
                <a:spcPct val="80000"/>
              </a:lnSpc>
            </a:pPr>
            <a:endParaRPr lang="cs-CZ" altLang="cs-CZ" sz="2000"/>
          </a:p>
          <a:p>
            <a:pPr>
              <a:lnSpc>
                <a:spcPct val="80000"/>
              </a:lnSpc>
            </a:pPr>
            <a:endParaRPr lang="cs-CZ" altLang="cs-CZ" sz="200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b="1" dirty="0" smtClean="0"/>
              <a:t>Nařízení o poskytování informací o potravinách spotřebiteli – přechodná období</a:t>
            </a:r>
            <a:endParaRPr lang="cs-CZ" sz="2800" b="1" dirty="0"/>
          </a:p>
        </p:txBody>
      </p:sp>
      <p:sp>
        <p:nvSpPr>
          <p:cNvPr id="3" name="Zástupný symbol pro obsah 2"/>
          <p:cNvSpPr>
            <a:spLocks noGrp="1"/>
          </p:cNvSpPr>
          <p:nvPr>
            <p:ph idx="1"/>
          </p:nvPr>
        </p:nvSpPr>
        <p:spPr/>
        <p:txBody>
          <a:bodyPr>
            <a:normAutofit fontScale="77500" lnSpcReduction="20000"/>
          </a:bodyPr>
          <a:lstStyle/>
          <a:p>
            <a:r>
              <a:rPr lang="cs-CZ" b="1" dirty="0"/>
              <a:t>Nařízení Evropské Unie č. 1169/2011 o poskytování informací o potravinách spotřebitelům, které mění existující pravidla pro označování potravin, vstoupilo v platnost 13. 12. 2011. </a:t>
            </a:r>
          </a:p>
          <a:p>
            <a:r>
              <a:rPr lang="cs-CZ" dirty="0" smtClean="0"/>
              <a:t>Od </a:t>
            </a:r>
            <a:r>
              <a:rPr lang="cs-CZ" dirty="0"/>
              <a:t>13. prosince 2014 se používají pravidla pro označování potravin upravená tímto nařízením s výjimkou ustanovení týkajících se </a:t>
            </a:r>
            <a:r>
              <a:rPr lang="cs-CZ" b="1" dirty="0"/>
              <a:t>povinného uvádění výživových údajů</a:t>
            </a:r>
            <a:r>
              <a:rPr lang="cs-CZ" dirty="0"/>
              <a:t>. 5 let po vstupu nařízení v platnost tj. </a:t>
            </a:r>
            <a:r>
              <a:rPr lang="cs-CZ" b="1" dirty="0"/>
              <a:t>13. 12. 2016</a:t>
            </a:r>
            <a:r>
              <a:rPr lang="cs-CZ" dirty="0"/>
              <a:t> výrobci musí splňovat požadavky nařízení včetně uvádění výživových údajů. Pokud se provozovatelé potravinářských podniků rozhodli </a:t>
            </a:r>
            <a:r>
              <a:rPr lang="cs-CZ" b="1" dirty="0"/>
              <a:t>před tímto datem </a:t>
            </a:r>
            <a:r>
              <a:rPr lang="cs-CZ" dirty="0"/>
              <a:t>(přechodné období) uvádět výživové údaje, </a:t>
            </a:r>
            <a:r>
              <a:rPr lang="cs-CZ" b="1" dirty="0"/>
              <a:t>musí respektovat pravidla stanovená nařízením.</a:t>
            </a:r>
          </a:p>
          <a:p>
            <a:endParaRPr lang="cs-CZ" dirty="0"/>
          </a:p>
        </p:txBody>
      </p:sp>
    </p:spTree>
    <p:extLst>
      <p:ext uri="{BB962C8B-B14F-4D97-AF65-F5344CB8AC3E}">
        <p14:creationId xmlns:p14="http://schemas.microsoft.com/office/powerpoint/2010/main" val="252330900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lstStyle/>
          <a:p>
            <a:r>
              <a:rPr lang="cs-CZ" altLang="cs-CZ" sz="4000"/>
              <a:t> </a:t>
            </a:r>
            <a:r>
              <a:rPr lang="cs-CZ" altLang="cs-CZ" sz="2000"/>
              <a:t>Zdroje bílkovin - </a:t>
            </a:r>
            <a:r>
              <a:rPr lang="cs-CZ" altLang="cs-CZ" sz="2000">
                <a:solidFill>
                  <a:schemeClr val="tx1"/>
                </a:solidFill>
              </a:rPr>
              <a:t>nutné nahradit stravu zahrnující maso jinou promyšleně sestavenou dietou a kombinovat rostlinné potraviny s mlékem a vejci. </a:t>
            </a:r>
            <a:br>
              <a:rPr lang="cs-CZ" altLang="cs-CZ" sz="2000">
                <a:solidFill>
                  <a:schemeClr val="tx1"/>
                </a:solidFill>
              </a:rPr>
            </a:br>
            <a:endParaRPr lang="cs-CZ" altLang="cs-CZ" sz="2000">
              <a:solidFill>
                <a:schemeClr val="tx1"/>
              </a:solidFill>
            </a:endParaRPr>
          </a:p>
        </p:txBody>
      </p:sp>
      <p:pic>
        <p:nvPicPr>
          <p:cNvPr id="551939" name="Picture 3" descr="protein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00113" y="1773238"/>
            <a:ext cx="6985000" cy="4464050"/>
          </a:xfrm>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r>
              <a:rPr lang="cs-CZ" altLang="cs-CZ" sz="3600"/>
              <a:t>Bílé nebo červené nebo… ?</a:t>
            </a:r>
          </a:p>
        </p:txBody>
      </p:sp>
      <p:sp>
        <p:nvSpPr>
          <p:cNvPr id="590851" name="Rectangle 3"/>
          <p:cNvSpPr>
            <a:spLocks noGrp="1" noChangeArrowheads="1"/>
          </p:cNvSpPr>
          <p:nvPr>
            <p:ph type="body" idx="1"/>
          </p:nvPr>
        </p:nvSpPr>
        <p:spPr/>
        <p:txBody>
          <a:bodyPr/>
          <a:lstStyle/>
          <a:p>
            <a:pPr>
              <a:lnSpc>
                <a:spcPct val="80000"/>
              </a:lnSpc>
            </a:pPr>
            <a:r>
              <a:rPr lang="cs-CZ" altLang="cs-CZ" sz="2000"/>
              <a:t>Rozdělení symbolické</a:t>
            </a:r>
          </a:p>
          <a:p>
            <a:pPr>
              <a:lnSpc>
                <a:spcPct val="80000"/>
              </a:lnSpc>
            </a:pPr>
            <a:r>
              <a:rPr lang="cs-CZ" altLang="cs-CZ" sz="2000" b="1"/>
              <a:t>Bílé maso</a:t>
            </a:r>
            <a:r>
              <a:rPr lang="cs-CZ" altLang="cs-CZ" sz="2000"/>
              <a:t> ( kuřecí, slepičí, krůtí, rybí)</a:t>
            </a:r>
          </a:p>
          <a:p>
            <a:pPr>
              <a:lnSpc>
                <a:spcPct val="80000"/>
              </a:lnSpc>
            </a:pPr>
            <a:r>
              <a:rPr lang="cs-CZ" altLang="cs-CZ" sz="2000"/>
              <a:t>ze zdravotnického hlediska prospěšnější – nízký tuk 2-4 % </a:t>
            </a:r>
          </a:p>
          <a:p>
            <a:pPr>
              <a:lnSpc>
                <a:spcPct val="80000"/>
              </a:lnSpc>
            </a:pPr>
            <a:r>
              <a:rPr lang="cs-CZ" altLang="cs-CZ" sz="2000"/>
              <a:t>velmi dobře využitelná bílkovina - všechny esenciální AK v žádoucím poměru -15 - 35 % svalovina</a:t>
            </a:r>
          </a:p>
          <a:p>
            <a:pPr>
              <a:lnSpc>
                <a:spcPct val="80000"/>
              </a:lnSpc>
            </a:pPr>
            <a:r>
              <a:rPr lang="cs-CZ" altLang="cs-CZ" sz="2000"/>
              <a:t>u mladých zvířat velmi nízký až nulový obsah cizorodých látek</a:t>
            </a:r>
          </a:p>
          <a:p>
            <a:pPr>
              <a:lnSpc>
                <a:spcPct val="80000"/>
              </a:lnSpc>
            </a:pPr>
            <a:r>
              <a:rPr lang="cs-CZ" altLang="cs-CZ" sz="2000"/>
              <a:t> i spotřebitelské ceny</a:t>
            </a:r>
          </a:p>
          <a:p>
            <a:pPr>
              <a:lnSpc>
                <a:spcPct val="80000"/>
              </a:lnSpc>
            </a:pPr>
            <a:r>
              <a:rPr lang="cs-CZ" altLang="cs-CZ" sz="2000" b="1"/>
              <a:t>Červená masa</a:t>
            </a:r>
            <a:r>
              <a:rPr lang="cs-CZ" altLang="cs-CZ" sz="2000"/>
              <a:t>( hovězí, vepřové a ovčí)</a:t>
            </a:r>
          </a:p>
          <a:p>
            <a:pPr>
              <a:lnSpc>
                <a:spcPct val="80000"/>
              </a:lnSpc>
            </a:pPr>
            <a:r>
              <a:rPr lang="cs-CZ" altLang="cs-CZ" sz="2000"/>
              <a:t>Hlavní příčina je obsah  myoglobinu (90 %) a 10 % hemoglobinu ( chromoproteiny, hemové pigmenty)</a:t>
            </a:r>
          </a:p>
          <a:p>
            <a:pPr>
              <a:lnSpc>
                <a:spcPct val="80000"/>
              </a:lnSpc>
            </a:pPr>
            <a:r>
              <a:rPr lang="cs-CZ" altLang="cs-CZ" sz="2000"/>
              <a:t>Barva tmavá – koňské ( nejvíce sacharidu – glykogenu-jinak zanedbatelný zdroj), hovězí, vepřové, telecí, krůtí , kuřecí a rybí po tepelné úpravě – bílé</a:t>
            </a:r>
          </a:p>
          <a:p>
            <a:pPr>
              <a:lnSpc>
                <a:spcPct val="80000"/>
              </a:lnSpc>
            </a:pPr>
            <a:r>
              <a:rPr lang="cs-CZ" altLang="cs-CZ" sz="2000"/>
              <a:t>Další faktory – věk plemeno, výživa, PA, předporážkové zacházení, stupeň vykrvení, průběh postmortálních změn …</a:t>
            </a: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r>
              <a:rPr lang="cs-CZ" altLang="cs-CZ"/>
              <a:t>+ a  -</a:t>
            </a:r>
          </a:p>
        </p:txBody>
      </p:sp>
      <p:sp>
        <p:nvSpPr>
          <p:cNvPr id="592899" name="Rectangle 3"/>
          <p:cNvSpPr>
            <a:spLocks noGrp="1" noChangeArrowheads="1"/>
          </p:cNvSpPr>
          <p:nvPr>
            <p:ph type="body" idx="1"/>
          </p:nvPr>
        </p:nvSpPr>
        <p:spPr/>
        <p:txBody>
          <a:bodyPr/>
          <a:lstStyle/>
          <a:p>
            <a:pPr>
              <a:lnSpc>
                <a:spcPct val="90000"/>
              </a:lnSpc>
            </a:pPr>
            <a:r>
              <a:rPr lang="cs-CZ" altLang="cs-CZ" sz="2000" dirty="0"/>
              <a:t>Složení a vlastnosti masa, ale i stav spotřebitele, věk  a zdravotní stav</a:t>
            </a:r>
          </a:p>
          <a:p>
            <a:pPr>
              <a:lnSpc>
                <a:spcPct val="90000"/>
              </a:lnSpc>
            </a:pPr>
            <a:r>
              <a:rPr lang="cs-CZ" altLang="cs-CZ" sz="2000" b="1" dirty="0"/>
              <a:t>+</a:t>
            </a:r>
            <a:r>
              <a:rPr lang="cs-CZ" altLang="cs-CZ" sz="2000" dirty="0"/>
              <a:t>„červené“ významný zdroj  a využitelnost železa (20-30 %), rostlinné zdroje 1-7 % - </a:t>
            </a:r>
            <a:r>
              <a:rPr lang="cs-CZ" altLang="cs-CZ" sz="2000" dirty="0" err="1"/>
              <a:t>meat</a:t>
            </a:r>
            <a:r>
              <a:rPr lang="cs-CZ" altLang="cs-CZ" sz="2000" dirty="0"/>
              <a:t> </a:t>
            </a:r>
            <a:r>
              <a:rPr lang="cs-CZ" altLang="cs-CZ" sz="2000" dirty="0" err="1"/>
              <a:t>factor</a:t>
            </a:r>
            <a:r>
              <a:rPr lang="cs-CZ" altLang="cs-CZ" sz="2000" dirty="0"/>
              <a:t> (cystein obsahující peptidy a  histidin)</a:t>
            </a:r>
          </a:p>
          <a:p>
            <a:pPr>
              <a:lnSpc>
                <a:spcPct val="90000"/>
              </a:lnSpc>
            </a:pPr>
            <a:r>
              <a:rPr lang="cs-CZ" altLang="cs-CZ" sz="2000" dirty="0"/>
              <a:t>Zinek, selen, fosfor, </a:t>
            </a:r>
            <a:r>
              <a:rPr lang="cs-CZ" altLang="cs-CZ" sz="2000" b="1" dirty="0"/>
              <a:t>draslík</a:t>
            </a:r>
            <a:r>
              <a:rPr lang="cs-CZ" altLang="cs-CZ" sz="2000" dirty="0"/>
              <a:t>, měď</a:t>
            </a:r>
          </a:p>
          <a:p>
            <a:pPr>
              <a:lnSpc>
                <a:spcPct val="90000"/>
              </a:lnSpc>
            </a:pPr>
            <a:r>
              <a:rPr lang="cs-CZ" altLang="cs-CZ" sz="2000" dirty="0"/>
              <a:t> vitaminy skupiny B, B12 (hovězí , jehněčí), </a:t>
            </a:r>
            <a:r>
              <a:rPr lang="cs-CZ" altLang="cs-CZ" sz="2000" dirty="0" err="1"/>
              <a:t>thiamin</a:t>
            </a:r>
            <a:r>
              <a:rPr lang="cs-CZ" altLang="cs-CZ" sz="2000" dirty="0"/>
              <a:t> (vepřové)</a:t>
            </a:r>
          </a:p>
          <a:p>
            <a:pPr>
              <a:lnSpc>
                <a:spcPct val="90000"/>
              </a:lnSpc>
            </a:pPr>
            <a:r>
              <a:rPr lang="cs-CZ" altLang="cs-CZ" sz="2000" b="1" dirty="0">
                <a:solidFill>
                  <a:srgbClr val="FF6600"/>
                </a:solidFill>
              </a:rPr>
              <a:t>-</a:t>
            </a:r>
            <a:r>
              <a:rPr lang="cs-CZ" altLang="cs-CZ" sz="2000" dirty="0">
                <a:solidFill>
                  <a:srgbClr val="FF6600"/>
                </a:solidFill>
              </a:rPr>
              <a:t> </a:t>
            </a:r>
            <a:r>
              <a:rPr lang="cs-CZ" altLang="cs-CZ" sz="2000" dirty="0"/>
              <a:t>obsah tuku,  nevhodná skladba, nejvíce </a:t>
            </a:r>
            <a:r>
              <a:rPr lang="cs-CZ" altLang="cs-CZ" sz="2000" dirty="0" err="1"/>
              <a:t>mononenasycené</a:t>
            </a:r>
            <a:r>
              <a:rPr lang="cs-CZ" altLang="cs-CZ" sz="2000" dirty="0"/>
              <a:t>, ale polovina nasycené MK – palmitová, stearová (hovězí lůj a vepřové sádlo), konjugovaná kyselina linolová </a:t>
            </a:r>
          </a:p>
          <a:p>
            <a:pPr>
              <a:lnSpc>
                <a:spcPct val="90000"/>
              </a:lnSpc>
            </a:pPr>
            <a:r>
              <a:rPr lang="cs-CZ" altLang="cs-CZ" sz="2000" dirty="0"/>
              <a:t>Svalový tuk- křehkost, chutnost</a:t>
            </a:r>
          </a:p>
          <a:p>
            <a:pPr>
              <a:lnSpc>
                <a:spcPct val="90000"/>
              </a:lnSpc>
              <a:buFontTx/>
              <a:buNone/>
            </a:pPr>
            <a:r>
              <a:rPr lang="cs-CZ" altLang="cs-CZ" sz="2000" dirty="0"/>
              <a:t>    purinové látky (dna) a cholesterol (vnitřnosti – mozek, játra)- </a:t>
            </a:r>
            <a:r>
              <a:rPr lang="cs-CZ" altLang="cs-CZ" sz="2000" dirty="0" err="1"/>
              <a:t>oxycholesterol</a:t>
            </a:r>
            <a:endParaRPr lang="cs-CZ" altLang="cs-CZ" sz="2000" dirty="0"/>
          </a:p>
          <a:p>
            <a:pPr>
              <a:lnSpc>
                <a:spcPct val="90000"/>
              </a:lnSpc>
              <a:buFontTx/>
              <a:buNone/>
            </a:pPr>
            <a:r>
              <a:rPr lang="cs-CZ" altLang="cs-CZ" sz="2000" dirty="0"/>
              <a:t>    </a:t>
            </a: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endParaRPr lang="cs-CZ" altLang="cs-CZ"/>
          </a:p>
        </p:txBody>
      </p:sp>
      <p:sp>
        <p:nvSpPr>
          <p:cNvPr id="599043" name="Rectangle 3"/>
          <p:cNvSpPr>
            <a:spLocks noGrp="1" noChangeArrowheads="1"/>
          </p:cNvSpPr>
          <p:nvPr>
            <p:ph type="body" idx="1"/>
          </p:nvPr>
        </p:nvSpPr>
        <p:spPr/>
        <p:txBody>
          <a:bodyPr/>
          <a:lstStyle/>
          <a:p>
            <a:pPr>
              <a:buFontTx/>
              <a:buNone/>
            </a:pPr>
            <a:r>
              <a:rPr lang="cs-CZ" altLang="cs-CZ" dirty="0"/>
              <a:t>+ „ bílé“  maso  drůbeže a ryb  vyšší podíl  nenasycených MK především mořské ryby</a:t>
            </a:r>
          </a:p>
          <a:p>
            <a:pPr>
              <a:buFontTx/>
              <a:buNone/>
            </a:pPr>
            <a:r>
              <a:rPr lang="cs-CZ" altLang="cs-CZ" dirty="0"/>
              <a:t>    méně hemového železa</a:t>
            </a:r>
          </a:p>
          <a:p>
            <a:pPr>
              <a:buFontTx/>
              <a:buNone/>
            </a:pPr>
            <a:r>
              <a:rPr lang="cs-CZ" altLang="cs-CZ" dirty="0"/>
              <a:t> Snadné tepelné kulinární zpracování</a:t>
            </a:r>
          </a:p>
          <a:p>
            <a:pPr>
              <a:buFontTx/>
              <a:buNone/>
            </a:pPr>
            <a:r>
              <a:rPr lang="cs-CZ" altLang="cs-CZ" dirty="0"/>
              <a:t> Králičí maso, nutrie, </a:t>
            </a:r>
            <a:r>
              <a:rPr lang="cs-CZ" altLang="cs-CZ" dirty="0" smtClean="0"/>
              <a:t>pštrosí</a:t>
            </a:r>
            <a:r>
              <a:rPr lang="cs-CZ" altLang="cs-CZ" smtClean="0"/>
              <a:t>, krokodýlí </a:t>
            </a:r>
            <a:r>
              <a:rPr lang="cs-CZ" altLang="cs-CZ"/>
              <a:t>maso</a:t>
            </a:r>
          </a:p>
          <a:p>
            <a:pPr>
              <a:buFontTx/>
              <a:buNone/>
            </a:pPr>
            <a:endParaRPr lang="cs-CZ" altLang="cs-CZ" dirty="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r>
              <a:rPr lang="cs-CZ" altLang="cs-CZ" sz="3200"/>
              <a:t>Doporučení podle potravinové pyramidy</a:t>
            </a:r>
          </a:p>
        </p:txBody>
      </p:sp>
      <p:sp>
        <p:nvSpPr>
          <p:cNvPr id="609283" name="Rectangle 3"/>
          <p:cNvSpPr>
            <a:spLocks noGrp="1" noChangeArrowheads="1"/>
          </p:cNvSpPr>
          <p:nvPr>
            <p:ph type="body" idx="1"/>
          </p:nvPr>
        </p:nvSpPr>
        <p:spPr/>
        <p:txBody>
          <a:bodyPr/>
          <a:lstStyle/>
          <a:p>
            <a:r>
              <a:rPr lang="cs-CZ" altLang="cs-CZ" sz="2400" b="1"/>
              <a:t>Maso, ryby, drůbež, vejce, luštěniny, ořechy –</a:t>
            </a:r>
          </a:p>
          <a:p>
            <a:r>
              <a:rPr lang="cs-CZ" altLang="cs-CZ" sz="2400" b="1"/>
              <a:t>1-3 porce denně</a:t>
            </a:r>
          </a:p>
          <a:p>
            <a:r>
              <a:rPr lang="cs-CZ" altLang="cs-CZ" sz="2400" b="1"/>
              <a:t>1 porce – 80 g masa (po tepelné úpravě), 1 vejce,</a:t>
            </a:r>
          </a:p>
          <a:p>
            <a:r>
              <a:rPr lang="cs-CZ" altLang="cs-CZ" sz="2400" b="1"/>
              <a:t>150 -200 ml vařených luštěnin </a:t>
            </a:r>
          </a:p>
          <a:p>
            <a:r>
              <a:rPr lang="cs-CZ" altLang="cs-CZ" sz="2400" b="1"/>
              <a:t>100 g syrového masa – 20- 24 g bílkovin</a:t>
            </a:r>
          </a:p>
          <a:p>
            <a:r>
              <a:rPr lang="cs-CZ" altLang="cs-CZ" sz="2400" b="1"/>
              <a:t>100 g vařeného masa – 27- 35 g bílkovin </a:t>
            </a:r>
          </a:p>
          <a:p>
            <a:r>
              <a:rPr lang="cs-CZ" altLang="cs-CZ" sz="2400" b="1"/>
              <a:t> DDD bílkovin 0,8 -1 g/kg t.h.</a:t>
            </a:r>
          </a:p>
          <a:p>
            <a:r>
              <a:rPr lang="cs-CZ" altLang="cs-CZ" sz="2400" b="1"/>
              <a:t>270 g /den Argentina, 128 g USA, 136/79 g Nizozemí</a:t>
            </a:r>
          </a:p>
          <a:p>
            <a:r>
              <a:rPr lang="cs-CZ" altLang="cs-CZ" sz="2400" b="1"/>
              <a:t>55 g Řecko </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idx="4294967295"/>
          </p:nvPr>
        </p:nvSpPr>
        <p:spPr/>
        <p:txBody>
          <a:bodyPr/>
          <a:lstStyle/>
          <a:p>
            <a:r>
              <a:rPr lang="cs-CZ" altLang="cs-CZ"/>
              <a:t>Obsah bílkovin v potravinách</a:t>
            </a:r>
          </a:p>
        </p:txBody>
      </p:sp>
      <p:sp>
        <p:nvSpPr>
          <p:cNvPr id="675843" name="Rectangle 3"/>
          <p:cNvSpPr>
            <a:spLocks noGrp="1" noChangeArrowheads="1"/>
          </p:cNvSpPr>
          <p:nvPr>
            <p:ph type="body" idx="4294967295"/>
          </p:nvPr>
        </p:nvSpPr>
        <p:spPr>
          <a:xfrm>
            <a:off x="685800" y="1981200"/>
            <a:ext cx="7772400" cy="4495800"/>
          </a:xfrm>
        </p:spPr>
        <p:txBody>
          <a:bodyPr/>
          <a:lstStyle/>
          <a:p>
            <a:pPr>
              <a:lnSpc>
                <a:spcPct val="80000"/>
              </a:lnSpc>
            </a:pPr>
            <a:r>
              <a:rPr lang="cs-CZ" altLang="cs-CZ" sz="1800"/>
              <a:t>Rostlinné zdroje (g/100 g v syrovém st)</a:t>
            </a:r>
            <a:br>
              <a:rPr lang="cs-CZ" altLang="cs-CZ" sz="1800"/>
            </a:br>
            <a:r>
              <a:rPr lang="cs-CZ" altLang="cs-CZ" sz="1800"/>
              <a:t>brambory			2</a:t>
            </a:r>
            <a:br>
              <a:rPr lang="cs-CZ" altLang="cs-CZ" sz="1800"/>
            </a:br>
            <a:r>
              <a:rPr lang="cs-CZ" altLang="cs-CZ" sz="1800"/>
              <a:t>rýže				6,7* (3,3 vař) </a:t>
            </a:r>
            <a:br>
              <a:rPr lang="cs-CZ" altLang="cs-CZ" sz="1800"/>
            </a:br>
            <a:r>
              <a:rPr lang="cs-CZ" altLang="cs-CZ" sz="1800"/>
              <a:t>těstoviny			7,9* (3,2 vař)</a:t>
            </a:r>
            <a:br>
              <a:rPr lang="cs-CZ" altLang="cs-CZ" sz="1800"/>
            </a:br>
            <a:r>
              <a:rPr lang="cs-CZ" altLang="cs-CZ" sz="1800"/>
              <a:t>chleba			8</a:t>
            </a:r>
            <a:br>
              <a:rPr lang="cs-CZ" altLang="cs-CZ" sz="1800"/>
            </a:br>
            <a:r>
              <a:rPr lang="cs-CZ" altLang="cs-CZ" sz="1800"/>
              <a:t>mouka			10</a:t>
            </a:r>
            <a:br>
              <a:rPr lang="cs-CZ" altLang="cs-CZ" sz="1800"/>
            </a:br>
            <a:r>
              <a:rPr lang="cs-CZ" altLang="cs-CZ" sz="1800"/>
              <a:t>tofu				15</a:t>
            </a:r>
            <a:br>
              <a:rPr lang="cs-CZ" altLang="cs-CZ" sz="1800"/>
            </a:br>
            <a:r>
              <a:rPr lang="cs-CZ" altLang="cs-CZ" sz="1800"/>
              <a:t>luštěniny			25*  (8,3 vař)</a:t>
            </a:r>
          </a:p>
          <a:p>
            <a:pPr>
              <a:lnSpc>
                <a:spcPct val="80000"/>
              </a:lnSpc>
            </a:pPr>
            <a:endParaRPr lang="cs-CZ" altLang="cs-CZ" sz="1800"/>
          </a:p>
          <a:p>
            <a:pPr>
              <a:lnSpc>
                <a:spcPct val="80000"/>
              </a:lnSpc>
            </a:pPr>
            <a:r>
              <a:rPr lang="cs-CZ" altLang="cs-CZ" sz="1800"/>
              <a:t>Živočišné zdroje (g/100g)</a:t>
            </a:r>
            <a:br>
              <a:rPr lang="cs-CZ" altLang="cs-CZ" sz="1800"/>
            </a:br>
            <a:r>
              <a:rPr lang="cs-CZ" altLang="cs-CZ" sz="1800"/>
              <a:t>maso různé		17 – 23</a:t>
            </a:r>
            <a:br>
              <a:rPr lang="cs-CZ" altLang="cs-CZ" sz="1800"/>
            </a:br>
            <a:r>
              <a:rPr lang="cs-CZ" altLang="cs-CZ" sz="1800"/>
              <a:t>maso rybí		17 – 20</a:t>
            </a:r>
            <a:br>
              <a:rPr lang="cs-CZ" altLang="cs-CZ" sz="1800"/>
            </a:br>
            <a:r>
              <a:rPr lang="cs-CZ" altLang="cs-CZ" sz="1800"/>
              <a:t>vnitřnosti		15 – 19</a:t>
            </a:r>
            <a:br>
              <a:rPr lang="cs-CZ" altLang="cs-CZ" sz="1800"/>
            </a:br>
            <a:r>
              <a:rPr lang="cs-CZ" altLang="cs-CZ" sz="1800"/>
              <a:t>vejce (2 ks)		11,6</a:t>
            </a:r>
            <a:br>
              <a:rPr lang="cs-CZ" altLang="cs-CZ" sz="1800"/>
            </a:br>
            <a:r>
              <a:rPr lang="cs-CZ" altLang="cs-CZ" sz="1800"/>
              <a:t>mléko, kefír, jogurt          3 - 4</a:t>
            </a:r>
            <a:br>
              <a:rPr lang="cs-CZ" altLang="cs-CZ" sz="1800"/>
            </a:br>
            <a:r>
              <a:rPr lang="cs-CZ" altLang="cs-CZ" sz="1800"/>
              <a:t>tvarohové sýry	 5 – 12</a:t>
            </a:r>
            <a:br>
              <a:rPr lang="cs-CZ" altLang="cs-CZ" sz="1800"/>
            </a:br>
            <a:r>
              <a:rPr lang="cs-CZ" altLang="cs-CZ" sz="1800"/>
              <a:t>tvrdé sýry 		29 – 33</a:t>
            </a:r>
            <a:br>
              <a:rPr lang="cs-CZ" altLang="cs-CZ" sz="1800"/>
            </a:br>
            <a:r>
              <a:rPr lang="cs-CZ" altLang="cs-CZ" sz="1800"/>
              <a:t>tvrdý tvaroh		25</a:t>
            </a:r>
            <a:br>
              <a:rPr lang="cs-CZ" altLang="cs-CZ" sz="1800"/>
            </a:br>
            <a:endParaRPr lang="cs-CZ" altLang="cs-CZ" sz="180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Nadpis 1"/>
          <p:cNvSpPr>
            <a:spLocks noGrp="1"/>
          </p:cNvSpPr>
          <p:nvPr>
            <p:ph type="title" idx="4294967295"/>
          </p:nvPr>
        </p:nvSpPr>
        <p:spPr/>
        <p:txBody>
          <a:bodyPr/>
          <a:lstStyle/>
          <a:p>
            <a:r>
              <a:rPr lang="cs-CZ" altLang="cs-CZ"/>
              <a:t>Šunka </a:t>
            </a:r>
          </a:p>
        </p:txBody>
      </p:sp>
      <p:sp>
        <p:nvSpPr>
          <p:cNvPr id="673795" name="Zástupný symbol pro obsah 2"/>
          <p:cNvSpPr>
            <a:spLocks noGrp="1"/>
          </p:cNvSpPr>
          <p:nvPr>
            <p:ph idx="4294967295"/>
          </p:nvPr>
        </p:nvSpPr>
        <p:spPr/>
        <p:txBody>
          <a:bodyPr/>
          <a:lstStyle/>
          <a:p>
            <a:r>
              <a:rPr lang="cs-CZ" altLang="cs-CZ"/>
              <a:t>Nejvyšší kvality – 16% ČSB, 90% masa</a:t>
            </a:r>
          </a:p>
          <a:p>
            <a:r>
              <a:rPr lang="cs-CZ" altLang="cs-CZ"/>
              <a:t>Výběrová          -  13% ČSB, 80% masa</a:t>
            </a:r>
          </a:p>
          <a:p>
            <a:r>
              <a:rPr lang="cs-CZ" altLang="cs-CZ"/>
              <a:t>Standard           -  10% ČSB, 60% masa</a:t>
            </a:r>
            <a:br>
              <a:rPr lang="cs-CZ" altLang="cs-CZ"/>
            </a:br>
            <a:r>
              <a:rPr lang="cs-CZ" altLang="cs-CZ"/>
              <a:t/>
            </a:r>
            <a:br>
              <a:rPr lang="cs-CZ" altLang="cs-CZ"/>
            </a:br>
            <a:r>
              <a:rPr lang="cs-CZ" altLang="cs-CZ"/>
              <a:t>ČSB – čisté svalové bílkoviny - sarkoplazmatické a myofibrilární  bílkoviny</a:t>
            </a:r>
            <a:br>
              <a:rPr lang="cs-CZ" altLang="cs-CZ"/>
            </a:br>
            <a:endParaRPr lang="cs-CZ" altLang="cs-CZ"/>
          </a:p>
          <a:p>
            <a:r>
              <a:rPr lang="cs-CZ" altLang="cs-CZ"/>
              <a:t>Šunka „v akci“ – těžko říct</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G:\DCIM\101MSDCF\DSC006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0"/>
            <a:ext cx="10044113" cy="753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9939" name="Oval 6"/>
          <p:cNvSpPr>
            <a:spLocks noChangeArrowheads="1"/>
          </p:cNvSpPr>
          <p:nvPr/>
        </p:nvSpPr>
        <p:spPr bwMode="auto">
          <a:xfrm>
            <a:off x="1676400" y="1828800"/>
            <a:ext cx="3124200" cy="1066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2400">
              <a:latin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4" name="Picture 2" descr="G:\DCIM\101MSDCF\DSC006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4035" name="Oval 3"/>
          <p:cNvSpPr>
            <a:spLocks noChangeArrowheads="1"/>
          </p:cNvSpPr>
          <p:nvPr/>
        </p:nvSpPr>
        <p:spPr bwMode="auto">
          <a:xfrm>
            <a:off x="3505200" y="2743200"/>
            <a:ext cx="2819400" cy="1066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2400">
              <a:latin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noFill/>
        </p:spPr>
        <p:txBody>
          <a:bodyPr>
            <a:normAutofit fontScale="90000"/>
          </a:bodyPr>
          <a:lstStyle/>
          <a:p>
            <a:r>
              <a:rPr lang="cs-CZ" altLang="cs-CZ" dirty="0" smtClean="0"/>
              <a:t>ZPRACOVANÉ MASO x ČERVENÉ MASO</a:t>
            </a:r>
          </a:p>
        </p:txBody>
      </p:sp>
      <p:sp>
        <p:nvSpPr>
          <p:cNvPr id="13315" name="Zástupný symbol pro obsah 2"/>
          <p:cNvSpPr>
            <a:spLocks noGrp="1"/>
          </p:cNvSpPr>
          <p:nvPr>
            <p:ph idx="1"/>
          </p:nvPr>
        </p:nvSpPr>
        <p:spPr>
          <a:xfrm>
            <a:off x="628650" y="2072863"/>
            <a:ext cx="7886700" cy="3449906"/>
          </a:xfrm>
          <a:ln>
            <a:noFill/>
            <a:miter lim="800000"/>
            <a:headEnd/>
            <a:tailEnd/>
          </a:ln>
        </p:spPr>
        <p:txBody>
          <a:bodyPr>
            <a:normAutofit/>
          </a:bodyPr>
          <a:lstStyle/>
          <a:p>
            <a:r>
              <a:rPr lang="en-US" altLang="cs-CZ" sz="1500" b="1" dirty="0"/>
              <a:t>Processed meat </a:t>
            </a:r>
            <a:r>
              <a:rPr lang="en-US" altLang="cs-CZ" sz="1500" dirty="0"/>
              <a:t>refers to meat that has been transformed through salting, curing, fermentation, smoking, or other processes to enhance </a:t>
            </a:r>
            <a:r>
              <a:rPr lang="en-US" altLang="cs-CZ" sz="1500" dirty="0" err="1"/>
              <a:t>flavour</a:t>
            </a:r>
            <a:r>
              <a:rPr lang="en-US" altLang="cs-CZ" sz="1500" dirty="0"/>
              <a:t> or improve preservation</a:t>
            </a:r>
            <a:r>
              <a:rPr lang="cs-CZ" altLang="cs-CZ" sz="1500" dirty="0"/>
              <a:t> (</a:t>
            </a:r>
            <a:r>
              <a:rPr lang="cs-CZ" altLang="cs-CZ" sz="1500" dirty="0" err="1"/>
              <a:t>bacon</a:t>
            </a:r>
            <a:r>
              <a:rPr lang="cs-CZ" altLang="cs-CZ" sz="1500" dirty="0"/>
              <a:t>, </a:t>
            </a:r>
            <a:r>
              <a:rPr lang="cs-CZ" altLang="cs-CZ" sz="1500" dirty="0" err="1"/>
              <a:t>salami</a:t>
            </a:r>
            <a:r>
              <a:rPr lang="cs-CZ" altLang="cs-CZ" sz="1500" dirty="0"/>
              <a:t>, </a:t>
            </a:r>
            <a:r>
              <a:rPr lang="cs-CZ" altLang="cs-CZ" sz="1500" dirty="0" err="1"/>
              <a:t>sausages</a:t>
            </a:r>
            <a:r>
              <a:rPr lang="cs-CZ" altLang="cs-CZ" sz="1500" dirty="0"/>
              <a:t>, </a:t>
            </a:r>
            <a:r>
              <a:rPr lang="cs-CZ" altLang="cs-CZ" sz="1500" dirty="0" err="1"/>
              <a:t>hot</a:t>
            </a:r>
            <a:r>
              <a:rPr lang="cs-CZ" altLang="cs-CZ" sz="1500" dirty="0"/>
              <a:t> </a:t>
            </a:r>
            <a:r>
              <a:rPr lang="cs-CZ" altLang="cs-CZ" sz="1500" dirty="0" err="1"/>
              <a:t>dogs</a:t>
            </a:r>
            <a:r>
              <a:rPr lang="cs-CZ" altLang="cs-CZ" sz="1500" dirty="0"/>
              <a:t>)</a:t>
            </a:r>
          </a:p>
          <a:p>
            <a:r>
              <a:rPr lang="en-US" altLang="cs-CZ" sz="1500" b="1" i="1" dirty="0"/>
              <a:t>Red meat </a:t>
            </a:r>
            <a:r>
              <a:rPr lang="en-US" altLang="cs-CZ" sz="1500" i="1" dirty="0"/>
              <a:t>refers to all mammalian muscle meat, including beef, veal, pork, lamb, mutton, horse, and goat.</a:t>
            </a:r>
            <a:endParaRPr lang="cs-CZ" altLang="cs-CZ" sz="1500" i="1" dirty="0"/>
          </a:p>
          <a:p>
            <a:pPr>
              <a:buFont typeface="Arial" panose="020B0604020202020204" pitchFamily="34" charset="0"/>
              <a:buNone/>
            </a:pPr>
            <a:endParaRPr lang="cs-CZ" altLang="cs-CZ" sz="1200" b="1" dirty="0"/>
          </a:p>
          <a:p>
            <a:pPr>
              <a:buFont typeface="Arial" panose="020B0604020202020204" pitchFamily="34" charset="0"/>
              <a:buNone/>
            </a:pPr>
            <a:r>
              <a:rPr lang="cs-CZ" altLang="cs-CZ" sz="1200" b="1" dirty="0"/>
              <a:t>IARC (International </a:t>
            </a:r>
            <a:r>
              <a:rPr lang="cs-CZ" altLang="cs-CZ" sz="1200" b="1" dirty="0" err="1"/>
              <a:t>Agency</a:t>
            </a:r>
            <a:r>
              <a:rPr lang="cs-CZ" altLang="cs-CZ" sz="1200" b="1" dirty="0"/>
              <a:t> </a:t>
            </a:r>
            <a:r>
              <a:rPr lang="cs-CZ" altLang="cs-CZ" sz="1200" b="1" dirty="0" err="1"/>
              <a:t>for</a:t>
            </a:r>
            <a:r>
              <a:rPr lang="cs-CZ" altLang="cs-CZ" sz="1200" b="1" dirty="0"/>
              <a:t> </a:t>
            </a:r>
            <a:r>
              <a:rPr lang="cs-CZ" altLang="cs-CZ" sz="1200" b="1" dirty="0" err="1"/>
              <a:t>Research</a:t>
            </a:r>
            <a:r>
              <a:rPr lang="cs-CZ" altLang="cs-CZ" sz="1200" b="1" dirty="0"/>
              <a:t> </a:t>
            </a:r>
            <a:r>
              <a:rPr lang="cs-CZ" altLang="cs-CZ" sz="1200" b="1" dirty="0" err="1"/>
              <a:t>of</a:t>
            </a:r>
            <a:r>
              <a:rPr lang="cs-CZ" altLang="cs-CZ" sz="1200" b="1" dirty="0"/>
              <a:t> </a:t>
            </a:r>
            <a:r>
              <a:rPr lang="cs-CZ" altLang="cs-CZ" sz="1200" b="1" dirty="0" err="1"/>
              <a:t>Cancer</a:t>
            </a:r>
            <a:r>
              <a:rPr lang="cs-CZ" altLang="cs-CZ" sz="1200" b="1" dirty="0"/>
              <a:t>)</a:t>
            </a:r>
          </a:p>
          <a:p>
            <a:r>
              <a:rPr lang="en-US" altLang="cs-CZ" sz="1200" b="1" dirty="0"/>
              <a:t>Processed meat was classified as Group 1</a:t>
            </a:r>
            <a:r>
              <a:rPr lang="cs-CZ" altLang="cs-CZ" sz="1200" b="1" dirty="0"/>
              <a:t> - </a:t>
            </a:r>
            <a:r>
              <a:rPr lang="en-US" altLang="cs-CZ" sz="1200" dirty="0"/>
              <a:t>this classification is based on </a:t>
            </a:r>
            <a:r>
              <a:rPr lang="en-US" altLang="cs-CZ" sz="1200" u="sng" dirty="0"/>
              <a:t>sufficient evidence </a:t>
            </a:r>
            <a:r>
              <a:rPr lang="en-US" altLang="cs-CZ" sz="1200" dirty="0"/>
              <a:t>from epidemiological studies that eating processed meat causes colorectal cancer.</a:t>
            </a:r>
            <a:r>
              <a:rPr lang="cs-CZ" altLang="cs-CZ" sz="1200" b="1" dirty="0"/>
              <a:t> </a:t>
            </a:r>
            <a:r>
              <a:rPr lang="en-US" altLang="cs-CZ" sz="1200" dirty="0"/>
              <a:t>An analysis of data from 10 studies estimated that every </a:t>
            </a:r>
            <a:r>
              <a:rPr lang="en-US" altLang="cs-CZ" sz="1200" u="sng" dirty="0"/>
              <a:t>50 gram portion of processed meat eaten daily increases the risk of colorectal cancer by about 18%</a:t>
            </a:r>
            <a:r>
              <a:rPr lang="en-US" altLang="cs-CZ" sz="1200" dirty="0"/>
              <a:t>.</a:t>
            </a:r>
            <a:r>
              <a:rPr lang="cs-CZ" altLang="cs-CZ" sz="1200" dirty="0"/>
              <a:t> </a:t>
            </a:r>
          </a:p>
          <a:p>
            <a:r>
              <a:rPr lang="en-US" altLang="cs-CZ" sz="1200" b="1" dirty="0"/>
              <a:t>Red meat was classified as Group 2A, </a:t>
            </a:r>
            <a:r>
              <a:rPr lang="en-US" altLang="cs-CZ" sz="1200" b="1" i="1" dirty="0"/>
              <a:t>probably carcinogenic to humans. </a:t>
            </a:r>
            <a:r>
              <a:rPr lang="en-US" altLang="cs-CZ" sz="1200" i="1" dirty="0"/>
              <a:t>The cancer risk related to the consumption of red meat is more difficult to estimate because the evidence that red meat causes cancer is not as strong. However, if the association of red meat and colorectal cancer were proven to be causal, data from the same studies suggest that the risk of colorectal cancer could increase by 17% for every 100 gram portion of red meat eaten daily. </a:t>
            </a:r>
            <a:endParaRPr lang="cs-CZ" altLang="cs-CZ" sz="1200" i="1" dirty="0"/>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149</a:t>
            </a:fld>
            <a:endParaRPr lang="cs-CZ" dirty="0"/>
          </a:p>
        </p:txBody>
      </p:sp>
      <p:sp>
        <p:nvSpPr>
          <p:cNvPr id="6" name="Zástupný symbol pro zápatí 3"/>
          <p:cNvSpPr txBox="1">
            <a:spLocks/>
          </p:cNvSpPr>
          <p:nvPr/>
        </p:nvSpPr>
        <p:spPr>
          <a:xfrm>
            <a:off x="2852176" y="5673059"/>
            <a:ext cx="2177024" cy="273844"/>
          </a:xfrm>
          <a:prstGeom prst="rect">
            <a:avLst/>
          </a:prstGeom>
        </p:spPr>
        <p:txBody>
          <a:bodyPr vert="horz" lIns="68580" tIns="34290" rIns="68580" bIns="3429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sz="1350" dirty="0">
                <a:solidFill>
                  <a:schemeClr val="accent2">
                    <a:lumMod val="60000"/>
                    <a:lumOff val="40000"/>
                  </a:schemeClr>
                </a:solidFill>
              </a:rPr>
              <a:t>Bílkovinné potraviny</a:t>
            </a:r>
          </a:p>
        </p:txBody>
      </p:sp>
    </p:spTree>
    <p:extLst>
      <p:ext uri="{BB962C8B-B14F-4D97-AF65-F5344CB8AC3E}">
        <p14:creationId xmlns:p14="http://schemas.microsoft.com/office/powerpoint/2010/main" val="27896553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628650" y="1131094"/>
            <a:ext cx="7886700" cy="1476963"/>
          </a:xfrm>
        </p:spPr>
        <p:txBody>
          <a:bodyPr>
            <a:noAutofit/>
          </a:bodyPr>
          <a:lstStyle/>
          <a:p>
            <a:r>
              <a:rPr lang="cs-CZ" sz="1800" dirty="0">
                <a:latin typeface="+mn-lt"/>
              </a:rPr>
              <a:t>Pro dosažení vysoké míry </a:t>
            </a:r>
            <a:r>
              <a:rPr lang="cs-CZ" sz="1800" b="1" dirty="0">
                <a:latin typeface="+mn-lt"/>
              </a:rPr>
              <a:t>ochrany zdraví spotřebitelů </a:t>
            </a:r>
            <a:r>
              <a:rPr lang="cs-CZ" sz="1800" dirty="0">
                <a:latin typeface="+mn-lt"/>
              </a:rPr>
              <a:t>a zaručení jejich </a:t>
            </a:r>
            <a:r>
              <a:rPr lang="cs-CZ" sz="1800" b="1" dirty="0">
                <a:latin typeface="+mn-lt"/>
              </a:rPr>
              <a:t>práva na informace </a:t>
            </a:r>
            <a:r>
              <a:rPr lang="cs-CZ" sz="1800" dirty="0">
                <a:latin typeface="+mn-lt"/>
              </a:rPr>
              <a:t>by mělo být zajištěno, aby byli spotřebitelé patřičně informováni o potravinách, které konzumují.</a:t>
            </a:r>
            <a:br>
              <a:rPr lang="cs-CZ" sz="1800" dirty="0">
                <a:latin typeface="+mn-lt"/>
              </a:rPr>
            </a:br>
            <a:r>
              <a:rPr lang="cs-CZ" sz="1800" dirty="0">
                <a:latin typeface="+mn-lt"/>
              </a:rPr>
              <a:t>Rozhodování spotřebitelů mohou ovlivňovat mimo jiné zdravotní, hospodářské, environmentální, sociální a etické úvahy. </a:t>
            </a:r>
            <a:r>
              <a:rPr lang="cs-CZ" sz="1800" dirty="0"/>
              <a:t/>
            </a:r>
            <a:br>
              <a:rPr lang="cs-CZ" sz="1800" dirty="0"/>
            </a:br>
            <a:endParaRPr lang="cs-CZ" sz="1800" dirty="0"/>
          </a:p>
        </p:txBody>
      </p:sp>
      <p:pic>
        <p:nvPicPr>
          <p:cNvPr id="9" name="Zástupný symbol pro obsah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5123" y="2737149"/>
            <a:ext cx="5470263" cy="2848087"/>
          </a:xfrm>
        </p:spPr>
      </p:pic>
    </p:spTree>
    <p:extLst>
      <p:ext uri="{BB962C8B-B14F-4D97-AF65-F5344CB8AC3E}">
        <p14:creationId xmlns:p14="http://schemas.microsoft.com/office/powerpoint/2010/main" val="226758614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zniup3zx6m0ydqfpv9y6sgtf.wpengine.netdna-cdn.com/wp-content/uploads/2015/10/151026-Tobacco-vs-Meat-TWITT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7082" y="953579"/>
            <a:ext cx="3595256" cy="49508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zniup3zx6m0ydqfpv9y6sgtf.wpengine.netdna-cdn.com/wp-content/uploads/2015/10/151026-IARC-Meat-rating-TWITTE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1664" y="961757"/>
            <a:ext cx="3865418" cy="494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63854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a:xfrm>
            <a:off x="0" y="0"/>
            <a:ext cx="9144000" cy="981075"/>
          </a:xfrm>
          <a:solidFill>
            <a:srgbClr val="AABDF4"/>
          </a:solidFill>
          <a:ln>
            <a:solidFill>
              <a:schemeClr val="tx1"/>
            </a:solidFill>
            <a:miter lim="800000"/>
            <a:headEnd/>
            <a:tailEnd/>
          </a:ln>
        </p:spPr>
        <p:txBody>
          <a:bodyPr/>
          <a:lstStyle/>
          <a:p>
            <a:r>
              <a:rPr lang="cs-CZ" altLang="cs-CZ" sz="1200" b="1"/>
              <a:t/>
            </a:r>
            <a:br>
              <a:rPr lang="cs-CZ" altLang="cs-CZ" sz="1200" b="1"/>
            </a:br>
            <a:r>
              <a:rPr lang="cs-CZ" altLang="cs-CZ" sz="1200" b="1"/>
              <a:t> Technologie zpracování potravinových surovin a přípravy stravy</a:t>
            </a:r>
          </a:p>
        </p:txBody>
      </p:sp>
      <p:sp>
        <p:nvSpPr>
          <p:cNvPr id="588803" name="Text Box 3"/>
          <p:cNvSpPr txBox="1">
            <a:spLocks noChangeArrowheads="1"/>
          </p:cNvSpPr>
          <p:nvPr/>
        </p:nvSpPr>
        <p:spPr bwMode="auto">
          <a:xfrm>
            <a:off x="900113" y="1773238"/>
            <a:ext cx="1657350" cy="1562100"/>
          </a:xfrm>
          <a:prstGeom prst="rect">
            <a:avLst/>
          </a:prstGeom>
          <a:solidFill>
            <a:srgbClr val="AAD8F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400" i="1"/>
              <a:t>vaření, </a:t>
            </a:r>
          </a:p>
          <a:p>
            <a:r>
              <a:rPr lang="cs-CZ" altLang="cs-CZ" sz="2400" i="1"/>
              <a:t>vaření v páře  dušení</a:t>
            </a:r>
            <a:r>
              <a:rPr lang="cs-CZ" altLang="cs-CZ" sz="1800" b="1" i="1"/>
              <a:t>    </a:t>
            </a:r>
          </a:p>
        </p:txBody>
      </p:sp>
      <p:sp>
        <p:nvSpPr>
          <p:cNvPr id="588804" name="Text Box 4"/>
          <p:cNvSpPr txBox="1">
            <a:spLocks noGrp="1" noChangeArrowheads="1"/>
          </p:cNvSpPr>
          <p:nvPr>
            <p:ph type="body" idx="1"/>
          </p:nvPr>
        </p:nvSpPr>
        <p:spPr>
          <a:xfrm>
            <a:off x="0" y="981075"/>
            <a:ext cx="9144000" cy="5876925"/>
          </a:xfrm>
          <a:noFill/>
          <a:ln/>
        </p:spPr>
        <p:txBody>
          <a:bodyPr/>
          <a:lstStyle/>
          <a:p>
            <a:pPr>
              <a:spcBef>
                <a:spcPct val="0"/>
              </a:spcBef>
              <a:buFontTx/>
              <a:buNone/>
            </a:pPr>
            <a:r>
              <a:rPr lang="cs-CZ" altLang="cs-CZ" sz="2400"/>
              <a:t>		  šetrné</a:t>
            </a:r>
            <a:r>
              <a:rPr lang="cs-CZ" altLang="cs-CZ" b="1" i="1"/>
              <a:t>			                   rizikové	                         </a:t>
            </a:r>
            <a:endParaRPr lang="cs-CZ" altLang="cs-CZ" sz="2400">
              <a:solidFill>
                <a:srgbClr val="FF3300"/>
              </a:solidFill>
            </a:endParaRPr>
          </a:p>
        </p:txBody>
      </p:sp>
      <p:sp>
        <p:nvSpPr>
          <p:cNvPr id="588805" name="Text Box 5"/>
          <p:cNvSpPr txBox="1">
            <a:spLocks noChangeArrowheads="1"/>
          </p:cNvSpPr>
          <p:nvPr/>
        </p:nvSpPr>
        <p:spPr bwMode="auto">
          <a:xfrm>
            <a:off x="6956425" y="1700213"/>
            <a:ext cx="1431925" cy="19272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i="1">
                <a:solidFill>
                  <a:schemeClr val="accent1"/>
                </a:solidFill>
              </a:rPr>
              <a:t>pečení</a:t>
            </a:r>
          </a:p>
          <a:p>
            <a:r>
              <a:rPr lang="cs-CZ" altLang="cs-CZ" sz="2400" i="1">
                <a:solidFill>
                  <a:schemeClr val="accent1"/>
                </a:solidFill>
              </a:rPr>
              <a:t>smažení</a:t>
            </a:r>
          </a:p>
          <a:p>
            <a:r>
              <a:rPr lang="cs-CZ" altLang="cs-CZ" sz="2400" i="1">
                <a:solidFill>
                  <a:schemeClr val="accent1"/>
                </a:solidFill>
              </a:rPr>
              <a:t>grilování </a:t>
            </a:r>
          </a:p>
          <a:p>
            <a:r>
              <a:rPr lang="cs-CZ" altLang="cs-CZ" sz="2400" i="1">
                <a:solidFill>
                  <a:schemeClr val="accent1"/>
                </a:solidFill>
              </a:rPr>
              <a:t>uzení</a:t>
            </a:r>
          </a:p>
          <a:p>
            <a:r>
              <a:rPr lang="cs-CZ" altLang="cs-CZ" sz="2400" i="1">
                <a:solidFill>
                  <a:schemeClr val="accent1"/>
                </a:solidFill>
              </a:rPr>
              <a:t>sušení</a:t>
            </a:r>
            <a:r>
              <a:rPr lang="cs-CZ" altLang="cs-CZ" sz="1800" b="1" i="1"/>
              <a:t> </a:t>
            </a:r>
          </a:p>
        </p:txBody>
      </p:sp>
      <p:sp>
        <p:nvSpPr>
          <p:cNvPr id="588806" name="Text Box 6"/>
          <p:cNvSpPr txBox="1">
            <a:spLocks noChangeArrowheads="1"/>
          </p:cNvSpPr>
          <p:nvPr/>
        </p:nvSpPr>
        <p:spPr bwMode="auto">
          <a:xfrm>
            <a:off x="2771775" y="3278188"/>
            <a:ext cx="3960813" cy="3390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cs-CZ" altLang="cs-CZ"/>
              <a:t>polycyklické aromatické uhlovodíky</a:t>
            </a:r>
          </a:p>
          <a:p>
            <a:pPr algn="ctr"/>
            <a:r>
              <a:rPr lang="cs-CZ" altLang="cs-CZ"/>
              <a:t>heterocyklické aminy </a:t>
            </a:r>
          </a:p>
          <a:p>
            <a:pPr algn="ctr"/>
            <a:r>
              <a:rPr lang="cs-CZ" altLang="cs-CZ"/>
              <a:t>trans isomery mastných kyselin</a:t>
            </a:r>
          </a:p>
          <a:p>
            <a:pPr algn="ctr"/>
            <a:r>
              <a:rPr lang="cs-CZ" altLang="cs-CZ"/>
              <a:t>akrylamid</a:t>
            </a:r>
          </a:p>
          <a:p>
            <a:pPr algn="ctr"/>
            <a:r>
              <a:rPr lang="cs-CZ" altLang="cs-CZ"/>
              <a:t>oxidační deriváty cholesterolu</a:t>
            </a:r>
          </a:p>
          <a:p>
            <a:pPr algn="ctr"/>
            <a:r>
              <a:rPr lang="cs-CZ" altLang="cs-CZ"/>
              <a:t>chlorpropandioly – 3</a:t>
            </a:r>
            <a:r>
              <a:rPr lang="cs-CZ" altLang="cs-CZ" sz="2400"/>
              <a:t> </a:t>
            </a:r>
            <a:r>
              <a:rPr lang="cs-CZ" altLang="cs-CZ"/>
              <a:t>– MCPD</a:t>
            </a:r>
          </a:p>
          <a:p>
            <a:pPr algn="ctr"/>
            <a:r>
              <a:rPr lang="cs-CZ" altLang="cs-CZ" sz="2400"/>
              <a:t>konečné produkty glykace a lipooxidace </a:t>
            </a:r>
          </a:p>
          <a:p>
            <a:pPr algn="ctr"/>
            <a:r>
              <a:rPr lang="cs-CZ" altLang="cs-CZ" sz="2400"/>
              <a:t>(AGE/ALE)</a:t>
            </a:r>
          </a:p>
        </p:txBody>
      </p:sp>
      <p:sp>
        <p:nvSpPr>
          <p:cNvPr id="588807" name="Line 7"/>
          <p:cNvSpPr>
            <a:spLocks noChangeShapeType="1"/>
          </p:cNvSpPr>
          <p:nvPr/>
        </p:nvSpPr>
        <p:spPr bwMode="auto">
          <a:xfrm>
            <a:off x="1692275" y="3644900"/>
            <a:ext cx="792163" cy="647700"/>
          </a:xfrm>
          <a:prstGeom prst="line">
            <a:avLst/>
          </a:prstGeom>
          <a:noFill/>
          <a:ln w="762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88808" name="Line 8"/>
          <p:cNvSpPr>
            <a:spLocks noChangeShapeType="1"/>
          </p:cNvSpPr>
          <p:nvPr/>
        </p:nvSpPr>
        <p:spPr bwMode="auto">
          <a:xfrm flipH="1">
            <a:off x="6877050" y="3716338"/>
            <a:ext cx="790575" cy="576262"/>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88809" name="Text Box 9"/>
          <p:cNvSpPr txBox="1">
            <a:spLocks noChangeArrowheads="1"/>
          </p:cNvSpPr>
          <p:nvPr/>
        </p:nvSpPr>
        <p:spPr bwMode="auto">
          <a:xfrm>
            <a:off x="3132138" y="1125538"/>
            <a:ext cx="2879725" cy="925512"/>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800" b="1" i="1"/>
              <a:t>ionizace, ozařování, tepelné zpracování, konzervační aditiva aj.</a:t>
            </a:r>
          </a:p>
        </p:txBody>
      </p:sp>
      <p:sp>
        <p:nvSpPr>
          <p:cNvPr id="588810" name="Line 10"/>
          <p:cNvSpPr>
            <a:spLocks noChangeShapeType="1"/>
          </p:cNvSpPr>
          <p:nvPr/>
        </p:nvSpPr>
        <p:spPr bwMode="auto">
          <a:xfrm flipH="1">
            <a:off x="4572000" y="2205038"/>
            <a:ext cx="0" cy="936625"/>
          </a:xfrm>
          <a:prstGeom prst="line">
            <a:avLst/>
          </a:prstGeom>
          <a:noFill/>
          <a:ln w="5715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p:txBody>
          <a:bodyPr/>
          <a:lstStyle/>
          <a:p>
            <a:endParaRPr lang="cs-CZ" altLang="cs-CZ"/>
          </a:p>
        </p:txBody>
      </p:sp>
      <p:pic>
        <p:nvPicPr>
          <p:cNvPr id="613379" name="Picture 3" descr="red-meat-cance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258888" y="2133600"/>
            <a:ext cx="2449512" cy="3095625"/>
          </a:xfrm>
        </p:spPr>
      </p:pic>
      <p:pic>
        <p:nvPicPr>
          <p:cNvPr id="613380" name="Picture 4" descr="charbonbois7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87900" y="3262313"/>
            <a:ext cx="2593975" cy="2543175"/>
          </a:xfrm>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p:txBody>
          <a:bodyPr/>
          <a:lstStyle/>
          <a:p>
            <a:r>
              <a:rPr lang="cs-CZ" altLang="cs-CZ"/>
              <a:t>LUŠTĚNINY</a:t>
            </a:r>
          </a:p>
        </p:txBody>
      </p:sp>
      <p:sp>
        <p:nvSpPr>
          <p:cNvPr id="629763" name="Rectangle 3"/>
          <p:cNvSpPr>
            <a:spLocks noGrp="1" noChangeArrowheads="1"/>
          </p:cNvSpPr>
          <p:nvPr>
            <p:ph type="body" sz="half" idx="1"/>
          </p:nvPr>
        </p:nvSpPr>
        <p:spPr/>
        <p:txBody>
          <a:bodyPr/>
          <a:lstStyle/>
          <a:p>
            <a:pPr>
              <a:lnSpc>
                <a:spcPct val="90000"/>
              </a:lnSpc>
            </a:pPr>
            <a:r>
              <a:rPr lang="cs-CZ" altLang="cs-CZ" sz="2800"/>
              <a:t>vyluštěná, suchá, čistá a tříděná zrna luskoviny (rostliny čeledi bobovité): </a:t>
            </a:r>
            <a:r>
              <a:rPr lang="cs-CZ" altLang="cs-CZ" sz="2800" b="1"/>
              <a:t>fazole</a:t>
            </a:r>
            <a:r>
              <a:rPr lang="cs-CZ" altLang="cs-CZ" sz="2800"/>
              <a:t>, </a:t>
            </a:r>
            <a:r>
              <a:rPr lang="cs-CZ" altLang="cs-CZ" sz="2800" b="1"/>
              <a:t>čočka</a:t>
            </a:r>
            <a:r>
              <a:rPr lang="cs-CZ" altLang="cs-CZ" sz="2800"/>
              <a:t>, </a:t>
            </a:r>
            <a:r>
              <a:rPr lang="cs-CZ" altLang="cs-CZ" sz="2800" b="1"/>
              <a:t>hrách</a:t>
            </a:r>
            <a:r>
              <a:rPr lang="cs-CZ" altLang="cs-CZ" sz="2800"/>
              <a:t>, cizrna, </a:t>
            </a:r>
            <a:r>
              <a:rPr lang="cs-CZ" altLang="cs-CZ" sz="2800" b="1"/>
              <a:t>lupina</a:t>
            </a:r>
            <a:r>
              <a:rPr lang="cs-CZ" altLang="cs-CZ" sz="2800"/>
              <a:t>, </a:t>
            </a:r>
            <a:r>
              <a:rPr lang="cs-CZ" altLang="cs-CZ" sz="2800" b="1">
                <a:solidFill>
                  <a:schemeClr val="folHlink"/>
                </a:solidFill>
              </a:rPr>
              <a:t>sója, podzemnice olejná</a:t>
            </a:r>
            <a:r>
              <a:rPr lang="cs-CZ" altLang="cs-CZ" sz="2800" b="1"/>
              <a:t> </a:t>
            </a:r>
            <a:r>
              <a:rPr lang="cs-CZ" altLang="cs-CZ" sz="2800">
                <a:solidFill>
                  <a:schemeClr val="folHlink"/>
                </a:solidFill>
              </a:rPr>
              <a:t>(olejniny)</a:t>
            </a:r>
          </a:p>
          <a:p>
            <a:pPr>
              <a:lnSpc>
                <a:spcPct val="90000"/>
              </a:lnSpc>
            </a:pPr>
            <a:r>
              <a:rPr lang="cs-CZ" altLang="cs-CZ" sz="1800"/>
              <a:t>Meliorační a zúrodňující dopad na půdu - Fixace vzdušného dusíku kořenovou soustavou</a:t>
            </a:r>
          </a:p>
          <a:p>
            <a:pPr>
              <a:lnSpc>
                <a:spcPct val="90000"/>
              </a:lnSpc>
              <a:buFontTx/>
              <a:buNone/>
            </a:pPr>
            <a:r>
              <a:rPr lang="cs-CZ" altLang="cs-CZ" sz="1800"/>
              <a:t>     symbiotickými bakteriemi</a:t>
            </a:r>
          </a:p>
          <a:p>
            <a:pPr>
              <a:lnSpc>
                <a:spcPct val="90000"/>
              </a:lnSpc>
            </a:pPr>
            <a:endParaRPr lang="cs-CZ" altLang="cs-CZ" sz="1800"/>
          </a:p>
        </p:txBody>
      </p:sp>
      <p:pic>
        <p:nvPicPr>
          <p:cNvPr id="629764" name="Picture 4" descr="lustenin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7750" y="2095500"/>
            <a:ext cx="3619500" cy="3533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61" name="Rectangle 5"/>
          <p:cNvSpPr>
            <a:spLocks noGrp="1" noChangeArrowheads="1"/>
          </p:cNvSpPr>
          <p:nvPr>
            <p:ph type="title"/>
          </p:nvPr>
        </p:nvSpPr>
        <p:spPr/>
        <p:txBody>
          <a:bodyPr/>
          <a:lstStyle/>
          <a:p>
            <a:r>
              <a:rPr lang="cs-CZ" altLang="cs-CZ" sz="1800"/>
              <a:t>Nejstarší domestikovanou je čočka  na Blízkém východě 7 000 let p.n.l.</a:t>
            </a:r>
            <a:br>
              <a:rPr lang="cs-CZ" altLang="cs-CZ" sz="1800"/>
            </a:br>
            <a:r>
              <a:rPr lang="cs-CZ" altLang="cs-CZ" sz="1800"/>
              <a:t>Spotřeba  v ČR mírně nad 2 kg, jižní Evropa 6 kg, Afrika až 50 kg</a:t>
            </a:r>
          </a:p>
        </p:txBody>
      </p:sp>
      <p:sp>
        <p:nvSpPr>
          <p:cNvPr id="633859" name="Rectangle 3"/>
          <p:cNvSpPr>
            <a:spLocks noGrp="1" noChangeArrowheads="1"/>
          </p:cNvSpPr>
          <p:nvPr>
            <p:ph type="body" sz="half" idx="1"/>
          </p:nvPr>
        </p:nvSpPr>
        <p:spPr/>
        <p:txBody>
          <a:bodyPr/>
          <a:lstStyle/>
          <a:p>
            <a:r>
              <a:rPr lang="cs-CZ" altLang="cs-CZ" sz="2800"/>
              <a:t>Ceněny pro obsah bílkovin 20-25 (40) %(deficitní methionin, AK příznivější než u obilovin) a vlákniny</a:t>
            </a:r>
          </a:p>
          <a:p>
            <a:r>
              <a:rPr lang="cs-CZ" altLang="cs-CZ" sz="2800"/>
              <a:t>Tuk 1-1,5 %</a:t>
            </a:r>
          </a:p>
          <a:p>
            <a:r>
              <a:rPr lang="cs-CZ" altLang="cs-CZ" sz="2800"/>
              <a:t>Cizrna 5-6 %</a:t>
            </a:r>
          </a:p>
          <a:p>
            <a:r>
              <a:rPr lang="cs-CZ" altLang="cs-CZ" sz="2800"/>
              <a:t>Sója 20 %</a:t>
            </a:r>
          </a:p>
          <a:p>
            <a:r>
              <a:rPr lang="cs-CZ" altLang="cs-CZ" sz="2800"/>
              <a:t>Příznivé složení MK</a:t>
            </a:r>
          </a:p>
          <a:p>
            <a:endParaRPr lang="cs-CZ" altLang="cs-CZ" sz="2800"/>
          </a:p>
          <a:p>
            <a:endParaRPr lang="cs-CZ" altLang="cs-CZ" sz="2800"/>
          </a:p>
          <a:p>
            <a:endParaRPr lang="cs-CZ" altLang="cs-CZ" sz="2800"/>
          </a:p>
        </p:txBody>
      </p:sp>
      <p:pic>
        <p:nvPicPr>
          <p:cNvPr id="633860" name="Picture 4" descr="cizrna14214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64138" y="1600200"/>
            <a:ext cx="30067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lstStyle/>
          <a:p>
            <a:r>
              <a:rPr lang="cs-CZ" altLang="cs-CZ"/>
              <a:t>Nutričně aktivní faktory</a:t>
            </a:r>
          </a:p>
        </p:txBody>
      </p:sp>
      <p:sp>
        <p:nvSpPr>
          <p:cNvPr id="640003" name="Rectangle 3"/>
          <p:cNvSpPr>
            <a:spLocks noGrp="1" noChangeArrowheads="1"/>
          </p:cNvSpPr>
          <p:nvPr>
            <p:ph type="body" sz="half" idx="1"/>
          </p:nvPr>
        </p:nvSpPr>
        <p:spPr>
          <a:xfrm>
            <a:off x="468313" y="1628775"/>
            <a:ext cx="4038600" cy="4525963"/>
          </a:xfrm>
        </p:spPr>
        <p:txBody>
          <a:bodyPr/>
          <a:lstStyle/>
          <a:p>
            <a:pPr>
              <a:lnSpc>
                <a:spcPct val="90000"/>
              </a:lnSpc>
            </a:pPr>
            <a:r>
              <a:rPr lang="cs-CZ" altLang="cs-CZ" sz="2000" b="1"/>
              <a:t>Antinutriční látky </a:t>
            </a:r>
          </a:p>
          <a:p>
            <a:pPr>
              <a:lnSpc>
                <a:spcPct val="90000"/>
              </a:lnSpc>
            </a:pPr>
            <a:r>
              <a:rPr lang="cs-CZ" altLang="cs-CZ" sz="2000" b="1"/>
              <a:t>inhibitory trypsinu a proteáz</a:t>
            </a:r>
            <a:endParaRPr lang="cs-CZ" altLang="cs-CZ" sz="2000"/>
          </a:p>
          <a:p>
            <a:pPr>
              <a:lnSpc>
                <a:spcPct val="90000"/>
              </a:lnSpc>
            </a:pPr>
            <a:r>
              <a:rPr lang="cs-CZ" altLang="cs-CZ" sz="2000" b="1"/>
              <a:t>Lektiny (hemaglutininy) – v semenech - fazol</a:t>
            </a:r>
            <a:endParaRPr lang="cs-CZ" altLang="cs-CZ" sz="2000"/>
          </a:p>
          <a:p>
            <a:pPr>
              <a:lnSpc>
                <a:spcPct val="90000"/>
              </a:lnSpc>
            </a:pPr>
            <a:r>
              <a:rPr lang="cs-CZ" altLang="cs-CZ" sz="2000" b="1"/>
              <a:t>inhibitory amyláz </a:t>
            </a:r>
            <a:endParaRPr lang="cs-CZ" altLang="cs-CZ" sz="2000"/>
          </a:p>
          <a:p>
            <a:pPr>
              <a:lnSpc>
                <a:spcPct val="90000"/>
              </a:lnSpc>
            </a:pPr>
            <a:r>
              <a:rPr lang="cs-CZ" altLang="cs-CZ" sz="2000" b="1"/>
              <a:t>kyselina fytová</a:t>
            </a:r>
            <a:endParaRPr lang="cs-CZ" altLang="cs-CZ" sz="2000"/>
          </a:p>
          <a:p>
            <a:pPr>
              <a:lnSpc>
                <a:spcPct val="90000"/>
              </a:lnSpc>
            </a:pPr>
            <a:r>
              <a:rPr lang="cs-CZ" altLang="cs-CZ" sz="2000" b="1"/>
              <a:t>taniny</a:t>
            </a:r>
            <a:endParaRPr lang="cs-CZ" altLang="cs-CZ" sz="2000"/>
          </a:p>
          <a:p>
            <a:pPr>
              <a:lnSpc>
                <a:spcPct val="90000"/>
              </a:lnSpc>
            </a:pPr>
            <a:r>
              <a:rPr lang="cs-CZ" altLang="cs-CZ" sz="2000" b="1"/>
              <a:t>fenoly</a:t>
            </a:r>
            <a:endParaRPr lang="cs-CZ" altLang="cs-CZ" sz="2000"/>
          </a:p>
          <a:p>
            <a:pPr>
              <a:lnSpc>
                <a:spcPct val="90000"/>
              </a:lnSpc>
            </a:pPr>
            <a:r>
              <a:rPr lang="cs-CZ" altLang="cs-CZ" sz="2000" b="1" u="sng"/>
              <a:t>Oligosacharidy, vláknina, RŠ-flatulence </a:t>
            </a:r>
            <a:endParaRPr lang="cs-CZ" altLang="cs-CZ" sz="2000" u="sng"/>
          </a:p>
          <a:p>
            <a:pPr>
              <a:lnSpc>
                <a:spcPct val="90000"/>
              </a:lnSpc>
            </a:pPr>
            <a:r>
              <a:rPr lang="cs-CZ" altLang="cs-CZ" sz="2000" b="1" u="sng"/>
              <a:t>alkaloidy - toxické (hořké lupiny – sója severu)</a:t>
            </a:r>
            <a:endParaRPr lang="cs-CZ" altLang="cs-CZ" sz="2000" u="sng"/>
          </a:p>
        </p:txBody>
      </p:sp>
      <p:pic>
        <p:nvPicPr>
          <p:cNvPr id="640004" name="Picture 4" descr="lupina30_1_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67325" y="1606550"/>
            <a:ext cx="2800350" cy="2171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0006" name="Picture 6" descr="lupina30_3_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135563" y="3938588"/>
            <a:ext cx="3062287"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p:txBody>
          <a:bodyPr/>
          <a:lstStyle/>
          <a:p>
            <a:r>
              <a:rPr lang="cs-CZ" altLang="cs-CZ" sz="4000" b="1"/>
              <a:t>Metody snížení obsahu antinutričních látek v semenech</a:t>
            </a:r>
          </a:p>
        </p:txBody>
      </p:sp>
      <p:sp>
        <p:nvSpPr>
          <p:cNvPr id="637955" name="Rectangle 3"/>
          <p:cNvSpPr>
            <a:spLocks noGrp="1" noChangeArrowheads="1"/>
          </p:cNvSpPr>
          <p:nvPr>
            <p:ph type="body" idx="1"/>
          </p:nvPr>
        </p:nvSpPr>
        <p:spPr/>
        <p:txBody>
          <a:bodyPr/>
          <a:lstStyle/>
          <a:p>
            <a:pPr>
              <a:lnSpc>
                <a:spcPct val="90000"/>
              </a:lnSpc>
            </a:pPr>
            <a:r>
              <a:rPr lang="cs-CZ" altLang="cs-CZ" sz="2400" b="1"/>
              <a:t>RFO – raffinose family oligosacharides</a:t>
            </a:r>
            <a:r>
              <a:rPr lang="cs-CZ" altLang="cs-CZ" sz="2400" b="1" i="1"/>
              <a:t>(rafinóza, stachyóza, verbascóza, ajugóza)- chybění alfa- galaktozidáza</a:t>
            </a:r>
          </a:p>
          <a:p>
            <a:pPr>
              <a:lnSpc>
                <a:spcPct val="90000"/>
              </a:lnSpc>
            </a:pPr>
            <a:r>
              <a:rPr lang="cs-CZ" altLang="cs-CZ" sz="2400" b="1"/>
              <a:t>Máčení ve vodě snížení RFO o 10 – 40 % po 15-24 hodinách, slitím vody a vaření v nové vodě</a:t>
            </a:r>
          </a:p>
          <a:p>
            <a:pPr>
              <a:lnSpc>
                <a:spcPct val="90000"/>
              </a:lnSpc>
            </a:pPr>
            <a:r>
              <a:rPr lang="cs-CZ" altLang="cs-CZ" sz="2400" b="1"/>
              <a:t>Var ve vodě význam množství vody - po uvaření vylití roztoku</a:t>
            </a:r>
          </a:p>
          <a:p>
            <a:pPr>
              <a:lnSpc>
                <a:spcPct val="90000"/>
              </a:lnSpc>
            </a:pPr>
            <a:r>
              <a:rPr lang="cs-CZ" altLang="cs-CZ" sz="2400" b="1"/>
              <a:t>Fermentace – bakterie mléčného kvašení</a:t>
            </a:r>
          </a:p>
          <a:p>
            <a:pPr>
              <a:lnSpc>
                <a:spcPct val="90000"/>
              </a:lnSpc>
            </a:pPr>
            <a:r>
              <a:rPr lang="cs-CZ" altLang="cs-CZ" sz="2400" b="1"/>
              <a:t>Nakličování – narůstá enzymatická aktivita za 4 dny snížení RFO o 80-90 %</a:t>
            </a:r>
          </a:p>
          <a:p>
            <a:pPr>
              <a:lnSpc>
                <a:spcPct val="90000"/>
              </a:lnSpc>
            </a:pPr>
            <a:r>
              <a:rPr lang="cs-CZ" altLang="cs-CZ" sz="2400" b="1"/>
              <a:t>Šlechtění  hledisko pěstitelů sacharidy vliv na růst, antistresový význam pro rostliny </a:t>
            </a:r>
            <a:endParaRPr lang="cs-CZ" altLang="cs-CZ" sz="2400"/>
          </a:p>
          <a:p>
            <a:pPr>
              <a:lnSpc>
                <a:spcPct val="90000"/>
              </a:lnSpc>
            </a:pPr>
            <a:endParaRPr lang="cs-CZ" altLang="cs-CZ" sz="240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p:txBody>
          <a:bodyPr/>
          <a:lstStyle/>
          <a:p>
            <a:r>
              <a:rPr lang="cs-CZ" altLang="cs-CZ" sz="2800" b="1"/>
              <a:t>Luštěninami a výrobky z nich se rozumí:</a:t>
            </a:r>
            <a:br>
              <a:rPr lang="cs-CZ" altLang="cs-CZ" sz="2800" b="1"/>
            </a:br>
            <a:endParaRPr lang="cs-CZ" altLang="cs-CZ" sz="2800" b="1"/>
          </a:p>
        </p:txBody>
      </p:sp>
      <p:sp>
        <p:nvSpPr>
          <p:cNvPr id="646147" name="Rectangle 3"/>
          <p:cNvSpPr>
            <a:spLocks noGrp="1" noChangeArrowheads="1"/>
          </p:cNvSpPr>
          <p:nvPr>
            <p:ph type="body" idx="1"/>
          </p:nvPr>
        </p:nvSpPr>
        <p:spPr/>
        <p:txBody>
          <a:bodyPr/>
          <a:lstStyle/>
          <a:p>
            <a:pPr>
              <a:lnSpc>
                <a:spcPct val="80000"/>
              </a:lnSpc>
            </a:pPr>
            <a:r>
              <a:rPr lang="cs-CZ" altLang="cs-CZ" sz="1600"/>
              <a:t>􀂾 vyluštěná, suchá, čistá a tříděná zrna luskoviny: fazole, čočka, hrách, cizrna, lupina     sója(olejnina)</a:t>
            </a:r>
          </a:p>
          <a:p>
            <a:pPr>
              <a:lnSpc>
                <a:spcPct val="80000"/>
              </a:lnSpc>
            </a:pPr>
            <a:r>
              <a:rPr lang="cs-CZ" altLang="cs-CZ" sz="1600"/>
              <a:t>􀂾 předvařenými luštěninami luštěniny technologicky upravené tak, aby se zkrátila</a:t>
            </a:r>
          </a:p>
          <a:p>
            <a:pPr>
              <a:lnSpc>
                <a:spcPct val="80000"/>
              </a:lnSpc>
              <a:buFontTx/>
              <a:buNone/>
            </a:pPr>
            <a:r>
              <a:rPr lang="cs-CZ" altLang="cs-CZ" sz="1600"/>
              <a:t>          doba jejich varu,</a:t>
            </a:r>
          </a:p>
          <a:p>
            <a:pPr>
              <a:lnSpc>
                <a:spcPct val="80000"/>
              </a:lnSpc>
            </a:pPr>
            <a:r>
              <a:rPr lang="cs-CZ" altLang="cs-CZ" sz="1600"/>
              <a:t>􀂾 luštěninami loupanými celá technologicky upravená zrna bez vnější slupky</a:t>
            </a:r>
          </a:p>
          <a:p>
            <a:pPr>
              <a:lnSpc>
                <a:spcPct val="80000"/>
              </a:lnSpc>
              <a:buFontTx/>
              <a:buNone/>
            </a:pPr>
            <a:r>
              <a:rPr lang="cs-CZ" altLang="cs-CZ" sz="1600"/>
              <a:t>         s oddělenými dělohami</a:t>
            </a:r>
          </a:p>
          <a:p>
            <a:pPr>
              <a:lnSpc>
                <a:spcPct val="80000"/>
              </a:lnSpc>
            </a:pPr>
            <a:r>
              <a:rPr lang="cs-CZ" altLang="cs-CZ" sz="1600"/>
              <a:t>􀂾 luštěninovou moukou loupané luštěniny mleté na stejnorodý prášek nebo tříděné</a:t>
            </a:r>
          </a:p>
          <a:p>
            <a:pPr>
              <a:lnSpc>
                <a:spcPct val="80000"/>
              </a:lnSpc>
              <a:buFontTx/>
              <a:buNone/>
            </a:pPr>
            <a:r>
              <a:rPr lang="cs-CZ" altLang="cs-CZ" sz="1600"/>
              <a:t>         podle velikosti částic</a:t>
            </a:r>
          </a:p>
          <a:p>
            <a:pPr>
              <a:lnSpc>
                <a:spcPct val="80000"/>
              </a:lnSpc>
            </a:pPr>
            <a:r>
              <a:rPr lang="cs-CZ" altLang="cs-CZ" sz="1600"/>
              <a:t>􀂾 luštěninovými vločkami příčně řezaná a mačkaná zrna luštěnin,</a:t>
            </a:r>
          </a:p>
          <a:p>
            <a:pPr>
              <a:lnSpc>
                <a:spcPct val="80000"/>
              </a:lnSpc>
            </a:pPr>
            <a:r>
              <a:rPr lang="cs-CZ" altLang="cs-CZ" sz="1600"/>
              <a:t>􀂾 vlákninovým luštěninovým koncentrátem stejnorodý prášek získaný mletím</a:t>
            </a:r>
          </a:p>
          <a:p>
            <a:pPr>
              <a:lnSpc>
                <a:spcPct val="80000"/>
              </a:lnSpc>
              <a:buFontTx/>
              <a:buNone/>
            </a:pPr>
            <a:r>
              <a:rPr lang="cs-CZ" altLang="cs-CZ" sz="1600"/>
              <a:t>          a proséváním luštěnin a vnějších slupek luštěnin</a:t>
            </a:r>
          </a:p>
          <a:p>
            <a:pPr>
              <a:lnSpc>
                <a:spcPct val="80000"/>
              </a:lnSpc>
            </a:pPr>
            <a:r>
              <a:rPr lang="cs-CZ" altLang="cs-CZ" sz="1600"/>
              <a:t>􀂾 sójovým výrobkem potravina vyrobená z tepelně zpracované sóji, sójové mouky</a:t>
            </a:r>
          </a:p>
          <a:p>
            <a:pPr>
              <a:lnSpc>
                <a:spcPct val="80000"/>
              </a:lnSpc>
              <a:buFontTx/>
              <a:buNone/>
            </a:pPr>
            <a:r>
              <a:rPr lang="cs-CZ" altLang="cs-CZ" sz="1600"/>
              <a:t>          nebo  texturované sójové bílkoviny,</a:t>
            </a:r>
          </a:p>
          <a:p>
            <a:pPr>
              <a:lnSpc>
                <a:spcPct val="80000"/>
              </a:lnSpc>
            </a:pPr>
            <a:r>
              <a:rPr lang="cs-CZ" altLang="cs-CZ" sz="1600"/>
              <a:t>􀂾 sójový nápoj,</a:t>
            </a:r>
          </a:p>
          <a:p>
            <a:pPr>
              <a:lnSpc>
                <a:spcPct val="80000"/>
              </a:lnSpc>
            </a:pPr>
            <a:r>
              <a:rPr lang="cs-CZ" altLang="cs-CZ" sz="1600"/>
              <a:t>􀂾 zakysaný sójový výrobek,</a:t>
            </a:r>
          </a:p>
          <a:p>
            <a:pPr>
              <a:lnSpc>
                <a:spcPct val="80000"/>
              </a:lnSpc>
            </a:pPr>
            <a:r>
              <a:rPr lang="cs-CZ" altLang="cs-CZ" sz="1600"/>
              <a:t>􀂾 tofu – sójový výrobek vyrobený ze sójové bílkoviny oddělené srážením,</a:t>
            </a:r>
          </a:p>
          <a:p>
            <a:pPr>
              <a:lnSpc>
                <a:spcPct val="80000"/>
              </a:lnSpc>
            </a:pPr>
            <a:r>
              <a:rPr lang="cs-CZ" altLang="cs-CZ" sz="1600"/>
              <a:t>􀂾 tempeh - sójový výrobek vyrobený z tepelně upravené fermentované sóji.</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5" name="Rectangle 5"/>
          <p:cNvSpPr>
            <a:spLocks noGrp="1" noChangeArrowheads="1"/>
          </p:cNvSpPr>
          <p:nvPr>
            <p:ph type="title"/>
          </p:nvPr>
        </p:nvSpPr>
        <p:spPr/>
        <p:txBody>
          <a:bodyPr/>
          <a:lstStyle/>
          <a:p>
            <a:r>
              <a:rPr lang="cs-CZ" altLang="cs-CZ"/>
              <a:t>Suché skořápkové plody</a:t>
            </a:r>
          </a:p>
        </p:txBody>
      </p:sp>
      <p:pic>
        <p:nvPicPr>
          <p:cNvPr id="28672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2198688"/>
            <a:ext cx="5759450" cy="3327400"/>
          </a:xfrm>
          <a:noFill/>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7" name="Rectangle 5"/>
          <p:cNvSpPr>
            <a:spLocks noGrp="1" noChangeArrowheads="1"/>
          </p:cNvSpPr>
          <p:nvPr>
            <p:ph type="title"/>
          </p:nvPr>
        </p:nvSpPr>
        <p:spPr/>
        <p:txBody>
          <a:bodyPr/>
          <a:lstStyle/>
          <a:p>
            <a:endParaRPr lang="cs-CZ" altLang="cs-CZ"/>
          </a:p>
        </p:txBody>
      </p:sp>
      <p:pic>
        <p:nvPicPr>
          <p:cNvPr id="289796"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2198688"/>
            <a:ext cx="5759450" cy="3327400"/>
          </a:xfrm>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2800" dirty="0"/>
              <a:t>Kromě běžných informací jako </a:t>
            </a:r>
            <a:r>
              <a:rPr lang="cs-CZ" sz="2800" b="1" dirty="0"/>
              <a:t>nutriční hodnoty</a:t>
            </a:r>
            <a:br>
              <a:rPr lang="cs-CZ" sz="2800" b="1" dirty="0"/>
            </a:br>
            <a:endParaRPr lang="cs-CZ" sz="2800" dirty="0"/>
          </a:p>
        </p:txBody>
      </p:sp>
      <p:sp>
        <p:nvSpPr>
          <p:cNvPr id="8" name="Zástupný symbol pro obsah 7"/>
          <p:cNvSpPr>
            <a:spLocks noGrp="1"/>
          </p:cNvSpPr>
          <p:nvPr>
            <p:ph idx="1"/>
          </p:nvPr>
        </p:nvSpPr>
        <p:spPr/>
        <p:txBody>
          <a:bodyPr/>
          <a:lstStyle/>
          <a:p>
            <a:r>
              <a:rPr lang="cs-CZ" sz="2800" b="1" dirty="0" smtClean="0"/>
              <a:t>Nutriční </a:t>
            </a:r>
            <a:r>
              <a:rPr lang="cs-CZ" sz="2800" b="1" dirty="0"/>
              <a:t>a zdravotní tvrzení </a:t>
            </a:r>
          </a:p>
          <a:p>
            <a:r>
              <a:rPr lang="cs-CZ" sz="2800" b="1" dirty="0"/>
              <a:t>Cíl – ochránit  spotřebitele  - nastavit pravidla před marketingovou manipulací  pomocí tvrzení, která nejsou pravdivá nebo jsou zavádějící</a:t>
            </a:r>
          </a:p>
          <a:p>
            <a:r>
              <a:rPr lang="cs-CZ" sz="2800" dirty="0"/>
              <a:t>Pomocník pro cílený výběr potravin vzhledem ke zdravotnímu stavu     </a:t>
            </a:r>
          </a:p>
          <a:p>
            <a:pPr marL="0" indent="0">
              <a:buNone/>
            </a:pPr>
            <a:r>
              <a:rPr lang="cs-CZ" sz="2800" dirty="0"/>
              <a:t>   (např. snižovat riziko výskytu </a:t>
            </a:r>
            <a:r>
              <a:rPr lang="cs-CZ" sz="2800" dirty="0" smtClean="0"/>
              <a:t>zdravotních</a:t>
            </a:r>
          </a:p>
          <a:p>
            <a:pPr marL="0" indent="0">
              <a:buNone/>
            </a:pPr>
            <a:r>
              <a:rPr lang="cs-CZ" sz="2800" dirty="0"/>
              <a:t> </a:t>
            </a:r>
            <a:r>
              <a:rPr lang="cs-CZ" sz="2800" dirty="0" smtClean="0"/>
              <a:t>  komplikací</a:t>
            </a:r>
            <a:r>
              <a:rPr lang="cs-CZ" sz="2800" dirty="0"/>
              <a:t>)</a:t>
            </a:r>
          </a:p>
        </p:txBody>
      </p:sp>
    </p:spTree>
    <p:extLst>
      <p:ext uri="{BB962C8B-B14F-4D97-AF65-F5344CB8AC3E}">
        <p14:creationId xmlns:p14="http://schemas.microsoft.com/office/powerpoint/2010/main" val="235736941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5" name="Rectangle 5"/>
          <p:cNvSpPr>
            <a:spLocks noGrp="1" noChangeArrowheads="1"/>
          </p:cNvSpPr>
          <p:nvPr>
            <p:ph type="title"/>
          </p:nvPr>
        </p:nvSpPr>
        <p:spPr/>
        <p:txBody>
          <a:bodyPr/>
          <a:lstStyle/>
          <a:p>
            <a:endParaRPr lang="cs-CZ" altLang="cs-CZ"/>
          </a:p>
        </p:txBody>
      </p:sp>
      <p:pic>
        <p:nvPicPr>
          <p:cNvPr id="29184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641600" y="2417763"/>
            <a:ext cx="3860800" cy="2889250"/>
          </a:xfrm>
          <a:noFill/>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3" name="Rectangle 5"/>
          <p:cNvSpPr>
            <a:spLocks noGrp="1" noChangeArrowheads="1"/>
          </p:cNvSpPr>
          <p:nvPr>
            <p:ph type="title"/>
          </p:nvPr>
        </p:nvSpPr>
        <p:spPr/>
        <p:txBody>
          <a:bodyPr/>
          <a:lstStyle/>
          <a:p>
            <a:endParaRPr lang="cs-CZ" altLang="cs-CZ"/>
          </a:p>
        </p:txBody>
      </p:sp>
      <p:pic>
        <p:nvPicPr>
          <p:cNvPr id="293892"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2198688"/>
            <a:ext cx="5759450" cy="3327400"/>
          </a:xfrm>
          <a:noFill/>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1" name="Rectangle 5"/>
          <p:cNvSpPr>
            <a:spLocks noGrp="1" noChangeArrowheads="1"/>
          </p:cNvSpPr>
          <p:nvPr>
            <p:ph type="title"/>
          </p:nvPr>
        </p:nvSpPr>
        <p:spPr/>
        <p:txBody>
          <a:bodyPr/>
          <a:lstStyle/>
          <a:p>
            <a:endParaRPr lang="cs-CZ" altLang="cs-CZ"/>
          </a:p>
        </p:txBody>
      </p:sp>
      <p:pic>
        <p:nvPicPr>
          <p:cNvPr id="295940"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2243138"/>
            <a:ext cx="5759450" cy="3240087"/>
          </a:xfrm>
          <a:noFill/>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5" name="Rectangle 5"/>
          <p:cNvSpPr>
            <a:spLocks noGrp="1" noChangeArrowheads="1"/>
          </p:cNvSpPr>
          <p:nvPr>
            <p:ph type="title"/>
          </p:nvPr>
        </p:nvSpPr>
        <p:spPr/>
        <p:txBody>
          <a:bodyPr/>
          <a:lstStyle/>
          <a:p>
            <a:endParaRPr lang="cs-CZ" altLang="cs-CZ"/>
          </a:p>
        </p:txBody>
      </p:sp>
      <p:pic>
        <p:nvPicPr>
          <p:cNvPr id="30208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2198688"/>
            <a:ext cx="5759450" cy="3327400"/>
          </a:xfrm>
          <a:noFill/>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7" name="Rectangle 5"/>
          <p:cNvSpPr>
            <a:spLocks noGrp="1" noChangeArrowheads="1"/>
          </p:cNvSpPr>
          <p:nvPr>
            <p:ph type="title"/>
          </p:nvPr>
        </p:nvSpPr>
        <p:spPr/>
        <p:txBody>
          <a:bodyPr/>
          <a:lstStyle/>
          <a:p>
            <a:r>
              <a:rPr lang="cs-CZ" altLang="cs-CZ" sz="4000"/>
              <a:t>Složení</a:t>
            </a:r>
            <a:br>
              <a:rPr lang="cs-CZ" altLang="cs-CZ" sz="4000"/>
            </a:br>
            <a:r>
              <a:rPr lang="cs-CZ" altLang="cs-CZ" sz="4000"/>
              <a:t>30 g / den – 162-211 kcal</a:t>
            </a:r>
          </a:p>
        </p:txBody>
      </p:sp>
      <p:pic>
        <p:nvPicPr>
          <p:cNvPr id="305156"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03375" y="3006725"/>
            <a:ext cx="5935663" cy="1711325"/>
          </a:xfrm>
          <a:noFill/>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Zástupný symbol pro zápatí 3"/>
          <p:cNvSpPr txBox="1">
            <a:spLocks noGrp="1"/>
          </p:cNvSpPr>
          <p:nvPr/>
        </p:nvSpPr>
        <p:spPr bwMode="auto">
          <a:xfrm>
            <a:off x="6400800" y="6400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cs-CZ" altLang="cs-CZ" sz="1800">
                <a:latin typeface="Arial Narrow" panose="020B0606020202030204" pitchFamily="34" charset="0"/>
              </a:rPr>
              <a:t>Prof. Ing. Karel Kopec, DrSc.</a:t>
            </a:r>
            <a:endParaRPr lang="en-US" altLang="cs-CZ" sz="1800">
              <a:latin typeface="Arial Narrow" panose="020B0606020202030204" pitchFamily="34" charset="0"/>
            </a:endParaRPr>
          </a:p>
        </p:txBody>
      </p:sp>
      <p:sp>
        <p:nvSpPr>
          <p:cNvPr id="461827" name="Rectangle 2"/>
          <p:cNvSpPr>
            <a:spLocks noGrp="1" noChangeArrowheads="1"/>
          </p:cNvSpPr>
          <p:nvPr>
            <p:ph type="title" idx="4294967295"/>
          </p:nvPr>
        </p:nvSpPr>
        <p:spPr>
          <a:xfrm>
            <a:off x="1476375" y="203200"/>
            <a:ext cx="7345363" cy="561975"/>
          </a:xfrm>
          <a:solidFill>
            <a:srgbClr val="FCE4C0"/>
          </a:solidFill>
        </p:spPr>
        <p:txBody>
          <a:bodyPr anchor="b"/>
          <a:lstStyle/>
          <a:p>
            <a:r>
              <a:rPr lang="cs-CZ" altLang="cs-CZ" sz="4000" b="1">
                <a:latin typeface="Arial Narrow" panose="020B0606020202030204" pitchFamily="34" charset="0"/>
              </a:rPr>
              <a:t>Ořechy a semena - mastné kyseliny</a:t>
            </a:r>
          </a:p>
        </p:txBody>
      </p:sp>
      <p:sp>
        <p:nvSpPr>
          <p:cNvPr id="461828" name="Rectangle 3"/>
          <p:cNvSpPr>
            <a:spLocks noGrp="1" noChangeArrowheads="1"/>
          </p:cNvSpPr>
          <p:nvPr>
            <p:ph type="body" idx="4294967295"/>
          </p:nvPr>
        </p:nvSpPr>
        <p:spPr/>
        <p:txBody>
          <a:bodyPr/>
          <a:lstStyle/>
          <a:p>
            <a:endParaRPr lang="cs-CZ" altLang="cs-CZ"/>
          </a:p>
        </p:txBody>
      </p:sp>
      <p:pic>
        <p:nvPicPr>
          <p:cNvPr id="4618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9162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r>
              <a:rPr lang="cs-CZ" altLang="cs-CZ" sz="2800"/>
              <a:t>Poměr nasycených MK k nenasyceným MK v jednotlivých suchých skořápkových plodech</a:t>
            </a:r>
          </a:p>
        </p:txBody>
      </p:sp>
      <p:sp>
        <p:nvSpPr>
          <p:cNvPr id="248835" name="Rectangle 3"/>
          <p:cNvSpPr>
            <a:spLocks noGrp="1" noChangeArrowheads="1"/>
          </p:cNvSpPr>
          <p:nvPr>
            <p:ph type="body" idx="1"/>
          </p:nvPr>
        </p:nvSpPr>
        <p:spPr/>
        <p:txBody>
          <a:bodyPr/>
          <a:lstStyle/>
          <a:p>
            <a:pPr>
              <a:lnSpc>
                <a:spcPct val="80000"/>
              </a:lnSpc>
            </a:pPr>
            <a:endParaRPr lang="cs-CZ" altLang="cs-CZ" sz="2400"/>
          </a:p>
          <a:p>
            <a:pPr>
              <a:lnSpc>
                <a:spcPct val="80000"/>
              </a:lnSpc>
            </a:pPr>
            <a:r>
              <a:rPr lang="cs-CZ" altLang="cs-CZ" sz="2400"/>
              <a:t>Druh ořechu                NMK:NNMK</a:t>
            </a:r>
          </a:p>
          <a:p>
            <a:pPr>
              <a:lnSpc>
                <a:spcPct val="80000"/>
              </a:lnSpc>
            </a:pPr>
            <a:r>
              <a:rPr lang="cs-CZ" altLang="cs-CZ" sz="2400"/>
              <a:t>kešu                                   1:4</a:t>
            </a:r>
          </a:p>
          <a:p>
            <a:pPr>
              <a:lnSpc>
                <a:spcPct val="80000"/>
              </a:lnSpc>
            </a:pPr>
            <a:r>
              <a:rPr lang="cs-CZ" altLang="cs-CZ" sz="2400"/>
              <a:t>kokos                               10:1</a:t>
            </a:r>
          </a:p>
          <a:p>
            <a:pPr>
              <a:lnSpc>
                <a:spcPct val="80000"/>
              </a:lnSpc>
            </a:pPr>
            <a:r>
              <a:rPr lang="cs-CZ" altLang="cs-CZ" sz="2400"/>
              <a:t>lískové oříšky                     1:31</a:t>
            </a:r>
          </a:p>
          <a:p>
            <a:pPr>
              <a:lnSpc>
                <a:spcPct val="80000"/>
              </a:lnSpc>
            </a:pPr>
            <a:r>
              <a:rPr lang="cs-CZ" altLang="cs-CZ" sz="2400"/>
              <a:t>makadamy                         1:6</a:t>
            </a:r>
          </a:p>
          <a:p>
            <a:pPr>
              <a:lnSpc>
                <a:spcPct val="80000"/>
              </a:lnSpc>
            </a:pPr>
            <a:r>
              <a:rPr lang="cs-CZ" altLang="cs-CZ" sz="2400"/>
              <a:t>mandle                               1:10</a:t>
            </a:r>
          </a:p>
          <a:p>
            <a:pPr>
              <a:lnSpc>
                <a:spcPct val="80000"/>
              </a:lnSpc>
            </a:pPr>
            <a:r>
              <a:rPr lang="cs-CZ" altLang="cs-CZ" sz="2400"/>
              <a:t>para ořechy                        1:3</a:t>
            </a:r>
          </a:p>
          <a:p>
            <a:pPr>
              <a:lnSpc>
                <a:spcPct val="80000"/>
              </a:lnSpc>
            </a:pPr>
            <a:r>
              <a:rPr lang="cs-CZ" altLang="cs-CZ" sz="2400"/>
              <a:t>pekany                                1:10</a:t>
            </a:r>
          </a:p>
          <a:p>
            <a:pPr>
              <a:lnSpc>
                <a:spcPct val="80000"/>
              </a:lnSpc>
            </a:pPr>
            <a:r>
              <a:rPr lang="cs-CZ" altLang="cs-CZ" sz="2400"/>
              <a:t>piniové ořišky                      1:13</a:t>
            </a:r>
          </a:p>
          <a:p>
            <a:pPr>
              <a:lnSpc>
                <a:spcPct val="80000"/>
              </a:lnSpc>
            </a:pPr>
            <a:r>
              <a:rPr lang="cs-CZ" altLang="cs-CZ" sz="2400"/>
              <a:t>pistácie                                1:6</a:t>
            </a:r>
          </a:p>
          <a:p>
            <a:pPr>
              <a:lnSpc>
                <a:spcPct val="80000"/>
              </a:lnSpc>
            </a:pPr>
            <a:r>
              <a:rPr lang="cs-CZ" altLang="cs-CZ" sz="2400"/>
              <a:t>vlašské ořechy                    1:10</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3" name="Rectangle 5"/>
          <p:cNvSpPr>
            <a:spLocks noGrp="1" noChangeArrowheads="1"/>
          </p:cNvSpPr>
          <p:nvPr>
            <p:ph type="title"/>
          </p:nvPr>
        </p:nvSpPr>
        <p:spPr/>
        <p:txBody>
          <a:bodyPr/>
          <a:lstStyle/>
          <a:p>
            <a:endParaRPr lang="cs-CZ" altLang="cs-CZ"/>
          </a:p>
        </p:txBody>
      </p:sp>
      <p:pic>
        <p:nvPicPr>
          <p:cNvPr id="283652"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419350" y="1600200"/>
            <a:ext cx="4305300" cy="4525963"/>
          </a:xfrm>
          <a:noFill/>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r>
              <a:rPr lang="cs-CZ" altLang="cs-CZ" sz="4000"/>
              <a:t>Obsah esenciálních MK  v suchých skořápkových plodech ( g/100 tuku)  </a:t>
            </a:r>
          </a:p>
        </p:txBody>
      </p:sp>
      <p:sp>
        <p:nvSpPr>
          <p:cNvPr id="250883" name="Rectangle 3"/>
          <p:cNvSpPr>
            <a:spLocks noGrp="1" noChangeArrowheads="1"/>
          </p:cNvSpPr>
          <p:nvPr>
            <p:ph type="body" idx="1"/>
          </p:nvPr>
        </p:nvSpPr>
        <p:spPr/>
        <p:txBody>
          <a:bodyPr/>
          <a:lstStyle/>
          <a:p>
            <a:r>
              <a:rPr lang="cs-CZ" altLang="cs-CZ"/>
              <a:t>  </a:t>
            </a:r>
          </a:p>
        </p:txBody>
      </p:sp>
      <p:sp>
        <p:nvSpPr>
          <p:cNvPr id="250884" name="Rectangle 4"/>
          <p:cNvSpPr>
            <a:spLocks noChangeArrowheads="1"/>
          </p:cNvSpPr>
          <p:nvPr/>
        </p:nvSpPr>
        <p:spPr bwMode="auto">
          <a:xfrm>
            <a:off x="2286000" y="1735138"/>
            <a:ext cx="4572000"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ltLang="cs-CZ" sz="1800"/>
          </a:p>
          <a:p>
            <a:r>
              <a:rPr lang="cs-CZ" altLang="cs-CZ" sz="1800"/>
              <a:t>                        k. linolová     k. α-linolenová</a:t>
            </a:r>
          </a:p>
          <a:p>
            <a:endParaRPr lang="cs-CZ" altLang="cs-CZ" sz="1800"/>
          </a:p>
          <a:p>
            <a:r>
              <a:rPr lang="cs-CZ" altLang="cs-CZ" sz="1800"/>
              <a:t>kešu                        7,185        0,220</a:t>
            </a:r>
          </a:p>
          <a:p>
            <a:r>
              <a:rPr lang="cs-CZ" altLang="cs-CZ" sz="1800"/>
              <a:t>kokos                      0,564       neuvedeno</a:t>
            </a:r>
          </a:p>
          <a:p>
            <a:r>
              <a:rPr lang="cs-CZ" altLang="cs-CZ" sz="1800"/>
              <a:t>lískové oříšky          6,843        0,139</a:t>
            </a:r>
          </a:p>
          <a:p>
            <a:r>
              <a:rPr lang="cs-CZ" altLang="cs-CZ" sz="1800"/>
              <a:t>makadamy              1,240       neuvedeno</a:t>
            </a:r>
          </a:p>
          <a:p>
            <a:r>
              <a:rPr lang="cs-CZ" altLang="cs-CZ" sz="1800"/>
              <a:t>mandle                  11,096        0,293</a:t>
            </a:r>
          </a:p>
          <a:p>
            <a:r>
              <a:rPr lang="cs-CZ" altLang="cs-CZ" sz="1800"/>
              <a:t>para ořechy            24,500       0,092</a:t>
            </a:r>
          </a:p>
          <a:p>
            <a:r>
              <a:rPr lang="cs-CZ" altLang="cs-CZ" sz="1800"/>
              <a:t>pekany                   20,629       0,986</a:t>
            </a:r>
          </a:p>
          <a:p>
            <a:r>
              <a:rPr lang="cs-CZ" altLang="cs-CZ" sz="1800"/>
              <a:t>piniové ořišky         20,689       0,654</a:t>
            </a:r>
          </a:p>
          <a:p>
            <a:r>
              <a:rPr lang="cs-CZ" altLang="cs-CZ" sz="1800"/>
              <a:t>pistácie                  12,190        0,301</a:t>
            </a:r>
          </a:p>
          <a:p>
            <a:r>
              <a:rPr lang="cs-CZ" altLang="cs-CZ" sz="1800"/>
              <a:t>vlašské ořechy       36,141       6,572</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9" name="Rectangle 5"/>
          <p:cNvSpPr>
            <a:spLocks noGrp="1" noChangeArrowheads="1"/>
          </p:cNvSpPr>
          <p:nvPr>
            <p:ph type="title"/>
          </p:nvPr>
        </p:nvSpPr>
        <p:spPr/>
        <p:txBody>
          <a:bodyPr/>
          <a:lstStyle/>
          <a:p>
            <a:endParaRPr lang="cs-CZ" altLang="cs-CZ"/>
          </a:p>
        </p:txBody>
      </p:sp>
      <p:pic>
        <p:nvPicPr>
          <p:cNvPr id="267268"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16088" y="1600200"/>
            <a:ext cx="5711825" cy="4525963"/>
          </a:xfrm>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r>
              <a:rPr lang="cs-CZ" altLang="cs-CZ" sz="4000"/>
              <a:t>Značení GDA</a:t>
            </a:r>
            <a:br>
              <a:rPr lang="cs-CZ" altLang="cs-CZ" sz="4000"/>
            </a:br>
            <a:r>
              <a:rPr lang="cs-CZ" altLang="cs-CZ" sz="4000"/>
              <a:t>na obalech potravin www.gda.cz</a:t>
            </a:r>
          </a:p>
        </p:txBody>
      </p:sp>
      <p:sp>
        <p:nvSpPr>
          <p:cNvPr id="320515" name="Rectangle 3"/>
          <p:cNvSpPr>
            <a:spLocks noGrp="1" noChangeArrowheads="1"/>
          </p:cNvSpPr>
          <p:nvPr>
            <p:ph type="body" idx="1"/>
          </p:nvPr>
        </p:nvSpPr>
        <p:spPr/>
        <p:txBody>
          <a:bodyPr/>
          <a:lstStyle/>
          <a:p>
            <a:pPr>
              <a:lnSpc>
                <a:spcPct val="90000"/>
              </a:lnSpc>
            </a:pPr>
            <a:r>
              <a:rPr lang="cs-CZ" altLang="cs-CZ" sz="2800"/>
              <a:t>Dobrovolné značení potravin potravinářskými výrobci </a:t>
            </a:r>
            <a:r>
              <a:rPr lang="cs-CZ" altLang="cs-CZ" sz="2800" b="1"/>
              <a:t>Guideline Daily Amounts – doporučené</a:t>
            </a:r>
            <a:r>
              <a:rPr lang="cs-CZ" altLang="cs-CZ" sz="2800"/>
              <a:t> </a:t>
            </a:r>
            <a:r>
              <a:rPr lang="cs-CZ" altLang="cs-CZ" sz="2800" b="1"/>
              <a:t>denní množství</a:t>
            </a:r>
            <a:r>
              <a:rPr lang="cs-CZ" altLang="cs-CZ" sz="2800"/>
              <a:t> – jednotný standard značení potravin a nápojů (2006) v ČR Potravinářská komora – informace na obalech v rámci Evropy uváděny jednotně a porovnatelně</a:t>
            </a:r>
          </a:p>
          <a:p>
            <a:pPr>
              <a:lnSpc>
                <a:spcPct val="90000"/>
              </a:lnSpc>
            </a:pPr>
            <a:r>
              <a:rPr lang="cs-CZ" altLang="cs-CZ" sz="2800"/>
              <a:t>Informace o obsahu energie</a:t>
            </a:r>
          </a:p>
          <a:p>
            <a:pPr>
              <a:lnSpc>
                <a:spcPct val="90000"/>
              </a:lnSpc>
            </a:pPr>
            <a:r>
              <a:rPr lang="cs-CZ" altLang="cs-CZ" sz="2800"/>
              <a:t>% vyjádřený podíl doporučeného denního množství energie,celkových cukrů, tuků, nasycených MK a Na v přesně stanoveném množství výrobku (100 g, 100 ml)</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1" name="Rectangle 5"/>
          <p:cNvSpPr>
            <a:spLocks noGrp="1" noChangeArrowheads="1"/>
          </p:cNvSpPr>
          <p:nvPr>
            <p:ph type="title"/>
          </p:nvPr>
        </p:nvSpPr>
        <p:spPr/>
        <p:txBody>
          <a:bodyPr/>
          <a:lstStyle/>
          <a:p>
            <a:endParaRPr lang="cs-CZ" altLang="cs-CZ"/>
          </a:p>
        </p:txBody>
      </p:sp>
      <p:pic>
        <p:nvPicPr>
          <p:cNvPr id="254980"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1609725"/>
            <a:ext cx="5759450" cy="4506913"/>
          </a:xfrm>
          <a:noFill/>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3" name="Rectangle 5"/>
          <p:cNvSpPr>
            <a:spLocks noGrp="1" noChangeArrowheads="1"/>
          </p:cNvSpPr>
          <p:nvPr>
            <p:ph type="title"/>
          </p:nvPr>
        </p:nvSpPr>
        <p:spPr/>
        <p:txBody>
          <a:bodyPr/>
          <a:lstStyle/>
          <a:p>
            <a:endParaRPr lang="cs-CZ" altLang="cs-CZ"/>
          </a:p>
        </p:txBody>
      </p:sp>
      <p:pic>
        <p:nvPicPr>
          <p:cNvPr id="258052"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27200" y="1600200"/>
            <a:ext cx="5688013" cy="4525963"/>
          </a:xfrm>
          <a:noFill/>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5" name="Rectangle 5"/>
          <p:cNvSpPr>
            <a:spLocks noGrp="1" noChangeArrowheads="1"/>
          </p:cNvSpPr>
          <p:nvPr>
            <p:ph type="title"/>
          </p:nvPr>
        </p:nvSpPr>
        <p:spPr/>
        <p:txBody>
          <a:bodyPr/>
          <a:lstStyle/>
          <a:p>
            <a:r>
              <a:rPr lang="cs-CZ" altLang="cs-CZ"/>
              <a:t>Obsah minerálních látek</a:t>
            </a:r>
          </a:p>
        </p:txBody>
      </p:sp>
      <p:pic>
        <p:nvPicPr>
          <p:cNvPr id="26112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476375" y="1989138"/>
            <a:ext cx="5938838" cy="2679700"/>
          </a:xfrm>
          <a:noFill/>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cs-CZ" altLang="cs-CZ" sz="4000"/>
              <a:t>Zdravotní tvrzení </a:t>
            </a:r>
            <a:br>
              <a:rPr lang="cs-CZ" altLang="cs-CZ" sz="4000"/>
            </a:br>
            <a:r>
              <a:rPr lang="cs-CZ" altLang="cs-CZ" sz="4000"/>
              <a:t>vlašské ořechy</a:t>
            </a:r>
          </a:p>
        </p:txBody>
      </p:sp>
      <p:sp>
        <p:nvSpPr>
          <p:cNvPr id="625667" name="Rectangle 3"/>
          <p:cNvSpPr>
            <a:spLocks noGrp="1" noChangeArrowheads="1"/>
          </p:cNvSpPr>
          <p:nvPr>
            <p:ph type="body" idx="1"/>
          </p:nvPr>
        </p:nvSpPr>
        <p:spPr/>
        <p:txBody>
          <a:bodyPr/>
          <a:lstStyle/>
          <a:p>
            <a:r>
              <a:rPr lang="cs-CZ" altLang="cs-CZ"/>
              <a:t>Zlepšení endotel-dependentní vazodilatace za podmínky  30 g denně </a:t>
            </a:r>
          </a:p>
          <a:p>
            <a:pPr>
              <a:buFontTx/>
              <a:buNone/>
            </a:pPr>
            <a:r>
              <a:rPr lang="cs-CZ" altLang="cs-CZ"/>
              <a:t>   v rámci vyvážené stravy</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cs-CZ" altLang="cs-CZ"/>
              <a:t>Sůl</a:t>
            </a:r>
          </a:p>
        </p:txBody>
      </p:sp>
      <p:sp>
        <p:nvSpPr>
          <p:cNvPr id="27651" name="Rectangle 3"/>
          <p:cNvSpPr>
            <a:spLocks noGrp="1" noChangeArrowheads="1"/>
          </p:cNvSpPr>
          <p:nvPr>
            <p:ph type="body" idx="1"/>
          </p:nvPr>
        </p:nvSpPr>
        <p:spPr>
          <a:xfrm>
            <a:off x="179388" y="1412875"/>
            <a:ext cx="8964612" cy="5445125"/>
          </a:xfrm>
        </p:spPr>
        <p:txBody>
          <a:bodyPr/>
          <a:lstStyle/>
          <a:p>
            <a:pPr>
              <a:buFontTx/>
              <a:buNone/>
            </a:pPr>
            <a:r>
              <a:rPr lang="cs-CZ" altLang="cs-CZ"/>
              <a:t>Bazální potřeba 0,5 g NaCl</a:t>
            </a:r>
          </a:p>
          <a:p>
            <a:pPr>
              <a:buFontTx/>
              <a:buNone/>
            </a:pPr>
            <a:r>
              <a:rPr lang="cs-CZ" altLang="cs-CZ"/>
              <a:t>Průměr 12 g – 22 g</a:t>
            </a:r>
          </a:p>
          <a:p>
            <a:pPr>
              <a:buFontTx/>
              <a:buNone/>
            </a:pPr>
            <a:r>
              <a:rPr lang="cs-CZ" altLang="cs-CZ"/>
              <a:t>Doporučení 5 -6 g</a:t>
            </a:r>
          </a:p>
          <a:p>
            <a:r>
              <a:rPr lang="cs-CZ" altLang="cs-CZ"/>
              <a:t>Na g  x 2,54 = Na Cl g ; 1 g NaCl  = 0,4  g  Na</a:t>
            </a:r>
          </a:p>
          <a:p>
            <a:pPr>
              <a:buFontTx/>
              <a:buNone/>
            </a:pPr>
            <a:r>
              <a:rPr lang="cs-CZ" altLang="cs-CZ"/>
              <a:t>Obohacování soli jodem - jodid nahrazen jodičnanem, florem</a:t>
            </a:r>
          </a:p>
          <a:p>
            <a:pPr>
              <a:buFontTx/>
              <a:buNone/>
            </a:pPr>
            <a:r>
              <a:rPr lang="cs-CZ" altLang="cs-CZ"/>
              <a:t>Maso před opékáním nesolit – při vysoké teplotě vzniká ze soli a tuku 3-monochlorpropadiol</a:t>
            </a:r>
          </a:p>
          <a:p>
            <a:pPr>
              <a:buFontTx/>
              <a:buNone/>
            </a:pPr>
            <a:endParaRPr lang="cs-CZ" altLang="cs-CZ"/>
          </a:p>
          <a:p>
            <a:pPr>
              <a:buFontTx/>
              <a:buNone/>
            </a:pPr>
            <a:endParaRPr lang="cs-CZ" altLang="cs-CZ"/>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457200" y="515938"/>
            <a:ext cx="8229600" cy="5865812"/>
          </a:xfrm>
        </p:spPr>
        <p:txBody>
          <a:bodyPr/>
          <a:lstStyle/>
          <a:p>
            <a:pPr>
              <a:lnSpc>
                <a:spcPct val="90000"/>
              </a:lnSpc>
              <a:buFontTx/>
              <a:buNone/>
            </a:pPr>
            <a:r>
              <a:rPr lang="cs-CZ" altLang="cs-CZ" sz="2400" b="1"/>
              <a:t>Potraviny lze podle obsahu Na dělit na :</a:t>
            </a:r>
          </a:p>
          <a:p>
            <a:pPr>
              <a:lnSpc>
                <a:spcPct val="90000"/>
              </a:lnSpc>
              <a:buFontTx/>
              <a:buNone/>
            </a:pPr>
            <a:r>
              <a:rPr lang="cs-CZ" altLang="cs-CZ" sz="2400" b="1"/>
              <a:t>*potraviny s velmi nízkým obsahem sodíku </a:t>
            </a:r>
          </a:p>
          <a:p>
            <a:pPr>
              <a:lnSpc>
                <a:spcPct val="90000"/>
              </a:lnSpc>
              <a:buFontTx/>
              <a:buNone/>
            </a:pPr>
            <a:r>
              <a:rPr lang="cs-CZ" altLang="cs-CZ" sz="2400" b="1"/>
              <a:t>	(40 mg Na/100 g potraviny):</a:t>
            </a:r>
            <a:endParaRPr lang="cs-CZ" altLang="cs-CZ" sz="2400"/>
          </a:p>
          <a:p>
            <a:pPr>
              <a:lnSpc>
                <a:spcPct val="90000"/>
              </a:lnSpc>
              <a:buFontTx/>
              <a:buNone/>
            </a:pPr>
            <a:r>
              <a:rPr lang="cs-CZ" altLang="cs-CZ" sz="2400"/>
              <a:t>		ovoce, čerstvá zelenina, většina tuků, cukr, 	cukrovinky, některé  mléčné výrobky</a:t>
            </a:r>
            <a:endParaRPr lang="cs-CZ" altLang="cs-CZ" sz="2400" b="1"/>
          </a:p>
          <a:p>
            <a:pPr>
              <a:lnSpc>
                <a:spcPct val="90000"/>
              </a:lnSpc>
              <a:buFontTx/>
              <a:buNone/>
            </a:pPr>
            <a:r>
              <a:rPr lang="cs-CZ" altLang="cs-CZ" sz="2400" b="1"/>
              <a:t>*potraviny s nízkým obsahem Na (40–120):</a:t>
            </a:r>
            <a:endParaRPr lang="cs-CZ" altLang="cs-CZ" sz="2400"/>
          </a:p>
          <a:p>
            <a:pPr>
              <a:lnSpc>
                <a:spcPct val="90000"/>
              </a:lnSpc>
              <a:buFontTx/>
              <a:buNone/>
            </a:pPr>
            <a:r>
              <a:rPr lang="cs-CZ" altLang="cs-CZ" sz="2400"/>
              <a:t>		čerstvé maso, ryby, drůbež, mléko a mléčné výrobky</a:t>
            </a:r>
            <a:endParaRPr lang="cs-CZ" altLang="cs-CZ" sz="2400" b="1"/>
          </a:p>
          <a:p>
            <a:pPr>
              <a:lnSpc>
                <a:spcPct val="90000"/>
              </a:lnSpc>
              <a:buFontTx/>
              <a:buNone/>
            </a:pPr>
            <a:r>
              <a:rPr lang="cs-CZ" altLang="cs-CZ" sz="2400" b="1"/>
              <a:t>*potraviny s vysokým obsahem (120–400):</a:t>
            </a:r>
            <a:endParaRPr lang="cs-CZ" altLang="cs-CZ" sz="2400"/>
          </a:p>
          <a:p>
            <a:pPr>
              <a:lnSpc>
                <a:spcPct val="90000"/>
              </a:lnSpc>
              <a:buFontTx/>
              <a:buNone/>
            </a:pPr>
            <a:r>
              <a:rPr lang="cs-CZ" altLang="cs-CZ" sz="2400"/>
              <a:t>		chléb, pečivo, nakládaná zelenina</a:t>
            </a:r>
            <a:endParaRPr lang="cs-CZ" altLang="cs-CZ" sz="2400" b="1"/>
          </a:p>
          <a:p>
            <a:pPr>
              <a:lnSpc>
                <a:spcPct val="90000"/>
              </a:lnSpc>
              <a:buFontTx/>
              <a:buNone/>
            </a:pPr>
            <a:r>
              <a:rPr lang="cs-CZ" altLang="cs-CZ" sz="2400" b="1"/>
              <a:t>*potraviny s velmi vysokým obsahem (nad 400 mg):</a:t>
            </a:r>
            <a:endParaRPr lang="cs-CZ" altLang="cs-CZ" sz="2400"/>
          </a:p>
          <a:p>
            <a:pPr>
              <a:lnSpc>
                <a:spcPct val="90000"/>
              </a:lnSpc>
              <a:buFontTx/>
              <a:buNone/>
            </a:pPr>
            <a:r>
              <a:rPr lang="cs-CZ" altLang="cs-CZ" sz="2400"/>
              <a:t>uzené masné výrobky, tvrdé a tavené sýry, sušené polévky, slané snacky</a:t>
            </a:r>
            <a:endParaRPr lang="cs-CZ" altLang="cs-CZ" sz="2400" b="1"/>
          </a:p>
          <a:p>
            <a:pPr>
              <a:lnSpc>
                <a:spcPct val="90000"/>
              </a:lnSpc>
              <a:buFontTx/>
              <a:buNone/>
            </a:pPr>
            <a:r>
              <a:rPr lang="cs-CZ" altLang="cs-CZ" sz="2400" b="1"/>
              <a:t>minerální vody </a:t>
            </a:r>
            <a:r>
              <a:rPr lang="cs-CZ" altLang="cs-CZ" sz="2400"/>
              <a:t>– zdroj v celkovém příjmu Na </a:t>
            </a:r>
          </a:p>
          <a:p>
            <a:pPr>
              <a:lnSpc>
                <a:spcPct val="90000"/>
              </a:lnSpc>
              <a:buFontTx/>
              <a:buNone/>
            </a:pPr>
            <a:r>
              <a:rPr lang="cs-CZ" altLang="cs-CZ" sz="2400"/>
              <a:t>(5–60mg/100ml)</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cs-CZ" altLang="cs-CZ" sz="4000" b="1"/>
              <a:t>Snížení příjmu soli, náhražky soli</a:t>
            </a:r>
          </a:p>
        </p:txBody>
      </p:sp>
      <p:sp>
        <p:nvSpPr>
          <p:cNvPr id="105475" name="Rectangle 3"/>
          <p:cNvSpPr>
            <a:spLocks noGrp="1" noChangeArrowheads="1"/>
          </p:cNvSpPr>
          <p:nvPr>
            <p:ph type="body" idx="1"/>
          </p:nvPr>
        </p:nvSpPr>
        <p:spPr/>
        <p:txBody>
          <a:bodyPr/>
          <a:lstStyle/>
          <a:p>
            <a:pPr>
              <a:lnSpc>
                <a:spcPct val="80000"/>
              </a:lnSpc>
              <a:buFontTx/>
              <a:buNone/>
            </a:pPr>
            <a:r>
              <a:rPr lang="cs-CZ" altLang="cs-CZ" sz="2000"/>
              <a:t>* 	snížení obsahu soli v průmyslově vyráběných potravinách</a:t>
            </a:r>
            <a:endParaRPr lang="cs-CZ" altLang="cs-CZ" sz="2000" b="1"/>
          </a:p>
          <a:p>
            <a:pPr>
              <a:lnSpc>
                <a:spcPct val="80000"/>
              </a:lnSpc>
              <a:buFontTx/>
              <a:buNone/>
            </a:pPr>
            <a:endParaRPr lang="cs-CZ" altLang="cs-CZ" sz="2000" b="1"/>
          </a:p>
          <a:p>
            <a:pPr>
              <a:lnSpc>
                <a:spcPct val="80000"/>
              </a:lnSpc>
              <a:buFontTx/>
              <a:buNone/>
            </a:pPr>
            <a:r>
              <a:rPr lang="cs-CZ" altLang="cs-CZ" sz="2000" b="1"/>
              <a:t>* 	</a:t>
            </a:r>
            <a:r>
              <a:rPr lang="cs-CZ" altLang="cs-CZ" sz="2000"/>
              <a:t>snížení obsahu přídatných látek aditiva s obsahem Na</a:t>
            </a:r>
            <a:endParaRPr lang="cs-CZ" altLang="cs-CZ" sz="2000" b="1"/>
          </a:p>
          <a:p>
            <a:pPr>
              <a:lnSpc>
                <a:spcPct val="80000"/>
              </a:lnSpc>
              <a:buFontTx/>
              <a:buNone/>
            </a:pPr>
            <a:r>
              <a:rPr lang="cs-CZ" altLang="cs-CZ" sz="2000" b="1"/>
              <a:t>   	</a:t>
            </a:r>
            <a:r>
              <a:rPr lang="cs-CZ" altLang="cs-CZ" sz="2000"/>
              <a:t>( konzervanty, emulgátory, látky chuťové </a:t>
            </a:r>
          </a:p>
          <a:p>
            <a:pPr>
              <a:lnSpc>
                <a:spcPct val="80000"/>
              </a:lnSpc>
              <a:buFontTx/>
              <a:buNone/>
            </a:pPr>
            <a:r>
              <a:rPr lang="cs-CZ" altLang="cs-CZ" sz="2000"/>
              <a:t>	a povzbuzující, zahušťovadla, nosiče, rozpouštědla, l. protispekavé)</a:t>
            </a:r>
            <a:endParaRPr lang="cs-CZ" altLang="cs-CZ" sz="2000" b="1"/>
          </a:p>
          <a:p>
            <a:pPr>
              <a:lnSpc>
                <a:spcPct val="80000"/>
              </a:lnSpc>
              <a:buFontTx/>
              <a:buNone/>
            </a:pPr>
            <a:endParaRPr lang="cs-CZ" altLang="cs-CZ" sz="2000" b="1"/>
          </a:p>
          <a:p>
            <a:pPr>
              <a:lnSpc>
                <a:spcPct val="80000"/>
              </a:lnSpc>
              <a:buFontTx/>
              <a:buNone/>
            </a:pPr>
            <a:r>
              <a:rPr lang="cs-CZ" altLang="cs-CZ" sz="2000" b="1"/>
              <a:t>*</a:t>
            </a:r>
            <a:r>
              <a:rPr lang="cs-CZ" altLang="cs-CZ" sz="2000"/>
              <a:t>  sníženým používáním soli při kulinární přípravě</a:t>
            </a:r>
          </a:p>
          <a:p>
            <a:pPr>
              <a:lnSpc>
                <a:spcPct val="80000"/>
              </a:lnSpc>
              <a:buFontTx/>
              <a:buNone/>
            </a:pPr>
            <a:r>
              <a:rPr lang="cs-CZ" altLang="cs-CZ" sz="2000"/>
              <a:t>	a konzumaci pokrmů( koření, cibule, hydrolyzáty</a:t>
            </a:r>
          </a:p>
          <a:p>
            <a:pPr>
              <a:lnSpc>
                <a:spcPct val="80000"/>
              </a:lnSpc>
              <a:buFontTx/>
              <a:buNone/>
            </a:pPr>
            <a:r>
              <a:rPr lang="cs-CZ" altLang="cs-CZ" sz="2000"/>
              <a:t>	bílkovin)</a:t>
            </a:r>
            <a:endParaRPr lang="cs-CZ" altLang="cs-CZ" sz="2000" b="1"/>
          </a:p>
          <a:p>
            <a:pPr>
              <a:lnSpc>
                <a:spcPct val="80000"/>
              </a:lnSpc>
              <a:buFontTx/>
              <a:buNone/>
            </a:pPr>
            <a:endParaRPr lang="cs-CZ" altLang="cs-CZ" sz="2000" b="1"/>
          </a:p>
          <a:p>
            <a:pPr>
              <a:lnSpc>
                <a:spcPct val="80000"/>
              </a:lnSpc>
              <a:buFontTx/>
              <a:buNone/>
            </a:pPr>
            <a:r>
              <a:rPr lang="cs-CZ" altLang="cs-CZ" sz="2000" b="1"/>
              <a:t>*</a:t>
            </a:r>
            <a:r>
              <a:rPr lang="cs-CZ" altLang="cs-CZ" sz="2000"/>
              <a:t>  částečnou nebo úplnou náhradou chloridu sodného </a:t>
            </a:r>
          </a:p>
          <a:p>
            <a:pPr>
              <a:lnSpc>
                <a:spcPct val="80000"/>
              </a:lnSpc>
              <a:buFontTx/>
              <a:buNone/>
            </a:pPr>
            <a:r>
              <a:rPr lang="cs-CZ" altLang="cs-CZ" sz="2000"/>
              <a:t>	jinými látkami slané chuti bez obsahu Na chlorid draselný</a:t>
            </a:r>
          </a:p>
          <a:p>
            <a:pPr>
              <a:lnSpc>
                <a:spcPct val="80000"/>
              </a:lnSpc>
              <a:buFontTx/>
              <a:buNone/>
            </a:pPr>
            <a:r>
              <a:rPr lang="cs-CZ" altLang="cs-CZ" sz="2000"/>
              <a:t>	(hořká chuť – dietní soli</a:t>
            </a:r>
            <a:r>
              <a:rPr lang="cs-CZ" altLang="cs-CZ" sz="2000" b="1"/>
              <a:t>), </a:t>
            </a:r>
            <a:r>
              <a:rPr lang="cs-CZ" altLang="cs-CZ" sz="2000"/>
              <a:t>bylinky</a:t>
            </a:r>
          </a:p>
          <a:p>
            <a:pPr>
              <a:lnSpc>
                <a:spcPct val="80000"/>
              </a:lnSpc>
              <a:buFontTx/>
              <a:buNone/>
            </a:pPr>
            <a:endParaRPr lang="cs-CZ" altLang="cs-CZ" sz="2000" b="1"/>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2035" name="Text Box 3"/>
          <p:cNvSpPr txBox="1">
            <a:spLocks noChangeArrowheads="1"/>
          </p:cNvSpPr>
          <p:nvPr/>
        </p:nvSpPr>
        <p:spPr bwMode="auto">
          <a:xfrm>
            <a:off x="5343525" y="2370138"/>
            <a:ext cx="2835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800" b="1">
                <a:solidFill>
                  <a:srgbClr val="FF0000"/>
                </a:solidFill>
                <a:latin typeface="Times New Roman" panose="02020603050405020304" pitchFamily="18" charset="0"/>
              </a:rPr>
              <a:t>Krmné směsi + suplementa</a:t>
            </a:r>
          </a:p>
        </p:txBody>
      </p:sp>
      <p:sp>
        <p:nvSpPr>
          <p:cNvPr id="172036" name="AutoShape 4"/>
          <p:cNvSpPr>
            <a:spLocks noChangeArrowheads="1"/>
          </p:cNvSpPr>
          <p:nvPr/>
        </p:nvSpPr>
        <p:spPr bwMode="auto">
          <a:xfrm rot="-25418306">
            <a:off x="6894513" y="1395412"/>
            <a:ext cx="1746250" cy="485775"/>
          </a:xfrm>
          <a:prstGeom prst="rightArrow">
            <a:avLst>
              <a:gd name="adj1" fmla="val 50000"/>
              <a:gd name="adj2" fmla="val 898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2037" name="AutoShape 5"/>
          <p:cNvSpPr>
            <a:spLocks noChangeArrowheads="1"/>
          </p:cNvSpPr>
          <p:nvPr/>
        </p:nvSpPr>
        <p:spPr bwMode="auto">
          <a:xfrm rot="12292019">
            <a:off x="6459538" y="1912938"/>
            <a:ext cx="936625" cy="485775"/>
          </a:xfrm>
          <a:prstGeom prst="rightArrow">
            <a:avLst>
              <a:gd name="adj1" fmla="val 50000"/>
              <a:gd name="adj2" fmla="val 4820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178" name="Group 2"/>
          <p:cNvGraphicFramePr>
            <a:graphicFrameLocks noGrp="1"/>
          </p:cNvGraphicFramePr>
          <p:nvPr/>
        </p:nvGraphicFramePr>
        <p:xfrm>
          <a:off x="381000" y="1295400"/>
          <a:ext cx="7391400" cy="5331146"/>
        </p:xfrm>
        <a:graphic>
          <a:graphicData uri="http://schemas.openxmlformats.org/drawingml/2006/table">
            <a:tbl>
              <a:tblPr/>
              <a:tblGrid>
                <a:gridCol w="2963863"/>
                <a:gridCol w="1023937"/>
                <a:gridCol w="2268538"/>
                <a:gridCol w="1135062"/>
              </a:tblGrid>
              <a:tr h="5873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Výrobce</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Druh, balení</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Ø (mg/kg)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Lagris, a.s. ,</a:t>
                      </a: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Dolní Lhota</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Polsko</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1kg</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row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Solné mlýny, a.s. Olomouc</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ČR</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jemně mletá kamenná   1kg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88">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mořská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3375">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s fluorem    1kg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23,6</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8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EQUUS spol. s.r.o. Č. Těšín</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Polsko</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1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28,5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56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Kali + Salz spol. s.r.o. Praha 4</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Německo</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50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25,5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Delvita a.s.</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Německo</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alpská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26,5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row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Solsan, a.s. Praha 8</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Německo</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alpská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SEL mořská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solivarská                  50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27</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CELKEM</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24,9</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8245" name="Rectangle 69"/>
          <p:cNvSpPr>
            <a:spLocks noChangeArrowheads="1"/>
          </p:cNvSpPr>
          <p:nvPr/>
        </p:nvSpPr>
        <p:spPr bwMode="auto">
          <a:xfrm>
            <a:off x="0" y="0"/>
            <a:ext cx="9144000" cy="836613"/>
          </a:xfrm>
          <a:prstGeom prst="rect">
            <a:avLst/>
          </a:prstGeom>
          <a:solidFill>
            <a:srgbClr val="00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cs-CZ" altLang="cs-CZ" sz="2400" b="1">
                <a:solidFill>
                  <a:schemeClr val="tx2"/>
                </a:solidFill>
                <a:latin typeface="Times New Roman" panose="02020603050405020304" pitchFamily="18" charset="0"/>
              </a:rPr>
              <a:t>                                </a:t>
            </a:r>
            <a:r>
              <a:rPr lang="cs-CZ" altLang="cs-CZ" sz="2600" b="1">
                <a:solidFill>
                  <a:schemeClr val="tx2"/>
                </a:solidFill>
                <a:latin typeface="Times New Roman" panose="02020603050405020304" pitchFamily="18" charset="0"/>
              </a:rPr>
              <a:t>Obsah jódu v solích s jódem</a:t>
            </a:r>
            <a:r>
              <a:rPr lang="cs-CZ" altLang="cs-CZ" sz="2400" b="1">
                <a:solidFill>
                  <a:schemeClr val="tx2"/>
                </a:solidFill>
                <a:latin typeface="Times New Roman" panose="02020603050405020304" pitchFamily="18" charset="0"/>
              </a:rPr>
              <a:t>                         </a:t>
            </a:r>
            <a:r>
              <a:rPr lang="cs-CZ" altLang="cs-CZ" b="1">
                <a:solidFill>
                  <a:schemeClr val="tx2"/>
                </a:solidFill>
                <a:latin typeface="Times New Roman" panose="02020603050405020304" pitchFamily="18" charset="0"/>
              </a:rPr>
              <a:t>r.2002</a:t>
            </a:r>
          </a:p>
        </p:txBody>
      </p:sp>
      <p:sp>
        <p:nvSpPr>
          <p:cNvPr id="178246" name="Text Box 70"/>
          <p:cNvSpPr txBox="1">
            <a:spLocks noChangeArrowheads="1"/>
          </p:cNvSpPr>
          <p:nvPr/>
        </p:nvSpPr>
        <p:spPr bwMode="auto">
          <a:xfrm>
            <a:off x="2841625" y="1058863"/>
            <a:ext cx="142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2400">
              <a:latin typeface="Times New Roman" panose="02020603050405020304" pitchFamily="18" charset="0"/>
            </a:endParaRPr>
          </a:p>
        </p:txBody>
      </p:sp>
      <p:sp>
        <p:nvSpPr>
          <p:cNvPr id="178247" name="Text Box 71"/>
          <p:cNvSpPr txBox="1">
            <a:spLocks noChangeArrowheads="1"/>
          </p:cNvSpPr>
          <p:nvPr/>
        </p:nvSpPr>
        <p:spPr bwMode="auto">
          <a:xfrm>
            <a:off x="3222625" y="838200"/>
            <a:ext cx="264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rPr>
              <a:t>25 </a:t>
            </a:r>
            <a:r>
              <a:rPr lang="cs-CZ" altLang="cs-CZ" sz="1600" b="1">
                <a:solidFill>
                  <a:schemeClr val="accent2"/>
                </a:solidFill>
                <a:latin typeface="Times New Roman" panose="02020603050405020304" pitchFamily="18" charset="0"/>
                <a:cs typeface="Arial" panose="020B0604020202020204" pitchFamily="34" charset="0"/>
              </a:rPr>
              <a:t>mg/kg</a:t>
            </a:r>
          </a:p>
        </p:txBody>
      </p:sp>
      <p:sp>
        <p:nvSpPr>
          <p:cNvPr id="178248" name="Text Box 72"/>
          <p:cNvSpPr txBox="1">
            <a:spLocks noChangeArrowheads="1"/>
          </p:cNvSpPr>
          <p:nvPr/>
        </p:nvSpPr>
        <p:spPr bwMode="auto">
          <a:xfrm>
            <a:off x="365125" y="823913"/>
            <a:ext cx="19589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cs-CZ" altLang="cs-CZ" sz="1600" b="1">
                <a:latin typeface="Times New Roman" panose="02020603050405020304" pitchFamily="18" charset="0"/>
              </a:rPr>
              <a:t>r. 1995 - </a:t>
            </a:r>
            <a:r>
              <a:rPr lang="cs-CZ" altLang="cs-CZ" sz="1600" b="1">
                <a:solidFill>
                  <a:schemeClr val="accent2"/>
                </a:solidFill>
                <a:latin typeface="Times New Roman" panose="02020603050405020304" pitchFamily="18" charset="0"/>
                <a:cs typeface="Arial" panose="020B0604020202020204" pitchFamily="34" charset="0"/>
              </a:rPr>
              <a:t>Ø</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15 mg/kg</a:t>
            </a:r>
          </a:p>
          <a:p>
            <a:endParaRPr lang="cs-CZ" altLang="cs-CZ"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jo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 y="-490538"/>
            <a:ext cx="10833100" cy="7839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cs-CZ" altLang="cs-CZ" sz="4000"/>
              <a:t/>
            </a:r>
            <a:br>
              <a:rPr lang="cs-CZ" altLang="cs-CZ" sz="4000"/>
            </a:br>
            <a:r>
              <a:rPr lang="cs-CZ" altLang="cs-CZ" sz="3600"/>
              <a:t>Přední strana obalu buď jen energie</a:t>
            </a:r>
            <a:r>
              <a:rPr lang="cs-CZ" altLang="cs-CZ" sz="4000"/>
              <a:t> </a:t>
            </a:r>
          </a:p>
        </p:txBody>
      </p:sp>
      <p:sp>
        <p:nvSpPr>
          <p:cNvPr id="396291" name="Rectangle 3"/>
          <p:cNvSpPr>
            <a:spLocks noGrp="1" noChangeArrowheads="1"/>
          </p:cNvSpPr>
          <p:nvPr>
            <p:ph type="body" sz="half" idx="1"/>
          </p:nvPr>
        </p:nvSpPr>
        <p:spPr/>
        <p:txBody>
          <a:bodyPr/>
          <a:lstStyle/>
          <a:p>
            <a:pPr>
              <a:buFontTx/>
              <a:buNone/>
            </a:pPr>
            <a:r>
              <a:rPr lang="cs-CZ" altLang="cs-CZ" sz="2800"/>
              <a:t>•  Zadní strana obalu - energie, cukry, tuky, SAFA, sodík</a:t>
            </a:r>
          </a:p>
          <a:p>
            <a:pPr>
              <a:buFontTx/>
              <a:buNone/>
            </a:pPr>
            <a:endParaRPr lang="cs-CZ" altLang="cs-CZ" sz="2800"/>
          </a:p>
          <a:p>
            <a:pPr>
              <a:buFontTx/>
              <a:buNone/>
            </a:pPr>
            <a:r>
              <a:rPr lang="cs-CZ" altLang="cs-CZ" sz="2800"/>
              <a:t> </a:t>
            </a:r>
          </a:p>
        </p:txBody>
      </p:sp>
      <p:pic>
        <p:nvPicPr>
          <p:cNvPr id="39629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11413" y="3357563"/>
            <a:ext cx="4598987" cy="2520950"/>
          </a:xfrm>
          <a:noFill/>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ltLang="cs-CZ" sz="4400">
              <a:solidFill>
                <a:schemeClr val="tx2"/>
              </a:solidFill>
              <a:latin typeface="Times New Roman" panose="02020603050405020304" pitchFamily="18" charset="0"/>
            </a:endParaRPr>
          </a:p>
        </p:txBody>
      </p:sp>
      <p:sp>
        <p:nvSpPr>
          <p:cNvPr id="182275" name="Rectangle 3"/>
          <p:cNvSpPr>
            <a:spLocks noChangeArrowheads="1"/>
          </p:cNvSpPr>
          <p:nvPr/>
        </p:nvSpPr>
        <p:spPr bwMode="auto">
          <a:xfrm>
            <a:off x="228600" y="228600"/>
            <a:ext cx="87630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600" b="1" u="sng">
                <a:solidFill>
                  <a:schemeClr val="tx2"/>
                </a:solidFill>
                <a:latin typeface="Times New Roman" panose="02020603050405020304" pitchFamily="18" charset="0"/>
              </a:rPr>
              <a:t>Obsah jódu</a:t>
            </a:r>
          </a:p>
          <a:p>
            <a:pPr>
              <a:spcBef>
                <a:spcPct val="50000"/>
              </a:spcBef>
            </a:pPr>
            <a:r>
              <a:rPr lang="cs-CZ" altLang="cs-CZ" b="1">
                <a:solidFill>
                  <a:schemeClr val="tx2"/>
                </a:solidFill>
                <a:latin typeface="Times New Roman" panose="02020603050405020304" pitchFamily="18" charset="0"/>
              </a:rPr>
              <a:t>sůl s jódem</a:t>
            </a:r>
            <a:r>
              <a:rPr lang="cs-CZ" altLang="cs-CZ" sz="2600" b="1">
                <a:solidFill>
                  <a:schemeClr val="tx2"/>
                </a:solidFill>
                <a:latin typeface="Times New Roman" panose="02020603050405020304" pitchFamily="18" charset="0"/>
              </a:rPr>
              <a:t>                  </a:t>
            </a:r>
          </a:p>
          <a:p>
            <a:pPr>
              <a:spcBef>
                <a:spcPct val="50000"/>
              </a:spcBef>
            </a:pPr>
            <a:r>
              <a:rPr lang="cs-CZ" altLang="cs-CZ" sz="1600" b="1">
                <a:latin typeface="Times New Roman" panose="02020603050405020304" pitchFamily="18" charset="0"/>
              </a:rPr>
              <a:t>r. 1995 - </a:t>
            </a:r>
            <a:r>
              <a:rPr lang="cs-CZ" altLang="cs-CZ" sz="1600" b="1">
                <a:solidFill>
                  <a:schemeClr val="accent2"/>
                </a:solidFill>
                <a:latin typeface="Times New Roman" panose="02020603050405020304" pitchFamily="18" charset="0"/>
                <a:cs typeface="Arial" panose="020B0604020202020204" pitchFamily="34" charset="0"/>
              </a:rPr>
              <a:t>Ø</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15 mg/kg</a:t>
            </a:r>
            <a:r>
              <a:rPr lang="cs-CZ" altLang="cs-CZ" sz="1600" b="1">
                <a:solidFill>
                  <a:schemeClr val="accent2"/>
                </a:solidFill>
                <a:latin typeface="Times New Roman" panose="02020603050405020304" pitchFamily="18" charset="0"/>
              </a:rPr>
              <a:t>          </a:t>
            </a:r>
            <a:r>
              <a:rPr lang="cs-CZ" altLang="cs-CZ" b="1">
                <a:solidFill>
                  <a:schemeClr val="tx2"/>
                </a:solidFill>
                <a:latin typeface="Times New Roman" panose="02020603050405020304" pitchFamily="18" charset="0"/>
              </a:rPr>
              <a:t>r.2002 </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rPr>
              <a:t>25 </a:t>
            </a:r>
            <a:r>
              <a:rPr lang="cs-CZ" altLang="cs-CZ" sz="1600" b="1">
                <a:solidFill>
                  <a:schemeClr val="accent2"/>
                </a:solidFill>
                <a:latin typeface="Times New Roman" panose="02020603050405020304" pitchFamily="18" charset="0"/>
                <a:cs typeface="Arial" panose="020B0604020202020204" pitchFamily="34" charset="0"/>
              </a:rPr>
              <a:t>mg/kg</a:t>
            </a:r>
            <a:r>
              <a:rPr lang="cs-CZ" altLang="cs-CZ" sz="1600" b="1">
                <a:solidFill>
                  <a:schemeClr val="accent2"/>
                </a:solidFill>
                <a:latin typeface="Times New Roman" panose="02020603050405020304" pitchFamily="18" charset="0"/>
              </a:rPr>
              <a:t>		</a:t>
            </a:r>
            <a:r>
              <a:rPr lang="cs-CZ" altLang="cs-CZ" b="1">
                <a:solidFill>
                  <a:schemeClr val="tx2"/>
                </a:solidFill>
                <a:latin typeface="Times New Roman" panose="02020603050405020304" pitchFamily="18" charset="0"/>
              </a:rPr>
              <a:t>r. 2004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rPr>
              <a:t>31 </a:t>
            </a:r>
            <a:r>
              <a:rPr lang="cs-CZ" altLang="cs-CZ" sz="1600" b="1">
                <a:solidFill>
                  <a:schemeClr val="accent2"/>
                </a:solidFill>
                <a:latin typeface="Times New Roman" panose="02020603050405020304" pitchFamily="18" charset="0"/>
                <a:cs typeface="Arial" panose="020B0604020202020204" pitchFamily="34" charset="0"/>
              </a:rPr>
              <a:t>mg/kg</a:t>
            </a:r>
            <a:endParaRPr lang="cs-CZ" altLang="cs-CZ" b="1">
              <a:solidFill>
                <a:schemeClr val="tx2"/>
              </a:solidFill>
              <a:latin typeface="Times New Roman" panose="02020603050405020304" pitchFamily="18" charset="0"/>
            </a:endParaRPr>
          </a:p>
          <a:p>
            <a:pPr>
              <a:spcBef>
                <a:spcPct val="50000"/>
              </a:spcBef>
            </a:pPr>
            <a:r>
              <a:rPr lang="cs-CZ" altLang="cs-CZ" b="1">
                <a:solidFill>
                  <a:schemeClr val="tx2"/>
                </a:solidFill>
                <a:latin typeface="Times New Roman" panose="02020603050405020304" pitchFamily="18" charset="0"/>
              </a:rPr>
              <a:t>mléko v distribuční síti</a:t>
            </a:r>
            <a:r>
              <a:rPr lang="cs-CZ" altLang="cs-CZ" sz="2600" b="1">
                <a:solidFill>
                  <a:schemeClr val="tx2"/>
                </a:solidFill>
                <a:latin typeface="Times New Roman" panose="02020603050405020304" pitchFamily="18" charset="0"/>
              </a:rPr>
              <a:t>    </a:t>
            </a:r>
          </a:p>
          <a:p>
            <a:pPr>
              <a:spcBef>
                <a:spcPct val="50000"/>
              </a:spcBef>
            </a:pPr>
            <a:r>
              <a:rPr lang="cs-CZ" altLang="cs-CZ" sz="1600" b="1">
                <a:latin typeface="Times New Roman" panose="02020603050405020304" pitchFamily="18" charset="0"/>
              </a:rPr>
              <a:t>r.1997 - </a:t>
            </a:r>
            <a:r>
              <a:rPr lang="cs-CZ" altLang="cs-CZ" sz="1600" b="1">
                <a:solidFill>
                  <a:schemeClr val="accent2"/>
                </a:solidFill>
                <a:latin typeface="Times New Roman" panose="02020603050405020304" pitchFamily="18" charset="0"/>
                <a:cs typeface="Arial" panose="020B0604020202020204" pitchFamily="34" charset="0"/>
              </a:rPr>
              <a:t>Ø</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140 µg/l </a:t>
            </a:r>
            <a:r>
              <a:rPr lang="cs-CZ" altLang="cs-CZ" sz="16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30</a:t>
            </a:r>
            <a:r>
              <a:rPr lang="cs-CZ" altLang="cs-CZ" sz="1600" b="1">
                <a:solidFill>
                  <a:schemeClr val="accent2"/>
                </a:solidFill>
                <a:latin typeface="Times New Roman" panose="02020603050405020304" pitchFamily="18" charset="0"/>
                <a:cs typeface="Arial" panose="020B0604020202020204" pitchFamily="34" charset="0"/>
              </a:rPr>
              <a:t> µg/</a:t>
            </a:r>
            <a:r>
              <a:rPr lang="cs-CZ" altLang="cs-CZ" sz="1600" b="1">
                <a:solidFill>
                  <a:schemeClr val="accent2"/>
                </a:solidFill>
                <a:latin typeface="Times New Roman" panose="02020603050405020304" pitchFamily="18" charset="0"/>
              </a:rPr>
              <a:t>100 ml                    </a:t>
            </a:r>
            <a:r>
              <a:rPr lang="cs-CZ" altLang="cs-CZ" b="1">
                <a:solidFill>
                  <a:schemeClr val="tx2"/>
                </a:solidFill>
                <a:latin typeface="Times New Roman" panose="02020603050405020304" pitchFamily="18" charset="0"/>
                <a:cs typeface="Times New Roman" panose="02020603050405020304" pitchFamily="18" charset="0"/>
              </a:rPr>
              <a:t> </a:t>
            </a:r>
            <a:r>
              <a:rPr lang="cs-CZ" altLang="cs-CZ" b="1">
                <a:solidFill>
                  <a:schemeClr val="tx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4</a:t>
            </a:r>
            <a:r>
              <a:rPr lang="cs-CZ" altLang="cs-CZ" sz="2400" b="1">
                <a:solidFill>
                  <a:schemeClr val="accent2"/>
                </a:solidFill>
                <a:latin typeface="Times New Roman" panose="02020603050405020304" pitchFamily="18" charset="0"/>
              </a:rPr>
              <a:t>6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100 m</a:t>
            </a:r>
            <a:r>
              <a:rPr lang="cs-CZ" altLang="cs-CZ" sz="1600" b="1">
                <a:solidFill>
                  <a:schemeClr val="accent2"/>
                </a:solidFill>
                <a:latin typeface="Times New Roman" panose="02020603050405020304" pitchFamily="18" charset="0"/>
                <a:cs typeface="Arial" panose="020B0604020202020204" pitchFamily="34" charset="0"/>
              </a:rPr>
              <a:t>l</a:t>
            </a:r>
            <a:r>
              <a:rPr lang="cs-CZ" altLang="cs-CZ" sz="1600" b="1">
                <a:solidFill>
                  <a:schemeClr val="accent2"/>
                </a:solidFill>
                <a:latin typeface="Times New Roman" panose="02020603050405020304" pitchFamily="18" charset="0"/>
              </a:rPr>
              <a:t> </a:t>
            </a:r>
          </a:p>
          <a:p>
            <a:pPr>
              <a:spcBef>
                <a:spcPct val="50000"/>
              </a:spcBef>
            </a:pPr>
            <a:r>
              <a:rPr lang="cs-CZ" altLang="cs-CZ" b="1">
                <a:solidFill>
                  <a:schemeClr val="tx2"/>
                </a:solidFill>
                <a:latin typeface="Times New Roman" panose="02020603050405020304" pitchFamily="18" charset="0"/>
              </a:rPr>
              <a:t>masné výrobky</a:t>
            </a:r>
            <a:r>
              <a:rPr lang="cs-CZ" altLang="cs-CZ" sz="2600" b="1">
                <a:solidFill>
                  <a:schemeClr val="tx2"/>
                </a:solidFill>
                <a:latin typeface="Times New Roman" panose="02020603050405020304" pitchFamily="18" charset="0"/>
              </a:rPr>
              <a:t>   </a:t>
            </a:r>
            <a:r>
              <a:rPr lang="cs-CZ" altLang="cs-CZ" sz="24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42</a:t>
            </a:r>
            <a:r>
              <a:rPr lang="cs-CZ" altLang="cs-CZ" sz="24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100 g</a:t>
            </a:r>
            <a:r>
              <a:rPr lang="cs-CZ" altLang="cs-CZ" sz="24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25</a:t>
            </a:r>
            <a:r>
              <a:rPr lang="cs-CZ" altLang="cs-CZ" sz="1600" b="1">
                <a:solidFill>
                  <a:schemeClr val="accent2"/>
                </a:solidFill>
                <a:latin typeface="Times New Roman" panose="02020603050405020304" pitchFamily="18" charset="0"/>
              </a:rPr>
              <a:t> (měkké)- </a:t>
            </a:r>
            <a:r>
              <a:rPr lang="cs-CZ" altLang="cs-CZ" sz="2400" b="1">
                <a:solidFill>
                  <a:schemeClr val="accent2"/>
                </a:solidFill>
                <a:latin typeface="Times New Roman" panose="02020603050405020304" pitchFamily="18" charset="0"/>
                <a:cs typeface="Arial" panose="020B0604020202020204" pitchFamily="34" charset="0"/>
              </a:rPr>
              <a:t>40</a:t>
            </a:r>
            <a:r>
              <a:rPr lang="cs-CZ" altLang="cs-CZ" sz="1600" b="1">
                <a:solidFill>
                  <a:schemeClr val="accent2"/>
                </a:solidFill>
                <a:latin typeface="Times New Roman" panose="02020603050405020304" pitchFamily="18" charset="0"/>
              </a:rPr>
              <a:t> (trvan.) µg/100 g </a:t>
            </a:r>
            <a:endParaRPr lang="cs-CZ" altLang="cs-CZ" sz="2600" b="1">
              <a:solidFill>
                <a:schemeClr val="tx2"/>
              </a:solidFill>
              <a:latin typeface="Times New Roman" panose="02020603050405020304" pitchFamily="18" charset="0"/>
            </a:endParaRPr>
          </a:p>
          <a:p>
            <a:pPr>
              <a:spcBef>
                <a:spcPct val="50000"/>
              </a:spcBef>
            </a:pPr>
            <a:r>
              <a:rPr lang="cs-CZ" altLang="cs-CZ" b="1">
                <a:solidFill>
                  <a:schemeClr val="tx2"/>
                </a:solidFill>
                <a:latin typeface="Times New Roman" panose="02020603050405020304" pitchFamily="18" charset="0"/>
              </a:rPr>
              <a:t>chléb	              	                         </a:t>
            </a:r>
            <a:r>
              <a:rPr lang="cs-CZ" altLang="cs-CZ" sz="2400" b="1">
                <a:solidFill>
                  <a:schemeClr val="accent2"/>
                </a:solidFill>
                <a:latin typeface="Times New Roman" panose="02020603050405020304" pitchFamily="18" charset="0"/>
                <a:cs typeface="Arial" panose="020B0604020202020204" pitchFamily="34" charset="0"/>
              </a:rPr>
              <a:t>3</a:t>
            </a:r>
            <a:r>
              <a:rPr lang="cs-CZ" altLang="cs-CZ" sz="2400" b="1">
                <a:solidFill>
                  <a:schemeClr val="accent2"/>
                </a:solidFill>
                <a:latin typeface="Times New Roman" panose="02020603050405020304" pitchFamily="18" charset="0"/>
              </a:rPr>
              <a:t>1</a:t>
            </a:r>
            <a:r>
              <a:rPr lang="cs-CZ" altLang="cs-CZ" sz="1600" b="1">
                <a:solidFill>
                  <a:schemeClr val="accent2"/>
                </a:solidFill>
                <a:latin typeface="Times New Roman" panose="02020603050405020304" pitchFamily="18" charset="0"/>
                <a:cs typeface="Arial" panose="020B0604020202020204" pitchFamily="34" charset="0"/>
              </a:rPr>
              <a:t> µg/</a:t>
            </a:r>
            <a:r>
              <a:rPr lang="cs-CZ" altLang="cs-CZ" sz="1600" b="1">
                <a:solidFill>
                  <a:schemeClr val="accent2"/>
                </a:solidFill>
                <a:latin typeface="Times New Roman" panose="02020603050405020304" pitchFamily="18" charset="0"/>
              </a:rPr>
              <a:t>100 g                                          </a:t>
            </a:r>
            <a:r>
              <a:rPr lang="cs-CZ" altLang="cs-CZ" sz="2400" b="1">
                <a:solidFill>
                  <a:schemeClr val="accent2"/>
                </a:solidFill>
                <a:latin typeface="Times New Roman" panose="02020603050405020304" pitchFamily="18" charset="0"/>
                <a:cs typeface="Arial" panose="020B0604020202020204" pitchFamily="34" charset="0"/>
              </a:rPr>
              <a:t>47</a:t>
            </a:r>
            <a:r>
              <a:rPr lang="cs-CZ" altLang="cs-CZ" sz="16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a:t>
            </a:r>
            <a:r>
              <a:rPr lang="cs-CZ" altLang="cs-CZ" sz="1600" b="1">
                <a:solidFill>
                  <a:schemeClr val="accent2"/>
                </a:solidFill>
                <a:latin typeface="Times New Roman" panose="02020603050405020304" pitchFamily="18" charset="0"/>
              </a:rPr>
              <a:t>100 g </a:t>
            </a:r>
          </a:p>
          <a:p>
            <a:pPr>
              <a:spcBef>
                <a:spcPct val="50000"/>
              </a:spcBef>
            </a:pPr>
            <a:r>
              <a:rPr lang="cs-CZ" altLang="cs-CZ" b="1">
                <a:solidFill>
                  <a:schemeClr val="tx2"/>
                </a:solidFill>
                <a:latin typeface="Times New Roman" panose="02020603050405020304" pitchFamily="18" charset="0"/>
              </a:rPr>
              <a:t>pečivo</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3</a:t>
            </a:r>
            <a:r>
              <a:rPr lang="cs-CZ" altLang="cs-CZ" sz="2400" b="1">
                <a:solidFill>
                  <a:schemeClr val="accent2"/>
                </a:solidFill>
                <a:latin typeface="Times New Roman" panose="02020603050405020304" pitchFamily="18" charset="0"/>
              </a:rPr>
              <a:t>0</a:t>
            </a:r>
            <a:r>
              <a:rPr lang="cs-CZ" altLang="cs-CZ" sz="1600" b="1">
                <a:solidFill>
                  <a:schemeClr val="accent2"/>
                </a:solidFill>
                <a:latin typeface="Times New Roman" panose="02020603050405020304" pitchFamily="18" charset="0"/>
                <a:cs typeface="Arial" panose="020B0604020202020204" pitchFamily="34" charset="0"/>
              </a:rPr>
              <a:t> µg/</a:t>
            </a:r>
            <a:r>
              <a:rPr lang="cs-CZ" altLang="cs-CZ" sz="1600" b="1">
                <a:solidFill>
                  <a:schemeClr val="accent2"/>
                </a:solidFill>
                <a:latin typeface="Times New Roman" panose="02020603050405020304" pitchFamily="18" charset="0"/>
              </a:rPr>
              <a:t>100 g                                          </a:t>
            </a:r>
            <a:r>
              <a:rPr lang="cs-CZ" altLang="cs-CZ" sz="2400" b="1">
                <a:solidFill>
                  <a:schemeClr val="accent2"/>
                </a:solidFill>
                <a:latin typeface="Times New Roman" panose="02020603050405020304" pitchFamily="18" charset="0"/>
                <a:cs typeface="Arial" panose="020B0604020202020204" pitchFamily="34" charset="0"/>
              </a:rPr>
              <a:t>77</a:t>
            </a:r>
            <a:r>
              <a:rPr lang="cs-CZ" altLang="cs-CZ" sz="24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/100g</a:t>
            </a:r>
            <a:endParaRPr lang="cs-CZ" altLang="cs-CZ" sz="2400" b="1">
              <a:solidFill>
                <a:schemeClr val="accent2"/>
              </a:solidFill>
              <a:latin typeface="Times New Roman" panose="02020603050405020304" pitchFamily="18" charset="0"/>
            </a:endParaRPr>
          </a:p>
          <a:p>
            <a:pPr>
              <a:spcBef>
                <a:spcPct val="50000"/>
              </a:spcBef>
            </a:pPr>
            <a:r>
              <a:rPr lang="cs-CZ" altLang="cs-CZ" sz="2400" b="1" u="sng">
                <a:solidFill>
                  <a:schemeClr val="tx2"/>
                </a:solidFill>
                <a:latin typeface="Times New Roman" panose="02020603050405020304" pitchFamily="18" charset="0"/>
              </a:rPr>
              <a:t>Použití soli s jódem při výrobě</a:t>
            </a:r>
            <a:r>
              <a:rPr lang="cs-CZ" altLang="cs-CZ" sz="2400" b="1">
                <a:solidFill>
                  <a:schemeClr val="tx2"/>
                </a:solidFill>
                <a:latin typeface="Times New Roman" panose="02020603050405020304" pitchFamily="18" charset="0"/>
              </a:rPr>
              <a:t> </a:t>
            </a:r>
          </a:p>
          <a:p>
            <a:pPr>
              <a:spcBef>
                <a:spcPct val="50000"/>
              </a:spcBef>
            </a:pPr>
            <a:r>
              <a:rPr lang="cs-CZ" altLang="cs-CZ" b="1">
                <a:solidFill>
                  <a:schemeClr val="tx2"/>
                </a:solidFill>
                <a:latin typeface="Times New Roman" panose="02020603050405020304" pitchFamily="18" charset="0"/>
              </a:rPr>
              <a:t>pekařských výrobků</a:t>
            </a:r>
            <a:r>
              <a:rPr lang="cs-CZ" altLang="cs-CZ" sz="2600" b="1">
                <a:solidFill>
                  <a:schemeClr val="tx2"/>
                </a:solidFill>
                <a:latin typeface="Times New Roman" panose="02020603050405020304" pitchFamily="18" charset="0"/>
              </a:rPr>
              <a:t>        </a:t>
            </a:r>
            <a:r>
              <a:rPr lang="cs-CZ" altLang="cs-CZ" sz="1600" b="1">
                <a:latin typeface="Times New Roman" panose="02020603050405020304" pitchFamily="18" charset="0"/>
              </a:rPr>
              <a:t>r. 1999 - </a:t>
            </a:r>
            <a:r>
              <a:rPr lang="cs-CZ" altLang="cs-CZ" sz="1600" b="1">
                <a:solidFill>
                  <a:schemeClr val="accent2"/>
                </a:solidFill>
                <a:latin typeface="Times New Roman" panose="02020603050405020304" pitchFamily="18" charset="0"/>
              </a:rPr>
              <a:t>55 %</a:t>
            </a:r>
            <a:r>
              <a:rPr lang="cs-CZ" altLang="cs-CZ" sz="1600" b="1">
                <a:latin typeface="Times New Roman" panose="02020603050405020304" pitchFamily="18" charset="0"/>
              </a:rPr>
              <a:t>                       </a:t>
            </a:r>
            <a:r>
              <a:rPr lang="cs-CZ" altLang="cs-CZ" b="1">
                <a:solidFill>
                  <a:schemeClr val="tx2"/>
                </a:solidFill>
                <a:latin typeface="Times New Roman" panose="02020603050405020304" pitchFamily="18" charset="0"/>
              </a:rPr>
              <a:t>r. 2002</a:t>
            </a:r>
            <a:r>
              <a:rPr lang="cs-CZ" altLang="cs-CZ" sz="2400" b="1">
                <a:solidFill>
                  <a:schemeClr val="accent2"/>
                </a:solidFill>
                <a:latin typeface="Times New Roman" panose="02020603050405020304" pitchFamily="18" charset="0"/>
              </a:rPr>
              <a:t>  81 % </a:t>
            </a:r>
            <a:r>
              <a:rPr lang="cs-CZ" altLang="cs-CZ" b="1">
                <a:solidFill>
                  <a:schemeClr val="accent2"/>
                </a:solidFill>
                <a:latin typeface="Times New Roman" panose="02020603050405020304" pitchFamily="18" charset="0"/>
              </a:rPr>
              <a:t>výrobců</a:t>
            </a:r>
            <a:r>
              <a:rPr lang="cs-CZ" altLang="cs-CZ" sz="2400" b="1">
                <a:solidFill>
                  <a:schemeClr val="accent2"/>
                </a:solidFill>
                <a:latin typeface="Times New Roman" panose="02020603050405020304" pitchFamily="18" charset="0"/>
              </a:rPr>
              <a:t> </a:t>
            </a:r>
          </a:p>
          <a:p>
            <a:pPr>
              <a:spcBef>
                <a:spcPct val="50000"/>
              </a:spcBef>
            </a:pPr>
            <a:r>
              <a:rPr lang="cs-CZ" altLang="cs-CZ" b="1">
                <a:solidFill>
                  <a:schemeClr val="tx2"/>
                </a:solidFill>
                <a:latin typeface="Times New Roman" panose="02020603050405020304" pitchFamily="18" charset="0"/>
              </a:rPr>
              <a:t>masných výrobků</a:t>
            </a:r>
            <a:r>
              <a:rPr lang="cs-CZ" altLang="cs-CZ" sz="2600" b="1">
                <a:solidFill>
                  <a:schemeClr val="tx2"/>
                </a:solidFill>
                <a:latin typeface="Times New Roman" panose="02020603050405020304" pitchFamily="18" charset="0"/>
              </a:rPr>
              <a:t>                     </a:t>
            </a:r>
            <a:r>
              <a:rPr lang="cs-CZ" altLang="cs-CZ" sz="1600" b="1">
                <a:solidFill>
                  <a:schemeClr val="accent2"/>
                </a:solidFill>
                <a:latin typeface="Times New Roman" panose="02020603050405020304" pitchFamily="18" charset="0"/>
              </a:rPr>
              <a:t>75 %</a:t>
            </a:r>
            <a:r>
              <a:rPr lang="cs-CZ" altLang="cs-CZ" sz="1600" b="1">
                <a:latin typeface="Times New Roman" panose="02020603050405020304" pitchFamily="18" charset="0"/>
              </a:rPr>
              <a:t> </a:t>
            </a:r>
            <a:r>
              <a:rPr lang="cs-CZ" altLang="cs-CZ" sz="1600">
                <a:latin typeface="Times New Roman" panose="02020603050405020304" pitchFamily="18" charset="0"/>
              </a:rPr>
              <a:t>                                        </a:t>
            </a:r>
            <a:r>
              <a:rPr lang="cs-CZ" altLang="cs-CZ" sz="2400" b="1">
                <a:solidFill>
                  <a:schemeClr val="accent2"/>
                </a:solidFill>
                <a:latin typeface="Times New Roman" panose="02020603050405020304" pitchFamily="18" charset="0"/>
              </a:rPr>
              <a:t>84 %  </a:t>
            </a:r>
            <a:r>
              <a:rPr lang="cs-CZ" altLang="cs-CZ" b="1">
                <a:solidFill>
                  <a:schemeClr val="accent2"/>
                </a:solidFill>
                <a:latin typeface="Times New Roman" panose="02020603050405020304" pitchFamily="18" charset="0"/>
              </a:rPr>
              <a:t>výrobců</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cs-CZ" altLang="cs-CZ" sz="2400" b="1">
                <a:solidFill>
                  <a:schemeClr val="tx1"/>
                </a:solidFill>
                <a:latin typeface="Arial CE" panose="020B0604020202020204" pitchFamily="34" charset="0"/>
              </a:rPr>
              <a:t>Hodnocení zásobení jódem podle jodurie</a:t>
            </a:r>
            <a:r>
              <a:rPr lang="cs-CZ" altLang="cs-CZ" b="1">
                <a:solidFill>
                  <a:schemeClr val="tx1"/>
                </a:solidFill>
                <a:latin typeface="Arial CE" panose="020B0604020202020204" pitchFamily="34" charset="0"/>
              </a:rPr>
              <a:t/>
            </a:r>
            <a:br>
              <a:rPr lang="cs-CZ" altLang="cs-CZ" b="1">
                <a:solidFill>
                  <a:schemeClr val="tx1"/>
                </a:solidFill>
                <a:latin typeface="Arial CE" panose="020B0604020202020204" pitchFamily="34" charset="0"/>
              </a:rPr>
            </a:br>
            <a:endParaRPr lang="cs-CZ" altLang="cs-CZ" b="1">
              <a:solidFill>
                <a:schemeClr val="tx1"/>
              </a:solidFill>
              <a:latin typeface="Arial CE" panose="020B0604020202020204" pitchFamily="34" charset="0"/>
            </a:endParaRPr>
          </a:p>
        </p:txBody>
      </p:sp>
      <p:graphicFrame>
        <p:nvGraphicFramePr>
          <p:cNvPr id="176131" name="Group 3"/>
          <p:cNvGraphicFramePr>
            <a:graphicFrameLocks noGrp="1"/>
          </p:cNvGraphicFramePr>
          <p:nvPr>
            <p:ph idx="1"/>
          </p:nvPr>
        </p:nvGraphicFramePr>
        <p:xfrm>
          <a:off x="395288" y="1844675"/>
          <a:ext cx="8497887" cy="4222750"/>
        </p:xfrm>
        <a:graphic>
          <a:graphicData uri="http://schemas.openxmlformats.org/drawingml/2006/table">
            <a:tbl>
              <a:tblPr/>
              <a:tblGrid>
                <a:gridCol w="2159000"/>
                <a:gridCol w="1009650"/>
                <a:gridCol w="1006475"/>
                <a:gridCol w="968375"/>
                <a:gridCol w="1120775"/>
                <a:gridCol w="1225550"/>
                <a:gridCol w="1008062"/>
              </a:tblGrid>
              <a:tr h="584200">
                <a:tc gridSpan="7">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Hodnocení přívod jodu dle jodurie a kriterií WHO/UNICEF/ICCIDD</a:t>
                      </a:r>
                      <a:endParaRPr kumimoji="0" lang="cs-CZ" altLang="cs-CZ" sz="1400" b="0" i="0" u="none" strike="noStrike" cap="none" normalizeH="0" baseline="0" smtClean="0">
                        <a:ln>
                          <a:noFill/>
                        </a:ln>
                        <a:solidFill>
                          <a:schemeClr val="tx1"/>
                        </a:solidFill>
                        <a:effectLst/>
                        <a:latin typeface="Arial" panose="020B0604020202020204" pitchFamily="34" charset="0"/>
                      </a:endParaRPr>
                    </a:p>
                  </a:txBody>
                  <a:tcPr anchor="b" horzOverflow="overflow">
                    <a:lnL w="254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96520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Jodurie</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Stupeň deficitu</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&lt;20 µg/l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III</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20-49 µg/l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rPr>
                        <a:t>II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50-99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rPr>
                        <a:t>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100-199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200-299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&gt;300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9325">
                <a:tc rowSpan="2">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Klasifikace přívodu jodu</a:t>
                      </a:r>
                      <a:endParaRPr kumimoji="0" lang="cs-CZ" altLang="cs-CZ" sz="14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Hodnocení přívodu jodu</a:t>
                      </a:r>
                      <a:endParaRPr kumimoji="0" lang="cs-CZ" altLang="cs-CZ" sz="14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nedostatečný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nedostatečný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nedostatečný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adekvátní</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více než</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adekvátní</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nadměrný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7625">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vážný</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nedostatek</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riziko</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kretenismu</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střední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nedostatek</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malý</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nedostatek</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optimální</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riziko</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hypertyreoidizmu</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riziko </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škodlivého</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efektu jódu</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cs-CZ" altLang="cs-CZ" sz="2400"/>
              <a:t>Jód v mléce</a:t>
            </a:r>
          </a:p>
        </p:txBody>
      </p:sp>
      <p:sp>
        <p:nvSpPr>
          <p:cNvPr id="363523" name="Rectangle 3"/>
          <p:cNvSpPr>
            <a:spLocks noGrp="1" noChangeArrowheads="1"/>
          </p:cNvSpPr>
          <p:nvPr>
            <p:ph type="body" idx="1"/>
          </p:nvPr>
        </p:nvSpPr>
        <p:spPr/>
        <p:txBody>
          <a:bodyPr/>
          <a:lstStyle/>
          <a:p>
            <a:r>
              <a:rPr lang="cs-CZ" altLang="cs-CZ" sz="2000" b="1"/>
              <a:t>Hlavním a význačným zdrojem jódu ve stravě je mléko a mléčné výrobky</a:t>
            </a:r>
          </a:p>
          <a:p>
            <a:r>
              <a:rPr lang="cs-CZ" altLang="cs-CZ" sz="2000" b="1"/>
              <a:t>Průměrný obsah jódu z let 1998-2009 byl 265 ug/l</a:t>
            </a:r>
          </a:p>
          <a:p>
            <a:r>
              <a:rPr lang="cs-CZ" altLang="cs-CZ" sz="2000" b="1"/>
              <a:t>Rok  2007 vzorky 24 míst - velké rozdíly 135 - 509 ug/l</a:t>
            </a:r>
          </a:p>
          <a:p>
            <a:r>
              <a:rPr lang="cs-CZ" altLang="cs-CZ" sz="2000" b="1"/>
              <a:t>Rok 2009  180 - 455 ug/l, jiné údaje 0,08 - 1mg/kg</a:t>
            </a:r>
          </a:p>
          <a:p>
            <a:r>
              <a:rPr lang="cs-CZ" altLang="cs-CZ" sz="2000" b="1"/>
              <a:t>Jód je doplňkovou látkou v krmivech</a:t>
            </a:r>
          </a:p>
          <a:p>
            <a:r>
              <a:rPr lang="cs-CZ" altLang="cs-CZ" sz="2000" b="1"/>
              <a:t>Vliv případných dezinfekčních prostředků obsahujících  jód se neprokázal</a:t>
            </a:r>
          </a:p>
          <a:p>
            <a:r>
              <a:rPr lang="cs-CZ" altLang="cs-CZ" sz="2000" b="1"/>
              <a:t>Optimální přívod jódu je 150 ug</a:t>
            </a:r>
          </a:p>
          <a:p>
            <a:r>
              <a:rPr lang="cs-CZ" altLang="cs-CZ" sz="2000" b="1"/>
              <a:t>Nadbytek jódu je nežádoucí  především u dětí– poruchy štítné žlázy </a:t>
            </a:r>
          </a:p>
          <a:p>
            <a:r>
              <a:rPr lang="cs-CZ" altLang="cs-CZ" sz="2000" b="1"/>
              <a:t>Při denní spotřebě 0,5 l mléka přívod  40 – 500 ug jódu</a:t>
            </a: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57200" y="274638"/>
            <a:ext cx="8229600" cy="777875"/>
          </a:xfrm>
        </p:spPr>
        <p:txBody>
          <a:bodyPr/>
          <a:lstStyle/>
          <a:p>
            <a:r>
              <a:rPr lang="cs-CZ" altLang="cs-CZ" sz="4000">
                <a:solidFill>
                  <a:srgbClr val="993300"/>
                </a:solidFill>
              </a:rPr>
              <a:t>Čokoláda</a:t>
            </a:r>
          </a:p>
        </p:txBody>
      </p:sp>
      <p:pic>
        <p:nvPicPr>
          <p:cNvPr id="151555" name="Picture 3" descr="MP900425493[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580063" y="1052513"/>
            <a:ext cx="2185987" cy="2160587"/>
          </a:xfrm>
        </p:spPr>
      </p:pic>
      <p:sp>
        <p:nvSpPr>
          <p:cNvPr id="151556" name="Rectangle 4"/>
          <p:cNvSpPr>
            <a:spLocks noGrp="1" noChangeArrowheads="1"/>
          </p:cNvSpPr>
          <p:nvPr>
            <p:ph type="body" sz="half" idx="3"/>
          </p:nvPr>
        </p:nvSpPr>
        <p:spPr>
          <a:xfrm>
            <a:off x="457200" y="3357563"/>
            <a:ext cx="8507413" cy="3500437"/>
          </a:xfrm>
        </p:spPr>
        <p:txBody>
          <a:bodyPr/>
          <a:lstStyle/>
          <a:p>
            <a:pPr>
              <a:lnSpc>
                <a:spcPct val="80000"/>
              </a:lnSpc>
            </a:pPr>
            <a:r>
              <a:rPr lang="cs-CZ" altLang="cs-CZ" sz="2800"/>
              <a:t>Čokoláda musí splňovat požadavky na jakost podle zákona č.110/1997 Sb. o potravinách např.</a:t>
            </a:r>
          </a:p>
          <a:p>
            <a:pPr>
              <a:lnSpc>
                <a:spcPct val="80000"/>
              </a:lnSpc>
              <a:buFontTx/>
              <a:buNone/>
            </a:pPr>
            <a:r>
              <a:rPr lang="cs-CZ" altLang="cs-CZ" sz="2800"/>
              <a:t>    </a:t>
            </a:r>
            <a:r>
              <a:rPr lang="cs-CZ" altLang="cs-CZ" sz="2800" b="1"/>
              <a:t>hořká čokoláda</a:t>
            </a:r>
            <a:r>
              <a:rPr lang="cs-CZ" altLang="cs-CZ" sz="2800"/>
              <a:t> – 35% kakaové sušiny</a:t>
            </a:r>
          </a:p>
          <a:p>
            <a:pPr>
              <a:lnSpc>
                <a:spcPct val="80000"/>
              </a:lnSpc>
              <a:buFontTx/>
              <a:buNone/>
            </a:pPr>
            <a:r>
              <a:rPr lang="cs-CZ" altLang="cs-CZ" sz="2800"/>
              <a:t>    </a:t>
            </a:r>
            <a:r>
              <a:rPr lang="cs-CZ" altLang="cs-CZ" sz="2800" b="1"/>
              <a:t>mléčná čokoláda</a:t>
            </a:r>
            <a:r>
              <a:rPr lang="cs-CZ" altLang="cs-CZ" sz="2800"/>
              <a:t> - 25% kakaové sušiny</a:t>
            </a:r>
          </a:p>
          <a:p>
            <a:pPr>
              <a:lnSpc>
                <a:spcPct val="80000"/>
              </a:lnSpc>
            </a:pPr>
            <a:r>
              <a:rPr lang="cs-CZ" altLang="cs-CZ" sz="2800"/>
              <a:t>Pokud se název „</a:t>
            </a:r>
            <a:r>
              <a:rPr lang="cs-CZ" altLang="cs-CZ" sz="2800" b="1"/>
              <a:t>čokoláda</a:t>
            </a:r>
            <a:r>
              <a:rPr lang="cs-CZ" altLang="cs-CZ" sz="2800"/>
              <a:t>“ (hořká čokoláda) doplní označením „</a:t>
            </a:r>
            <a:r>
              <a:rPr lang="cs-CZ" altLang="cs-CZ" sz="2800" b="1"/>
              <a:t>poleva</a:t>
            </a:r>
            <a:r>
              <a:rPr lang="cs-CZ" altLang="cs-CZ" sz="2800"/>
              <a:t>“, musí výrobek obsahovat nejméně 35% celkové kakaové sušiny, nejméně 31% kakaového másla a nejméně 2,5% tukuprosté sušiny.</a:t>
            </a:r>
          </a:p>
          <a:p>
            <a:pPr>
              <a:lnSpc>
                <a:spcPct val="80000"/>
              </a:lnSpc>
            </a:pPr>
            <a:endParaRPr lang="cs-CZ" altLang="cs-CZ" sz="2400"/>
          </a:p>
        </p:txBody>
      </p:sp>
      <p:pic>
        <p:nvPicPr>
          <p:cNvPr id="151557" name="Picture 5" descr="MC900286934[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971550" y="1268413"/>
            <a:ext cx="3228975" cy="1973262"/>
          </a:xfrm>
        </p:spPr>
      </p:pic>
    </p:spTree>
    <p:extLst>
      <p:ext uri="{BB962C8B-B14F-4D97-AF65-F5344CB8AC3E}">
        <p14:creationId xmlns:p14="http://schemas.microsoft.com/office/powerpoint/2010/main" val="209375163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201612"/>
          </a:xfrm>
        </p:spPr>
        <p:txBody>
          <a:bodyPr/>
          <a:lstStyle/>
          <a:p>
            <a:endParaRPr lang="cs-CZ" altLang="cs-CZ" sz="4000"/>
          </a:p>
        </p:txBody>
      </p:sp>
      <p:pic>
        <p:nvPicPr>
          <p:cNvPr id="66563" name="Picture 3" descr="Skener cb"/>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50825" y="188913"/>
            <a:ext cx="8642350" cy="6408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7475991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cs-CZ" altLang="cs-CZ" b="1"/>
              <a:t>OPTIMÁLNÍ PŘÍVOD</a:t>
            </a:r>
            <a:r>
              <a:rPr lang="cs-CZ" altLang="cs-CZ"/>
              <a:t> </a:t>
            </a:r>
          </a:p>
        </p:txBody>
      </p:sp>
      <p:sp>
        <p:nvSpPr>
          <p:cNvPr id="386051" name="Rectangle 3"/>
          <p:cNvSpPr>
            <a:spLocks noGrp="1" noChangeArrowheads="1"/>
          </p:cNvSpPr>
          <p:nvPr>
            <p:ph type="body" idx="1"/>
          </p:nvPr>
        </p:nvSpPr>
        <p:spPr/>
        <p:txBody>
          <a:bodyPr/>
          <a:lstStyle/>
          <a:p>
            <a:r>
              <a:rPr lang="cs-CZ" altLang="cs-CZ"/>
              <a:t>Tuky </a:t>
            </a:r>
            <a:r>
              <a:rPr lang="cs-CZ" altLang="cs-CZ">
                <a:sym typeface="Symbol" panose="05050102010706020507" pitchFamily="18" charset="2"/>
              </a:rPr>
              <a:t></a:t>
            </a:r>
            <a:r>
              <a:rPr lang="cs-CZ" altLang="cs-CZ"/>
              <a:t> max. 30% celkové en. potřeby               2/3 tuk rostlinného původu (polyenové m.k.)</a:t>
            </a:r>
          </a:p>
          <a:p>
            <a:r>
              <a:rPr lang="cs-CZ" altLang="cs-CZ"/>
              <a:t>1/3 tuk živočišného původu (saturované m.k)</a:t>
            </a:r>
            <a:endParaRPr lang="cs-CZ" altLang="cs-CZ" b="1"/>
          </a:p>
          <a:p>
            <a:r>
              <a:rPr lang="cs-CZ" altLang="cs-CZ" b="1"/>
              <a:t>1</a:t>
            </a:r>
            <a:r>
              <a:rPr lang="cs-CZ" altLang="cs-CZ"/>
              <a:t> NMK : </a:t>
            </a:r>
            <a:r>
              <a:rPr lang="cs-CZ" altLang="cs-CZ" b="1"/>
              <a:t>1,4</a:t>
            </a:r>
            <a:r>
              <a:rPr lang="cs-CZ" altLang="cs-CZ"/>
              <a:t> MMK : </a:t>
            </a:r>
            <a:r>
              <a:rPr lang="cs-CZ" altLang="cs-CZ" b="1"/>
              <a:t>0,6</a:t>
            </a:r>
            <a:r>
              <a:rPr lang="cs-CZ" altLang="cs-CZ"/>
              <a:t> PMK</a:t>
            </a:r>
          </a:p>
          <a:p>
            <a:r>
              <a:rPr lang="cs-CZ" altLang="cs-CZ"/>
              <a:t> n - 6 PUFA : n – 3 PUFA   5-8 % : 1-2%</a:t>
            </a:r>
          </a:p>
          <a:p>
            <a:r>
              <a:rPr lang="cs-CZ" altLang="cs-CZ"/>
              <a:t>Trans MK 1-2%</a:t>
            </a:r>
          </a:p>
        </p:txBody>
      </p:sp>
    </p:spTree>
    <p:extLst>
      <p:ext uri="{BB962C8B-B14F-4D97-AF65-F5344CB8AC3E}">
        <p14:creationId xmlns:p14="http://schemas.microsoft.com/office/powerpoint/2010/main" val="269303514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2" name="Rectangle 8"/>
          <p:cNvSpPr>
            <a:spLocks noGrp="1" noChangeArrowheads="1"/>
          </p:cNvSpPr>
          <p:nvPr>
            <p:ph type="title"/>
          </p:nvPr>
        </p:nvSpPr>
        <p:spPr/>
        <p:txBody>
          <a:bodyPr/>
          <a:lstStyle/>
          <a:p>
            <a:endParaRPr lang="cs-CZ" altLang="cs-CZ"/>
          </a:p>
        </p:txBody>
      </p:sp>
      <p:sp>
        <p:nvSpPr>
          <p:cNvPr id="123913" name="Rectangle 9"/>
          <p:cNvSpPr>
            <a:spLocks noGrp="1" noChangeArrowheads="1"/>
          </p:cNvSpPr>
          <p:nvPr>
            <p:ph type="body" sz="half" idx="1"/>
          </p:nvPr>
        </p:nvSpPr>
        <p:spPr/>
        <p:txBody>
          <a:bodyPr/>
          <a:lstStyle/>
          <a:p>
            <a:pPr>
              <a:lnSpc>
                <a:spcPct val="80000"/>
              </a:lnSpc>
            </a:pPr>
            <a:r>
              <a:rPr lang="cs-CZ" altLang="cs-CZ" sz="1600" b="1"/>
              <a:t>Nasycené mastné kyseliny</a:t>
            </a:r>
            <a:r>
              <a:rPr lang="cs-CZ" altLang="cs-CZ" sz="1600"/>
              <a:t>Zdroj: máslo, hovězí tuk, sádlo, maso, mléko a mléčné výrobky, kokosový, palmový a palmojádrový tuk Doporučované množství: 20 g </a:t>
            </a:r>
          </a:p>
          <a:p>
            <a:pPr>
              <a:lnSpc>
                <a:spcPct val="80000"/>
              </a:lnSpc>
            </a:pPr>
            <a:r>
              <a:rPr lang="cs-CZ" altLang="cs-CZ" sz="1600" b="1"/>
              <a:t>Mononenasycené mastné kyseliny</a:t>
            </a:r>
            <a:r>
              <a:rPr lang="cs-CZ" altLang="cs-CZ" sz="1600"/>
              <a:t>Zdroj: olivy, řepka olejka a oleje z nich, ořechy** – pistácie, mandle, ořechy lískové, kešu, dále arašídy, avokádo Doporučované množství: 28 g</a:t>
            </a:r>
          </a:p>
          <a:p>
            <a:pPr>
              <a:lnSpc>
                <a:spcPct val="80000"/>
              </a:lnSpc>
            </a:pPr>
            <a:r>
              <a:rPr lang="cs-CZ" altLang="cs-CZ" sz="1600" b="1"/>
              <a:t>Polynenasycené mastné kyseliny</a:t>
            </a:r>
            <a:r>
              <a:rPr lang="cs-CZ" altLang="cs-CZ" sz="1600"/>
              <a:t>Zdroj: vlašské ořechy, sója, lněné, slunečnicové a sezamové semínko** a oleje z nich, losos, makrela, sleď (tj. především tučné ryby a mořští živočichové)</a:t>
            </a:r>
          </a:p>
          <a:p>
            <a:pPr>
              <a:lnSpc>
                <a:spcPct val="80000"/>
              </a:lnSpc>
            </a:pPr>
            <a:r>
              <a:rPr lang="cs-CZ" altLang="cs-CZ" sz="1600"/>
              <a:t>Doporučované množství: 12 g *</a:t>
            </a:r>
          </a:p>
        </p:txBody>
      </p:sp>
      <p:pic>
        <p:nvPicPr>
          <p:cNvPr id="123911" name="obrázek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157413"/>
            <a:ext cx="4038600" cy="3409950"/>
          </a:xfrm>
          <a:solidFill>
            <a:srgbClr val="FFFFFF"/>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442297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7" name="Rectangle 5"/>
          <p:cNvSpPr>
            <a:spLocks noGrp="1" noChangeArrowheads="1"/>
          </p:cNvSpPr>
          <p:nvPr>
            <p:ph type="title"/>
          </p:nvPr>
        </p:nvSpPr>
        <p:spPr/>
        <p:txBody>
          <a:bodyPr/>
          <a:lstStyle/>
          <a:p>
            <a:r>
              <a:rPr lang="cs-CZ" altLang="cs-CZ"/>
              <a:t>SLOŽENÍ TUKU NEBO OLEJE</a:t>
            </a:r>
          </a:p>
        </p:txBody>
      </p:sp>
      <p:pic>
        <p:nvPicPr>
          <p:cNvPr id="663556"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19250" y="2205038"/>
            <a:ext cx="5837238" cy="3375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551846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extLst/>
          </p:nvPr>
        </p:nvGraphicFramePr>
        <p:xfrm>
          <a:off x="868680" y="1628800"/>
          <a:ext cx="7406640" cy="3888433"/>
        </p:xfrm>
        <a:graphic>
          <a:graphicData uri="http://schemas.openxmlformats.org/drawingml/2006/table">
            <a:tbl>
              <a:tblPr firstRow="1" firstCol="1" bandRow="1">
                <a:tableStyleId>{5C22544A-7EE6-4342-B048-85BDC9FD1C3A}</a:tableStyleId>
              </a:tblPr>
              <a:tblGrid>
                <a:gridCol w="1234440"/>
                <a:gridCol w="1234440"/>
                <a:gridCol w="1234440"/>
                <a:gridCol w="1234440"/>
                <a:gridCol w="1234440"/>
                <a:gridCol w="1234440"/>
              </a:tblGrid>
              <a:tr h="382807">
                <a:tc gridSpan="6">
                  <a:txBody>
                    <a:bodyPr/>
                    <a:lstStyle/>
                    <a:p>
                      <a:pPr algn="ctr">
                        <a:lnSpc>
                          <a:spcPct val="107000"/>
                        </a:lnSpc>
                        <a:spcAft>
                          <a:spcPts val="0"/>
                        </a:spcAft>
                      </a:pPr>
                      <a:r>
                        <a:rPr lang="cs-CZ" sz="850">
                          <a:effectLst/>
                        </a:rPr>
                        <a:t>Poměr mastných kyselin v olejích</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785735">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slunečnicový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slunečnicový „high oleic“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sójový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řepkový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olivový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785735">
                <a:tc>
                  <a:txBody>
                    <a:bodyPr/>
                    <a:lstStyle/>
                    <a:p>
                      <a:pPr>
                        <a:lnSpc>
                          <a:spcPct val="107000"/>
                        </a:lnSpc>
                        <a:spcAft>
                          <a:spcPts val="800"/>
                        </a:spcAft>
                      </a:pPr>
                      <a:r>
                        <a:rPr lang="cs-CZ" sz="850">
                          <a:effectLst/>
                        </a:rPr>
                        <a:t>Nenasycené mastné kyseliny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82807">
                <a:tc>
                  <a:txBody>
                    <a:bodyPr/>
                    <a:lstStyle/>
                    <a:p>
                      <a:pPr marL="342900" marR="66675" lvl="0" indent="-342900">
                        <a:lnSpc>
                          <a:spcPct val="107000"/>
                        </a:lnSpc>
                        <a:spcAft>
                          <a:spcPts val="225"/>
                        </a:spcAft>
                        <a:buSzPts val="1000"/>
                        <a:buFont typeface="Symbol" panose="05050102010706020507" pitchFamily="18" charset="2"/>
                        <a:buChar char=""/>
                        <a:tabLst>
                          <a:tab pos="457200" algn="l"/>
                        </a:tabLst>
                      </a:pPr>
                      <a:r>
                        <a:rPr lang="cs-CZ" sz="850">
                          <a:effectLst/>
                        </a:rPr>
                        <a:t>olejová</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24 %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83 %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21 %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58 %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72 %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82807">
                <a:tc>
                  <a:txBody>
                    <a:bodyPr/>
                    <a:lstStyle/>
                    <a:p>
                      <a:pPr marL="342900" marR="66675" lvl="0" indent="-342900">
                        <a:lnSpc>
                          <a:spcPct val="107000"/>
                        </a:lnSpc>
                        <a:spcAft>
                          <a:spcPts val="225"/>
                        </a:spcAft>
                        <a:buSzPts val="1000"/>
                        <a:buFont typeface="Symbol" panose="05050102010706020507" pitchFamily="18" charset="2"/>
                        <a:buChar char=""/>
                        <a:tabLst>
                          <a:tab pos="457200" algn="l"/>
                        </a:tabLst>
                      </a:pPr>
                      <a:r>
                        <a:rPr lang="cs-CZ" sz="850">
                          <a:effectLst/>
                        </a:rPr>
                        <a:t>linolová</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63 %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56 %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21 %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10 %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82807">
                <a:tc>
                  <a:txBody>
                    <a:bodyPr/>
                    <a:lstStyle/>
                    <a:p>
                      <a:pPr marL="342900" marR="66675" lvl="0" indent="-342900">
                        <a:lnSpc>
                          <a:spcPct val="107000"/>
                        </a:lnSpc>
                        <a:spcAft>
                          <a:spcPts val="225"/>
                        </a:spcAft>
                        <a:buSzPts val="1000"/>
                        <a:buFont typeface="Symbol" panose="05050102010706020507" pitchFamily="18" charset="2"/>
                        <a:buChar char=""/>
                        <a:tabLst>
                          <a:tab pos="457200" algn="l"/>
                        </a:tabLst>
                      </a:pPr>
                      <a:r>
                        <a:rPr lang="cs-CZ" sz="850">
                          <a:effectLst/>
                        </a:rPr>
                        <a:t>alfa-linolenová</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0,3 %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0,1 %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10 %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785735">
                <a:tc>
                  <a:txBody>
                    <a:bodyPr/>
                    <a:lstStyle/>
                    <a:p>
                      <a:pPr>
                        <a:lnSpc>
                          <a:spcPct val="107000"/>
                        </a:lnSpc>
                        <a:spcAft>
                          <a:spcPts val="800"/>
                        </a:spcAft>
                      </a:pPr>
                      <a:r>
                        <a:rPr lang="cs-CZ" sz="850">
                          <a:effectLst/>
                        </a:rPr>
                        <a:t>Nasycené mastné kyseliny celkem</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12 %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15 %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10 %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dirty="0">
                          <a:effectLst/>
                        </a:rPr>
                        <a:t/>
                      </a:r>
                      <a:br>
                        <a:rPr lang="cs-CZ" sz="850" dirty="0">
                          <a:effectLst/>
                        </a:rPr>
                      </a:br>
                      <a:r>
                        <a:rPr lang="cs-CZ" sz="850" dirty="0">
                          <a:effectLst/>
                        </a:rPr>
                        <a:t>17 %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sp>
        <p:nvSpPr>
          <p:cNvPr id="5" name="Rectangle 1"/>
          <p:cNvSpPr>
            <a:spLocks noChangeArrowheads="1"/>
          </p:cNvSpPr>
          <p:nvPr/>
        </p:nvSpPr>
        <p:spPr bwMode="auto">
          <a:xfrm>
            <a:off x="868363" y="3170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223337908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ChangeArrowheads="1"/>
          </p:cNvSpPr>
          <p:nvPr>
            <p:ph type="body" idx="1"/>
          </p:nvPr>
        </p:nvSpPr>
        <p:spPr>
          <a:xfrm>
            <a:off x="457200" y="1341438"/>
            <a:ext cx="8229600" cy="4784725"/>
          </a:xfrm>
        </p:spPr>
        <p:txBody>
          <a:bodyPr/>
          <a:lstStyle/>
          <a:p>
            <a:r>
              <a:rPr lang="cs-CZ" altLang="cs-CZ" sz="2800" dirty="0"/>
              <a:t>olej řepkový 3:1 (</a:t>
            </a:r>
            <a:r>
              <a:rPr lang="cs-CZ" altLang="cs-CZ" sz="2800" dirty="0" err="1"/>
              <a:t>nízkoerukový</a:t>
            </a:r>
            <a:r>
              <a:rPr lang="cs-CZ" altLang="cs-CZ" sz="2800" dirty="0" smtClean="0"/>
              <a:t>)-poměr n-6:n-3</a:t>
            </a:r>
            <a:endParaRPr lang="cs-CZ" altLang="cs-CZ" sz="2800" dirty="0"/>
          </a:p>
          <a:p>
            <a:r>
              <a:rPr lang="cs-CZ" altLang="cs-CZ" sz="2800" dirty="0"/>
              <a:t>olej sójový 5:1</a:t>
            </a:r>
          </a:p>
          <a:p>
            <a:r>
              <a:rPr lang="cs-CZ" altLang="cs-CZ" sz="2800" dirty="0"/>
              <a:t>olej  olivový  brání </a:t>
            </a:r>
            <a:r>
              <a:rPr lang="cs-CZ" altLang="cs-CZ" sz="2800" dirty="0" err="1"/>
              <a:t>peroxidaci</a:t>
            </a:r>
            <a:r>
              <a:rPr lang="cs-CZ" altLang="cs-CZ" sz="2800" dirty="0"/>
              <a:t> ,                       stálý – 80 % k. olejové, neutrální z hlediska cholesterolu</a:t>
            </a:r>
            <a:r>
              <a:rPr lang="cs-CZ" altLang="cs-CZ" sz="2800" dirty="0" smtClean="0"/>
              <a:t>, snižuje </a:t>
            </a:r>
            <a:r>
              <a:rPr lang="cs-CZ" altLang="cs-CZ" sz="2800" dirty="0"/>
              <a:t>celkový cholesterol a </a:t>
            </a:r>
            <a:r>
              <a:rPr lang="cs-CZ" altLang="cs-CZ" sz="2800" dirty="0" smtClean="0"/>
              <a:t>LDL-Cholesterol </a:t>
            </a:r>
            <a:r>
              <a:rPr lang="cs-CZ" altLang="cs-CZ" sz="2800" dirty="0"/>
              <a:t>pokud nahradí nasycené mastné kyseliny          </a:t>
            </a:r>
          </a:p>
          <a:p>
            <a:r>
              <a:rPr lang="cs-CZ" altLang="cs-CZ" sz="2800" dirty="0"/>
              <a:t>olej slunečnicový výroba margarinů – kyselina linolová, ne na </a:t>
            </a:r>
            <a:r>
              <a:rPr lang="cs-CZ" altLang="cs-CZ" sz="2800" dirty="0" smtClean="0"/>
              <a:t>smažení</a:t>
            </a:r>
            <a:endParaRPr lang="cs-CZ" altLang="cs-CZ" sz="2800" dirty="0"/>
          </a:p>
        </p:txBody>
      </p:sp>
      <p:sp>
        <p:nvSpPr>
          <p:cNvPr id="859139" name="Rectangle 3"/>
          <p:cNvSpPr>
            <a:spLocks noGrp="1" noChangeArrowheads="1"/>
          </p:cNvSpPr>
          <p:nvPr>
            <p:ph type="title"/>
          </p:nvPr>
        </p:nvSpPr>
        <p:spPr>
          <a:xfrm>
            <a:off x="457200" y="274638"/>
            <a:ext cx="8229600" cy="993775"/>
          </a:xfrm>
          <a:noFill/>
          <a:ln/>
        </p:spPr>
        <p:txBody>
          <a:bodyPr/>
          <a:lstStyle/>
          <a:p>
            <a:r>
              <a:rPr lang="cs-CZ" altLang="cs-CZ"/>
              <a:t>Složení rostlinných olejů</a:t>
            </a:r>
          </a:p>
        </p:txBody>
      </p:sp>
    </p:spTree>
    <p:extLst>
      <p:ext uri="{BB962C8B-B14F-4D97-AF65-F5344CB8AC3E}">
        <p14:creationId xmlns:p14="http://schemas.microsoft.com/office/powerpoint/2010/main" val="36049007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cs-CZ" altLang="cs-CZ" sz="4000"/>
              <a:t/>
            </a:r>
            <a:br>
              <a:rPr lang="cs-CZ" altLang="cs-CZ" sz="4000"/>
            </a:br>
            <a:r>
              <a:rPr lang="cs-CZ" altLang="cs-CZ" sz="2800"/>
              <a:t>Přepočet na procenta GDA I.</a:t>
            </a:r>
            <a:r>
              <a:rPr lang="cs-CZ" altLang="cs-CZ" sz="2400"/>
              <a:t> </a:t>
            </a:r>
            <a:br>
              <a:rPr lang="cs-CZ" altLang="cs-CZ" sz="2400"/>
            </a:br>
            <a:r>
              <a:rPr lang="cs-CZ" altLang="cs-CZ" sz="2400" b="1"/>
              <a:t>Povinnost označovat výživové údaje (od  13. 12. 2016)</a:t>
            </a:r>
            <a:br>
              <a:rPr lang="cs-CZ" altLang="cs-CZ" sz="2400" b="1"/>
            </a:br>
            <a:endParaRPr lang="cs-CZ" altLang="cs-CZ" sz="2400" b="1"/>
          </a:p>
        </p:txBody>
      </p:sp>
      <p:sp>
        <p:nvSpPr>
          <p:cNvPr id="405512" name="Rectangle 8"/>
          <p:cNvSpPr>
            <a:spLocks noGrp="1" noChangeArrowheads="1"/>
          </p:cNvSpPr>
          <p:nvPr>
            <p:ph idx="1"/>
          </p:nvPr>
        </p:nvSpPr>
        <p:spPr/>
        <p:txBody>
          <a:bodyPr/>
          <a:lstStyle/>
          <a:p>
            <a:r>
              <a:rPr lang="cs-CZ" altLang="cs-CZ" sz="2000" b="1"/>
              <a:t>Doporučené denní množství dle FoodDrinkEurope</a:t>
            </a:r>
            <a:r>
              <a:rPr lang="cs-CZ" altLang="cs-CZ" b="1"/>
              <a:t> </a:t>
            </a:r>
            <a:r>
              <a:rPr lang="cs-CZ" altLang="cs-CZ" sz="1800" b="1"/>
              <a:t>(žena s průměrnou tělesnou hmotností, střední fyzickou aktivitou a dobrým zdravotním stavem)</a:t>
            </a:r>
            <a:r>
              <a:rPr lang="cs-CZ" altLang="cs-CZ" sz="1800"/>
              <a:t>	</a:t>
            </a:r>
          </a:p>
          <a:p>
            <a:r>
              <a:rPr lang="cs-CZ" altLang="cs-CZ" sz="2400"/>
              <a:t>Energie 	2 000 kcal (8 400 kJ) 	</a:t>
            </a:r>
          </a:p>
          <a:p>
            <a:r>
              <a:rPr lang="cs-CZ" altLang="cs-CZ" sz="2400"/>
              <a:t>Cukry 	90 g 	</a:t>
            </a:r>
          </a:p>
          <a:p>
            <a:r>
              <a:rPr lang="cs-CZ" altLang="cs-CZ" sz="2400"/>
              <a:t>Tuky 	70 g 	</a:t>
            </a:r>
          </a:p>
          <a:p>
            <a:r>
              <a:rPr lang="cs-CZ" altLang="cs-CZ" sz="2400"/>
              <a:t>Nasycené mastné kyseliny 	20 g 	</a:t>
            </a:r>
          </a:p>
          <a:p>
            <a:r>
              <a:rPr lang="cs-CZ" altLang="cs-CZ" sz="2400"/>
              <a:t>Sodík (sůl) 	2,4 g (6 g) 	</a:t>
            </a:r>
          </a:p>
          <a:p>
            <a:r>
              <a:rPr lang="cs-CZ" altLang="cs-CZ" sz="2400"/>
              <a:t>Bílkoviny 	50 g 	</a:t>
            </a:r>
          </a:p>
          <a:p>
            <a:r>
              <a:rPr lang="cs-CZ" altLang="cs-CZ" sz="2400"/>
              <a:t>Sacharidy 	270 g 	</a:t>
            </a:r>
          </a:p>
          <a:p>
            <a:r>
              <a:rPr lang="cs-CZ" altLang="cs-CZ" sz="2400"/>
              <a:t>Vláknina 	25 g	</a:t>
            </a:r>
          </a:p>
          <a:p>
            <a:endParaRPr lang="cs-CZ" altLang="cs-CZ" sz="240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cs-CZ" altLang="cs-CZ"/>
              <a:t>Tuky </a:t>
            </a:r>
          </a:p>
        </p:txBody>
      </p:sp>
      <p:sp>
        <p:nvSpPr>
          <p:cNvPr id="99331" name="Rectangle 3"/>
          <p:cNvSpPr>
            <a:spLocks noGrp="1" noChangeArrowheads="1"/>
          </p:cNvSpPr>
          <p:nvPr>
            <p:ph type="body" idx="1"/>
          </p:nvPr>
        </p:nvSpPr>
        <p:spPr/>
        <p:txBody>
          <a:bodyPr/>
          <a:lstStyle/>
          <a:p>
            <a:pPr>
              <a:lnSpc>
                <a:spcPct val="90000"/>
              </a:lnSpc>
              <a:buFontTx/>
              <a:buNone/>
            </a:pPr>
            <a:r>
              <a:rPr lang="cs-CZ" altLang="cs-CZ" sz="2400"/>
              <a:t>Denní přívod tuků do 30 % celkové energetické dávky</a:t>
            </a:r>
          </a:p>
          <a:p>
            <a:pPr>
              <a:lnSpc>
                <a:spcPct val="90000"/>
              </a:lnSpc>
              <a:buFontTx/>
              <a:buNone/>
            </a:pPr>
            <a:r>
              <a:rPr lang="cs-CZ" altLang="cs-CZ" sz="2400"/>
              <a:t>rizikové  nutriční substance – tuky živočišného </a:t>
            </a:r>
          </a:p>
          <a:p>
            <a:pPr>
              <a:lnSpc>
                <a:spcPct val="90000"/>
              </a:lnSpc>
              <a:buFontTx/>
              <a:buNone/>
            </a:pPr>
            <a:r>
              <a:rPr lang="cs-CZ" altLang="cs-CZ" sz="2400"/>
              <a:t>původu, kokosový tuk, palmový olej a palmojádrový olej</a:t>
            </a:r>
            <a:endParaRPr lang="cs-CZ" altLang="cs-CZ" sz="2400" b="1"/>
          </a:p>
          <a:p>
            <a:pPr>
              <a:lnSpc>
                <a:spcPct val="90000"/>
              </a:lnSpc>
              <a:buFontTx/>
              <a:buNone/>
            </a:pPr>
            <a:endParaRPr lang="cs-CZ" altLang="cs-CZ" sz="2400" b="1"/>
          </a:p>
          <a:p>
            <a:pPr>
              <a:lnSpc>
                <a:spcPct val="90000"/>
              </a:lnSpc>
              <a:buFontTx/>
              <a:buNone/>
            </a:pPr>
            <a:r>
              <a:rPr lang="cs-CZ" altLang="cs-CZ" sz="2400" b="1"/>
              <a:t>saturované nasycené mastné kyseliny</a:t>
            </a:r>
            <a:r>
              <a:rPr lang="cs-CZ" altLang="cs-CZ" sz="2400"/>
              <a:t> zvyšují </a:t>
            </a:r>
          </a:p>
          <a:p>
            <a:pPr>
              <a:lnSpc>
                <a:spcPct val="90000"/>
              </a:lnSpc>
              <a:buFontTx/>
              <a:buNone/>
            </a:pPr>
            <a:r>
              <a:rPr lang="cs-CZ" altLang="cs-CZ" sz="2400"/>
              <a:t>hladinu cholesterolu ( LDL-C)</a:t>
            </a:r>
          </a:p>
          <a:p>
            <a:pPr>
              <a:lnSpc>
                <a:spcPct val="90000"/>
              </a:lnSpc>
              <a:buFontTx/>
              <a:buNone/>
            </a:pPr>
            <a:r>
              <a:rPr lang="cs-CZ" altLang="cs-CZ" sz="2400"/>
              <a:t>* kyselina laurová        kokosový tuk</a:t>
            </a:r>
          </a:p>
          <a:p>
            <a:pPr>
              <a:lnSpc>
                <a:spcPct val="90000"/>
              </a:lnSpc>
              <a:buFontTx/>
              <a:buNone/>
            </a:pPr>
            <a:r>
              <a:rPr lang="cs-CZ" altLang="cs-CZ" sz="2400"/>
              <a:t>*</a:t>
            </a:r>
            <a:r>
              <a:rPr lang="cs-CZ" altLang="cs-CZ" sz="2400">
                <a:solidFill>
                  <a:srgbClr val="FF6600"/>
                </a:solidFill>
              </a:rPr>
              <a:t>kyselina myristová</a:t>
            </a:r>
            <a:r>
              <a:rPr lang="cs-CZ" altLang="cs-CZ" sz="2400"/>
              <a:t>     kokosový tuk, máslo, oleje tropických rostlin</a:t>
            </a:r>
          </a:p>
          <a:p>
            <a:pPr>
              <a:lnSpc>
                <a:spcPct val="90000"/>
              </a:lnSpc>
              <a:buFontTx/>
              <a:buNone/>
            </a:pPr>
            <a:r>
              <a:rPr lang="cs-CZ" altLang="cs-CZ" sz="2400"/>
              <a:t>*</a:t>
            </a:r>
            <a:r>
              <a:rPr lang="cs-CZ" altLang="cs-CZ" sz="2400">
                <a:solidFill>
                  <a:srgbClr val="FF6600"/>
                </a:solidFill>
              </a:rPr>
              <a:t>kyselina palmitová</a:t>
            </a:r>
            <a:r>
              <a:rPr lang="cs-CZ" altLang="cs-CZ" sz="2400"/>
              <a:t>     máslo, sádlo, palmový olej</a:t>
            </a:r>
          </a:p>
          <a:p>
            <a:pPr>
              <a:lnSpc>
                <a:spcPct val="90000"/>
              </a:lnSpc>
              <a:buFontTx/>
              <a:buNone/>
            </a:pPr>
            <a:r>
              <a:rPr lang="cs-CZ" altLang="cs-CZ" sz="2400"/>
              <a:t>*kyselina stearová (čokoláda, sádlo, lůj) trombogenní</a:t>
            </a:r>
          </a:p>
        </p:txBody>
      </p:sp>
    </p:spTree>
    <p:extLst>
      <p:ext uri="{BB962C8B-B14F-4D97-AF65-F5344CB8AC3E}">
        <p14:creationId xmlns:p14="http://schemas.microsoft.com/office/powerpoint/2010/main" val="31325330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206375" y="587375"/>
            <a:ext cx="8686800" cy="5505450"/>
          </a:xfrm>
        </p:spPr>
        <p:txBody>
          <a:bodyPr/>
          <a:lstStyle/>
          <a:p>
            <a:pPr>
              <a:lnSpc>
                <a:spcPct val="80000"/>
              </a:lnSpc>
              <a:buFontTx/>
              <a:buNone/>
            </a:pPr>
            <a:r>
              <a:rPr lang="cs-CZ" altLang="cs-CZ" sz="1800" b="1" dirty="0"/>
              <a:t>nenasycené mastné kyseliny – </a:t>
            </a:r>
            <a:r>
              <a:rPr lang="cs-CZ" altLang="cs-CZ" sz="1800" b="1" dirty="0" err="1"/>
              <a:t>mononenasycené</a:t>
            </a:r>
            <a:r>
              <a:rPr lang="cs-CZ" altLang="cs-CZ" sz="1800" b="1" dirty="0"/>
              <a:t> –</a:t>
            </a:r>
            <a:r>
              <a:rPr lang="cs-CZ" altLang="cs-CZ" sz="1800" dirty="0"/>
              <a:t> kyselina olejová 				              neutrální  </a:t>
            </a:r>
          </a:p>
          <a:p>
            <a:pPr>
              <a:lnSpc>
                <a:spcPct val="80000"/>
              </a:lnSpc>
              <a:buFontTx/>
              <a:buNone/>
            </a:pPr>
            <a:r>
              <a:rPr lang="cs-CZ" altLang="cs-CZ" sz="1800" dirty="0"/>
              <a:t>					olivový olej, řepkový olej                                        </a:t>
            </a:r>
          </a:p>
          <a:p>
            <a:pPr>
              <a:lnSpc>
                <a:spcPct val="80000"/>
              </a:lnSpc>
              <a:buFontTx/>
              <a:buNone/>
            </a:pPr>
            <a:r>
              <a:rPr lang="cs-CZ" altLang="cs-CZ" sz="1800" b="1" dirty="0"/>
              <a:t>polynenasycené</a:t>
            </a:r>
            <a:r>
              <a:rPr lang="cs-CZ" altLang="cs-CZ" sz="1800" dirty="0"/>
              <a:t> skupina n-6  	–  k. linolová – snižuje hladinu</a:t>
            </a:r>
          </a:p>
          <a:p>
            <a:pPr>
              <a:lnSpc>
                <a:spcPct val="80000"/>
              </a:lnSpc>
              <a:buFontTx/>
              <a:buNone/>
            </a:pPr>
            <a:r>
              <a:rPr lang="cs-CZ" altLang="cs-CZ" sz="1800" dirty="0"/>
              <a:t> 					cholesterolu – slunečnicový olej</a:t>
            </a:r>
          </a:p>
          <a:p>
            <a:pPr>
              <a:lnSpc>
                <a:spcPct val="80000"/>
              </a:lnSpc>
              <a:buFontTx/>
              <a:buNone/>
            </a:pPr>
            <a:r>
              <a:rPr lang="cs-CZ" altLang="cs-CZ" sz="1800" dirty="0"/>
              <a:t>                             skupina n-3 	–  k. alfa </a:t>
            </a:r>
            <a:r>
              <a:rPr lang="cs-CZ" altLang="cs-CZ" sz="1800" dirty="0" err="1"/>
              <a:t>linolenová</a:t>
            </a:r>
            <a:r>
              <a:rPr lang="cs-CZ" altLang="cs-CZ" sz="1800" dirty="0"/>
              <a:t> – řepkový olej,           					 </a:t>
            </a:r>
            <a:r>
              <a:rPr lang="cs-CZ" altLang="cs-CZ" sz="1800" dirty="0" err="1"/>
              <a:t>sojový</a:t>
            </a:r>
            <a:r>
              <a:rPr lang="cs-CZ" altLang="cs-CZ" sz="1800" dirty="0"/>
              <a:t> olej, lněný olej</a:t>
            </a:r>
          </a:p>
          <a:p>
            <a:pPr>
              <a:lnSpc>
                <a:spcPct val="80000"/>
              </a:lnSpc>
              <a:buFontTx/>
              <a:buNone/>
            </a:pPr>
            <a:r>
              <a:rPr lang="cs-CZ" altLang="cs-CZ" sz="1800" dirty="0"/>
              <a:t>                                               	–  k. </a:t>
            </a:r>
            <a:r>
              <a:rPr lang="cs-CZ" altLang="cs-CZ" sz="1800" dirty="0" err="1"/>
              <a:t>eikosapentaenová</a:t>
            </a:r>
            <a:endParaRPr lang="cs-CZ" altLang="cs-CZ" sz="1800" dirty="0"/>
          </a:p>
          <a:p>
            <a:pPr>
              <a:lnSpc>
                <a:spcPct val="80000"/>
              </a:lnSpc>
              <a:buFontTx/>
              <a:buNone/>
            </a:pPr>
            <a:r>
              <a:rPr lang="cs-CZ" altLang="cs-CZ" sz="1800" dirty="0"/>
              <a:t>	 				a </a:t>
            </a:r>
            <a:r>
              <a:rPr lang="cs-CZ" altLang="cs-CZ" sz="1800" dirty="0" err="1"/>
              <a:t>dokosahexaenová</a:t>
            </a:r>
            <a:endParaRPr lang="cs-CZ" altLang="cs-CZ" sz="1800" dirty="0"/>
          </a:p>
          <a:p>
            <a:pPr>
              <a:lnSpc>
                <a:spcPct val="80000"/>
              </a:lnSpc>
              <a:buFontTx/>
              <a:buNone/>
            </a:pPr>
            <a:r>
              <a:rPr lang="cs-CZ" altLang="cs-CZ" sz="1800" dirty="0"/>
              <a:t>                                                    antitrombotický účinek – rybí oleje </a:t>
            </a:r>
          </a:p>
          <a:p>
            <a:pPr>
              <a:lnSpc>
                <a:spcPct val="90000"/>
              </a:lnSpc>
              <a:buFontTx/>
              <a:buNone/>
            </a:pPr>
            <a:r>
              <a:rPr lang="cs-CZ" altLang="cs-CZ" sz="1400" b="1" dirty="0">
                <a:solidFill>
                  <a:srgbClr val="FF3300"/>
                </a:solidFill>
              </a:rPr>
              <a:t>Omega 3 MK </a:t>
            </a:r>
            <a:r>
              <a:rPr lang="cs-CZ" altLang="cs-CZ" sz="1400" dirty="0">
                <a:solidFill>
                  <a:srgbClr val="FF3300"/>
                </a:solidFill>
              </a:rPr>
              <a:t>(za podmínky 3g denně) - pozitivní</a:t>
            </a:r>
            <a:endParaRPr lang="cs-CZ" altLang="cs-CZ" sz="1600" dirty="0"/>
          </a:p>
          <a:p>
            <a:pPr>
              <a:lnSpc>
                <a:spcPct val="90000"/>
              </a:lnSpc>
              <a:buFontTx/>
              <a:buNone/>
            </a:pPr>
            <a:r>
              <a:rPr lang="cs-CZ" altLang="cs-CZ" sz="1400" i="1" dirty="0">
                <a:solidFill>
                  <a:schemeClr val="hlink"/>
                </a:solidFill>
              </a:rPr>
              <a:t>Udržují normální koncentraci </a:t>
            </a:r>
            <a:r>
              <a:rPr lang="cs-CZ" altLang="cs-CZ" sz="1400" i="1" dirty="0" err="1">
                <a:solidFill>
                  <a:schemeClr val="hlink"/>
                </a:solidFill>
              </a:rPr>
              <a:t>triacylglycerolů</a:t>
            </a:r>
            <a:r>
              <a:rPr lang="cs-CZ" altLang="cs-CZ" sz="1400" i="1" dirty="0">
                <a:solidFill>
                  <a:schemeClr val="hlink"/>
                </a:solidFill>
              </a:rPr>
              <a:t> v krvi</a:t>
            </a:r>
          </a:p>
          <a:p>
            <a:pPr>
              <a:lnSpc>
                <a:spcPct val="90000"/>
              </a:lnSpc>
              <a:buFontTx/>
              <a:buNone/>
            </a:pPr>
            <a:endParaRPr lang="cs-CZ" altLang="cs-CZ" sz="1400" dirty="0"/>
          </a:p>
          <a:p>
            <a:pPr>
              <a:lnSpc>
                <a:spcPct val="80000"/>
              </a:lnSpc>
              <a:buFontTx/>
              <a:buNone/>
            </a:pPr>
            <a:endParaRPr lang="cs-CZ" altLang="cs-CZ" sz="1800" dirty="0"/>
          </a:p>
        </p:txBody>
      </p:sp>
    </p:spTree>
    <p:extLst>
      <p:ext uri="{BB962C8B-B14F-4D97-AF65-F5344CB8AC3E}">
        <p14:creationId xmlns:p14="http://schemas.microsoft.com/office/powerpoint/2010/main" val="279705647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body" idx="1"/>
          </p:nvPr>
        </p:nvSpPr>
        <p:spPr>
          <a:xfrm>
            <a:off x="457200" y="333375"/>
            <a:ext cx="8229600" cy="6119813"/>
          </a:xfrm>
        </p:spPr>
        <p:txBody>
          <a:bodyPr/>
          <a:lstStyle/>
          <a:p>
            <a:pPr>
              <a:lnSpc>
                <a:spcPct val="90000"/>
              </a:lnSpc>
              <a:buFontTx/>
              <a:buNone/>
            </a:pPr>
            <a:r>
              <a:rPr lang="cs-CZ" altLang="cs-CZ" sz="2400"/>
              <a:t>margaríny – nevýhoda – ztužování rostlinných tuků</a:t>
            </a:r>
          </a:p>
          <a:p>
            <a:pPr>
              <a:lnSpc>
                <a:spcPct val="90000"/>
              </a:lnSpc>
              <a:buFontTx/>
              <a:buNone/>
            </a:pPr>
            <a:r>
              <a:rPr lang="cs-CZ" altLang="cs-CZ" sz="2400"/>
              <a:t>přesmyku dvojných vazeb z polohy cis na trans</a:t>
            </a:r>
            <a:endParaRPr lang="cs-CZ" altLang="cs-CZ" sz="2400" b="1"/>
          </a:p>
          <a:p>
            <a:pPr>
              <a:lnSpc>
                <a:spcPct val="90000"/>
              </a:lnSpc>
              <a:buFontTx/>
              <a:buNone/>
            </a:pPr>
            <a:r>
              <a:rPr lang="cs-CZ" altLang="cs-CZ" sz="2400" b="1"/>
              <a:t>trans  MK</a:t>
            </a:r>
            <a:r>
              <a:rPr lang="cs-CZ" altLang="cs-CZ" sz="2400"/>
              <a:t>  –  vyšší hodnoty cholesterolu (LDL-C),</a:t>
            </a:r>
          </a:p>
          <a:p>
            <a:pPr>
              <a:lnSpc>
                <a:spcPct val="90000"/>
              </a:lnSpc>
              <a:buFontTx/>
              <a:buNone/>
            </a:pPr>
            <a:r>
              <a:rPr lang="cs-CZ" altLang="cs-CZ" sz="2400"/>
              <a:t>nižší hodnoty HDL cholesterolu</a:t>
            </a:r>
          </a:p>
          <a:p>
            <a:pPr>
              <a:lnSpc>
                <a:spcPct val="90000"/>
              </a:lnSpc>
              <a:buFontTx/>
              <a:buNone/>
            </a:pPr>
            <a:r>
              <a:rPr lang="cs-CZ" altLang="cs-CZ" sz="2400"/>
              <a:t>EPA  a DHA – 200mg</a:t>
            </a:r>
          </a:p>
          <a:p>
            <a:pPr>
              <a:lnSpc>
                <a:spcPct val="90000"/>
              </a:lnSpc>
              <a:buFontTx/>
              <a:buNone/>
            </a:pPr>
            <a:r>
              <a:rPr lang="cs-CZ" altLang="cs-CZ" sz="2400"/>
              <a:t>trans MK  méně než 1 %</a:t>
            </a:r>
            <a:endParaRPr lang="cs-CZ" altLang="cs-CZ" sz="2400" b="1"/>
          </a:p>
          <a:p>
            <a:pPr>
              <a:lnSpc>
                <a:spcPct val="90000"/>
              </a:lnSpc>
              <a:buFontTx/>
              <a:buNone/>
            </a:pPr>
            <a:r>
              <a:rPr lang="cs-CZ" altLang="cs-CZ" sz="2400" b="1"/>
              <a:t>Cholesterol</a:t>
            </a:r>
            <a:r>
              <a:rPr lang="cs-CZ" altLang="cs-CZ" sz="2400"/>
              <a:t> ve stravě má poměrně malý účinek na zvýšení</a:t>
            </a:r>
          </a:p>
          <a:p>
            <a:pPr>
              <a:lnSpc>
                <a:spcPct val="90000"/>
              </a:lnSpc>
              <a:buFontTx/>
              <a:buNone/>
            </a:pPr>
            <a:r>
              <a:rPr lang="cs-CZ" altLang="cs-CZ" sz="2400"/>
              <a:t>LDL-C</a:t>
            </a:r>
          </a:p>
          <a:p>
            <a:pPr>
              <a:lnSpc>
                <a:spcPct val="90000"/>
              </a:lnSpc>
              <a:buFontTx/>
              <a:buNone/>
            </a:pPr>
            <a:r>
              <a:rPr lang="cs-CZ" altLang="cs-CZ" sz="2400" b="1"/>
              <a:t>Fytosteroly </a:t>
            </a:r>
            <a:r>
              <a:rPr lang="cs-CZ" altLang="cs-CZ" sz="2400"/>
              <a:t>– steroly a stanoly, sitosteroly </a:t>
            </a:r>
          </a:p>
          <a:p>
            <a:pPr>
              <a:lnSpc>
                <a:spcPct val="90000"/>
              </a:lnSpc>
              <a:buFontTx/>
              <a:buNone/>
            </a:pPr>
            <a:r>
              <a:rPr lang="cs-CZ" altLang="cs-CZ" sz="2400"/>
              <a:t>(Flora pro.activ,mléko, kysané mléčné výrobky)</a:t>
            </a:r>
          </a:p>
          <a:p>
            <a:pPr>
              <a:lnSpc>
                <a:spcPct val="90000"/>
              </a:lnSpc>
              <a:buFontTx/>
              <a:buNone/>
            </a:pPr>
            <a:r>
              <a:rPr lang="cs-CZ" altLang="cs-CZ" sz="2400"/>
              <a:t>20–25 g/den (1,6–2 g) – snížení celkového cholesterolu </a:t>
            </a:r>
          </a:p>
          <a:p>
            <a:pPr>
              <a:lnSpc>
                <a:spcPct val="90000"/>
              </a:lnSpc>
              <a:buFontTx/>
              <a:buNone/>
            </a:pPr>
            <a:r>
              <a:rPr lang="cs-CZ" altLang="cs-CZ" sz="2400"/>
              <a:t>o 10 %</a:t>
            </a:r>
          </a:p>
          <a:p>
            <a:pPr>
              <a:lnSpc>
                <a:spcPct val="90000"/>
              </a:lnSpc>
              <a:buFontTx/>
              <a:buNone/>
            </a:pPr>
            <a:r>
              <a:rPr lang="cs-CZ" altLang="cs-CZ" sz="2000" i="1">
                <a:solidFill>
                  <a:schemeClr val="hlink"/>
                </a:solidFill>
              </a:rPr>
              <a:t>Bylo zjištěno, že </a:t>
            </a:r>
            <a:r>
              <a:rPr lang="cs-CZ" altLang="cs-CZ" sz="2000" b="1" i="1" u="sng">
                <a:solidFill>
                  <a:schemeClr val="hlink"/>
                </a:solidFill>
              </a:rPr>
              <a:t>rostlinné steroly</a:t>
            </a:r>
            <a:r>
              <a:rPr lang="cs-CZ" altLang="cs-CZ" sz="2000" i="1">
                <a:solidFill>
                  <a:schemeClr val="hlink"/>
                </a:solidFill>
              </a:rPr>
              <a:t> snižují hladinu cholesterolu v krvi. Vysoká hladina cholesterolu je rizikovým faktorem pro vznik ischemické choroby srdeční</a:t>
            </a:r>
          </a:p>
        </p:txBody>
      </p:sp>
    </p:spTree>
    <p:extLst>
      <p:ext uri="{BB962C8B-B14F-4D97-AF65-F5344CB8AC3E}">
        <p14:creationId xmlns:p14="http://schemas.microsoft.com/office/powerpoint/2010/main" val="363825203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lstStyle/>
          <a:p>
            <a:r>
              <a:rPr lang="cs-CZ" altLang="cs-CZ" sz="4000"/>
              <a:t>Vývoj obsahu TMK % v margarinu Hera </a:t>
            </a:r>
          </a:p>
        </p:txBody>
      </p:sp>
      <p:sp>
        <p:nvSpPr>
          <p:cNvPr id="661507" name="Rectangle 3"/>
          <p:cNvSpPr>
            <a:spLocks noGrp="1" noChangeArrowheads="1"/>
          </p:cNvSpPr>
          <p:nvPr>
            <p:ph type="body" idx="1"/>
          </p:nvPr>
        </p:nvSpPr>
        <p:spPr/>
        <p:txBody>
          <a:bodyPr/>
          <a:lstStyle/>
          <a:p>
            <a:r>
              <a:rPr lang="cs-CZ" altLang="cs-CZ"/>
              <a:t>1990            36,8</a:t>
            </a:r>
          </a:p>
          <a:p>
            <a:r>
              <a:rPr lang="cs-CZ" altLang="cs-CZ"/>
              <a:t>1993            29,2</a:t>
            </a:r>
          </a:p>
          <a:p>
            <a:r>
              <a:rPr lang="cs-CZ" altLang="cs-CZ"/>
              <a:t>1999              0,3</a:t>
            </a:r>
          </a:p>
          <a:p>
            <a:r>
              <a:rPr lang="cs-CZ" altLang="cs-CZ"/>
              <a:t>2002              0,2</a:t>
            </a:r>
          </a:p>
          <a:p>
            <a:r>
              <a:rPr lang="cs-CZ" altLang="cs-CZ"/>
              <a:t>2007              0,4</a:t>
            </a:r>
          </a:p>
          <a:p>
            <a:r>
              <a:rPr lang="cs-CZ" altLang="cs-CZ"/>
              <a:t>2011              0,4</a:t>
            </a:r>
          </a:p>
        </p:txBody>
      </p:sp>
    </p:spTree>
    <p:extLst>
      <p:ext uri="{BB962C8B-B14F-4D97-AF65-F5344CB8AC3E}">
        <p14:creationId xmlns:p14="http://schemas.microsoft.com/office/powerpoint/2010/main" val="91569085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r>
              <a:rPr lang="cs-CZ" altLang="cs-CZ" sz="3600"/>
              <a:t>Nejsou „trans“ jako „trans“</a:t>
            </a:r>
          </a:p>
        </p:txBody>
      </p:sp>
      <p:pic>
        <p:nvPicPr>
          <p:cNvPr id="369667" name="Picture 3" descr="881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32363" y="2205038"/>
            <a:ext cx="3175000" cy="3175000"/>
          </a:xfrm>
          <a:noFill/>
          <a:ln/>
        </p:spPr>
      </p:pic>
      <p:sp>
        <p:nvSpPr>
          <p:cNvPr id="369668" name="Rectangle 4"/>
          <p:cNvSpPr>
            <a:spLocks noChangeArrowheads="1"/>
          </p:cNvSpPr>
          <p:nvPr/>
        </p:nvSpPr>
        <p:spPr bwMode="auto">
          <a:xfrm>
            <a:off x="323850" y="1773238"/>
            <a:ext cx="45720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 typeface="Arial" panose="020B0604020202020204" pitchFamily="34" charset="0"/>
              <a:buChar char="•"/>
            </a:pPr>
            <a:r>
              <a:rPr lang="cs-CZ" altLang="cs-CZ" sz="1800" b="1" i="1">
                <a:latin typeface="Arial Narrow" panose="020B0606020202030204" pitchFamily="34" charset="0"/>
              </a:rPr>
              <a:t>Mozaffarian D et al:</a:t>
            </a:r>
            <a:br>
              <a:rPr lang="cs-CZ" altLang="cs-CZ" sz="1800" b="1" i="1">
                <a:latin typeface="Arial Narrow" panose="020B0606020202030204" pitchFamily="34" charset="0"/>
              </a:rPr>
            </a:br>
            <a:r>
              <a:rPr lang="cs-CZ" altLang="cs-CZ" sz="1800" b="1">
                <a:latin typeface="Arial Narrow" panose="020B0606020202030204" pitchFamily="34" charset="0"/>
              </a:rPr>
              <a:t>Trans-palmitoleic acid, metabolic risk factors, and new-onset diabetes in U.S. adults: a cohort study.</a:t>
            </a:r>
            <a:br>
              <a:rPr lang="cs-CZ" altLang="cs-CZ" sz="1800" b="1">
                <a:latin typeface="Arial Narrow" panose="020B0606020202030204" pitchFamily="34" charset="0"/>
              </a:rPr>
            </a:br>
            <a:r>
              <a:rPr lang="cs-CZ" altLang="cs-CZ" sz="1800" b="1" i="1">
                <a:latin typeface="Arial Narrow" panose="020B0606020202030204" pitchFamily="34" charset="0"/>
              </a:rPr>
              <a:t>Ann Intern Med 2010</a:t>
            </a:r>
          </a:p>
          <a:p>
            <a:pPr eaLnBrk="0" hangingPunct="0">
              <a:spcBef>
                <a:spcPct val="50000"/>
              </a:spcBef>
              <a:buFont typeface="Arial" panose="020B0604020202020204" pitchFamily="34" charset="0"/>
              <a:buChar char="•"/>
            </a:pPr>
            <a:r>
              <a:rPr lang="cs-CZ" altLang="cs-CZ" sz="1800" b="1" i="1">
                <a:latin typeface="Arial Narrow" panose="020B0606020202030204" pitchFamily="34" charset="0"/>
              </a:rPr>
              <a:t>Bendsen NT et al:</a:t>
            </a:r>
          </a:p>
          <a:p>
            <a:pPr eaLnBrk="0" hangingPunct="0">
              <a:spcBef>
                <a:spcPct val="50000"/>
              </a:spcBef>
              <a:buFont typeface="Arial" panose="020B0604020202020204" pitchFamily="34" charset="0"/>
              <a:buNone/>
            </a:pPr>
            <a:r>
              <a:rPr lang="cs-CZ" altLang="cs-CZ" sz="1800" b="1">
                <a:latin typeface="Arial Narrow" panose="020B0606020202030204" pitchFamily="34" charset="0"/>
              </a:rPr>
              <a:t>Consumption of industrial and ruminant trans fatty acids and risk of coronary heart disease : a systematic reviews and meta-analysis of cohort studies. European journal of clinical nutrition 2011</a:t>
            </a:r>
          </a:p>
          <a:p>
            <a:pPr eaLnBrk="0" hangingPunct="0">
              <a:spcBef>
                <a:spcPct val="50000"/>
              </a:spcBef>
              <a:buFont typeface="Arial" panose="020B0604020202020204" pitchFamily="34" charset="0"/>
              <a:buNone/>
            </a:pPr>
            <a:r>
              <a:rPr lang="cs-CZ" altLang="cs-CZ" sz="1800" b="1" i="1">
                <a:latin typeface="Arial Narrow" panose="020B0606020202030204" pitchFamily="34" charset="0"/>
              </a:rPr>
              <a:t>Dugan MER et al:</a:t>
            </a:r>
          </a:p>
          <a:p>
            <a:pPr eaLnBrk="0" hangingPunct="0">
              <a:spcBef>
                <a:spcPct val="50000"/>
              </a:spcBef>
              <a:buFont typeface="Arial" panose="020B0604020202020204" pitchFamily="34" charset="0"/>
              <a:buNone/>
            </a:pPr>
            <a:r>
              <a:rPr lang="cs-CZ" altLang="cs-CZ" sz="1800" b="1">
                <a:latin typeface="Arial Narrow" panose="020B0606020202030204" pitchFamily="34" charset="0"/>
              </a:rPr>
              <a:t>Review:Trans –forming beef to provide healthier fatty acid profiles. Can J Anim Science 2011</a:t>
            </a:r>
          </a:p>
        </p:txBody>
      </p:sp>
    </p:spTree>
    <p:extLst>
      <p:ext uri="{BB962C8B-B14F-4D97-AF65-F5344CB8AC3E}">
        <p14:creationId xmlns:p14="http://schemas.microsoft.com/office/powerpoint/2010/main" val="185387294"/>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0"/>
            <a:ext cx="8229600" cy="836613"/>
          </a:xfrm>
        </p:spPr>
        <p:txBody>
          <a:bodyPr/>
          <a:lstStyle/>
          <a:p>
            <a:r>
              <a:rPr lang="cs-CZ" altLang="cs-CZ" sz="4000">
                <a:solidFill>
                  <a:srgbClr val="FFCC00"/>
                </a:solidFill>
              </a:rPr>
              <a:t>Máslo</a:t>
            </a:r>
          </a:p>
        </p:txBody>
      </p:sp>
      <p:sp>
        <p:nvSpPr>
          <p:cNvPr id="167939" name="Rectangle 3"/>
          <p:cNvSpPr>
            <a:spLocks noGrp="1" noChangeArrowheads="1"/>
          </p:cNvSpPr>
          <p:nvPr>
            <p:ph type="body" sz="half" idx="2"/>
          </p:nvPr>
        </p:nvSpPr>
        <p:spPr>
          <a:xfrm>
            <a:off x="457200" y="1989138"/>
            <a:ext cx="8686800" cy="4608512"/>
          </a:xfrm>
        </p:spPr>
        <p:txBody>
          <a:bodyPr/>
          <a:lstStyle/>
          <a:p>
            <a:pPr algn="just"/>
            <a:r>
              <a:rPr lang="cs-CZ" altLang="cs-CZ" sz="2800" b="1" dirty="0"/>
              <a:t>Máslo </a:t>
            </a:r>
            <a:r>
              <a:rPr lang="cs-CZ" altLang="cs-CZ" sz="2800" dirty="0"/>
              <a:t>– mléčný výrobek obsahující výhradně mléčný tuk</a:t>
            </a:r>
          </a:p>
          <a:p>
            <a:pPr algn="just"/>
            <a:r>
              <a:rPr lang="cs-CZ" altLang="cs-CZ" sz="2800" b="1" dirty="0"/>
              <a:t>Čerstvé máslo</a:t>
            </a:r>
            <a:r>
              <a:rPr lang="cs-CZ" altLang="cs-CZ" sz="2800" dirty="0"/>
              <a:t> – máslo do 20 dnů od data výroby</a:t>
            </a:r>
          </a:p>
          <a:p>
            <a:pPr algn="just"/>
            <a:r>
              <a:rPr lang="cs-CZ" altLang="cs-CZ" sz="2800" b="1" dirty="0"/>
              <a:t>Stolní máslo</a:t>
            </a:r>
            <a:r>
              <a:rPr lang="cs-CZ" altLang="cs-CZ" sz="2800" dirty="0"/>
              <a:t> – máslo skladované nejdéle 24 měsíců od data výroby při teplotách – 18</a:t>
            </a:r>
            <a:r>
              <a:rPr lang="en-US" altLang="cs-CZ" sz="2800" dirty="0">
                <a:cs typeface="Arial" panose="020B0604020202020204" pitchFamily="34" charset="0"/>
              </a:rPr>
              <a:t>°</a:t>
            </a:r>
            <a:r>
              <a:rPr lang="cs-CZ" altLang="cs-CZ" sz="2800" dirty="0">
                <a:cs typeface="Arial" panose="020B0604020202020204" pitchFamily="34" charset="0"/>
              </a:rPr>
              <a:t> </a:t>
            </a:r>
            <a:r>
              <a:rPr lang="cs-CZ" altLang="cs-CZ" sz="2800" dirty="0"/>
              <a:t>C a nižších</a:t>
            </a:r>
          </a:p>
          <a:p>
            <a:pPr algn="just"/>
            <a:r>
              <a:rPr lang="cs-CZ" altLang="cs-CZ" sz="2800" b="1" dirty="0"/>
              <a:t>Pomazánkové </a:t>
            </a:r>
            <a:r>
              <a:rPr lang="cs-CZ" altLang="cs-CZ" sz="2800" b="1" dirty="0" smtClean="0"/>
              <a:t>(máslo)</a:t>
            </a:r>
            <a:r>
              <a:rPr lang="cs-CZ" altLang="cs-CZ" sz="2800" dirty="0" smtClean="0"/>
              <a:t> </a:t>
            </a:r>
            <a:r>
              <a:rPr lang="cs-CZ" altLang="cs-CZ" sz="2800" dirty="0"/>
              <a:t>– mléčný výrobek ze zakysané smetany obohacené sušeným mlékem nebo sušeným podmáslím, obsahující nejméně 31 % mléčného tuku a nejméně 42% sušiny</a:t>
            </a:r>
          </a:p>
        </p:txBody>
      </p:sp>
      <p:pic>
        <p:nvPicPr>
          <p:cNvPr id="167940" name="Picture 4" descr="dglxasset[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492500" y="836613"/>
            <a:ext cx="2016125" cy="1223962"/>
          </a:xfrm>
        </p:spPr>
      </p:pic>
    </p:spTree>
    <p:extLst>
      <p:ext uri="{BB962C8B-B14F-4D97-AF65-F5344CB8AC3E}">
        <p14:creationId xmlns:p14="http://schemas.microsoft.com/office/powerpoint/2010/main" val="398928394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cs-CZ" altLang="cs-CZ" smtClean="0"/>
              <a:t>Nápoje</a:t>
            </a:r>
            <a:br>
              <a:rPr lang="cs-CZ" altLang="cs-CZ" smtClean="0"/>
            </a:br>
            <a:endParaRPr lang="cs-CZ" altLang="cs-CZ"/>
          </a:p>
        </p:txBody>
      </p:sp>
      <p:graphicFrame>
        <p:nvGraphicFramePr>
          <p:cNvPr id="33795" name="Object 3"/>
          <p:cNvGraphicFramePr>
            <a:graphicFrameLocks noGrp="1" noChangeAspect="1"/>
          </p:cNvGraphicFramePr>
          <p:nvPr>
            <p:ph idx="1"/>
            <p:extLst>
              <p:ext uri="{D42A27DB-BD31-4B8C-83A1-F6EECF244321}">
                <p14:modId xmlns:p14="http://schemas.microsoft.com/office/powerpoint/2010/main" val="1742677121"/>
              </p:ext>
            </p:extLst>
          </p:nvPr>
        </p:nvGraphicFramePr>
        <p:xfrm>
          <a:off x="2112917" y="1600200"/>
          <a:ext cx="4918166" cy="4525963"/>
        </p:xfrm>
        <a:graphic>
          <a:graphicData uri="http://schemas.openxmlformats.org/presentationml/2006/ole">
            <mc:AlternateContent xmlns:mc="http://schemas.openxmlformats.org/markup-compatibility/2006">
              <mc:Choice xmlns:v="urn:schemas-microsoft-com:vml" Requires="v">
                <p:oleObj spid="_x0000_s479242" name="Acrobat Document" r:id="rId4" imgW="13495238" imgH="12422334" progId="AcroExch.Document.7">
                  <p:embed/>
                </p:oleObj>
              </mc:Choice>
              <mc:Fallback>
                <p:oleObj name="Acrobat Document" r:id="rId4" imgW="13495238" imgH="1242233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917" y="1600200"/>
                        <a:ext cx="4918166"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0037970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cs-CZ" altLang="cs-CZ" sz="4000"/>
              <a:t>Průměrná vodní bilance při normální teplotě</a:t>
            </a:r>
          </a:p>
        </p:txBody>
      </p:sp>
      <p:sp>
        <p:nvSpPr>
          <p:cNvPr id="128003" name="Rectangle 3"/>
          <p:cNvSpPr>
            <a:spLocks noGrp="1" noChangeArrowheads="1"/>
          </p:cNvSpPr>
          <p:nvPr>
            <p:ph type="body" idx="1"/>
          </p:nvPr>
        </p:nvSpPr>
        <p:spPr/>
        <p:txBody>
          <a:bodyPr/>
          <a:lstStyle/>
          <a:p>
            <a:r>
              <a:rPr lang="cs-CZ" altLang="cs-CZ" sz="2400"/>
              <a:t>Příjem vody/den                Výdej vody /den</a:t>
            </a:r>
          </a:p>
          <a:p>
            <a:r>
              <a:rPr lang="cs-CZ" altLang="cs-CZ" sz="2400"/>
              <a:t>Nápoje 1200  - 1500  ml    Moč                           1400 ml</a:t>
            </a:r>
          </a:p>
          <a:p>
            <a:r>
              <a:rPr lang="cs-CZ" altLang="cs-CZ" sz="2400"/>
              <a:t>Voda obsažená                  Stolice                         100 ml   </a:t>
            </a:r>
          </a:p>
          <a:p>
            <a:pPr>
              <a:buFontTx/>
              <a:buNone/>
            </a:pPr>
            <a:r>
              <a:rPr lang="cs-CZ" altLang="cs-CZ" sz="2400"/>
              <a:t>v potravinách 800  - 1000 ml</a:t>
            </a:r>
          </a:p>
          <a:p>
            <a:pPr>
              <a:buFontTx/>
              <a:buNone/>
            </a:pPr>
            <a:r>
              <a:rPr lang="cs-CZ" altLang="cs-CZ" sz="2400"/>
              <a:t>Tvorba vody při                     Vydechovaný vzduch  350 ml </a:t>
            </a:r>
          </a:p>
          <a:p>
            <a:pPr>
              <a:buFontTx/>
              <a:buNone/>
            </a:pPr>
            <a:r>
              <a:rPr lang="cs-CZ" altLang="cs-CZ" sz="2400"/>
              <a:t>metabolismu 300 - 400 ml   Vypařování kůži+pocení 450 ml </a:t>
            </a:r>
          </a:p>
          <a:p>
            <a:pPr>
              <a:buFontTx/>
              <a:buNone/>
            </a:pPr>
            <a:r>
              <a:rPr lang="cs-CZ" altLang="cs-CZ" sz="2400"/>
              <a:t>Celkem        2300 - 2900 ml                                      2300 ml</a:t>
            </a:r>
          </a:p>
        </p:txBody>
      </p:sp>
    </p:spTree>
    <p:extLst>
      <p:ext uri="{BB962C8B-B14F-4D97-AF65-F5344CB8AC3E}">
        <p14:creationId xmlns:p14="http://schemas.microsoft.com/office/powerpoint/2010/main" val="136034796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r>
              <a:rPr lang="cs-CZ" altLang="cs-CZ" sz="4000"/>
              <a:t>Potřeba vody v ml / kg tělesné hmotnosti</a:t>
            </a:r>
          </a:p>
        </p:txBody>
      </p:sp>
      <p:sp>
        <p:nvSpPr>
          <p:cNvPr id="373763" name="Rectangle 3"/>
          <p:cNvSpPr>
            <a:spLocks noGrp="1" noChangeArrowheads="1"/>
          </p:cNvSpPr>
          <p:nvPr>
            <p:ph type="body" idx="1"/>
          </p:nvPr>
        </p:nvSpPr>
        <p:spPr/>
        <p:txBody>
          <a:bodyPr/>
          <a:lstStyle/>
          <a:p>
            <a:r>
              <a:rPr lang="cs-CZ" altLang="cs-CZ"/>
              <a:t>Kojenci                         110</a:t>
            </a:r>
          </a:p>
          <a:p>
            <a:r>
              <a:rPr lang="cs-CZ" altLang="cs-CZ"/>
              <a:t>Děti do 10 let                  40</a:t>
            </a:r>
          </a:p>
          <a:p>
            <a:r>
              <a:rPr lang="cs-CZ" altLang="cs-CZ"/>
              <a:t>Dospělí                          30 - 35</a:t>
            </a:r>
          </a:p>
        </p:txBody>
      </p:sp>
    </p:spTree>
    <p:extLst>
      <p:ext uri="{BB962C8B-B14F-4D97-AF65-F5344CB8AC3E}">
        <p14:creationId xmlns:p14="http://schemas.microsoft.com/office/powerpoint/2010/main" val="264238317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cs-CZ" altLang="cs-CZ" sz="4000"/>
              <a:t>Procento vody v různých potravinách</a:t>
            </a:r>
          </a:p>
        </p:txBody>
      </p:sp>
      <p:sp>
        <p:nvSpPr>
          <p:cNvPr id="377859" name="Rectangle 3"/>
          <p:cNvSpPr>
            <a:spLocks noGrp="1" noChangeArrowheads="1"/>
          </p:cNvSpPr>
          <p:nvPr>
            <p:ph type="body" idx="1"/>
          </p:nvPr>
        </p:nvSpPr>
        <p:spPr/>
        <p:txBody>
          <a:bodyPr/>
          <a:lstStyle/>
          <a:p>
            <a:pPr>
              <a:lnSpc>
                <a:spcPct val="90000"/>
              </a:lnSpc>
            </a:pPr>
            <a:r>
              <a:rPr lang="cs-CZ" altLang="cs-CZ" sz="2800"/>
              <a:t>Hlávkový salát                   96</a:t>
            </a:r>
          </a:p>
          <a:p>
            <a:pPr>
              <a:lnSpc>
                <a:spcPct val="90000"/>
              </a:lnSpc>
            </a:pPr>
            <a:r>
              <a:rPr lang="cs-CZ" altLang="cs-CZ" sz="2800"/>
              <a:t>Mléko                                 87</a:t>
            </a:r>
          </a:p>
          <a:p>
            <a:pPr>
              <a:lnSpc>
                <a:spcPct val="90000"/>
              </a:lnSpc>
            </a:pPr>
            <a:r>
              <a:rPr lang="cs-CZ" altLang="cs-CZ" sz="2800"/>
              <a:t>Pomeranč                          86</a:t>
            </a:r>
          </a:p>
          <a:p>
            <a:pPr>
              <a:lnSpc>
                <a:spcPct val="90000"/>
              </a:lnSpc>
            </a:pPr>
            <a:r>
              <a:rPr lang="cs-CZ" altLang="cs-CZ" sz="2800"/>
              <a:t>Brambory                           80</a:t>
            </a:r>
          </a:p>
          <a:p>
            <a:pPr>
              <a:lnSpc>
                <a:spcPct val="90000"/>
              </a:lnSpc>
            </a:pPr>
            <a:r>
              <a:rPr lang="cs-CZ" altLang="cs-CZ" sz="2800"/>
              <a:t>Kuře                                   63</a:t>
            </a:r>
          </a:p>
          <a:p>
            <a:pPr>
              <a:lnSpc>
                <a:spcPct val="90000"/>
              </a:lnSpc>
            </a:pPr>
            <a:r>
              <a:rPr lang="cs-CZ" altLang="cs-CZ" sz="2800"/>
              <a:t>Hovězí maso                      47</a:t>
            </a:r>
          </a:p>
          <a:p>
            <a:pPr>
              <a:lnSpc>
                <a:spcPct val="90000"/>
              </a:lnSpc>
            </a:pPr>
            <a:r>
              <a:rPr lang="cs-CZ" altLang="cs-CZ" sz="2800"/>
              <a:t>Chléb                                 36</a:t>
            </a:r>
          </a:p>
          <a:p>
            <a:pPr>
              <a:lnSpc>
                <a:spcPct val="90000"/>
              </a:lnSpc>
            </a:pPr>
            <a:r>
              <a:rPr lang="cs-CZ" altLang="cs-CZ" sz="2800"/>
              <a:t>Máslo                                 20</a:t>
            </a:r>
          </a:p>
          <a:p>
            <a:pPr>
              <a:lnSpc>
                <a:spcPct val="90000"/>
              </a:lnSpc>
            </a:pPr>
            <a:r>
              <a:rPr lang="cs-CZ" altLang="cs-CZ" sz="2800"/>
              <a:t>Cukr                                     0,5 </a:t>
            </a:r>
          </a:p>
        </p:txBody>
      </p:sp>
    </p:spTree>
    <p:extLst>
      <p:ext uri="{BB962C8B-B14F-4D97-AF65-F5344CB8AC3E}">
        <p14:creationId xmlns:p14="http://schemas.microsoft.com/office/powerpoint/2010/main" val="2919025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7" name="Rectangle 5"/>
          <p:cNvSpPr>
            <a:spLocks noGrp="1" noChangeArrowheads="1"/>
          </p:cNvSpPr>
          <p:nvPr>
            <p:ph type="title"/>
          </p:nvPr>
        </p:nvSpPr>
        <p:spPr/>
        <p:txBody>
          <a:bodyPr/>
          <a:lstStyle/>
          <a:p>
            <a:endParaRPr lang="cs-CZ" altLang="cs-CZ"/>
          </a:p>
        </p:txBody>
      </p:sp>
      <p:pic>
        <p:nvPicPr>
          <p:cNvPr id="335876" name="Picture 4" descr="stock-photo-groceries-in-wicker-basket-including-vegetables-fruits-bakery-and-dairy-products-and-wine-85781980"/>
          <p:cNvPicPr>
            <a:picLocks noGrp="1" noChangeAspect="1" noChangeArrowheads="1"/>
          </p:cNvPicPr>
          <p:nvPr>
            <p:ph idx="1"/>
          </p:nvPr>
        </p:nvPicPr>
        <p:blipFill>
          <a:blip r:embed="rId3">
            <a:lum bright="2000"/>
            <a:extLst>
              <a:ext uri="{28A0092B-C50C-407E-A947-70E740481C1C}">
                <a14:useLocalDpi xmlns:a14="http://schemas.microsoft.com/office/drawing/2010/main" val="0"/>
              </a:ext>
            </a:extLst>
          </a:blip>
          <a:srcRect b="7602"/>
          <a:stretch>
            <a:fillRect/>
          </a:stretch>
        </p:blipFill>
        <p:spPr>
          <a:xfrm>
            <a:off x="827088" y="2060575"/>
            <a:ext cx="6985000" cy="403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Nadpis 1"/>
          <p:cNvSpPr>
            <a:spLocks noGrp="1"/>
          </p:cNvSpPr>
          <p:nvPr>
            <p:ph type="title" idx="4294967295"/>
          </p:nvPr>
        </p:nvSpPr>
        <p:spPr/>
        <p:txBody>
          <a:bodyPr lIns="91411" tIns="45705" rIns="91411" bIns="45705"/>
          <a:lstStyle/>
          <a:p>
            <a:pPr defTabSz="912813"/>
            <a:r>
              <a:rPr lang="cs-CZ" altLang="cs-CZ"/>
              <a:t>Příklad použití GDA</a:t>
            </a:r>
          </a:p>
        </p:txBody>
      </p:sp>
      <p:graphicFrame>
        <p:nvGraphicFramePr>
          <p:cNvPr id="688228" name="Group 100"/>
          <p:cNvGraphicFramePr>
            <a:graphicFrameLocks noGrp="1"/>
          </p:cNvGraphicFramePr>
          <p:nvPr>
            <p:ph sz="half" idx="4294967295"/>
          </p:nvPr>
        </p:nvGraphicFramePr>
        <p:xfrm>
          <a:off x="457200" y="1876425"/>
          <a:ext cx="4038600" cy="1261872"/>
        </p:xfrm>
        <a:graphic>
          <a:graphicData uri="http://schemas.openxmlformats.org/drawingml/2006/table">
            <a:tbl>
              <a:tblPr/>
              <a:tblGrid>
                <a:gridCol w="711200"/>
                <a:gridCol w="1044575"/>
                <a:gridCol w="1185863"/>
                <a:gridCol w="1096962"/>
              </a:tblGrid>
              <a:tr h="120650">
                <a:tc gridSpan="4">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Cereální snídaně typ 1</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2413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cs-CZ" altLang="cs-CZ" sz="900" b="1" i="0" u="none" strike="noStrike" cap="none" normalizeH="0" baseline="0" smtClean="0">
                        <a:ln>
                          <a:noFill/>
                        </a:ln>
                        <a:solidFill>
                          <a:srgbClr val="FFFFFF"/>
                        </a:solidFill>
                        <a:effectLst/>
                        <a:latin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V jedné porci </a:t>
                      </a:r>
                      <a:br>
                        <a:rPr kumimoji="0" lang="cs-CZ" altLang="cs-CZ" sz="800" b="0" i="0" u="none" strike="noStrike" cap="none" normalizeH="0" baseline="0" smtClean="0">
                          <a:ln>
                            <a:noFill/>
                          </a:ln>
                          <a:solidFill>
                            <a:srgbClr val="000000"/>
                          </a:solidFill>
                          <a:effectLst/>
                          <a:latin typeface="Myriad Pro"/>
                        </a:rPr>
                      </a:br>
                      <a:r>
                        <a:rPr kumimoji="0" lang="cs-CZ" altLang="cs-CZ" sz="800" b="0" i="0" u="none" strike="noStrike" cap="none" normalizeH="0" baseline="0" smtClean="0">
                          <a:ln>
                            <a:noFill/>
                          </a:ln>
                          <a:solidFill>
                            <a:srgbClr val="000000"/>
                          </a:solidFill>
                          <a:effectLst/>
                          <a:latin typeface="Myriad Pro"/>
                        </a:rPr>
                        <a:t>(30g)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 denního příjmu</a:t>
                      </a:r>
                      <a:br>
                        <a:rPr kumimoji="0" lang="cs-CZ" altLang="cs-CZ" sz="800" b="0" i="0" u="none" strike="noStrike" cap="none" normalizeH="0" baseline="0" smtClean="0">
                          <a:ln>
                            <a:noFill/>
                          </a:ln>
                          <a:solidFill>
                            <a:srgbClr val="000000"/>
                          </a:solidFill>
                          <a:effectLst/>
                          <a:latin typeface="Myriad Pro"/>
                        </a:rPr>
                      </a:br>
                      <a:r>
                        <a:rPr kumimoji="0" lang="cs-CZ" altLang="cs-CZ" sz="800" b="0" i="0" u="none" strike="noStrike" cap="none" normalizeH="0" baseline="0" smtClean="0">
                          <a:ln>
                            <a:noFill/>
                          </a:ln>
                          <a:solidFill>
                            <a:srgbClr val="000000"/>
                          </a:solidFill>
                          <a:effectLst/>
                          <a:latin typeface="Myriad Pro"/>
                        </a:rPr>
                        <a:t>dle směrnice</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Denní příjem </a:t>
                      </a:r>
                      <a:br>
                        <a:rPr kumimoji="0" lang="cs-CZ" altLang="cs-CZ" sz="800" b="0" i="0" u="none" strike="noStrike" cap="none" normalizeH="0" baseline="0" smtClean="0">
                          <a:ln>
                            <a:noFill/>
                          </a:ln>
                          <a:solidFill>
                            <a:srgbClr val="000000"/>
                          </a:solidFill>
                          <a:effectLst/>
                          <a:latin typeface="Myriad Pro"/>
                        </a:rPr>
                      </a:br>
                      <a:r>
                        <a:rPr kumimoji="0" lang="cs-CZ" altLang="cs-CZ" sz="800" b="0" i="0" u="none" strike="noStrike" cap="none" normalizeH="0" baseline="0" smtClean="0">
                          <a:ln>
                            <a:noFill/>
                          </a:ln>
                          <a:solidFill>
                            <a:srgbClr val="000000"/>
                          </a:solidFill>
                          <a:effectLst/>
                          <a:latin typeface="Myriad Pro"/>
                        </a:rPr>
                        <a:t>dle směrnice</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Kalorie</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115</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6 %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2000 kcal</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Cukr</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0,5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6 %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90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Tuk</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0,2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1 %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70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Nasycený tuk</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5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8 %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20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Vláknina</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0,8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3 %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25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Sodík</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0,24</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11 %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2,4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graphicFrame>
        <p:nvGraphicFramePr>
          <p:cNvPr id="688227" name="Group 99"/>
          <p:cNvGraphicFramePr>
            <a:graphicFrameLocks noGrp="1"/>
          </p:cNvGraphicFramePr>
          <p:nvPr>
            <p:ph sz="half" idx="4294967295"/>
          </p:nvPr>
        </p:nvGraphicFramePr>
        <p:xfrm>
          <a:off x="4632325" y="1968500"/>
          <a:ext cx="4038600" cy="1682496"/>
        </p:xfrm>
        <a:graphic>
          <a:graphicData uri="http://schemas.openxmlformats.org/drawingml/2006/table">
            <a:tbl>
              <a:tblPr/>
              <a:tblGrid>
                <a:gridCol w="711200"/>
                <a:gridCol w="1046163"/>
                <a:gridCol w="1185862"/>
                <a:gridCol w="1095375"/>
              </a:tblGrid>
              <a:tr h="120650">
                <a:tc gridSpan="4">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Cereální snídaně typ 2</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2413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cs-CZ" altLang="cs-CZ" sz="900" b="1" i="0" u="none" strike="noStrike" cap="none" normalizeH="0" baseline="0" smtClean="0">
                        <a:ln>
                          <a:noFill/>
                        </a:ln>
                        <a:solidFill>
                          <a:srgbClr val="FFFFFF"/>
                        </a:solidFill>
                        <a:effectLst/>
                        <a:latin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V jedné porci </a:t>
                      </a:r>
                      <a:br>
                        <a:rPr kumimoji="0" lang="cs-CZ" altLang="cs-CZ" sz="800" b="0" i="0" u="none" strike="noStrike" cap="none" normalizeH="0" baseline="0" smtClean="0">
                          <a:ln>
                            <a:noFill/>
                          </a:ln>
                          <a:solidFill>
                            <a:srgbClr val="000000"/>
                          </a:solidFill>
                          <a:effectLst/>
                          <a:latin typeface="Myriad Pro"/>
                        </a:rPr>
                      </a:br>
                      <a:r>
                        <a:rPr kumimoji="0" lang="cs-CZ" altLang="cs-CZ" sz="800" b="0" i="0" u="none" strike="noStrike" cap="none" normalizeH="0" baseline="0" smtClean="0">
                          <a:ln>
                            <a:noFill/>
                          </a:ln>
                          <a:solidFill>
                            <a:srgbClr val="000000"/>
                          </a:solidFill>
                          <a:effectLst/>
                          <a:latin typeface="Myriad Pro"/>
                        </a:rPr>
                        <a:t>(30g)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 z GDA</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Hodnota GDA pro dospělé</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Energie</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112</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6 %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2000 kcal</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Cukr</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7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8 %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90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Tuk</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1,5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2 %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70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13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Z toho saturovaný Tuk</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0,3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1 %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20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Vláknina</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5,0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20 %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25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Sůl</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0,6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10 %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6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06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1" i="0" u="none" strike="noStrike" cap="none" normalizeH="0" baseline="0" smtClean="0">
                          <a:ln>
                            <a:noFill/>
                          </a:ln>
                          <a:solidFill>
                            <a:srgbClr val="FFFFFF"/>
                          </a:solidFill>
                          <a:effectLst/>
                          <a:latin typeface="Myriad Pro"/>
                        </a:rPr>
                        <a:t>Z toho sodík</a:t>
                      </a:r>
                      <a:endParaRPr kumimoji="0" lang="cs-CZ" altLang="cs-CZ" sz="900" b="1" i="0" u="none" strike="noStrike" cap="none" normalizeH="0" baseline="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0,24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10 %</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cs-CZ" altLang="cs-CZ" sz="800" b="0" i="0" u="none" strike="noStrike" cap="none" normalizeH="0" baseline="0" smtClean="0">
                          <a:ln>
                            <a:noFill/>
                          </a:ln>
                          <a:solidFill>
                            <a:srgbClr val="000000"/>
                          </a:solidFill>
                          <a:effectLst/>
                          <a:latin typeface="Myriad Pro"/>
                        </a:rPr>
                        <a:t>2-4 g</a:t>
                      </a:r>
                      <a:endParaRPr kumimoji="0" lang="cs-CZ" altLang="cs-CZ" sz="9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688224" name="TextovéPole 6"/>
          <p:cNvSpPr txBox="1">
            <a:spLocks noChangeArrowheads="1"/>
          </p:cNvSpPr>
          <p:nvPr/>
        </p:nvSpPr>
        <p:spPr bwMode="auto">
          <a:xfrm>
            <a:off x="920750" y="3992563"/>
            <a:ext cx="684053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r>
              <a:rPr lang="cs-CZ" altLang="cs-CZ" sz="1800">
                <a:latin typeface="Myriad Pro"/>
              </a:rPr>
              <a:t>Cereální snídaně typ 2 je pro spotřebitele výhodnější, protože má přibližně 6x vyšší obsah vlákniny než typ 1 (5,0 g ve srovnání s 0,8 g). </a:t>
            </a:r>
          </a:p>
          <a:p>
            <a:r>
              <a:rPr lang="cs-CZ" altLang="cs-CZ" sz="1800">
                <a:latin typeface="Myriad Pro"/>
              </a:rPr>
              <a:t>Jedna porce cereální snídaně typu 2 pokryje významnou část denního požadovaného množství vlákniny: obsahuje 20 % denní dávky vlákniny, proti 3 % v typu 1.</a:t>
            </a:r>
          </a:p>
        </p:txBody>
      </p:sp>
      <p:sp>
        <p:nvSpPr>
          <p:cNvPr id="8" name="Ovál 7"/>
          <p:cNvSpPr/>
          <p:nvPr/>
        </p:nvSpPr>
        <p:spPr>
          <a:xfrm>
            <a:off x="6084888" y="3068638"/>
            <a:ext cx="719137" cy="5762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07" fontAlgn="auto">
              <a:spcBef>
                <a:spcPts val="0"/>
              </a:spcBef>
              <a:spcAft>
                <a:spcPts val="0"/>
              </a:spcAft>
              <a:defRPr/>
            </a:pPr>
            <a:endParaRPr lang="cs-CZ" sz="1800">
              <a:ln w="76200">
                <a:solidFill>
                  <a:schemeClr val="tx1"/>
                </a:solidFill>
              </a:ln>
            </a:endParaRPr>
          </a:p>
        </p:txBody>
      </p:sp>
      <p:sp>
        <p:nvSpPr>
          <p:cNvPr id="9" name="Ovál 8"/>
          <p:cNvSpPr/>
          <p:nvPr/>
        </p:nvSpPr>
        <p:spPr>
          <a:xfrm>
            <a:off x="1979613" y="2852738"/>
            <a:ext cx="647700" cy="431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07" fontAlgn="auto">
              <a:spcBef>
                <a:spcPts val="0"/>
              </a:spcBef>
              <a:spcAft>
                <a:spcPts val="0"/>
              </a:spcAft>
              <a:defRPr/>
            </a:pPr>
            <a:endParaRPr lang="cs-CZ" sz="1800">
              <a:ln w="76200">
                <a:solidFill>
                  <a:schemeClr val="tx1"/>
                </a:solidFill>
              </a:ln>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p:txBody>
          <a:bodyPr/>
          <a:lstStyle/>
          <a:p>
            <a:endParaRPr lang="cs-CZ" altLang="cs-CZ"/>
          </a:p>
        </p:txBody>
      </p:sp>
      <p:sp>
        <p:nvSpPr>
          <p:cNvPr id="692227" name="Rectangle 3"/>
          <p:cNvSpPr>
            <a:spLocks noGrp="1" noChangeArrowheads="1"/>
          </p:cNvSpPr>
          <p:nvPr>
            <p:ph type="body" idx="1"/>
          </p:nvPr>
        </p:nvSpPr>
        <p:spPr/>
        <p:txBody>
          <a:bodyPr/>
          <a:lstStyle/>
          <a:p>
            <a:pPr>
              <a:lnSpc>
                <a:spcPct val="80000"/>
              </a:lnSpc>
            </a:pPr>
            <a:r>
              <a:rPr lang="cs-CZ" altLang="cs-CZ" sz="2000"/>
              <a:t>Vody vyhláška z roku 2004</a:t>
            </a:r>
          </a:p>
          <a:p>
            <a:pPr>
              <a:lnSpc>
                <a:spcPct val="80000"/>
              </a:lnSpc>
            </a:pPr>
            <a:r>
              <a:rPr lang="cs-CZ" altLang="cs-CZ" sz="2000" b="1"/>
              <a:t>Přírodní minerální vody</a:t>
            </a:r>
          </a:p>
          <a:p>
            <a:pPr>
              <a:lnSpc>
                <a:spcPct val="80000"/>
              </a:lnSpc>
            </a:pPr>
            <a:r>
              <a:rPr lang="cs-CZ" altLang="cs-CZ" sz="2000"/>
              <a:t>slabě mineralizované - 50-500mg/l</a:t>
            </a:r>
          </a:p>
          <a:p>
            <a:pPr>
              <a:lnSpc>
                <a:spcPct val="80000"/>
              </a:lnSpc>
            </a:pPr>
            <a:r>
              <a:rPr lang="cs-CZ" altLang="cs-CZ" sz="2000"/>
              <a:t>středně 500mg - 1500 mg/l</a:t>
            </a:r>
          </a:p>
          <a:p>
            <a:pPr>
              <a:lnSpc>
                <a:spcPct val="80000"/>
              </a:lnSpc>
            </a:pPr>
            <a:r>
              <a:rPr lang="cs-CZ" altLang="cs-CZ" sz="2000"/>
              <a:t> a silně 1500mg/l - 5g/l</a:t>
            </a:r>
          </a:p>
          <a:p>
            <a:pPr>
              <a:lnSpc>
                <a:spcPct val="80000"/>
              </a:lnSpc>
            </a:pPr>
            <a:r>
              <a:rPr lang="cs-CZ" altLang="cs-CZ" sz="2000"/>
              <a:t> Dobrá voda, Valvert, Evian, Ondrášovka. Mattoni, Magnesia Hanacká přírodní, Poděbradka,Korunní</a:t>
            </a:r>
          </a:p>
          <a:p>
            <a:pPr>
              <a:lnSpc>
                <a:spcPct val="80000"/>
              </a:lnSpc>
            </a:pPr>
            <a:r>
              <a:rPr lang="cs-CZ" altLang="cs-CZ" sz="2000" b="1"/>
              <a:t>Kojenecké vody</a:t>
            </a:r>
            <a:r>
              <a:rPr lang="cs-CZ" altLang="cs-CZ" sz="2000"/>
              <a:t> – podzemní zdroje-Baby welness Horský pramen</a:t>
            </a:r>
          </a:p>
          <a:p>
            <a:pPr>
              <a:lnSpc>
                <a:spcPct val="80000"/>
              </a:lnSpc>
            </a:pPr>
            <a:r>
              <a:rPr lang="cs-CZ" altLang="cs-CZ" sz="2000" b="1"/>
              <a:t>Pramenité vody</a:t>
            </a:r>
            <a:r>
              <a:rPr lang="cs-CZ" altLang="cs-CZ" sz="2000"/>
              <a:t> ( dříve stolní)</a:t>
            </a:r>
          </a:p>
          <a:p>
            <a:pPr>
              <a:lnSpc>
                <a:spcPct val="80000"/>
              </a:lnSpc>
            </a:pPr>
            <a:r>
              <a:rPr lang="cs-CZ" altLang="cs-CZ" sz="2000"/>
              <a:t>Bonaqua,Aquila, Rajec, Fromin,Toma</a:t>
            </a:r>
          </a:p>
          <a:p>
            <a:pPr>
              <a:lnSpc>
                <a:spcPct val="80000"/>
              </a:lnSpc>
            </a:pPr>
            <a:r>
              <a:rPr lang="cs-CZ" altLang="cs-CZ" sz="2000" b="1"/>
              <a:t>Pitná voda</a:t>
            </a:r>
            <a:r>
              <a:rPr lang="cs-CZ" altLang="cs-CZ" sz="2000"/>
              <a:t> nemusí pocházet z podzemního zdroje, kvalita pitné vody Spar, Tesco, Aqua</a:t>
            </a:r>
          </a:p>
          <a:p>
            <a:pPr>
              <a:lnSpc>
                <a:spcPct val="80000"/>
              </a:lnSpc>
            </a:pPr>
            <a:r>
              <a:rPr lang="cs-CZ" altLang="cs-CZ" sz="2000"/>
              <a:t>Ostatní vody – </a:t>
            </a:r>
            <a:r>
              <a:rPr lang="cs-CZ" altLang="cs-CZ" sz="2000" b="1"/>
              <a:t>léčivé minerální vody</a:t>
            </a:r>
            <a:r>
              <a:rPr lang="cs-CZ" altLang="cs-CZ" sz="2000"/>
              <a:t> – ne potraviny  - léčebné využití - Vincentka</a:t>
            </a:r>
          </a:p>
          <a:p>
            <a:pPr>
              <a:lnSpc>
                <a:spcPct val="80000"/>
              </a:lnSpc>
            </a:pPr>
            <a:endParaRPr lang="cs-CZ" altLang="cs-CZ" sz="2000"/>
          </a:p>
        </p:txBody>
      </p:sp>
    </p:spTree>
    <p:extLst>
      <p:ext uri="{BB962C8B-B14F-4D97-AF65-F5344CB8AC3E}">
        <p14:creationId xmlns:p14="http://schemas.microsoft.com/office/powerpoint/2010/main" val="135017006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p:txBody>
          <a:bodyPr/>
          <a:lstStyle/>
          <a:p>
            <a:r>
              <a:rPr lang="cs-CZ" altLang="cs-CZ"/>
              <a:t>Nealkoholické nápoje</a:t>
            </a:r>
          </a:p>
        </p:txBody>
      </p:sp>
      <p:sp>
        <p:nvSpPr>
          <p:cNvPr id="700419" name="Rectangle 3"/>
          <p:cNvSpPr>
            <a:spLocks noGrp="1" noChangeArrowheads="1"/>
          </p:cNvSpPr>
          <p:nvPr>
            <p:ph type="body" idx="1"/>
          </p:nvPr>
        </p:nvSpPr>
        <p:spPr/>
        <p:txBody>
          <a:bodyPr/>
          <a:lstStyle/>
          <a:p>
            <a:pPr>
              <a:lnSpc>
                <a:spcPct val="80000"/>
              </a:lnSpc>
            </a:pPr>
            <a:r>
              <a:rPr lang="cs-CZ" altLang="cs-CZ" sz="2400" b="1" dirty="0"/>
              <a:t>Ovocná  / zeleninová šťáva</a:t>
            </a:r>
            <a:r>
              <a:rPr lang="cs-CZ" altLang="cs-CZ" sz="2400" dirty="0"/>
              <a:t>, džus - 100% </a:t>
            </a:r>
            <a:r>
              <a:rPr lang="cs-CZ" altLang="cs-CZ" sz="2400" dirty="0" smtClean="0"/>
              <a:t>podíl</a:t>
            </a:r>
            <a:endParaRPr lang="cs-CZ" altLang="cs-CZ" sz="2400" dirty="0"/>
          </a:p>
          <a:p>
            <a:pPr>
              <a:lnSpc>
                <a:spcPct val="80000"/>
              </a:lnSpc>
            </a:pPr>
            <a:r>
              <a:rPr lang="cs-CZ" altLang="cs-CZ" sz="2400" dirty="0"/>
              <a:t> lisovaná šťáva nebo koncentrát – nejvíce falšování</a:t>
            </a:r>
          </a:p>
          <a:p>
            <a:pPr>
              <a:lnSpc>
                <a:spcPct val="80000"/>
              </a:lnSpc>
            </a:pPr>
            <a:r>
              <a:rPr lang="cs-CZ" altLang="cs-CZ" sz="2400" b="1" dirty="0"/>
              <a:t>Nektary</a:t>
            </a:r>
            <a:r>
              <a:rPr lang="cs-CZ" altLang="cs-CZ" sz="2400" dirty="0"/>
              <a:t>- nejméně 50 % ovocné složky – kyselost nízká nebo vysoká( banán -brusinky) + kyseliny cukr a voda</a:t>
            </a:r>
          </a:p>
          <a:p>
            <a:pPr>
              <a:lnSpc>
                <a:spcPct val="80000"/>
              </a:lnSpc>
            </a:pPr>
            <a:r>
              <a:rPr lang="cs-CZ" altLang="cs-CZ" sz="2400" b="1" dirty="0"/>
              <a:t>Ovocný /zeleninový nápoj</a:t>
            </a:r>
            <a:r>
              <a:rPr lang="cs-CZ" altLang="cs-CZ" sz="2400" dirty="0"/>
              <a:t> méně než 25 %</a:t>
            </a:r>
          </a:p>
          <a:p>
            <a:pPr>
              <a:lnSpc>
                <a:spcPct val="80000"/>
              </a:lnSpc>
            </a:pPr>
            <a:r>
              <a:rPr lang="cs-CZ" altLang="cs-CZ" sz="2400" b="1" dirty="0"/>
              <a:t>Limonáda</a:t>
            </a:r>
            <a:r>
              <a:rPr lang="cs-CZ" altLang="cs-CZ" sz="2400" dirty="0"/>
              <a:t> (CO2)</a:t>
            </a:r>
          </a:p>
          <a:p>
            <a:pPr>
              <a:lnSpc>
                <a:spcPct val="80000"/>
              </a:lnSpc>
            </a:pPr>
            <a:r>
              <a:rPr lang="cs-CZ" altLang="cs-CZ" sz="2400" b="1" dirty="0"/>
              <a:t>Sirup</a:t>
            </a:r>
            <a:r>
              <a:rPr lang="cs-CZ" altLang="cs-CZ" sz="2400" dirty="0"/>
              <a:t> – nápojový koncentrát více než 50 % přírodních sladidel</a:t>
            </a:r>
          </a:p>
          <a:p>
            <a:pPr>
              <a:lnSpc>
                <a:spcPct val="80000"/>
              </a:lnSpc>
            </a:pPr>
            <a:r>
              <a:rPr lang="cs-CZ" altLang="cs-CZ" sz="2400" b="1" dirty="0"/>
              <a:t>Energetické nápoje</a:t>
            </a:r>
            <a:r>
              <a:rPr lang="cs-CZ" altLang="cs-CZ" sz="2400" dirty="0"/>
              <a:t> – limonády  s vysokým obsahem cukru obohacené o  povzbuzující a jiné fyziologicky  působící složky ( kofein, chinin, </a:t>
            </a:r>
            <a:r>
              <a:rPr lang="cs-CZ" altLang="cs-CZ" sz="2400" dirty="0" err="1"/>
              <a:t>taurin</a:t>
            </a:r>
            <a:r>
              <a:rPr lang="cs-CZ" altLang="cs-CZ" sz="2400" dirty="0"/>
              <a:t>, L-karnitin, vitaminy….) – tvrzení problematická, nepřehánět konzumaci </a:t>
            </a:r>
          </a:p>
        </p:txBody>
      </p:sp>
    </p:spTree>
    <p:extLst>
      <p:ext uri="{BB962C8B-B14F-4D97-AF65-F5344CB8AC3E}">
        <p14:creationId xmlns:p14="http://schemas.microsoft.com/office/powerpoint/2010/main" val="356656534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cs-CZ" altLang="cs-CZ"/>
              <a:t>Zásady pitného režimu:</a:t>
            </a:r>
          </a:p>
        </p:txBody>
      </p:sp>
      <p:sp>
        <p:nvSpPr>
          <p:cNvPr id="381955" name="Rectangle 3"/>
          <p:cNvSpPr>
            <a:spLocks noGrp="1" noChangeArrowheads="1"/>
          </p:cNvSpPr>
          <p:nvPr>
            <p:ph type="body" idx="1"/>
          </p:nvPr>
        </p:nvSpPr>
        <p:spPr/>
        <p:txBody>
          <a:bodyPr/>
          <a:lstStyle/>
          <a:p>
            <a:pPr>
              <a:lnSpc>
                <a:spcPct val="80000"/>
              </a:lnSpc>
            </a:pPr>
            <a:r>
              <a:rPr lang="cs-CZ" altLang="cs-CZ" sz="2000"/>
              <a:t>Základ pitného režimu tvoří neenergetické nápoje – voda z veřejného vodovodu, případně balené vody s mineralizaci 150-500 mg/l.  Tekutiny lze doplnit dle potřeby vodou více mineralizovanou či jiným druhem nápoje.</a:t>
            </a:r>
          </a:p>
          <a:p>
            <a:pPr>
              <a:lnSpc>
                <a:spcPct val="80000"/>
              </a:lnSpc>
            </a:pPr>
            <a:r>
              <a:rPr lang="cs-CZ" altLang="cs-CZ" sz="2000"/>
              <a:t>Nápoje s vysokým obsahem sacharidů obsahují zbytečně vysoké množství energie. Většina slazených nápojů obsahuje i vyšší množství přídatných látek, jejichž příjem není žádoucí. </a:t>
            </a:r>
          </a:p>
          <a:p>
            <a:pPr>
              <a:lnSpc>
                <a:spcPct val="80000"/>
              </a:lnSpc>
            </a:pPr>
            <a:r>
              <a:rPr lang="cs-CZ" altLang="cs-CZ" sz="2000"/>
              <a:t>Nekonzumovat často nápoje s vyšším obsahem oxidu uhličitého.</a:t>
            </a:r>
          </a:p>
          <a:p>
            <a:pPr>
              <a:lnSpc>
                <a:spcPct val="80000"/>
              </a:lnSpc>
            </a:pPr>
            <a:r>
              <a:rPr lang="cs-CZ" altLang="cs-CZ" sz="2000"/>
              <a:t>Při nákupu balených vod je důležité sledovat obsah minerálních látek, především celkovou mineralizaci. Měla by být sledováno i skladování balené vody – ne na slunci a při vyšších teplotách.</a:t>
            </a:r>
          </a:p>
          <a:p>
            <a:pPr>
              <a:lnSpc>
                <a:spcPct val="80000"/>
              </a:lnSpc>
            </a:pPr>
            <a:r>
              <a:rPr lang="cs-CZ" altLang="cs-CZ" sz="2000"/>
              <a:t>Pít v průběhu celého dne, předcházet pocitu žízně – pocit žízně, je již indikátorem vzniklé dehydratace. Ztráta více než 5 % hmotnosti těla snižuje výkon o 30 %.</a:t>
            </a:r>
          </a:p>
          <a:p>
            <a:pPr>
              <a:lnSpc>
                <a:spcPct val="80000"/>
              </a:lnSpc>
            </a:pPr>
            <a:r>
              <a:rPr lang="cs-CZ" altLang="cs-CZ" sz="2000"/>
              <a:t>Ideální teplota nápoje se má pohybovat kolem 16 °C (min. 10 °C), nebo i vyšší. Teploty nižší pocit žízně následně rovněž zvyšují tím, že vedou k překrvení sliznice hltanu.</a:t>
            </a:r>
          </a:p>
        </p:txBody>
      </p:sp>
    </p:spTree>
    <p:extLst>
      <p:ext uri="{BB962C8B-B14F-4D97-AF65-F5344CB8AC3E}">
        <p14:creationId xmlns:p14="http://schemas.microsoft.com/office/powerpoint/2010/main" val="124378852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p:txBody>
          <a:bodyPr/>
          <a:lstStyle/>
          <a:p>
            <a:r>
              <a:rPr lang="cs-CZ" altLang="cs-CZ"/>
              <a:t>Spotřeba  nápojů v USA</a:t>
            </a:r>
          </a:p>
        </p:txBody>
      </p:sp>
      <p:sp>
        <p:nvSpPr>
          <p:cNvPr id="698371" name="Rectangle 3"/>
          <p:cNvSpPr>
            <a:spLocks noGrp="1" noChangeArrowheads="1"/>
          </p:cNvSpPr>
          <p:nvPr>
            <p:ph type="body" idx="1"/>
          </p:nvPr>
        </p:nvSpPr>
        <p:spPr/>
        <p:txBody>
          <a:bodyPr/>
          <a:lstStyle/>
          <a:p>
            <a:r>
              <a:rPr lang="cs-CZ" altLang="cs-CZ" sz="2800"/>
              <a:t>28 % slazené nápoje</a:t>
            </a:r>
          </a:p>
          <a:p>
            <a:r>
              <a:rPr lang="cs-CZ" altLang="cs-CZ" sz="2800"/>
              <a:t>14 % alkohol</a:t>
            </a:r>
          </a:p>
          <a:p>
            <a:r>
              <a:rPr lang="cs-CZ" altLang="cs-CZ" sz="2800"/>
              <a:t>13 % káva, čaj</a:t>
            </a:r>
          </a:p>
          <a:p>
            <a:r>
              <a:rPr lang="cs-CZ" altLang="cs-CZ" sz="2800"/>
              <a:t>11 % balená voda</a:t>
            </a:r>
          </a:p>
          <a:p>
            <a:r>
              <a:rPr lang="cs-CZ" altLang="cs-CZ" sz="2800"/>
              <a:t>11 % mléko</a:t>
            </a:r>
          </a:p>
          <a:p>
            <a:r>
              <a:rPr lang="cs-CZ" altLang="cs-CZ" sz="2800"/>
              <a:t>5  %  ovocné nápoje</a:t>
            </a:r>
          </a:p>
          <a:p>
            <a:r>
              <a:rPr lang="cs-CZ" altLang="cs-CZ" sz="2800"/>
              <a:t>2 %   nápoje pro sportovce</a:t>
            </a:r>
          </a:p>
          <a:p>
            <a:r>
              <a:rPr lang="cs-CZ" altLang="cs-CZ" sz="2800"/>
              <a:t>15 % jiné – voda z kohoutku, zeleninové šťávy… </a:t>
            </a:r>
          </a:p>
        </p:txBody>
      </p:sp>
    </p:spTree>
    <p:extLst>
      <p:ext uri="{BB962C8B-B14F-4D97-AF65-F5344CB8AC3E}">
        <p14:creationId xmlns:p14="http://schemas.microsoft.com/office/powerpoint/2010/main" val="79228923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p:cNvSpPr>
            <a:spLocks noGrp="1"/>
          </p:cNvSpPr>
          <p:nvPr>
            <p:ph type="ctrTitle"/>
          </p:nvPr>
        </p:nvSpPr>
        <p:spPr>
          <a:xfrm>
            <a:off x="1357313" y="1571625"/>
            <a:ext cx="6286500" cy="1512888"/>
          </a:xfrm>
        </p:spPr>
        <p:txBody>
          <a:bodyPr/>
          <a:lstStyle/>
          <a:p>
            <a:pPr eaLnBrk="1" fontAlgn="auto" hangingPunct="1">
              <a:spcAft>
                <a:spcPts val="0"/>
              </a:spcAft>
              <a:defRPr/>
            </a:pPr>
            <a:r>
              <a:rPr lang="cs-CZ" sz="5400" dirty="0" smtClean="0">
                <a:solidFill>
                  <a:schemeClr val="tx2">
                    <a:satMod val="130000"/>
                  </a:schemeClr>
                </a:solidFill>
              </a:rPr>
              <a:t>Nemoci zubů a výživa</a:t>
            </a:r>
          </a:p>
        </p:txBody>
      </p:sp>
      <p:pic>
        <p:nvPicPr>
          <p:cNvPr id="9219" name="Podnadpis 2"/>
          <p:cNvPicPr>
            <a:picLocks noGrp="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3492500" y="2997200"/>
            <a:ext cx="3095625" cy="3024188"/>
          </a:xfrm>
        </p:spPr>
      </p:pic>
    </p:spTree>
    <p:extLst>
      <p:ext uri="{BB962C8B-B14F-4D97-AF65-F5344CB8AC3E}">
        <p14:creationId xmlns:p14="http://schemas.microsoft.com/office/powerpoint/2010/main" val="111754303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mtClean="0">
                <a:effectLst/>
              </a:rPr>
              <a:t>Historie a zeměpisné rozdělení</a:t>
            </a:r>
          </a:p>
        </p:txBody>
      </p:sp>
      <p:sp>
        <p:nvSpPr>
          <p:cNvPr id="11267" name="Rectangle 3"/>
          <p:cNvSpPr>
            <a:spLocks noGrp="1"/>
          </p:cNvSpPr>
          <p:nvPr>
            <p:ph type="body" idx="4294967295"/>
          </p:nvPr>
        </p:nvSpPr>
        <p:spPr/>
        <p:txBody>
          <a:bodyPr/>
          <a:lstStyle/>
          <a:p>
            <a:r>
              <a:rPr lang="cs-CZ" altLang="cs-CZ" sz="2400" smtClean="0"/>
              <a:t>Aristoteles  350 let před n.l. si položil otázku:</a:t>
            </a:r>
          </a:p>
          <a:p>
            <a:r>
              <a:rPr lang="cs-CZ" altLang="cs-CZ" sz="2400" smtClean="0"/>
              <a:t>Proč fíky, když jsou tak měkké a sladké,</a:t>
            </a:r>
          </a:p>
          <a:p>
            <a:pPr>
              <a:buFont typeface="Wingdings 2" panose="05020102010507070707" pitchFamily="18" charset="2"/>
              <a:buNone/>
            </a:pPr>
            <a:r>
              <a:rPr lang="cs-CZ" altLang="cs-CZ" sz="2400" smtClean="0"/>
              <a:t>   škodí zubům?</a:t>
            </a:r>
          </a:p>
          <a:p>
            <a:r>
              <a:rPr lang="cs-CZ" altLang="cs-CZ" sz="2400" smtClean="0"/>
              <a:t>Římská starověká kultura cukr neznala</a:t>
            </a:r>
          </a:p>
          <a:p>
            <a:r>
              <a:rPr lang="cs-CZ" altLang="cs-CZ" sz="2400" smtClean="0"/>
              <a:t>17. stol.  import cukru z nového světa</a:t>
            </a:r>
          </a:p>
          <a:p>
            <a:r>
              <a:rPr lang="cs-CZ" altLang="cs-CZ" sz="2400" smtClean="0"/>
              <a:t>Omezení spotřeby cukru - války -  snížení caries v Evropě a USA</a:t>
            </a:r>
          </a:p>
          <a:p>
            <a:r>
              <a:rPr lang="cs-CZ" altLang="cs-CZ" sz="2400" smtClean="0"/>
              <a:t>Alžběta I (1533-1603) – špatné černé zuby</a:t>
            </a:r>
          </a:p>
          <a:p>
            <a:r>
              <a:rPr lang="cs-CZ" altLang="cs-CZ" sz="2400" smtClean="0"/>
              <a:t>George Washington (1732-1799) jeden z prvních s umělým chrupem</a:t>
            </a:r>
          </a:p>
          <a:p>
            <a:endParaRPr lang="cs-CZ" altLang="cs-CZ" sz="2400" smtClean="0"/>
          </a:p>
        </p:txBody>
      </p:sp>
    </p:spTree>
    <p:extLst>
      <p:ext uri="{BB962C8B-B14F-4D97-AF65-F5344CB8AC3E}">
        <p14:creationId xmlns:p14="http://schemas.microsoft.com/office/powerpoint/2010/main" val="109413827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z="3400" smtClean="0">
                <a:effectLst/>
              </a:rPr>
              <a:t>Nemoci zubů - největší změna</a:t>
            </a:r>
            <a:r>
              <a:rPr lang="cs-CZ" altLang="cs-CZ" smtClean="0">
                <a:effectLst/>
              </a:rPr>
              <a:t> </a:t>
            </a:r>
          </a:p>
        </p:txBody>
      </p:sp>
      <p:sp>
        <p:nvSpPr>
          <p:cNvPr id="13315" name="Rectangle 3"/>
          <p:cNvSpPr>
            <a:spLocks noGrp="1"/>
          </p:cNvSpPr>
          <p:nvPr>
            <p:ph type="body" idx="4294967295"/>
          </p:nvPr>
        </p:nvSpPr>
        <p:spPr/>
        <p:txBody>
          <a:bodyPr/>
          <a:lstStyle/>
          <a:p>
            <a:r>
              <a:rPr lang="cs-CZ" altLang="cs-CZ" sz="2400" smtClean="0"/>
              <a:t>19.století</a:t>
            </a:r>
          </a:p>
          <a:p>
            <a:r>
              <a:rPr lang="cs-CZ" altLang="cs-CZ" sz="2400" smtClean="0"/>
              <a:t>SNÍŽENÁ SPOTŘEBA MLÉKA</a:t>
            </a:r>
          </a:p>
          <a:p>
            <a:r>
              <a:rPr lang="cs-CZ" altLang="cs-CZ" sz="2400" smtClean="0"/>
              <a:t>DOSTUPNÉ POUŽÍVÁNÍ  CUKRU</a:t>
            </a:r>
          </a:p>
          <a:p>
            <a:r>
              <a:rPr lang="cs-CZ" altLang="cs-CZ" sz="2400" smtClean="0"/>
              <a:t>ZAVEDENÍ  TECHNOLOGIE (1880) PRO PRODUKCI BÍLÉ MOUKY – jemnější méně výživná než mletá pomocí kamenných mlýnků</a:t>
            </a:r>
          </a:p>
          <a:p>
            <a:r>
              <a:rPr lang="cs-CZ" altLang="cs-CZ" sz="2400" smtClean="0"/>
              <a:t>ESKYMÁCI, MASAJOVÉ – TRADIČNÍ STRAVA – BEZ KAZU</a:t>
            </a:r>
          </a:p>
          <a:p>
            <a:r>
              <a:rPr lang="cs-CZ" altLang="cs-CZ" sz="2400" smtClean="0"/>
              <a:t>KIKUYU- STRAVA BOHATÁ NA SACHARIDY, PŘIJALI  EVROPSKÝ ZPŮSOB STRAVOVÁNÍ – ZUBNÍ KAZY</a:t>
            </a:r>
          </a:p>
        </p:txBody>
      </p:sp>
    </p:spTree>
    <p:extLst>
      <p:ext uri="{BB962C8B-B14F-4D97-AF65-F5344CB8AC3E}">
        <p14:creationId xmlns:p14="http://schemas.microsoft.com/office/powerpoint/2010/main" val="34030787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Stavba zubu</a:t>
            </a:r>
            <a:endParaRPr lang="cs-CZ" dirty="0">
              <a:solidFill>
                <a:schemeClr val="tx2">
                  <a:satMod val="130000"/>
                </a:schemeClr>
              </a:solidFill>
            </a:endParaRPr>
          </a:p>
        </p:txBody>
      </p:sp>
      <p:pic>
        <p:nvPicPr>
          <p:cNvPr id="15363" name="Picture 4" descr="zubsche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94150" y="2266950"/>
            <a:ext cx="2381250" cy="3162300"/>
          </a:xfrm>
          <a:noFill/>
        </p:spPr>
      </p:pic>
      <p:pic>
        <p:nvPicPr>
          <p:cNvPr id="15364" name="Picture 4" descr="zubsc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1268413"/>
            <a:ext cx="40640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985838" y="1844675"/>
            <a:ext cx="187166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18"/>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18"/>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18"/>
              </a:defRPr>
            </a:lvl3pPr>
            <a:lvl4pPr marL="1600200" indent="-228600">
              <a:spcBef>
                <a:spcPct val="20000"/>
              </a:spcBef>
              <a:buClr>
                <a:srgbClr val="B32C16"/>
              </a:buClr>
              <a:buFont typeface="Wingdings 2" panose="05020102010507070707" pitchFamily="18" charset="2"/>
              <a:buChar char=""/>
              <a:defRPr sz="2000">
                <a:solidFill>
                  <a:schemeClr val="tx1"/>
                </a:solidFill>
                <a:latin typeface="Gill Sans MT" panose="020B0502020104020203" pitchFamily="34" charset="-18"/>
              </a:defRPr>
            </a:lvl4pPr>
            <a:lvl5pPr marL="2057400" indent="-228600">
              <a:spcBef>
                <a:spcPct val="20000"/>
              </a:spcBef>
              <a:buClr>
                <a:srgbClr val="F5CD2D"/>
              </a:buClr>
              <a:buFont typeface="Wingdings 2" panose="05020102010507070707" pitchFamily="18" charset="2"/>
              <a:buChar char=""/>
              <a:defRPr sz="2000">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18"/>
              </a:defRPr>
            </a:lvl9pPr>
          </a:lstStyle>
          <a:p>
            <a:pPr>
              <a:spcBef>
                <a:spcPct val="20000"/>
              </a:spcBef>
              <a:buClrTx/>
              <a:buSzTx/>
              <a:buFont typeface="Arial" panose="020B0604020202020204" pitchFamily="34" charset="0"/>
              <a:buNone/>
            </a:pPr>
            <a:r>
              <a:rPr lang="cs-CZ" altLang="cs-CZ"/>
              <a:t>korunka</a:t>
            </a:r>
          </a:p>
          <a:p>
            <a:pPr>
              <a:spcBef>
                <a:spcPct val="20000"/>
              </a:spcBef>
              <a:buClrTx/>
              <a:buSzTx/>
              <a:buFontTx/>
              <a:buNone/>
            </a:pPr>
            <a:endParaRPr lang="cs-CZ" altLang="cs-CZ"/>
          </a:p>
          <a:p>
            <a:pPr>
              <a:spcBef>
                <a:spcPct val="20000"/>
              </a:spcBef>
              <a:buClrTx/>
              <a:buSzTx/>
              <a:buFont typeface="Arial" panose="020B0604020202020204" pitchFamily="34" charset="0"/>
              <a:buChar char="•"/>
            </a:pPr>
            <a:endParaRPr lang="cs-CZ" altLang="cs-CZ" sz="2000"/>
          </a:p>
          <a:p>
            <a:pPr>
              <a:spcBef>
                <a:spcPct val="20000"/>
              </a:spcBef>
              <a:buClrTx/>
              <a:buSzTx/>
              <a:buFont typeface="Arial" panose="020B0604020202020204" pitchFamily="34" charset="0"/>
              <a:buChar char="•"/>
            </a:pPr>
            <a:r>
              <a:rPr lang="cs-CZ" altLang="cs-CZ"/>
              <a:t>krček</a:t>
            </a:r>
          </a:p>
          <a:p>
            <a:pPr>
              <a:spcBef>
                <a:spcPct val="20000"/>
              </a:spcBef>
              <a:buClrTx/>
              <a:buSzTx/>
              <a:buFont typeface="Arial" panose="020B0604020202020204" pitchFamily="34" charset="0"/>
              <a:buChar char="•"/>
            </a:pPr>
            <a:endParaRPr lang="cs-CZ" altLang="cs-CZ"/>
          </a:p>
          <a:p>
            <a:pPr>
              <a:spcBef>
                <a:spcPct val="20000"/>
              </a:spcBef>
              <a:buClrTx/>
              <a:buSzTx/>
              <a:buFont typeface="Arial" panose="020B0604020202020204" pitchFamily="34" charset="0"/>
              <a:buChar char="•"/>
            </a:pPr>
            <a:endParaRPr lang="cs-CZ" altLang="cs-CZ" sz="2000"/>
          </a:p>
          <a:p>
            <a:pPr>
              <a:spcBef>
                <a:spcPct val="20000"/>
              </a:spcBef>
              <a:buClrTx/>
              <a:buSzTx/>
              <a:buFont typeface="Arial" panose="020B0604020202020204" pitchFamily="34" charset="0"/>
              <a:buChar char="•"/>
            </a:pPr>
            <a:r>
              <a:rPr lang="cs-CZ" altLang="cs-CZ"/>
              <a:t>kořen</a:t>
            </a:r>
          </a:p>
        </p:txBody>
      </p:sp>
      <p:sp>
        <p:nvSpPr>
          <p:cNvPr id="10" name="Rectangle 5"/>
          <p:cNvSpPr>
            <a:spLocks noChangeArrowheads="1"/>
          </p:cNvSpPr>
          <p:nvPr/>
        </p:nvSpPr>
        <p:spPr bwMode="auto">
          <a:xfrm>
            <a:off x="6858000" y="1143000"/>
            <a:ext cx="21272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18"/>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18"/>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18"/>
              </a:defRPr>
            </a:lvl3pPr>
            <a:lvl4pPr marL="1600200" indent="-228600">
              <a:spcBef>
                <a:spcPct val="20000"/>
              </a:spcBef>
              <a:buClr>
                <a:srgbClr val="B32C16"/>
              </a:buClr>
              <a:buFont typeface="Wingdings 2" panose="05020102010507070707" pitchFamily="18" charset="2"/>
              <a:buChar char=""/>
              <a:defRPr sz="2000">
                <a:solidFill>
                  <a:schemeClr val="tx1"/>
                </a:solidFill>
                <a:latin typeface="Gill Sans MT" panose="020B0502020104020203" pitchFamily="34" charset="-18"/>
              </a:defRPr>
            </a:lvl4pPr>
            <a:lvl5pPr marL="2057400" indent="-228600">
              <a:spcBef>
                <a:spcPct val="20000"/>
              </a:spcBef>
              <a:buClr>
                <a:srgbClr val="F5CD2D"/>
              </a:buClr>
              <a:buFont typeface="Wingdings 2" panose="05020102010507070707" pitchFamily="18" charset="2"/>
              <a:buChar char=""/>
              <a:defRPr sz="2000">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18"/>
              </a:defRPr>
            </a:lvl9pPr>
          </a:lstStyle>
          <a:p>
            <a:pPr eaLnBrk="1" hangingPunct="1">
              <a:spcBef>
                <a:spcPct val="0"/>
              </a:spcBef>
              <a:buClrTx/>
              <a:buSzTx/>
              <a:buFontTx/>
              <a:buNone/>
            </a:pPr>
            <a:r>
              <a:rPr lang="cs-CZ" altLang="cs-CZ" sz="2400" b="1">
                <a:latin typeface="Arial" panose="020B0604020202020204" pitchFamily="34" charset="0"/>
              </a:rPr>
              <a:t>sklovina</a:t>
            </a:r>
          </a:p>
          <a:p>
            <a:pPr eaLnBrk="1" hangingPunct="1">
              <a:spcBef>
                <a:spcPct val="0"/>
              </a:spcBef>
              <a:buClrTx/>
              <a:buSzTx/>
              <a:buFontTx/>
              <a:buNone/>
            </a:pPr>
            <a:endParaRPr lang="cs-CZ" altLang="cs-CZ" sz="1400">
              <a:latin typeface="Arial" panose="020B0604020202020204" pitchFamily="34" charset="0"/>
            </a:endParaRPr>
          </a:p>
          <a:p>
            <a:pPr eaLnBrk="1" hangingPunct="1">
              <a:spcBef>
                <a:spcPct val="0"/>
              </a:spcBef>
              <a:buClrTx/>
              <a:buSzTx/>
              <a:buFontTx/>
              <a:buNone/>
            </a:pPr>
            <a:endParaRPr lang="cs-CZ" altLang="cs-CZ" sz="1000">
              <a:latin typeface="Arial" panose="020B0604020202020204" pitchFamily="34" charset="0"/>
            </a:endParaRPr>
          </a:p>
          <a:p>
            <a:pPr eaLnBrk="1" hangingPunct="1">
              <a:spcBef>
                <a:spcPct val="0"/>
              </a:spcBef>
              <a:buClrTx/>
              <a:buSzTx/>
              <a:buFontTx/>
              <a:buNone/>
            </a:pPr>
            <a:r>
              <a:rPr lang="cs-CZ" altLang="cs-CZ" sz="2400" b="1">
                <a:latin typeface="Arial" panose="020B0604020202020204" pitchFamily="34" charset="0"/>
              </a:rPr>
              <a:t>zubovina</a:t>
            </a:r>
          </a:p>
          <a:p>
            <a:pPr eaLnBrk="1" hangingPunct="1">
              <a:spcBef>
                <a:spcPct val="0"/>
              </a:spcBef>
              <a:buClrTx/>
              <a:buSzTx/>
              <a:buFontTx/>
              <a:buNone/>
            </a:pPr>
            <a:endParaRPr lang="cs-CZ" altLang="cs-CZ" sz="1400">
              <a:latin typeface="Arial" panose="020B0604020202020204" pitchFamily="34" charset="0"/>
            </a:endParaRPr>
          </a:p>
          <a:p>
            <a:pPr eaLnBrk="1" hangingPunct="1">
              <a:spcBef>
                <a:spcPct val="0"/>
              </a:spcBef>
              <a:buClrTx/>
              <a:buSzTx/>
              <a:buFontTx/>
              <a:buNone/>
            </a:pPr>
            <a:endParaRPr lang="cs-CZ" altLang="cs-CZ" sz="2800">
              <a:latin typeface="Arial" panose="020B0604020202020204" pitchFamily="34" charset="0"/>
            </a:endParaRPr>
          </a:p>
          <a:p>
            <a:pPr eaLnBrk="1" hangingPunct="1">
              <a:spcBef>
                <a:spcPct val="0"/>
              </a:spcBef>
              <a:buClrTx/>
              <a:buSzTx/>
              <a:buFontTx/>
              <a:buNone/>
            </a:pPr>
            <a:r>
              <a:rPr lang="cs-CZ" altLang="cs-CZ" sz="2400">
                <a:latin typeface="Arial" panose="020B0604020202020204" pitchFamily="34" charset="0"/>
              </a:rPr>
              <a:t>zubní dřeň</a:t>
            </a:r>
          </a:p>
          <a:p>
            <a:pPr eaLnBrk="1" hangingPunct="1">
              <a:spcBef>
                <a:spcPct val="0"/>
              </a:spcBef>
              <a:buClrTx/>
              <a:buSzTx/>
              <a:buFontTx/>
              <a:buNone/>
            </a:pPr>
            <a:endParaRPr lang="cs-CZ" altLang="cs-CZ" sz="2400">
              <a:latin typeface="Arial" panose="020B0604020202020204" pitchFamily="34" charset="0"/>
            </a:endParaRPr>
          </a:p>
          <a:p>
            <a:pPr eaLnBrk="1" hangingPunct="1">
              <a:spcBef>
                <a:spcPct val="0"/>
              </a:spcBef>
              <a:buClrTx/>
              <a:buSzTx/>
              <a:buFontTx/>
              <a:buNone/>
            </a:pPr>
            <a:r>
              <a:rPr lang="cs-CZ" altLang="cs-CZ" sz="2400" b="1">
                <a:latin typeface="Arial" panose="020B0604020202020204" pitchFamily="34" charset="0"/>
              </a:rPr>
              <a:t>cement</a:t>
            </a:r>
          </a:p>
          <a:p>
            <a:pPr eaLnBrk="1" hangingPunct="1">
              <a:spcBef>
                <a:spcPct val="0"/>
              </a:spcBef>
              <a:buClrTx/>
              <a:buSzTx/>
              <a:buFontTx/>
              <a:buNone/>
            </a:pPr>
            <a:endParaRPr lang="cs-CZ" altLang="cs-CZ" sz="2000">
              <a:latin typeface="Arial" panose="020B0604020202020204" pitchFamily="34" charset="0"/>
            </a:endParaRPr>
          </a:p>
          <a:p>
            <a:pPr eaLnBrk="1" hangingPunct="1">
              <a:spcBef>
                <a:spcPct val="0"/>
              </a:spcBef>
              <a:buClrTx/>
              <a:buSzTx/>
              <a:buFontTx/>
              <a:buNone/>
            </a:pPr>
            <a:r>
              <a:rPr lang="cs-CZ" altLang="cs-CZ" sz="2400">
                <a:latin typeface="Arial" panose="020B0604020202020204" pitchFamily="34" charset="0"/>
              </a:rPr>
              <a:t>nervy a cévy</a:t>
            </a:r>
          </a:p>
          <a:p>
            <a:pPr eaLnBrk="1" hangingPunct="1">
              <a:spcBef>
                <a:spcPct val="0"/>
              </a:spcBef>
              <a:buClrTx/>
              <a:buSzTx/>
              <a:buFontTx/>
              <a:buNone/>
            </a:pPr>
            <a:endParaRPr lang="cs-CZ" altLang="cs-CZ" sz="2400">
              <a:latin typeface="Arial" panose="020B0604020202020204" pitchFamily="34" charset="0"/>
            </a:endParaRPr>
          </a:p>
          <a:p>
            <a:pPr eaLnBrk="1" hangingPunct="1">
              <a:spcBef>
                <a:spcPct val="0"/>
              </a:spcBef>
              <a:buClrTx/>
              <a:buSzTx/>
              <a:buFontTx/>
              <a:buNone/>
            </a:pPr>
            <a:endParaRPr lang="cs-CZ" altLang="cs-CZ" sz="2400">
              <a:latin typeface="Arial" panose="020B0604020202020204" pitchFamily="34" charset="0"/>
            </a:endParaRPr>
          </a:p>
          <a:p>
            <a:pPr eaLnBrk="1" hangingPunct="1">
              <a:spcBef>
                <a:spcPct val="0"/>
              </a:spcBef>
              <a:buClrTx/>
              <a:buSzTx/>
              <a:buFontTx/>
              <a:buNone/>
            </a:pPr>
            <a:endParaRPr lang="cs-CZ" altLang="cs-CZ">
              <a:latin typeface="Arial" panose="020B0604020202020204" pitchFamily="34" charset="0"/>
            </a:endParaRPr>
          </a:p>
          <a:p>
            <a:pPr eaLnBrk="1" hangingPunct="1">
              <a:spcBef>
                <a:spcPct val="0"/>
              </a:spcBef>
              <a:buClrTx/>
              <a:buSzTx/>
              <a:buFontTx/>
              <a:buNone/>
            </a:pPr>
            <a:r>
              <a:rPr lang="cs-CZ" altLang="cs-CZ" sz="2400">
                <a:latin typeface="Arial" panose="020B0604020202020204" pitchFamily="34" charset="0"/>
              </a:rPr>
              <a:t>zubní lůžko</a:t>
            </a:r>
          </a:p>
        </p:txBody>
      </p:sp>
    </p:spTree>
    <p:extLst>
      <p:ext uri="{BB962C8B-B14F-4D97-AF65-F5344CB8AC3E}">
        <p14:creationId xmlns:p14="http://schemas.microsoft.com/office/powerpoint/2010/main" val="486602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10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wipe(down)">
                                      <p:cBhvr>
                                        <p:cTn id="12" dur="1000"/>
                                        <p:tgtEl>
                                          <p:spTgt spid="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wipe(down)">
                                      <p:cBhvr>
                                        <p:cTn id="17" dur="1000"/>
                                        <p:tgtEl>
                                          <p:spTgt spid="9">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1000"/>
                                        <p:tgtEl>
                                          <p:spTgt spid="1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down)">
                                      <p:cBhvr>
                                        <p:cTn id="27" dur="1000"/>
                                        <p:tgtEl>
                                          <p:spTgt spid="1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wipe(down)">
                                      <p:cBhvr>
                                        <p:cTn id="32" dur="1000"/>
                                        <p:tgtEl>
                                          <p:spTgt spid="10">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animEffect transition="in" filter="wipe(down)">
                                      <p:cBhvr>
                                        <p:cTn id="37" dur="1000"/>
                                        <p:tgtEl>
                                          <p:spTgt spid="10">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xEl>
                                              <p:pRg st="10" end="10"/>
                                            </p:txEl>
                                          </p:spTgt>
                                        </p:tgtEl>
                                        <p:attrNameLst>
                                          <p:attrName>style.visibility</p:attrName>
                                        </p:attrNameLst>
                                      </p:cBhvr>
                                      <p:to>
                                        <p:strVal val="visible"/>
                                      </p:to>
                                    </p:set>
                                    <p:animEffect transition="in" filter="wipe(down)">
                                      <p:cBhvr>
                                        <p:cTn id="42" dur="1000"/>
                                        <p:tgtEl>
                                          <p:spTgt spid="10">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xEl>
                                              <p:pRg st="14" end="14"/>
                                            </p:txEl>
                                          </p:spTgt>
                                        </p:tgtEl>
                                        <p:attrNameLst>
                                          <p:attrName>style.visibility</p:attrName>
                                        </p:attrNameLst>
                                      </p:cBhvr>
                                      <p:to>
                                        <p:strVal val="visible"/>
                                      </p:to>
                                    </p:set>
                                    <p:animEffect transition="in" filter="wipe(down)">
                                      <p:cBhvr>
                                        <p:cTn id="47" dur="1000"/>
                                        <p:tgtEl>
                                          <p:spTgt spid="1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35100" y="274638"/>
            <a:ext cx="7499350" cy="1143000"/>
          </a:xfrm>
        </p:spPr>
        <p:txBody>
          <a:bodyPr/>
          <a:lstStyle/>
          <a:p>
            <a:pPr eaLnBrk="1" fontAlgn="auto" hangingPunct="1">
              <a:spcAft>
                <a:spcPts val="0"/>
              </a:spcAft>
              <a:defRPr/>
            </a:pPr>
            <a:r>
              <a:rPr lang="cs-CZ" dirty="0" smtClean="0">
                <a:solidFill>
                  <a:schemeClr val="tx2">
                    <a:satMod val="130000"/>
                  </a:schemeClr>
                </a:solidFill>
              </a:rPr>
              <a:t>Význam a role chrupu</a:t>
            </a:r>
            <a:endParaRPr lang="cs-CZ" dirty="0">
              <a:solidFill>
                <a:schemeClr val="tx2">
                  <a:satMod val="130000"/>
                </a:schemeClr>
              </a:solidFill>
            </a:endParaRPr>
          </a:p>
        </p:txBody>
      </p:sp>
      <p:sp>
        <p:nvSpPr>
          <p:cNvPr id="4" name="Zástupný symbol pro obsah 3"/>
          <p:cNvSpPr>
            <a:spLocks noGrp="1"/>
          </p:cNvSpPr>
          <p:nvPr>
            <p:ph sz="half" idx="1"/>
          </p:nvPr>
        </p:nvSpPr>
        <p:spPr>
          <a:xfrm>
            <a:off x="1071563" y="2286000"/>
            <a:ext cx="4021137" cy="4259263"/>
          </a:xfrm>
        </p:spPr>
        <p:txBody>
          <a:bodyPr>
            <a:normAutofit fontScale="85000" lnSpcReduction="10000"/>
          </a:bodyPr>
          <a:lstStyle/>
          <a:p>
            <a:pPr marL="365760" indent="-283464" eaLnBrk="1" fontAlgn="auto" hangingPunct="1">
              <a:spcAft>
                <a:spcPts val="0"/>
              </a:spcAft>
              <a:buFont typeface="Wingdings 2"/>
              <a:buChar char=""/>
              <a:defRPr/>
            </a:pPr>
            <a:r>
              <a:rPr lang="cs-CZ" dirty="0" smtClean="0"/>
              <a:t>ukousnutí potravy a rozžvýkání → lepší trávení</a:t>
            </a:r>
          </a:p>
          <a:p>
            <a:pPr marL="365760" indent="-283464" eaLnBrk="1" fontAlgn="auto" hangingPunct="1">
              <a:spcAft>
                <a:spcPts val="0"/>
              </a:spcAft>
              <a:buFont typeface="Wingdings 2"/>
              <a:buChar char=""/>
              <a:defRPr/>
            </a:pPr>
            <a:r>
              <a:rPr lang="cs-CZ" dirty="0" smtClean="0"/>
              <a:t>udržují místo pro druhé, stálé zuby</a:t>
            </a:r>
          </a:p>
          <a:p>
            <a:pPr marL="365760" indent="-283464" eaLnBrk="1" fontAlgn="auto" hangingPunct="1">
              <a:spcAft>
                <a:spcPts val="0"/>
              </a:spcAft>
              <a:buFont typeface="Wingdings 2"/>
              <a:buChar char=""/>
              <a:defRPr/>
            </a:pPr>
            <a:r>
              <a:rPr lang="cs-CZ" dirty="0" smtClean="0"/>
              <a:t>přispívají k harmonickému vývoji čelistí a obličeje</a:t>
            </a:r>
          </a:p>
          <a:p>
            <a:pPr marL="365760" indent="-283464" eaLnBrk="1" fontAlgn="auto" hangingPunct="1">
              <a:spcAft>
                <a:spcPts val="0"/>
              </a:spcAft>
              <a:buFont typeface="Wingdings 2"/>
              <a:buChar char=""/>
              <a:defRPr/>
            </a:pPr>
            <a:r>
              <a:rPr lang="cs-CZ" dirty="0" smtClean="0"/>
              <a:t>jsou důležité pro správnou výslovnost</a:t>
            </a:r>
          </a:p>
        </p:txBody>
      </p:sp>
      <p:sp>
        <p:nvSpPr>
          <p:cNvPr id="17412" name="Zástupný symbol pro obsah 5"/>
          <p:cNvSpPr>
            <a:spLocks noGrp="1"/>
          </p:cNvSpPr>
          <p:nvPr>
            <p:ph sz="half" idx="2"/>
          </p:nvPr>
        </p:nvSpPr>
        <p:spPr>
          <a:xfrm>
            <a:off x="5276850" y="2286000"/>
            <a:ext cx="3657600" cy="3902075"/>
          </a:xfrm>
        </p:spPr>
        <p:txBody>
          <a:bodyPr/>
          <a:lstStyle/>
          <a:p>
            <a:pPr eaLnBrk="1" hangingPunct="1">
              <a:lnSpc>
                <a:spcPct val="90000"/>
              </a:lnSpc>
            </a:pPr>
            <a:r>
              <a:rPr lang="cs-CZ" altLang="cs-CZ" sz="2400" smtClean="0"/>
              <a:t>zlepšení vzhledu obličeje a začlenění do společnosti</a:t>
            </a:r>
          </a:p>
          <a:p>
            <a:pPr eaLnBrk="1" hangingPunct="1">
              <a:lnSpc>
                <a:spcPct val="90000"/>
              </a:lnSpc>
            </a:pPr>
            <a:r>
              <a:rPr lang="cs-CZ" altLang="cs-CZ" sz="2400" smtClean="0"/>
              <a:t>ukousnutí potravy a žvýkání</a:t>
            </a:r>
          </a:p>
          <a:p>
            <a:pPr eaLnBrk="1" hangingPunct="1">
              <a:lnSpc>
                <a:spcPct val="90000"/>
              </a:lnSpc>
            </a:pPr>
            <a:r>
              <a:rPr lang="cs-CZ" altLang="cs-CZ" sz="2400" smtClean="0"/>
              <a:t>Mluvení</a:t>
            </a:r>
          </a:p>
          <a:p>
            <a:pPr eaLnBrk="1" hangingPunct="1">
              <a:lnSpc>
                <a:spcPct val="90000"/>
              </a:lnSpc>
            </a:pPr>
            <a:r>
              <a:rPr lang="cs-CZ" altLang="cs-CZ" sz="2400" smtClean="0"/>
              <a:t>stav chrupu a  chronická onemocnění KVO</a:t>
            </a:r>
          </a:p>
          <a:p>
            <a:pPr eaLnBrk="1" hangingPunct="1">
              <a:lnSpc>
                <a:spcPct val="90000"/>
              </a:lnSpc>
            </a:pPr>
            <a:r>
              <a:rPr lang="cs-CZ" altLang="cs-CZ" sz="2400" smtClean="0"/>
              <a:t>Nejčastější absence u školáků  nachlazení a nemoci zubů</a:t>
            </a:r>
          </a:p>
        </p:txBody>
      </p:sp>
      <p:sp>
        <p:nvSpPr>
          <p:cNvPr id="17413" name="Zástupný symbol pro text 2"/>
          <p:cNvSpPr>
            <a:spLocks noGrp="1"/>
          </p:cNvSpPr>
          <p:nvPr>
            <p:ph type="body" idx="4294967295"/>
          </p:nvPr>
        </p:nvSpPr>
        <p:spPr>
          <a:xfrm>
            <a:off x="1071563" y="1357313"/>
            <a:ext cx="4214812" cy="639762"/>
          </a:xfrm>
        </p:spPr>
        <p:txBody>
          <a:bodyPr/>
          <a:lstStyle/>
          <a:p>
            <a:pPr eaLnBrk="1" hangingPunct="1">
              <a:buFont typeface="Wingdings 2" panose="05020102010507070707" pitchFamily="18" charset="2"/>
              <a:buNone/>
            </a:pPr>
            <a:r>
              <a:rPr lang="cs-CZ" altLang="cs-CZ" sz="2800" b="1" smtClean="0">
                <a:latin typeface="Calibri" panose="020F0502020204030204" pitchFamily="34" charset="0"/>
              </a:rPr>
              <a:t>Dočasný (</a:t>
            </a:r>
            <a:r>
              <a:rPr lang="cs-CZ" altLang="cs-CZ" sz="2800" b="1" smtClean="0"/>
              <a:t>mléčný</a:t>
            </a:r>
            <a:r>
              <a:rPr lang="cs-CZ" altLang="cs-CZ" sz="2800" b="1" smtClean="0">
                <a:latin typeface="Calibri" panose="020F0502020204030204" pitchFamily="34" charset="0"/>
              </a:rPr>
              <a:t>) chrup</a:t>
            </a:r>
          </a:p>
        </p:txBody>
      </p:sp>
      <p:sp>
        <p:nvSpPr>
          <p:cNvPr id="17414" name="Zástupný symbol pro text 4"/>
          <p:cNvSpPr>
            <a:spLocks noGrp="1"/>
          </p:cNvSpPr>
          <p:nvPr>
            <p:ph type="body" sz="half" idx="4294967295"/>
          </p:nvPr>
        </p:nvSpPr>
        <p:spPr>
          <a:xfrm>
            <a:off x="5357813" y="1357313"/>
            <a:ext cx="3451225" cy="639762"/>
          </a:xfrm>
        </p:spPr>
        <p:txBody>
          <a:bodyPr/>
          <a:lstStyle/>
          <a:p>
            <a:pPr eaLnBrk="1" hangingPunct="1">
              <a:buFont typeface="Wingdings 2" panose="05020102010507070707" pitchFamily="18" charset="2"/>
              <a:buNone/>
            </a:pPr>
            <a:r>
              <a:rPr lang="cs-CZ" altLang="cs-CZ" sz="3000" b="1" smtClean="0">
                <a:latin typeface="Calibri" panose="020F0502020204030204" pitchFamily="34" charset="0"/>
              </a:rPr>
              <a:t>Stálý </a:t>
            </a:r>
            <a:r>
              <a:rPr lang="cs-CZ" altLang="cs-CZ" sz="3000" b="1" smtClean="0"/>
              <a:t>chrup</a:t>
            </a:r>
          </a:p>
        </p:txBody>
      </p:sp>
    </p:spTree>
    <p:extLst>
      <p:ext uri="{BB962C8B-B14F-4D97-AF65-F5344CB8AC3E}">
        <p14:creationId xmlns:p14="http://schemas.microsoft.com/office/powerpoint/2010/main" val="399732936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Zubní onemocnění</a:t>
            </a:r>
            <a:endParaRPr lang="cs-CZ" dirty="0">
              <a:solidFill>
                <a:schemeClr val="tx2">
                  <a:satMod val="130000"/>
                </a:schemeClr>
              </a:solidFill>
            </a:endParaRPr>
          </a:p>
        </p:txBody>
      </p:sp>
      <p:sp>
        <p:nvSpPr>
          <p:cNvPr id="19459" name="Zástupný symbol pro obsah 2"/>
          <p:cNvSpPr>
            <a:spLocks noGrp="1"/>
          </p:cNvSpPr>
          <p:nvPr>
            <p:ph idx="1"/>
          </p:nvPr>
        </p:nvSpPr>
        <p:spPr>
          <a:xfrm>
            <a:off x="1071563" y="1428750"/>
            <a:ext cx="7791450" cy="4819650"/>
          </a:xfrm>
        </p:spPr>
        <p:txBody>
          <a:bodyPr/>
          <a:lstStyle/>
          <a:p>
            <a:pPr eaLnBrk="1" hangingPunct="1"/>
            <a:r>
              <a:rPr lang="cs-CZ" altLang="cs-CZ" smtClean="0"/>
              <a:t>Defekty skloviny (fluorózy,  hypoplazie skloviny)</a:t>
            </a:r>
          </a:p>
          <a:p>
            <a:pPr eaLnBrk="1" hangingPunct="1"/>
            <a:r>
              <a:rPr lang="cs-CZ" altLang="cs-CZ" smtClean="0"/>
              <a:t>Zubní kaz</a:t>
            </a:r>
          </a:p>
          <a:p>
            <a:pPr eaLnBrk="1" hangingPunct="1"/>
            <a:r>
              <a:rPr lang="cs-CZ" altLang="cs-CZ" smtClean="0"/>
              <a:t>Zubní eroze</a:t>
            </a:r>
          </a:p>
          <a:p>
            <a:pPr eaLnBrk="1" hangingPunct="1"/>
            <a:r>
              <a:rPr lang="cs-CZ" altLang="cs-CZ" smtClean="0"/>
              <a:t>Onemocnění dásní (gingivitida, parodontitida)</a:t>
            </a:r>
          </a:p>
        </p:txBody>
      </p:sp>
    </p:spTree>
    <p:extLst>
      <p:ext uri="{BB962C8B-B14F-4D97-AF65-F5344CB8AC3E}">
        <p14:creationId xmlns:p14="http://schemas.microsoft.com/office/powerpoint/2010/main" val="245477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a:bodyPr>
          <a:lstStyle/>
          <a:p>
            <a:pPr algn="r"/>
            <a:r>
              <a:rPr lang="cs-CZ" altLang="cs-CZ">
                <a:solidFill>
                  <a:srgbClr val="006600"/>
                </a:solidFill>
                <a:effectLst>
                  <a:outerShdw blurRad="38100" dist="38100" dir="2700000" algn="tl">
                    <a:srgbClr val="C0C0C0"/>
                  </a:outerShdw>
                </a:effectLst>
              </a:rPr>
              <a:t>Nařízení (ES) č.  1924/2006</a:t>
            </a:r>
          </a:p>
        </p:txBody>
      </p:sp>
      <p:sp>
        <p:nvSpPr>
          <p:cNvPr id="427011" name="Zástupný symbol pro obsah 2"/>
          <p:cNvSpPr>
            <a:spLocks noGrp="1"/>
          </p:cNvSpPr>
          <p:nvPr>
            <p:ph idx="4294967295"/>
          </p:nvPr>
        </p:nvSpPr>
        <p:spPr/>
        <p:txBody>
          <a:bodyPr/>
          <a:lstStyle/>
          <a:p>
            <a:pPr marL="365125" indent="-282575"/>
            <a:r>
              <a:rPr lang="cs-CZ" altLang="cs-CZ" b="1">
                <a:cs typeface="Arial" panose="020B0604020202020204" pitchFamily="34" charset="0"/>
              </a:rPr>
              <a:t>Výživová tvrzení - </a:t>
            </a:r>
            <a:r>
              <a:rPr lang="cs-CZ" altLang="cs-CZ" sz="1800" b="1">
                <a:cs typeface="Arial" panose="020B0604020202020204" pitchFamily="34" charset="0"/>
              </a:rPr>
              <a:t>kapitola III</a:t>
            </a:r>
            <a:endParaRPr lang="cs-CZ" altLang="cs-CZ" b="1">
              <a:cs typeface="Arial" panose="020B0604020202020204" pitchFamily="34" charset="0"/>
            </a:endParaRPr>
          </a:p>
          <a:p>
            <a:pPr marL="639763" lvl="1" indent="-236538"/>
            <a:r>
              <a:rPr lang="cs-CZ" altLang="cs-CZ" sz="1600" b="1">
                <a:cs typeface="Arial" panose="020B0604020202020204" pitchFamily="34" charset="0"/>
              </a:rPr>
              <a:t>Přípustná pouze ta, která jsou uvedena v příloze a jsou v souladu      s podmínkami stanovenými nařízením </a:t>
            </a:r>
          </a:p>
          <a:p>
            <a:pPr marL="1096963" lvl="3" indent="-173038"/>
            <a:r>
              <a:rPr lang="cs-CZ" altLang="cs-CZ" sz="1600">
                <a:cs typeface="Arial" panose="020B0604020202020204" pitchFamily="34" charset="0"/>
              </a:rPr>
              <a:t>splnění obecných zásad</a:t>
            </a:r>
            <a:r>
              <a:rPr lang="cs-CZ" altLang="cs-CZ" sz="800" b="1">
                <a:cs typeface="Arial" panose="020B0604020202020204" pitchFamily="34" charset="0"/>
              </a:rPr>
              <a:t> </a:t>
            </a:r>
          </a:p>
          <a:p>
            <a:pPr marL="1096963" lvl="3" indent="-173038"/>
            <a:r>
              <a:rPr lang="cs-CZ" altLang="cs-CZ" sz="1600">
                <a:cs typeface="Arial" panose="020B0604020202020204" pitchFamily="34" charset="0"/>
              </a:rPr>
              <a:t>splnění obecných podmínek</a:t>
            </a:r>
          </a:p>
          <a:p>
            <a:pPr marL="1096963" lvl="3" indent="-173038"/>
            <a:r>
              <a:rPr lang="cs-CZ" altLang="cs-CZ" sz="1600">
                <a:cs typeface="Arial" panose="020B0604020202020204" pitchFamily="34" charset="0"/>
              </a:rPr>
              <a:t>splnění zvláštních podmínek pro jednotlivá tvrzení</a:t>
            </a:r>
          </a:p>
          <a:p>
            <a:pPr marL="1096963" lvl="3" indent="-173038">
              <a:buFontTx/>
              <a:buNone/>
            </a:pPr>
            <a:endParaRPr lang="cs-CZ" altLang="cs-CZ" sz="800" b="1">
              <a:cs typeface="Arial" panose="020B0604020202020204" pitchFamily="34" charset="0"/>
            </a:endParaRPr>
          </a:p>
          <a:p>
            <a:pPr marL="365125" indent="-282575"/>
            <a:r>
              <a:rPr lang="cs-CZ" altLang="cs-CZ" b="1">
                <a:cs typeface="Arial" panose="020B0604020202020204" pitchFamily="34" charset="0"/>
              </a:rPr>
              <a:t>Zdravotní tvrzení – </a:t>
            </a:r>
            <a:r>
              <a:rPr lang="cs-CZ" altLang="cs-CZ" sz="1800" b="1">
                <a:cs typeface="Arial" panose="020B0604020202020204" pitchFamily="34" charset="0"/>
              </a:rPr>
              <a:t>kapitola IV</a:t>
            </a:r>
          </a:p>
          <a:p>
            <a:pPr marL="639763" lvl="1" indent="-236538"/>
            <a:r>
              <a:rPr lang="cs-CZ" altLang="cs-CZ" sz="2400" b="1">
                <a:cs typeface="Arial" panose="020B0604020202020204" pitchFamily="34" charset="0"/>
              </a:rPr>
              <a:t>tvrzení dle čl. 13 – </a:t>
            </a:r>
            <a:r>
              <a:rPr lang="cs-CZ" altLang="cs-CZ" sz="1800">
                <a:cs typeface="Arial" panose="020B0604020202020204" pitchFamily="34" charset="0"/>
              </a:rPr>
              <a:t>tzv. funkční tvrzení</a:t>
            </a:r>
          </a:p>
          <a:p>
            <a:pPr marL="639763" lvl="1" indent="-236538"/>
            <a:r>
              <a:rPr lang="cs-CZ" altLang="cs-CZ" sz="2400" b="1">
                <a:cs typeface="Arial" panose="020B0604020202020204" pitchFamily="34" charset="0"/>
              </a:rPr>
              <a:t>tvrzení dle čl. 14 odst. 1 písm. a) –</a:t>
            </a:r>
            <a:r>
              <a:rPr lang="cs-CZ" altLang="cs-CZ" sz="1800">
                <a:cs typeface="Arial" panose="020B0604020202020204" pitchFamily="34" charset="0"/>
              </a:rPr>
              <a:t> tvrzení o snížení rizika onemocnění</a:t>
            </a:r>
          </a:p>
          <a:p>
            <a:pPr marL="639763" lvl="1" indent="-236538"/>
            <a:r>
              <a:rPr lang="cs-CZ" altLang="cs-CZ" sz="2400" b="1">
                <a:cs typeface="Arial" panose="020B0604020202020204" pitchFamily="34" charset="0"/>
              </a:rPr>
              <a:t>tvrzení dle čl. 14 odst. 1 písm. b) - </a:t>
            </a:r>
            <a:r>
              <a:rPr lang="cs-CZ" altLang="cs-CZ" sz="1800">
                <a:cs typeface="Arial" panose="020B0604020202020204" pitchFamily="34" charset="0"/>
              </a:rPr>
              <a:t>tvrzení týkající se vývoje a zdraví dětí</a:t>
            </a:r>
            <a:endParaRPr lang="cs-CZ" altLang="cs-CZ" sz="2400" b="1">
              <a:cs typeface="Arial" panose="020B0604020202020204" pitchFamily="34" charset="0"/>
            </a:endParaRPr>
          </a:p>
        </p:txBody>
      </p:sp>
      <p:sp>
        <p:nvSpPr>
          <p:cNvPr id="4" name="Zástupný symbol pro zápatí 3"/>
          <p:cNvSpPr txBox="1">
            <a:spLocks noGrp="1"/>
          </p:cNvSpPr>
          <p:nvPr/>
        </p:nvSpPr>
        <p:spPr>
          <a:xfrm>
            <a:off x="5715000" y="6305550"/>
            <a:ext cx="2895600" cy="476250"/>
          </a:xfrm>
          <a:prstGeom prst="rect">
            <a:avLst/>
          </a:prstGeom>
          <a:noFill/>
        </p:spPr>
        <p:txBody>
          <a:bodyPr anchor="b"/>
          <a:lstStyle/>
          <a:p>
            <a:pPr>
              <a:defRPr/>
            </a:pPr>
            <a:r>
              <a:rPr lang="en-CA" sz="1200">
                <a:solidFill>
                  <a:schemeClr val="bg2">
                    <a:shade val="50000"/>
                    <a:satMod val="200000"/>
                  </a:schemeClr>
                </a:solidFill>
                <a:latin typeface="Times New Roman" pitchFamily="18" charset="0"/>
              </a:rPr>
              <a:t>SZPI</a:t>
            </a:r>
          </a:p>
        </p:txBody>
      </p:sp>
      <p:sp>
        <p:nvSpPr>
          <p:cNvPr id="5" name="Zástupný symbol pro číslo snímku 4"/>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BA1282DB-94C0-4469-A8CA-E0B39420EA01}" type="slidenum">
              <a:rPr lang="en-CA" altLang="cs-CZ" sz="1200">
                <a:solidFill>
                  <a:srgbClr val="B5A788"/>
                </a:solidFill>
                <a:latin typeface="Times New Roman" panose="02020603050405020304" pitchFamily="18" charset="0"/>
              </a:rPr>
              <a:pPr algn="ctr"/>
              <a:t>21</a:t>
            </a:fld>
            <a:endParaRPr lang="en-CA" altLang="cs-CZ" sz="1200">
              <a:solidFill>
                <a:srgbClr val="B5A788"/>
              </a:solidFill>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r>
              <a:rPr lang="cs-CZ" altLang="cs-CZ" smtClean="0">
                <a:effectLst>
                  <a:outerShdw blurRad="38100" dist="38100" dir="2700000" algn="tl">
                    <a:srgbClr val="C0C0C0"/>
                  </a:outerShdw>
                </a:effectLst>
              </a:rPr>
              <a:t>Index kpe/KPE DMFT</a:t>
            </a:r>
          </a:p>
        </p:txBody>
      </p:sp>
      <p:sp>
        <p:nvSpPr>
          <p:cNvPr id="23555" name="Zástupný symbol pro obsah 2"/>
          <p:cNvSpPr>
            <a:spLocks noGrp="1"/>
          </p:cNvSpPr>
          <p:nvPr>
            <p:ph idx="1"/>
          </p:nvPr>
        </p:nvSpPr>
        <p:spPr>
          <a:xfrm>
            <a:off x="1143000" y="1428750"/>
            <a:ext cx="7791450" cy="4819650"/>
          </a:xfrm>
        </p:spPr>
        <p:txBody>
          <a:bodyPr/>
          <a:lstStyle/>
          <a:p>
            <a:pPr eaLnBrk="1" hangingPunct="1">
              <a:buFont typeface="Wingdings 2" panose="05020102010507070707" pitchFamily="18" charset="2"/>
              <a:buNone/>
            </a:pPr>
            <a:r>
              <a:rPr lang="cs-CZ" altLang="cs-CZ" smtClean="0"/>
              <a:t>= </a:t>
            </a:r>
            <a:r>
              <a:rPr lang="cs-CZ" altLang="cs-CZ" sz="2800" smtClean="0"/>
              <a:t>nejpoužívanější kvantitativní vyjádření prevalence zubního kazu</a:t>
            </a:r>
          </a:p>
          <a:p>
            <a:pPr eaLnBrk="1" hangingPunct="1"/>
            <a:r>
              <a:rPr lang="cs-CZ" altLang="cs-CZ" sz="2800" smtClean="0"/>
              <a:t>index kpe/KPE je součet kariézních (K), výplní ošetřených (P) a pro kaz extrahovaných (E) stálých zubů</a:t>
            </a:r>
          </a:p>
          <a:p>
            <a:pPr eaLnBrk="1" hangingPunct="1"/>
            <a:r>
              <a:rPr lang="cs-CZ" altLang="cs-CZ" sz="2800" smtClean="0"/>
              <a:t>index kpe se vztahuje k zubům dočasným</a:t>
            </a:r>
          </a:p>
          <a:p>
            <a:pPr eaLnBrk="1" hangingPunct="1"/>
            <a:r>
              <a:rPr lang="cs-CZ" altLang="cs-CZ" sz="2800" smtClean="0"/>
              <a:t>cíl WHO:  50 % pětiletých dětí bez kazu</a:t>
            </a:r>
          </a:p>
          <a:p>
            <a:pPr eaLnBrk="1" hangingPunct="1">
              <a:buFont typeface="Wingdings 2" panose="05020102010507070707" pitchFamily="18" charset="2"/>
              <a:buNone/>
            </a:pPr>
            <a:r>
              <a:rPr lang="cs-CZ" altLang="cs-CZ" sz="2800" smtClean="0"/>
              <a:t>                  KPE ve věku 12 let nejvýše 2,0</a:t>
            </a:r>
          </a:p>
          <a:p>
            <a:pPr eaLnBrk="1" hangingPunct="1">
              <a:buFont typeface="Wingdings 2" panose="05020102010507070707" pitchFamily="18" charset="2"/>
              <a:buNone/>
            </a:pPr>
            <a:r>
              <a:rPr lang="cs-CZ" altLang="cs-CZ" sz="2800" smtClean="0"/>
              <a:t>                  KPE ve věku 35-44 nejvýše 14</a:t>
            </a:r>
          </a:p>
        </p:txBody>
      </p:sp>
    </p:spTree>
    <p:extLst>
      <p:ext uri="{BB962C8B-B14F-4D97-AF65-F5344CB8AC3E}">
        <p14:creationId xmlns:p14="http://schemas.microsoft.com/office/powerpoint/2010/main" val="226276502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cs-CZ" altLang="cs-CZ" smtClean="0">
              <a:effectLst/>
            </a:endParaRPr>
          </a:p>
        </p:txBody>
      </p:sp>
      <p:sp>
        <p:nvSpPr>
          <p:cNvPr id="66563" name="Rectangle 3"/>
          <p:cNvSpPr>
            <a:spLocks noGrp="1"/>
          </p:cNvSpPr>
          <p:nvPr>
            <p:ph type="body" idx="1"/>
          </p:nvPr>
        </p:nvSpPr>
        <p:spPr/>
        <p:txBody>
          <a:bodyPr/>
          <a:lstStyle/>
          <a:p>
            <a:pPr>
              <a:lnSpc>
                <a:spcPct val="80000"/>
              </a:lnSpc>
            </a:pPr>
            <a:r>
              <a:rPr lang="cs-CZ" altLang="cs-CZ" sz="2800" b="1" dirty="0" err="1" smtClean="0"/>
              <a:t>Antikariogenní</a:t>
            </a:r>
            <a:r>
              <a:rPr lang="cs-CZ" altLang="cs-CZ" sz="2800" dirty="0" smtClean="0"/>
              <a:t> : Potraviny nebo složky potravin, které mohou zvýšit pH slin na alkalickou úroveň a chránit zubní sklovinu</a:t>
            </a:r>
          </a:p>
          <a:p>
            <a:pPr>
              <a:lnSpc>
                <a:spcPct val="80000"/>
              </a:lnSpc>
            </a:pPr>
            <a:r>
              <a:rPr lang="cs-CZ" altLang="cs-CZ" sz="2800" b="1" dirty="0" smtClean="0"/>
              <a:t>Kariogenní </a:t>
            </a:r>
            <a:r>
              <a:rPr lang="cs-CZ" altLang="cs-CZ" sz="2800" dirty="0" smtClean="0"/>
              <a:t>: Potraviny / nápoje, které obsahují zkvasitelné sacharidy, které mohou způsobit pokles pH </a:t>
            </a:r>
            <a:r>
              <a:rPr lang="cs-CZ" altLang="cs-CZ" sz="2400" dirty="0" smtClean="0"/>
              <a:t>slin(K. MLÉČNÁ, OCTOVÁ, MRAVENČÍ</a:t>
            </a:r>
            <a:r>
              <a:rPr lang="cs-CZ" altLang="cs-CZ" sz="2800" dirty="0" smtClean="0"/>
              <a:t>)  pod 5.5 a demineralizaci při kontaktu s mikroorganismy v </a:t>
            </a:r>
            <a:r>
              <a:rPr lang="cs-CZ" altLang="cs-CZ" sz="2800" dirty="0" err="1" smtClean="0"/>
              <a:t>d.ú</a:t>
            </a:r>
            <a:r>
              <a:rPr lang="cs-CZ" altLang="cs-CZ" sz="2800" dirty="0" smtClean="0"/>
              <a:t>. </a:t>
            </a:r>
          </a:p>
          <a:p>
            <a:pPr>
              <a:lnSpc>
                <a:spcPct val="80000"/>
              </a:lnSpc>
            </a:pPr>
            <a:r>
              <a:rPr lang="cs-CZ" altLang="cs-CZ" sz="2800" b="1" dirty="0" err="1" smtClean="0"/>
              <a:t>Kariostatický</a:t>
            </a:r>
            <a:r>
              <a:rPr lang="cs-CZ" altLang="cs-CZ" sz="2800" dirty="0" smtClean="0"/>
              <a:t> : Potraviny, které nejsou metabolizovány mikroorganismy plaku a </a:t>
            </a:r>
            <a:br>
              <a:rPr lang="cs-CZ" altLang="cs-CZ" sz="2800" dirty="0" smtClean="0"/>
            </a:br>
            <a:r>
              <a:rPr lang="cs-CZ" altLang="cs-CZ" sz="2800" dirty="0" smtClean="0"/>
              <a:t>následně nezpůsobují pokles pH slin pod 5,5 do 30 minut </a:t>
            </a:r>
          </a:p>
        </p:txBody>
      </p:sp>
    </p:spTree>
    <p:extLst>
      <p:ext uri="{BB962C8B-B14F-4D97-AF65-F5344CB8AC3E}">
        <p14:creationId xmlns:p14="http://schemas.microsoft.com/office/powerpoint/2010/main" val="400668302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Kariézní proces</a:t>
            </a:r>
            <a:endParaRPr lang="cs-CZ" dirty="0"/>
          </a:p>
        </p:txBody>
      </p:sp>
      <p:sp>
        <p:nvSpPr>
          <p:cNvPr id="25603" name="Zástupný symbol pro obsah 2"/>
          <p:cNvSpPr>
            <a:spLocks noGrp="1"/>
          </p:cNvSpPr>
          <p:nvPr>
            <p:ph idx="1"/>
          </p:nvPr>
        </p:nvSpPr>
        <p:spPr/>
        <p:txBody>
          <a:bodyPr/>
          <a:lstStyle/>
          <a:p>
            <a:r>
              <a:rPr lang="cs-CZ" altLang="cs-CZ" dirty="0" smtClean="0"/>
              <a:t>Na povrchu zubů i po pečlivém vyčištění setrvává bakteriální povlak převážně  </a:t>
            </a:r>
            <a:r>
              <a:rPr lang="cs-CZ" altLang="cs-CZ" dirty="0" err="1" smtClean="0"/>
              <a:t>grampozitivních</a:t>
            </a:r>
            <a:r>
              <a:rPr lang="cs-CZ" altLang="cs-CZ" dirty="0" smtClean="0"/>
              <a:t> streptokoků, po nabídnutí sacharidů, které kvasí se vyvine tzv. </a:t>
            </a:r>
            <a:r>
              <a:rPr lang="cs-CZ" altLang="cs-CZ" dirty="0" smtClean="0">
                <a:solidFill>
                  <a:srgbClr val="FF0000"/>
                </a:solidFill>
              </a:rPr>
              <a:t>plak</a:t>
            </a:r>
          </a:p>
          <a:p>
            <a:r>
              <a:rPr lang="cs-CZ" altLang="cs-CZ" dirty="0" smtClean="0"/>
              <a:t>pro přilnutí k povrchu zubu  bakterie syntetizují určité </a:t>
            </a:r>
            <a:r>
              <a:rPr lang="cs-CZ" altLang="cs-CZ" dirty="0" err="1" smtClean="0"/>
              <a:t>glukany</a:t>
            </a:r>
            <a:r>
              <a:rPr lang="cs-CZ" altLang="cs-CZ" dirty="0" smtClean="0"/>
              <a:t> pomocí enzymu </a:t>
            </a:r>
            <a:r>
              <a:rPr lang="cs-CZ" altLang="cs-CZ" dirty="0" err="1" smtClean="0"/>
              <a:t>glukosyltransferázy</a:t>
            </a:r>
            <a:r>
              <a:rPr lang="cs-CZ" altLang="cs-CZ" dirty="0" smtClean="0"/>
              <a:t> (řada </a:t>
            </a:r>
            <a:r>
              <a:rPr lang="cs-CZ" altLang="cs-CZ" dirty="0" err="1" smtClean="0"/>
              <a:t>polyfenolů</a:t>
            </a:r>
            <a:r>
              <a:rPr lang="cs-CZ" altLang="cs-CZ" dirty="0" smtClean="0"/>
              <a:t> z čaje, jablek) umí inhibovat tento enzym</a:t>
            </a:r>
          </a:p>
        </p:txBody>
      </p:sp>
    </p:spTree>
    <p:extLst>
      <p:ext uri="{BB962C8B-B14F-4D97-AF65-F5344CB8AC3E}">
        <p14:creationId xmlns:p14="http://schemas.microsoft.com/office/powerpoint/2010/main" val="228490427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Kariézní proces</a:t>
            </a:r>
            <a:endParaRPr lang="cs-CZ" dirty="0">
              <a:solidFill>
                <a:schemeClr val="tx2">
                  <a:satMod val="130000"/>
                </a:schemeClr>
              </a:solidFill>
            </a:endParaRPr>
          </a:p>
        </p:txBody>
      </p:sp>
      <p:sp>
        <p:nvSpPr>
          <p:cNvPr id="26627" name="Zástupný symbol pro obsah 2"/>
          <p:cNvSpPr>
            <a:spLocks noGrp="1"/>
          </p:cNvSpPr>
          <p:nvPr>
            <p:ph idx="1"/>
          </p:nvPr>
        </p:nvSpPr>
        <p:spPr>
          <a:xfrm>
            <a:off x="1071563" y="1357313"/>
            <a:ext cx="7862887" cy="5072062"/>
          </a:xfrm>
        </p:spPr>
        <p:txBody>
          <a:bodyPr/>
          <a:lstStyle/>
          <a:p>
            <a:pPr eaLnBrk="1" hangingPunct="1"/>
            <a:r>
              <a:rPr lang="cs-CZ" altLang="cs-CZ" sz="2800" dirty="0" smtClean="0"/>
              <a:t>neutrální pH-sklovina v rovnováze ze slinou (nasycena vápenatými a fosfátovými ionty) → bakterie plaku přeměňují sacharidy z potravy na směs </a:t>
            </a:r>
            <a:r>
              <a:rPr lang="cs-CZ" altLang="cs-CZ" sz="2800" dirty="0" smtClean="0">
                <a:solidFill>
                  <a:srgbClr val="FF0000"/>
                </a:solidFill>
              </a:rPr>
              <a:t>organických kyselin(mléčná, octová, propionová, mravenčí</a:t>
            </a:r>
            <a:r>
              <a:rPr lang="cs-CZ" altLang="cs-CZ" sz="2800" dirty="0" smtClean="0"/>
              <a:t>) → snížení pH plaku pod kritickou hodnotu 5,5 → </a:t>
            </a:r>
            <a:r>
              <a:rPr lang="cs-CZ" altLang="cs-CZ" sz="2800" b="1" dirty="0" smtClean="0"/>
              <a:t>demineralizace</a:t>
            </a:r>
          </a:p>
          <a:p>
            <a:pPr eaLnBrk="1" hangingPunct="1"/>
            <a:r>
              <a:rPr lang="cs-CZ" altLang="cs-CZ" sz="2800" b="1" dirty="0" err="1" smtClean="0"/>
              <a:t>remineralizace</a:t>
            </a:r>
            <a:r>
              <a:rPr lang="cs-CZ" altLang="cs-CZ" sz="2800" dirty="0" smtClean="0"/>
              <a:t> - závisí na pH prostředí (musí být nad kritickou hodnotou) → slina má schopnost transportovat ionty minerálních látek do demineralizovaných oblastí skloviny a dentinu  </a:t>
            </a:r>
          </a:p>
        </p:txBody>
      </p:sp>
    </p:spTree>
    <p:extLst>
      <p:ext uri="{BB962C8B-B14F-4D97-AF65-F5344CB8AC3E}">
        <p14:creationId xmlns:p14="http://schemas.microsoft.com/office/powerpoint/2010/main" val="378315625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Význam a funkce slin</a:t>
            </a:r>
            <a:endParaRPr lang="cs-CZ" dirty="0">
              <a:solidFill>
                <a:schemeClr val="tx2">
                  <a:satMod val="130000"/>
                </a:schemeClr>
              </a:solidFill>
            </a:endParaRPr>
          </a:p>
        </p:txBody>
      </p:sp>
      <p:sp>
        <p:nvSpPr>
          <p:cNvPr id="28675" name="Zástupný symbol pro obsah 2"/>
          <p:cNvSpPr>
            <a:spLocks noGrp="1"/>
          </p:cNvSpPr>
          <p:nvPr>
            <p:ph idx="1"/>
          </p:nvPr>
        </p:nvSpPr>
        <p:spPr>
          <a:xfrm>
            <a:off x="1143000" y="1357313"/>
            <a:ext cx="7791450" cy="4891087"/>
          </a:xfrm>
        </p:spPr>
        <p:txBody>
          <a:bodyPr/>
          <a:lstStyle/>
          <a:p>
            <a:pPr eaLnBrk="1" hangingPunct="1">
              <a:lnSpc>
                <a:spcPct val="90000"/>
              </a:lnSpc>
            </a:pPr>
            <a:r>
              <a:rPr lang="cs-CZ" altLang="cs-CZ" smtClean="0"/>
              <a:t>ochrana měkkých i tvrdých tkání dutiny </a:t>
            </a:r>
            <a:r>
              <a:rPr lang="cs-CZ" altLang="cs-CZ" sz="2400" smtClean="0"/>
              <a:t>ústní před vysycháním; umožňuje chuťové vnímání; usnadňuje polykání a mluvení; chrání před poraněním sliznice DÚ a jícnu</a:t>
            </a:r>
          </a:p>
          <a:p>
            <a:pPr eaLnBrk="1" hangingPunct="1">
              <a:lnSpc>
                <a:spcPct val="90000"/>
              </a:lnSpc>
            </a:pPr>
            <a:r>
              <a:rPr lang="cs-CZ" altLang="cs-CZ" sz="2400" smtClean="0"/>
              <a:t>Nasycena Ca  a PO4 , F -  při neutrálním pH je jejich výměna mezi povrchem skloviny, plakem a slinou v rovnováze → neutralizace kyselin, inhibice demineralizace (ztráty min.látek z povrchu zubu pomocí slinných proteinů) a podpora remineralizace</a:t>
            </a:r>
          </a:p>
          <a:p>
            <a:pPr eaLnBrk="1" hangingPunct="1">
              <a:lnSpc>
                <a:spcPct val="90000"/>
              </a:lnSpc>
            </a:pPr>
            <a:r>
              <a:rPr lang="cs-CZ" altLang="cs-CZ" sz="2400" smtClean="0"/>
              <a:t>Odbourávání škrobů slinnými amylázami a jejich odstraňování z d.ú. sacharidy, urychluje jejich odplavení</a:t>
            </a:r>
          </a:p>
          <a:p>
            <a:pPr eaLnBrk="1" hangingPunct="1">
              <a:lnSpc>
                <a:spcPct val="90000"/>
              </a:lnSpc>
            </a:pPr>
            <a:r>
              <a:rPr lang="cs-CZ" altLang="cs-CZ" sz="2400" smtClean="0"/>
              <a:t>antibakteriální funkce- transport protilátek ze slinných žláz</a:t>
            </a:r>
          </a:p>
        </p:txBody>
      </p:sp>
    </p:spTree>
    <p:extLst>
      <p:ext uri="{BB962C8B-B14F-4D97-AF65-F5344CB8AC3E}">
        <p14:creationId xmlns:p14="http://schemas.microsoft.com/office/powerpoint/2010/main" val="399898930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sah 2"/>
          <p:cNvSpPr>
            <a:spLocks noGrp="1"/>
          </p:cNvSpPr>
          <p:nvPr>
            <p:ph idx="1"/>
          </p:nvPr>
        </p:nvSpPr>
        <p:spPr>
          <a:xfrm>
            <a:off x="1143000" y="571500"/>
            <a:ext cx="7791450" cy="5676900"/>
          </a:xfrm>
        </p:spPr>
        <p:txBody>
          <a:bodyPr/>
          <a:lstStyle/>
          <a:p>
            <a:pPr eaLnBrk="1" hangingPunct="1"/>
            <a:r>
              <a:rPr lang="cs-CZ" altLang="cs-CZ" smtClean="0"/>
              <a:t>snížení salivace: fyziologicky u seniorů a ve spánku, podávání některých léků, v důsledku choroby či terapie</a:t>
            </a:r>
          </a:p>
          <a:p>
            <a:pPr eaLnBrk="1" hangingPunct="1"/>
            <a:r>
              <a:rPr lang="cs-CZ" altLang="cs-CZ" smtClean="0"/>
              <a:t>častá kariogenní strava → kyselé prostředí ve slině a měkkém zubním povlaku → demineralizace → malá šance sliny na reminerallizaci</a:t>
            </a:r>
          </a:p>
          <a:p>
            <a:pPr eaLnBrk="1" hangingPunct="1"/>
            <a:r>
              <a:rPr lang="cs-CZ" altLang="cs-CZ" smtClean="0"/>
              <a:t>kuřáci !!!</a:t>
            </a:r>
          </a:p>
          <a:p>
            <a:pPr eaLnBrk="1" hangingPunct="1"/>
            <a:r>
              <a:rPr lang="cs-CZ" altLang="cs-CZ" sz="1600" smtClean="0"/>
              <a:t>toxické látky z cigaret účinek slin zeslabují </a:t>
            </a:r>
          </a:p>
          <a:p>
            <a:pPr eaLnBrk="1" hangingPunct="1"/>
            <a:r>
              <a:rPr lang="cs-CZ" altLang="cs-CZ" sz="1600" smtClean="0"/>
              <a:t>bezdýmý tabák</a:t>
            </a:r>
          </a:p>
        </p:txBody>
      </p:sp>
      <p:pic>
        <p:nvPicPr>
          <p:cNvPr id="30723" name="Picture 5" descr="smoking and moving cigaret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4143375"/>
            <a:ext cx="235743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63611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Zubní kaz a výživa</a:t>
            </a:r>
            <a:endParaRPr lang="cs-CZ" dirty="0">
              <a:solidFill>
                <a:schemeClr val="tx2">
                  <a:satMod val="130000"/>
                </a:schemeClr>
              </a:solidFill>
            </a:endParaRPr>
          </a:p>
        </p:txBody>
      </p:sp>
      <p:sp>
        <p:nvSpPr>
          <p:cNvPr id="31747" name="Zástupný symbol pro obsah 2"/>
          <p:cNvSpPr>
            <a:spLocks noGrp="1"/>
          </p:cNvSpPr>
          <p:nvPr>
            <p:ph idx="1"/>
          </p:nvPr>
        </p:nvSpPr>
        <p:spPr>
          <a:xfrm>
            <a:off x="1143000" y="1428750"/>
            <a:ext cx="7791450" cy="4819650"/>
          </a:xfrm>
        </p:spPr>
        <p:txBody>
          <a:bodyPr/>
          <a:lstStyle/>
          <a:p>
            <a:pPr eaLnBrk="1" hangingPunct="1"/>
            <a:r>
              <a:rPr lang="cs-CZ" altLang="cs-CZ" sz="2800" b="1" smtClean="0"/>
              <a:t>preeruptivní účinek</a:t>
            </a:r>
            <a:r>
              <a:rPr lang="cs-CZ" altLang="cs-CZ" sz="2800" smtClean="0"/>
              <a:t> ( systémový, celkový) - vliv potravy po její resorpci v trávicím ústrojí na skladbu zubních tkání při vývoji zubu</a:t>
            </a:r>
          </a:p>
          <a:p>
            <a:pPr eaLnBrk="1" hangingPunct="1"/>
            <a:r>
              <a:rPr lang="cs-CZ" altLang="cs-CZ" sz="2800" b="1" smtClean="0"/>
              <a:t>posteruptivní účinek</a:t>
            </a:r>
            <a:r>
              <a:rPr lang="cs-CZ" altLang="cs-CZ" sz="2800" smtClean="0"/>
              <a:t> (lokální) -  vliv dosud neresorbované potravy na povrch zubu přímo v ústech    </a:t>
            </a:r>
          </a:p>
          <a:p>
            <a:pPr eaLnBrk="1" hangingPunct="1"/>
            <a:r>
              <a:rPr lang="cs-CZ" altLang="cs-CZ" sz="2800" smtClean="0"/>
              <a:t>v souladu s obecnými doporučeními</a:t>
            </a:r>
          </a:p>
          <a:p>
            <a:pPr eaLnBrk="1" hangingPunct="1"/>
            <a:r>
              <a:rPr lang="cs-CZ" altLang="cs-CZ" sz="2800" smtClean="0"/>
              <a:t>důležité již v těhotenství a při kojení</a:t>
            </a:r>
          </a:p>
          <a:p>
            <a:pPr eaLnBrk="1" hangingPunct="1"/>
            <a:r>
              <a:rPr lang="cs-CZ" altLang="cs-CZ" sz="2800" smtClean="0"/>
              <a:t>rizika-PEM, deficit vit. D, A, C; Ca, P, F,</a:t>
            </a:r>
            <a:r>
              <a:rPr lang="cs-CZ" altLang="cs-CZ" smtClean="0"/>
              <a:t> …</a:t>
            </a:r>
          </a:p>
        </p:txBody>
      </p:sp>
    </p:spTree>
    <p:extLst>
      <p:ext uri="{BB962C8B-B14F-4D97-AF65-F5344CB8AC3E}">
        <p14:creationId xmlns:p14="http://schemas.microsoft.com/office/powerpoint/2010/main" val="58522424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cs-CZ" altLang="cs-CZ" smtClean="0">
              <a:effectLst/>
            </a:endParaRPr>
          </a:p>
        </p:txBody>
      </p:sp>
      <p:pic>
        <p:nvPicPr>
          <p:cNvPr id="3379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9913" y="1447800"/>
            <a:ext cx="6689725" cy="4800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65010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Sacharidy</a:t>
            </a:r>
          </a:p>
        </p:txBody>
      </p:sp>
      <p:sp>
        <p:nvSpPr>
          <p:cNvPr id="35843" name="Zástupný symbol pro obsah 2"/>
          <p:cNvSpPr>
            <a:spLocks noGrp="1"/>
          </p:cNvSpPr>
          <p:nvPr>
            <p:ph idx="1"/>
          </p:nvPr>
        </p:nvSpPr>
        <p:spPr>
          <a:xfrm>
            <a:off x="1143000" y="1357313"/>
            <a:ext cx="7791450" cy="4891087"/>
          </a:xfrm>
        </p:spPr>
        <p:txBody>
          <a:bodyPr/>
          <a:lstStyle/>
          <a:p>
            <a:pPr eaLnBrk="1" hangingPunct="1"/>
            <a:r>
              <a:rPr lang="cs-CZ" altLang="cs-CZ" sz="2800" smtClean="0"/>
              <a:t>nejvýznamnějším faktorem ve vzniku zub. kazu</a:t>
            </a:r>
          </a:p>
          <a:p>
            <a:pPr eaLnBrk="1" hangingPunct="1"/>
            <a:r>
              <a:rPr lang="cs-CZ" altLang="cs-CZ" sz="2800" smtClean="0"/>
              <a:t> kariogenní působení potravy závisí chemickém složení, celkové množství, forma - velikost části, rozpustnost, lepivost, struktura a chuť, na typu sacharidů v potravě, množství, koncentraci v potravině a frekvenci konzumace během dne a mezi  jídly</a:t>
            </a:r>
          </a:p>
          <a:p>
            <a:pPr eaLnBrk="1" hangingPunct="1"/>
            <a:r>
              <a:rPr lang="cs-CZ" altLang="cs-CZ" sz="2800" smtClean="0"/>
              <a:t>DÚ - fermentace sacharidů → vzrůstá koncentrace organ. kyselin → pokles pH → demineralizace</a:t>
            </a:r>
            <a:r>
              <a:rPr lang="cs-CZ" altLang="cs-CZ" smtClean="0"/>
              <a:t>  </a:t>
            </a:r>
          </a:p>
        </p:txBody>
      </p:sp>
    </p:spTree>
    <p:extLst>
      <p:ext uri="{BB962C8B-B14F-4D97-AF65-F5344CB8AC3E}">
        <p14:creationId xmlns:p14="http://schemas.microsoft.com/office/powerpoint/2010/main" val="196390137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fontScale="90000"/>
          </a:bodyPr>
          <a:lstStyle/>
          <a:p>
            <a:pPr>
              <a:defRPr/>
            </a:pPr>
            <a:r>
              <a:rPr lang="cs-CZ" altLang="cs-CZ" sz="3900" smtClean="0">
                <a:effectLst/>
              </a:rPr>
              <a:t>Cukry</a:t>
            </a:r>
            <a:br>
              <a:rPr lang="cs-CZ" altLang="cs-CZ" sz="3900" smtClean="0">
                <a:effectLst/>
              </a:rPr>
            </a:br>
            <a:r>
              <a:rPr lang="cs-CZ" altLang="cs-CZ" sz="3900" smtClean="0">
                <a:effectLst/>
              </a:rPr>
              <a:t>-1989 klasifikace VB</a:t>
            </a:r>
          </a:p>
        </p:txBody>
      </p:sp>
      <p:sp>
        <p:nvSpPr>
          <p:cNvPr id="37891" name="Rectangle 3"/>
          <p:cNvSpPr>
            <a:spLocks noGrp="1"/>
          </p:cNvSpPr>
          <p:nvPr>
            <p:ph type="body" idx="1"/>
          </p:nvPr>
        </p:nvSpPr>
        <p:spPr/>
        <p:txBody>
          <a:bodyPr/>
          <a:lstStyle/>
          <a:p>
            <a:pPr marL="342900" indent="-342900">
              <a:lnSpc>
                <a:spcPct val="90000"/>
              </a:lnSpc>
            </a:pPr>
            <a:r>
              <a:rPr lang="cs-CZ" altLang="cs-CZ" sz="2400" b="1" smtClean="0"/>
              <a:t>Intrinsic a extrinsic cukry</a:t>
            </a:r>
          </a:p>
          <a:p>
            <a:pPr marL="342900" indent="-342900">
              <a:lnSpc>
                <a:spcPct val="90000"/>
              </a:lnSpc>
            </a:pPr>
            <a:r>
              <a:rPr lang="cs-CZ" altLang="cs-CZ" sz="2400" b="1" smtClean="0"/>
              <a:t>Intrinsic cukry – součást buněčné struktury potravin</a:t>
            </a:r>
          </a:p>
          <a:p>
            <a:pPr marL="342900" indent="-342900">
              <a:lnSpc>
                <a:spcPct val="90000"/>
              </a:lnSpc>
            </a:pPr>
            <a:r>
              <a:rPr lang="cs-CZ" altLang="cs-CZ" sz="2400" b="1" smtClean="0"/>
              <a:t>sacharidy ovoce, zeleniny a obilovin – podporují žvýkání</a:t>
            </a:r>
          </a:p>
          <a:p>
            <a:pPr marL="342900" indent="-342900">
              <a:lnSpc>
                <a:spcPct val="90000"/>
              </a:lnSpc>
            </a:pPr>
            <a:r>
              <a:rPr lang="cs-CZ" altLang="cs-CZ" sz="2400" b="1" smtClean="0"/>
              <a:t>Extrinsic cukry – mléčný cukry v mléce a mléčných výrobcích</a:t>
            </a:r>
          </a:p>
          <a:p>
            <a:pPr marL="342900" indent="-342900">
              <a:lnSpc>
                <a:spcPct val="90000"/>
              </a:lnSpc>
            </a:pPr>
            <a:r>
              <a:rPr lang="cs-CZ" altLang="cs-CZ" sz="2400" b="1" smtClean="0"/>
              <a:t>                           -  non-milk extrinsic cukry (NME) –</a:t>
            </a:r>
          </a:p>
          <a:p>
            <a:pPr marL="342900" indent="-342900">
              <a:lnSpc>
                <a:spcPct val="90000"/>
              </a:lnSpc>
            </a:pPr>
            <a:r>
              <a:rPr lang="cs-CZ" altLang="cs-CZ" sz="2400" b="1" smtClean="0"/>
              <a:t>med, ovocné šťávy, přidané cukry do potravin – </a:t>
            </a:r>
          </a:p>
          <a:p>
            <a:pPr marL="342900" indent="-342900">
              <a:lnSpc>
                <a:spcPct val="90000"/>
              </a:lnSpc>
            </a:pPr>
            <a:r>
              <a:rPr lang="cs-CZ" altLang="cs-CZ" sz="2400" b="1" smtClean="0"/>
              <a:t>průmyslově nebo přípravě pokrmů</a:t>
            </a:r>
          </a:p>
          <a:p>
            <a:pPr marL="342900" indent="-342900">
              <a:lnSpc>
                <a:spcPct val="90000"/>
              </a:lnSpc>
            </a:pPr>
            <a:r>
              <a:rPr lang="cs-CZ" altLang="cs-CZ" sz="2400" b="1" smtClean="0"/>
              <a:t>slazené nápoje, pekárenské a cukrářské výrobky – keksy, sušenky, koláče</a:t>
            </a:r>
          </a:p>
        </p:txBody>
      </p:sp>
      <p:sp>
        <p:nvSpPr>
          <p:cNvPr id="3789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Tree>
    <p:extLst>
      <p:ext uri="{BB962C8B-B14F-4D97-AF65-F5344CB8AC3E}">
        <p14:creationId xmlns:p14="http://schemas.microsoft.com/office/powerpoint/2010/main" val="498904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idx="4294967295"/>
          </p:nvPr>
        </p:nvSpPr>
        <p:spPr/>
        <p:txBody>
          <a:bodyPr>
            <a:normAutofit/>
          </a:bodyPr>
          <a:lstStyle/>
          <a:p>
            <a:r>
              <a:rPr lang="cs-CZ" altLang="cs-CZ" sz="3700" b="1">
                <a:effectLst>
                  <a:outerShdw blurRad="38100" dist="38100" dir="2700000" algn="tl">
                    <a:srgbClr val="C0C0C0"/>
                  </a:outerShdw>
                </a:effectLst>
              </a:rPr>
              <a:t>Nařízení (ES) č.1924/2006</a:t>
            </a:r>
          </a:p>
        </p:txBody>
      </p:sp>
      <p:sp>
        <p:nvSpPr>
          <p:cNvPr id="431107" name="Zástupný symbol pro obsah 5"/>
          <p:cNvSpPr>
            <a:spLocks noGrp="1"/>
          </p:cNvSpPr>
          <p:nvPr>
            <p:ph idx="4294967295"/>
          </p:nvPr>
        </p:nvSpPr>
        <p:spPr>
          <a:xfrm>
            <a:off x="1258888" y="1557338"/>
            <a:ext cx="7427912" cy="4573587"/>
          </a:xfrm>
          <a:ln>
            <a:solidFill>
              <a:schemeClr val="bg1"/>
            </a:solidFill>
            <a:miter lim="800000"/>
            <a:headEnd/>
            <a:tailEnd/>
          </a:ln>
        </p:spPr>
        <p:txBody>
          <a:bodyPr/>
          <a:lstStyle/>
          <a:p>
            <a:pPr marL="365125" indent="-282575">
              <a:lnSpc>
                <a:spcPct val="80000"/>
              </a:lnSpc>
              <a:buFont typeface="Wingdings" panose="05000000000000000000" pitchFamily="2" charset="2"/>
              <a:buChar char="ü"/>
            </a:pPr>
            <a:r>
              <a:rPr lang="cs-CZ" altLang="cs-CZ" sz="2000">
                <a:latin typeface="Calibri" panose="020F0502020204030204" pitchFamily="34" charset="0"/>
              </a:rPr>
              <a:t>Týká se pouze dobrovolně poskytnutých informací (tvrzení) jdoucích nad rámec povinných údajů podle dosavadní legislativy</a:t>
            </a:r>
          </a:p>
          <a:p>
            <a:pPr marL="365125" indent="-282575">
              <a:lnSpc>
                <a:spcPct val="80000"/>
              </a:lnSpc>
              <a:buFont typeface="Wingdings" panose="05000000000000000000" pitchFamily="2" charset="2"/>
              <a:buNone/>
            </a:pPr>
            <a:r>
              <a:rPr lang="cs-CZ" altLang="cs-CZ" sz="2000">
                <a:latin typeface="Calibri" panose="020F0502020204030204" pitchFamily="34" charset="0"/>
              </a:rPr>
              <a:t>	</a:t>
            </a:r>
            <a:r>
              <a:rPr lang="cs-CZ" altLang="cs-CZ" sz="2000" i="1">
                <a:solidFill>
                  <a:srgbClr val="FF0000"/>
                </a:solidFill>
                <a:latin typeface="Calibri" panose="020F0502020204030204" pitchFamily="34" charset="0"/>
              </a:rPr>
              <a:t>(nevztahuje se na tvrzení o surovinách/složkách potravin, neomezuje komunikaci výsledků jednotlivých vědeckých prací – pokud je pravdivá, vyjasňuje se zda se vztahuje na komunikaci k odborníkům).</a:t>
            </a:r>
          </a:p>
          <a:p>
            <a:pPr marL="365125" indent="-282575">
              <a:lnSpc>
                <a:spcPct val="80000"/>
              </a:lnSpc>
              <a:buFont typeface="Wingdings" panose="05000000000000000000" pitchFamily="2" charset="2"/>
              <a:buNone/>
            </a:pPr>
            <a:endParaRPr lang="cs-CZ" altLang="cs-CZ" sz="2000">
              <a:latin typeface="Calibri" panose="020F0502020204030204" pitchFamily="34" charset="0"/>
            </a:endParaRPr>
          </a:p>
          <a:p>
            <a:pPr marL="365125" indent="-282575">
              <a:lnSpc>
                <a:spcPct val="80000"/>
              </a:lnSpc>
              <a:buFont typeface="Wingdings" panose="05000000000000000000" pitchFamily="2" charset="2"/>
              <a:buChar char="ü"/>
            </a:pPr>
            <a:r>
              <a:rPr lang="cs-CZ" altLang="cs-CZ" sz="2000">
                <a:latin typeface="Calibri" panose="020F0502020204030204" pitchFamily="34" charset="0"/>
              </a:rPr>
              <a:t>vytvoření jasného právního prostředí, kde podmínky použití nutričních tvrzení budou pevně stanoveny a </a:t>
            </a:r>
            <a:r>
              <a:rPr lang="cs-CZ" altLang="cs-CZ" sz="2000" b="1">
                <a:solidFill>
                  <a:srgbClr val="FFC000"/>
                </a:solidFill>
                <a:latin typeface="Calibri" panose="020F0502020204030204" pitchFamily="34" charset="0"/>
              </a:rPr>
              <a:t>zdravotní tvrzení </a:t>
            </a:r>
            <a:r>
              <a:rPr lang="cs-CZ" altLang="cs-CZ" sz="2000">
                <a:latin typeface="Calibri" panose="020F0502020204030204" pitchFamily="34" charset="0"/>
              </a:rPr>
              <a:t>budou povolena pokud budou </a:t>
            </a:r>
            <a:r>
              <a:rPr lang="cs-CZ" altLang="cs-CZ" sz="2000" b="1">
                <a:solidFill>
                  <a:srgbClr val="FFC000"/>
                </a:solidFill>
                <a:latin typeface="Calibri" panose="020F0502020204030204" pitchFamily="34" charset="0"/>
              </a:rPr>
              <a:t>vědecky podložena </a:t>
            </a:r>
            <a:r>
              <a:rPr lang="cs-CZ" altLang="cs-CZ" sz="2000">
                <a:latin typeface="Calibri" panose="020F0502020204030204" pitchFamily="34" charset="0"/>
              </a:rPr>
              <a:t>a </a:t>
            </a:r>
            <a:r>
              <a:rPr lang="cs-CZ" altLang="cs-CZ" sz="2000" b="1">
                <a:solidFill>
                  <a:srgbClr val="FFC000"/>
                </a:solidFill>
                <a:latin typeface="Calibri" panose="020F0502020204030204" pitchFamily="34" charset="0"/>
              </a:rPr>
              <a:t>srozumitelná pro spotřebitele</a:t>
            </a:r>
          </a:p>
          <a:p>
            <a:pPr marL="365125" indent="-282575">
              <a:lnSpc>
                <a:spcPct val="80000"/>
              </a:lnSpc>
              <a:buFont typeface="Wingdings" panose="05000000000000000000" pitchFamily="2" charset="2"/>
              <a:buNone/>
            </a:pPr>
            <a:endParaRPr lang="cs-CZ" altLang="cs-CZ" sz="2000">
              <a:latin typeface="Calibri" panose="020F0502020204030204" pitchFamily="34" charset="0"/>
            </a:endParaRPr>
          </a:p>
          <a:p>
            <a:pPr marL="365125" indent="-282575">
              <a:lnSpc>
                <a:spcPct val="80000"/>
              </a:lnSpc>
              <a:buFont typeface="Wingdings" panose="05000000000000000000" pitchFamily="2" charset="2"/>
              <a:buChar char="ü"/>
            </a:pPr>
            <a:r>
              <a:rPr lang="cs-CZ" altLang="cs-CZ" sz="2000">
                <a:latin typeface="Calibri" panose="020F0502020204030204" pitchFamily="34" charset="0"/>
              </a:rPr>
              <a:t>Vztahuje se na jakékoli sdělení nebo zobrazení (grafické, obrazové nebo symbolické), které uvádí, navrhuje nebo naznačuje že potravina má určité vlastnosti   </a:t>
            </a:r>
          </a:p>
          <a:p>
            <a:pPr marL="365125" indent="-282575">
              <a:buFont typeface="Wingdings" panose="05000000000000000000" pitchFamily="2" charset="2"/>
              <a:buNone/>
            </a:pPr>
            <a:endParaRPr lang="cs-CZ" altLang="cs-CZ" sz="2000">
              <a:latin typeface="Calibri" panose="020F0502020204030204" pitchFamily="34" charset="0"/>
            </a:endParaRPr>
          </a:p>
          <a:p>
            <a:pPr marL="365125" indent="-282575">
              <a:buFont typeface="Wingdings" panose="05000000000000000000" pitchFamily="2" charset="2"/>
              <a:buNone/>
            </a:pPr>
            <a:endParaRPr lang="cs-CZ" altLang="cs-CZ" sz="2000">
              <a:latin typeface="Calibri" panose="020F0502020204030204" pitchFamily="34" charset="0"/>
            </a:endParaRPr>
          </a:p>
        </p:txBody>
      </p:sp>
      <p:sp>
        <p:nvSpPr>
          <p:cNvPr id="5124" name="Zástupný symbol pro datum 3"/>
          <p:cNvSpPr txBox="1">
            <a:spLocks noGrp="1"/>
          </p:cNvSpPr>
          <p:nvPr/>
        </p:nvSpPr>
        <p:spPr>
          <a:xfrm>
            <a:off x="3581400" y="6305550"/>
            <a:ext cx="2133600" cy="476250"/>
          </a:xfrm>
          <a:prstGeom prst="rect">
            <a:avLst/>
          </a:prstGeom>
          <a:noFill/>
        </p:spPr>
        <p:txBody>
          <a:bodyPr anchor="b"/>
          <a:lstStyle/>
          <a:p>
            <a:pPr algn="r">
              <a:defRPr/>
            </a:pPr>
            <a:r>
              <a:rPr lang="cs-CZ" sz="1200">
                <a:solidFill>
                  <a:schemeClr val="bg2">
                    <a:shade val="50000"/>
                    <a:satMod val="200000"/>
                  </a:schemeClr>
                </a:solidFill>
                <a:latin typeface="Times New Roman" pitchFamily="18" charset="0"/>
              </a:rPr>
              <a:t>2.3.2011</a:t>
            </a:r>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mtClean="0">
                <a:effectLst/>
              </a:rPr>
              <a:t>Studie 1996</a:t>
            </a:r>
          </a:p>
        </p:txBody>
      </p:sp>
      <p:sp>
        <p:nvSpPr>
          <p:cNvPr id="39939" name="Rectangle 3"/>
          <p:cNvSpPr>
            <a:spLocks noGrp="1"/>
          </p:cNvSpPr>
          <p:nvPr>
            <p:ph type="body" idx="1"/>
          </p:nvPr>
        </p:nvSpPr>
        <p:spPr/>
        <p:txBody>
          <a:bodyPr/>
          <a:lstStyle/>
          <a:p>
            <a:pPr>
              <a:lnSpc>
                <a:spcPct val="90000"/>
              </a:lnSpc>
            </a:pPr>
            <a:r>
              <a:rPr lang="cs-CZ" altLang="cs-CZ" sz="2800" smtClean="0"/>
              <a:t>Vliv Intrinsic cukrů a non-milk extrinsic cukrů  (NME) – na pH plaku</a:t>
            </a:r>
          </a:p>
          <a:p>
            <a:pPr>
              <a:lnSpc>
                <a:spcPct val="90000"/>
              </a:lnSpc>
            </a:pPr>
            <a:r>
              <a:rPr lang="cs-CZ" altLang="cs-CZ" sz="2800" smtClean="0"/>
              <a:t>Ovoce jablko,pomeranč, banán –vcelku,homogenizované a šťáva</a:t>
            </a:r>
          </a:p>
          <a:p>
            <a:pPr>
              <a:lnSpc>
                <a:spcPct val="90000"/>
              </a:lnSpc>
            </a:pPr>
            <a:r>
              <a:rPr lang="cs-CZ" altLang="cs-CZ" sz="2800" smtClean="0"/>
              <a:t>Homogenizace nemá vliv na  acidogenicitu</a:t>
            </a:r>
          </a:p>
          <a:p>
            <a:pPr>
              <a:lnSpc>
                <a:spcPct val="90000"/>
              </a:lnSpc>
            </a:pPr>
            <a:r>
              <a:rPr lang="cs-CZ" altLang="cs-CZ" sz="2800" smtClean="0"/>
              <a:t>Banán vcelku i rozmixovaný jako 10% roztok sacharózy</a:t>
            </a:r>
          </a:p>
          <a:p>
            <a:pPr>
              <a:lnSpc>
                <a:spcPct val="90000"/>
              </a:lnSpc>
            </a:pPr>
            <a:r>
              <a:rPr lang="cs-CZ" altLang="cs-CZ" sz="2800" smtClean="0"/>
              <a:t>Není rozdíl </a:t>
            </a:r>
          </a:p>
          <a:p>
            <a:pPr>
              <a:lnSpc>
                <a:spcPct val="90000"/>
              </a:lnSpc>
            </a:pPr>
            <a:r>
              <a:rPr lang="cs-CZ" altLang="cs-CZ" sz="2800" smtClean="0"/>
              <a:t>Na zvířatech jablka a citrusy podporuji vznik zubního kazu a banán více než sacharóza nebo čokoláda – vysoká konzumace</a:t>
            </a:r>
          </a:p>
        </p:txBody>
      </p:sp>
    </p:spTree>
    <p:extLst>
      <p:ext uri="{BB962C8B-B14F-4D97-AF65-F5344CB8AC3E}">
        <p14:creationId xmlns:p14="http://schemas.microsoft.com/office/powerpoint/2010/main" val="49686780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sah 2"/>
          <p:cNvSpPr>
            <a:spLocks noGrp="1"/>
          </p:cNvSpPr>
          <p:nvPr>
            <p:ph idx="1"/>
          </p:nvPr>
        </p:nvSpPr>
        <p:spPr>
          <a:xfrm>
            <a:off x="1528763" y="333375"/>
            <a:ext cx="7615237" cy="6126163"/>
          </a:xfrm>
        </p:spPr>
        <p:txBody>
          <a:bodyPr/>
          <a:lstStyle/>
          <a:p>
            <a:pPr eaLnBrk="1" hangingPunct="1">
              <a:buFont typeface="Wingdings 2" panose="05020102010507070707" pitchFamily="18" charset="2"/>
              <a:buNone/>
            </a:pPr>
            <a:r>
              <a:rPr lang="cs-CZ" altLang="cs-CZ" b="1" smtClean="0"/>
              <a:t>Mono a disacharidy</a:t>
            </a:r>
          </a:p>
          <a:p>
            <a:pPr eaLnBrk="1" hangingPunct="1"/>
            <a:r>
              <a:rPr lang="cs-CZ" altLang="cs-CZ" sz="2000" smtClean="0"/>
              <a:t>↑ </a:t>
            </a:r>
            <a:r>
              <a:rPr lang="cs-CZ" altLang="cs-CZ" sz="2000" smtClean="0">
                <a:solidFill>
                  <a:srgbClr val="FF0000"/>
                </a:solidFill>
              </a:rPr>
              <a:t>sacharóza- nejčastěji + nejvyšší schopnost vyvolat karies( substrát pro k. mléčnou a tvorba biofilmu)</a:t>
            </a:r>
            <a:r>
              <a:rPr lang="cs-CZ" altLang="cs-CZ" sz="2000" smtClean="0"/>
              <a:t>, glukóza, fruktóza a maltóza</a:t>
            </a:r>
          </a:p>
          <a:p>
            <a:pPr eaLnBrk="1" hangingPunct="1"/>
            <a:r>
              <a:rPr lang="cs-CZ" altLang="cs-CZ" sz="2000" smtClean="0"/>
              <a:t>u cukru neexistuje přímá závislost – důležitá doba kontaktu cukru s povrchem zubu - s bakteriemi, které z cukru vytvářejí organické kyseliny</a:t>
            </a:r>
          </a:p>
          <a:p>
            <a:pPr eaLnBrk="1" hangingPunct="1"/>
            <a:r>
              <a:rPr lang="cs-CZ" altLang="cs-CZ" sz="2000" smtClean="0"/>
              <a:t>↓ laktóza a galaktóza</a:t>
            </a:r>
          </a:p>
          <a:p>
            <a:pPr eaLnBrk="1" hangingPunct="1">
              <a:buFont typeface="Wingdings 2" panose="05020102010507070707" pitchFamily="18" charset="2"/>
              <a:buNone/>
            </a:pPr>
            <a:r>
              <a:rPr lang="cs-CZ" altLang="cs-CZ" sz="2000" b="1" smtClean="0"/>
              <a:t>Polysacharidy</a:t>
            </a:r>
          </a:p>
          <a:p>
            <a:pPr eaLnBrk="1" hangingPunct="1"/>
            <a:r>
              <a:rPr lang="cs-CZ" altLang="cs-CZ" sz="2000" smtClean="0"/>
              <a:t>Škroby po hydrolýze amylázou ze slin a vzniku maltózy může škrob působit  z. kaz</a:t>
            </a:r>
            <a:endParaRPr lang="cs-CZ" altLang="cs-CZ" sz="2000" b="1" smtClean="0"/>
          </a:p>
          <a:p>
            <a:pPr eaLnBrk="1" hangingPunct="1"/>
            <a:r>
              <a:rPr lang="cs-CZ" altLang="cs-CZ" sz="2000" smtClean="0"/>
              <a:t>nezpracované škrobové zrno má velmi nízký kariogenní potenciál (semikrystaliskou strukturu)</a:t>
            </a:r>
          </a:p>
          <a:p>
            <a:pPr eaLnBrk="1" hangingPunct="1"/>
            <a:r>
              <a:rPr lang="cs-CZ" altLang="cs-CZ" sz="2000" smtClean="0"/>
              <a:t>x škrob upravený  </a:t>
            </a:r>
            <a:r>
              <a:rPr lang="cs-CZ" altLang="cs-CZ" sz="2000" smtClean="0">
                <a:solidFill>
                  <a:srgbClr val="FF0000"/>
                </a:solidFill>
              </a:rPr>
              <a:t>vařením, zmražením, extruzí </a:t>
            </a:r>
            <a:r>
              <a:rPr lang="cs-CZ" altLang="cs-CZ" sz="2000" smtClean="0"/>
              <a:t>(se mění na želatinózní)-tepelné zpracování zvyšuje enzymovou štěpitelnost škrobu </a:t>
            </a:r>
          </a:p>
          <a:p>
            <a:pPr eaLnBrk="1" hangingPunct="1"/>
            <a:r>
              <a:rPr lang="cs-CZ" altLang="cs-CZ" sz="2000" smtClean="0"/>
              <a:t>Délka doby v dutině ústní + přilnavost</a:t>
            </a:r>
          </a:p>
          <a:p>
            <a:pPr eaLnBrk="1" hangingPunct="1"/>
            <a:endParaRPr lang="cs-CZ" altLang="cs-CZ" sz="2800" smtClean="0"/>
          </a:p>
        </p:txBody>
      </p:sp>
      <p:pic>
        <p:nvPicPr>
          <p:cNvPr id="43011" name="Picture 4" descr="Cornflak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5373688"/>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95950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Orální </a:t>
            </a:r>
            <a:r>
              <a:rPr lang="cs-CZ" dirty="0" err="1" smtClean="0"/>
              <a:t>clearance</a:t>
            </a:r>
            <a:r>
              <a:rPr lang="cs-CZ" dirty="0" smtClean="0"/>
              <a:t> cukru</a:t>
            </a:r>
            <a:endParaRPr lang="cs-CZ" dirty="0"/>
          </a:p>
        </p:txBody>
      </p:sp>
      <p:sp>
        <p:nvSpPr>
          <p:cNvPr id="45059" name="Zástupný symbol pro obsah 2"/>
          <p:cNvSpPr>
            <a:spLocks noGrp="1"/>
          </p:cNvSpPr>
          <p:nvPr>
            <p:ph idx="1"/>
          </p:nvPr>
        </p:nvSpPr>
        <p:spPr/>
        <p:txBody>
          <a:bodyPr/>
          <a:lstStyle/>
          <a:p>
            <a:r>
              <a:rPr lang="cs-CZ" altLang="cs-CZ" smtClean="0"/>
              <a:t>Termín vznikl pro důležitost doby setrvání cukru na zubním povrchu</a:t>
            </a:r>
          </a:p>
          <a:p>
            <a:r>
              <a:rPr lang="cs-CZ" altLang="cs-CZ" smtClean="0"/>
              <a:t>Označuje dobu od konce jídla do okamžiku, kdy koncentrace cukru v dutině ústní opět dosáhne hodnoty, jakou měla před začátkem jídla</a:t>
            </a:r>
          </a:p>
          <a:p>
            <a:r>
              <a:rPr lang="cs-CZ" altLang="cs-CZ" smtClean="0"/>
              <a:t>Závisí na stavu chrupu</a:t>
            </a:r>
          </a:p>
          <a:p>
            <a:r>
              <a:rPr lang="cs-CZ" altLang="cs-CZ" smtClean="0"/>
              <a:t>Na vlastnostech a typu potravin- lepivosti</a:t>
            </a:r>
          </a:p>
          <a:p>
            <a:r>
              <a:rPr lang="cs-CZ" altLang="cs-CZ" smtClean="0"/>
              <a:t>Sekreci slin</a:t>
            </a:r>
          </a:p>
        </p:txBody>
      </p:sp>
    </p:spTree>
    <p:extLst>
      <p:ext uri="{BB962C8B-B14F-4D97-AF65-F5344CB8AC3E}">
        <p14:creationId xmlns:p14="http://schemas.microsoft.com/office/powerpoint/2010/main" val="87188083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z="3900" smtClean="0">
                <a:effectLst/>
              </a:rPr>
              <a:t>Hereditární fruktózová intolerance</a:t>
            </a:r>
          </a:p>
        </p:txBody>
      </p:sp>
      <p:sp>
        <p:nvSpPr>
          <p:cNvPr id="44035" name="Rectangle 3"/>
          <p:cNvSpPr>
            <a:spLocks noGrp="1"/>
          </p:cNvSpPr>
          <p:nvPr>
            <p:ph type="body" idx="1"/>
          </p:nvPr>
        </p:nvSpPr>
        <p:spPr/>
        <p:txBody>
          <a:bodyPr/>
          <a:lstStyle/>
          <a:p>
            <a:r>
              <a:rPr lang="cs-CZ" altLang="cs-CZ" sz="2800" dirty="0" smtClean="0"/>
              <a:t>Vzácná metabolická porucha – nedostatek enzymu aldolázy ke štěpení glukózo-6 fosfátu</a:t>
            </a:r>
          </a:p>
          <a:p>
            <a:r>
              <a:rPr lang="cs-CZ" altLang="cs-CZ" sz="2800" dirty="0" smtClean="0"/>
              <a:t>Fruktóza součást sacharóz- přívod omezen nesmí přesáhnout  2 g </a:t>
            </a:r>
          </a:p>
          <a:p>
            <a:r>
              <a:rPr lang="cs-CZ" altLang="cs-CZ" sz="2800" dirty="0" smtClean="0"/>
              <a:t>pacienti s HIF ojediněle  zubní kazy</a:t>
            </a:r>
          </a:p>
          <a:p>
            <a:r>
              <a:rPr lang="cs-CZ" altLang="cs-CZ" sz="2800" dirty="0" smtClean="0"/>
              <a:t>Méně zubních kazů- děti stomatologů- nejen méně  cukru</a:t>
            </a:r>
          </a:p>
          <a:p>
            <a:r>
              <a:rPr lang="cs-CZ" altLang="cs-CZ" sz="2800" dirty="0" smtClean="0"/>
              <a:t>Děti v ústavech – striktní režim</a:t>
            </a:r>
          </a:p>
          <a:p>
            <a:endParaRPr lang="cs-CZ" altLang="cs-CZ" sz="2800" dirty="0" smtClean="0"/>
          </a:p>
        </p:txBody>
      </p:sp>
    </p:spTree>
    <p:extLst>
      <p:ext uri="{BB962C8B-B14F-4D97-AF65-F5344CB8AC3E}">
        <p14:creationId xmlns:p14="http://schemas.microsoft.com/office/powerpoint/2010/main" val="359719920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z="3900" smtClean="0">
                <a:effectLst/>
              </a:rPr>
              <a:t>Epidemiologické  observační studie</a:t>
            </a:r>
          </a:p>
        </p:txBody>
      </p:sp>
      <p:sp>
        <p:nvSpPr>
          <p:cNvPr id="46083" name="Rectangle 3"/>
          <p:cNvSpPr>
            <a:spLocks noGrp="1"/>
          </p:cNvSpPr>
          <p:nvPr>
            <p:ph type="body" idx="1"/>
          </p:nvPr>
        </p:nvSpPr>
        <p:spPr/>
        <p:txBody>
          <a:bodyPr/>
          <a:lstStyle/>
          <a:p>
            <a:r>
              <a:rPr lang="cs-CZ" altLang="cs-CZ" sz="2800" smtClean="0"/>
              <a:t>Korelace příjem cukru a úrovní zubního zdraví  - zubních kazů</a:t>
            </a:r>
          </a:p>
          <a:p>
            <a:r>
              <a:rPr lang="cs-CZ" altLang="cs-CZ" sz="2800" smtClean="0"/>
              <a:t> na každých 25 g cukru denně připadá 1 zub  dm nebo f</a:t>
            </a:r>
          </a:p>
          <a:p>
            <a:r>
              <a:rPr lang="cs-CZ" altLang="cs-CZ" sz="2800" smtClean="0"/>
              <a:t>V zemích s konzumací do 18 kg /os/rok (ekvivalent 50 g/os/den) zkušenosti s zubními kazy pod KPE 3 – cíl WHO v roce 2000</a:t>
            </a:r>
          </a:p>
        </p:txBody>
      </p:sp>
    </p:spTree>
    <p:extLst>
      <p:ext uri="{BB962C8B-B14F-4D97-AF65-F5344CB8AC3E}">
        <p14:creationId xmlns:p14="http://schemas.microsoft.com/office/powerpoint/2010/main" val="17699191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cs-CZ" altLang="cs-CZ" smtClean="0">
              <a:effectLst/>
            </a:endParaRPr>
          </a:p>
        </p:txBody>
      </p:sp>
      <p:sp>
        <p:nvSpPr>
          <p:cNvPr id="48131" name="Rectangle 3"/>
          <p:cNvSpPr>
            <a:spLocks noGrp="1"/>
          </p:cNvSpPr>
          <p:nvPr>
            <p:ph type="body" idx="1"/>
          </p:nvPr>
        </p:nvSpPr>
        <p:spPr/>
        <p:txBody>
          <a:bodyPr/>
          <a:lstStyle/>
          <a:p>
            <a:pPr eaLnBrk="1" hangingPunct="1"/>
            <a:r>
              <a:rPr lang="cs-CZ" altLang="cs-CZ" sz="2800" dirty="0" err="1" smtClean="0"/>
              <a:t>neškrob.polysacharidy</a:t>
            </a:r>
            <a:r>
              <a:rPr lang="cs-CZ" altLang="cs-CZ" sz="2800" dirty="0" smtClean="0"/>
              <a:t> nepodléhají fermentaci bakteriemi zubního plaku</a:t>
            </a:r>
          </a:p>
          <a:p>
            <a:pPr eaLnBrk="1" hangingPunct="1"/>
            <a:r>
              <a:rPr lang="cs-CZ" altLang="cs-CZ" sz="2800" dirty="0" smtClean="0"/>
              <a:t>Zvýšení konzumace vlákniny – snížení absorpce cukrů z ostatních potravin</a:t>
            </a:r>
          </a:p>
          <a:p>
            <a:pPr eaLnBrk="1" hangingPunct="1"/>
            <a:r>
              <a:rPr lang="cs-CZ" altLang="cs-CZ" sz="2800" dirty="0" smtClean="0"/>
              <a:t>Celozrnné potraviny mají protektivní účinky: vyžadují více žvýkání, stimulují sekreci slin</a:t>
            </a:r>
          </a:p>
          <a:p>
            <a:pPr eaLnBrk="1" hangingPunct="1"/>
            <a:endParaRPr lang="cs-CZ" altLang="cs-CZ" sz="2800" dirty="0" smtClean="0"/>
          </a:p>
          <a:p>
            <a:pPr eaLnBrk="1" hangingPunct="1"/>
            <a:r>
              <a:rPr lang="cs-CZ" altLang="cs-CZ" sz="2800" dirty="0" smtClean="0"/>
              <a:t> </a:t>
            </a:r>
            <a:r>
              <a:rPr lang="cs-CZ" altLang="cs-CZ" sz="2800" dirty="0" smtClean="0">
                <a:solidFill>
                  <a:srgbClr val="FF0000"/>
                </a:solidFill>
              </a:rPr>
              <a:t>Glykemický Index- </a:t>
            </a:r>
            <a:r>
              <a:rPr lang="cs-CZ" altLang="cs-CZ" sz="2800" dirty="0" smtClean="0"/>
              <a:t>fruktóza 19, glukóza 100</a:t>
            </a:r>
          </a:p>
          <a:p>
            <a:pPr marL="0" indent="0" eaLnBrk="1" hangingPunct="1">
              <a:buNone/>
            </a:pPr>
            <a:r>
              <a:rPr lang="cs-CZ" altLang="cs-CZ" sz="2800" dirty="0" smtClean="0"/>
              <a:t>    sacharóza 61, med 58</a:t>
            </a:r>
          </a:p>
          <a:p>
            <a:endParaRPr lang="cs-CZ" altLang="cs-CZ" dirty="0" smtClean="0"/>
          </a:p>
        </p:txBody>
      </p:sp>
    </p:spTree>
    <p:extLst>
      <p:ext uri="{BB962C8B-B14F-4D97-AF65-F5344CB8AC3E}">
        <p14:creationId xmlns:p14="http://schemas.microsoft.com/office/powerpoint/2010/main" val="224457352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b="1" dirty="0"/>
              <a:t>Vyhláška č. 43/2005 Sb., kterou se mění vyhláška č. 76/2003 </a:t>
            </a:r>
            <a:r>
              <a:rPr lang="cs-CZ" sz="2800" b="1" dirty="0" smtClean="0"/>
              <a:t>Sb.</a:t>
            </a:r>
            <a:endParaRPr lang="cs-CZ" sz="2800" dirty="0"/>
          </a:p>
        </p:txBody>
      </p:sp>
      <p:sp>
        <p:nvSpPr>
          <p:cNvPr id="3" name="Zástupný symbol pro obsah 2"/>
          <p:cNvSpPr>
            <a:spLocks noGrp="1"/>
          </p:cNvSpPr>
          <p:nvPr>
            <p:ph idx="1"/>
          </p:nvPr>
        </p:nvSpPr>
        <p:spPr/>
        <p:txBody>
          <a:bodyPr/>
          <a:lstStyle/>
          <a:p>
            <a:endParaRPr lang="cs-CZ" dirty="0"/>
          </a:p>
        </p:txBody>
      </p:sp>
      <p:sp>
        <p:nvSpPr>
          <p:cNvPr id="4" name="Obdélník 3"/>
          <p:cNvSpPr/>
          <p:nvPr/>
        </p:nvSpPr>
        <p:spPr>
          <a:xfrm>
            <a:off x="2286000" y="2305616"/>
            <a:ext cx="4572000" cy="3970318"/>
          </a:xfrm>
          <a:prstGeom prst="rect">
            <a:avLst/>
          </a:prstGeom>
        </p:spPr>
        <p:txBody>
          <a:bodyPr>
            <a:spAutoFit/>
          </a:bodyPr>
          <a:lstStyle/>
          <a:p>
            <a:r>
              <a:rPr lang="cs-CZ" sz="2800" dirty="0"/>
              <a:t>76 VYHLÁŠKA ze dne 6. března 2003, kterou se stanoví požadavky pro přírodní sladidla</a:t>
            </a:r>
            <a:r>
              <a:rPr lang="cs-CZ" sz="2800" dirty="0" smtClean="0"/>
              <a:t>, med, cukrovinky</a:t>
            </a:r>
            <a:r>
              <a:rPr lang="cs-CZ" sz="2800" dirty="0"/>
              <a:t>, kakaový prášek a směsi kakaa s cukrem, čokoládu a čokoládové bonbony</a:t>
            </a:r>
            <a:br>
              <a:rPr lang="cs-CZ" sz="2800" dirty="0"/>
            </a:br>
            <a:endParaRPr lang="cs-CZ" sz="2800" dirty="0"/>
          </a:p>
        </p:txBody>
      </p:sp>
    </p:spTree>
    <p:extLst>
      <p:ext uri="{BB962C8B-B14F-4D97-AF65-F5344CB8AC3E}">
        <p14:creationId xmlns:p14="http://schemas.microsoft.com/office/powerpoint/2010/main" val="333676223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Přírodní sladidla</a:t>
            </a:r>
            <a:br>
              <a:rPr lang="cs-CZ" dirty="0"/>
            </a:br>
            <a:endParaRPr lang="cs-CZ" dirty="0"/>
          </a:p>
        </p:txBody>
      </p:sp>
      <p:sp>
        <p:nvSpPr>
          <p:cNvPr id="3" name="Zástupný symbol pro obsah 2"/>
          <p:cNvSpPr>
            <a:spLocks noGrp="1"/>
          </p:cNvSpPr>
          <p:nvPr>
            <p:ph idx="1"/>
          </p:nvPr>
        </p:nvSpPr>
        <p:spPr/>
        <p:txBody>
          <a:bodyPr/>
          <a:lstStyle/>
          <a:p>
            <a:r>
              <a:rPr lang="cs-CZ" dirty="0" smtClean="0"/>
              <a:t>a</a:t>
            </a:r>
            <a:r>
              <a:rPr lang="cs-CZ" b="1" dirty="0"/>
              <a:t>) přírodními sladidly </a:t>
            </a:r>
            <a:r>
              <a:rPr lang="cs-CZ" dirty="0"/>
              <a:t>- ve vodě rozpustné sladce chutnající látky na bázi přírodních sacharidů, stanovené touto vyhláškou,</a:t>
            </a:r>
            <a:br>
              <a:rPr lang="cs-CZ" dirty="0"/>
            </a:br>
            <a:r>
              <a:rPr lang="cs-CZ" dirty="0"/>
              <a:t>b) </a:t>
            </a:r>
            <a:r>
              <a:rPr lang="cs-CZ" b="1" dirty="0"/>
              <a:t>cukrem </a:t>
            </a:r>
            <a:r>
              <a:rPr lang="cs-CZ" dirty="0"/>
              <a:t>- vyčištěná krystalizovaná sacharóza upravená zejména do krystalů, moučky, kostek, homolí, popřípadě doplněná přídatnými látkami, látkami určenými k aromatizaci nebo kořením,</a:t>
            </a:r>
          </a:p>
        </p:txBody>
      </p:sp>
    </p:spTree>
    <p:extLst>
      <p:ext uri="{BB962C8B-B14F-4D97-AF65-F5344CB8AC3E}">
        <p14:creationId xmlns:p14="http://schemas.microsoft.com/office/powerpoint/2010/main" val="2810984852"/>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MED</a:t>
            </a:r>
            <a:endParaRPr lang="cs-CZ" dirty="0"/>
          </a:p>
        </p:txBody>
      </p:sp>
      <p:sp>
        <p:nvSpPr>
          <p:cNvPr id="3" name="Zástupný symbol pro obsah 2"/>
          <p:cNvSpPr>
            <a:spLocks noGrp="1"/>
          </p:cNvSpPr>
          <p:nvPr>
            <p:ph idx="1"/>
          </p:nvPr>
        </p:nvSpPr>
        <p:spPr/>
        <p:txBody>
          <a:bodyPr/>
          <a:lstStyle/>
          <a:p>
            <a:r>
              <a:rPr lang="cs-CZ" sz="2800" dirty="0"/>
              <a:t>a) medem - potravina přírodního sacharidového charakteru, složená převážně z glukózy, fruktózy, organických kyselin, enzymů a pevných částic zachycených při sběru sladkých šťáv květů rostlin (nektar), výměšků hmyzu na povrchu rostlin (medovice), nebo na živých částech rostlin včelami (</a:t>
            </a:r>
            <a:r>
              <a:rPr lang="cs-CZ" sz="2800" dirty="0" err="1"/>
              <a:t>Apis</a:t>
            </a:r>
            <a:r>
              <a:rPr lang="cs-CZ" sz="2800" dirty="0"/>
              <a:t> </a:t>
            </a:r>
            <a:r>
              <a:rPr lang="cs-CZ" sz="2800" dirty="0" err="1"/>
              <a:t>mellifera</a:t>
            </a:r>
            <a:r>
              <a:rPr lang="cs-CZ" sz="2800" dirty="0"/>
              <a:t>), které sbírají, přetvářejí, kombinují se svými specifickými látkami, uskladňují a nechávají dehydratovat a zrát v plástech</a:t>
            </a:r>
          </a:p>
        </p:txBody>
      </p:sp>
    </p:spTree>
    <p:extLst>
      <p:ext uri="{BB962C8B-B14F-4D97-AF65-F5344CB8AC3E}">
        <p14:creationId xmlns:p14="http://schemas.microsoft.com/office/powerpoint/2010/main" val="62707271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SLADIDLA</a:t>
            </a:r>
            <a:endParaRPr lang="cs-CZ" dirty="0"/>
          </a:p>
        </p:txBody>
      </p:sp>
      <p:sp>
        <p:nvSpPr>
          <p:cNvPr id="3" name="Zástupný symbol pro obsah 2"/>
          <p:cNvSpPr>
            <a:spLocks noGrp="1"/>
          </p:cNvSpPr>
          <p:nvPr>
            <p:ph idx="1"/>
          </p:nvPr>
        </p:nvSpPr>
        <p:spPr/>
        <p:txBody>
          <a:bodyPr/>
          <a:lstStyle/>
          <a:p>
            <a:r>
              <a:rPr lang="cs-CZ" sz="2800" b="1" dirty="0"/>
              <a:t>náhradní sladidla, přírodní sladidla, umělá </a:t>
            </a:r>
            <a:r>
              <a:rPr lang="cs-CZ" sz="2800" b="1" dirty="0" smtClean="0"/>
              <a:t>sladidla X SLADIDLA LEGISLATIVA</a:t>
            </a:r>
          </a:p>
          <a:p>
            <a:r>
              <a:rPr lang="cs-CZ" sz="2800" b="1" dirty="0" smtClean="0"/>
              <a:t>ADITIVNÍ LÁTKY</a:t>
            </a:r>
          </a:p>
          <a:p>
            <a:r>
              <a:rPr lang="cs-CZ" sz="2800" b="1" dirty="0" smtClean="0"/>
              <a:t>Sladidla </a:t>
            </a:r>
            <a:r>
              <a:rPr lang="cs-CZ" sz="2800" dirty="0"/>
              <a:t>(jiná než cukr)</a:t>
            </a:r>
            <a:r>
              <a:rPr lang="cs-CZ" sz="2800" b="1" dirty="0"/>
              <a:t>:</a:t>
            </a:r>
          </a:p>
          <a:p>
            <a:r>
              <a:rPr lang="cs-CZ" sz="2800" dirty="0"/>
              <a:t>1. pro udělení sladké chuti potravinám:</a:t>
            </a:r>
          </a:p>
          <a:p>
            <a:r>
              <a:rPr lang="cs-CZ" sz="2800" dirty="0"/>
              <a:t>bez přídavku cukru se sníženou energetickou hodnotou nebo </a:t>
            </a:r>
            <a:r>
              <a:rPr lang="cs-CZ" sz="2800" dirty="0" smtClean="0"/>
              <a:t>kde by </a:t>
            </a:r>
            <a:r>
              <a:rPr lang="cs-CZ" sz="2800" dirty="0"/>
              <a:t>hrozilo sekundární zkvašení sacharidů</a:t>
            </a:r>
          </a:p>
          <a:p>
            <a:r>
              <a:rPr lang="cs-CZ" sz="2800" dirty="0"/>
              <a:t>2. jako stolní sladidla: "Stolní sladidlo na bázi…“</a:t>
            </a:r>
          </a:p>
        </p:txBody>
      </p:sp>
    </p:spTree>
    <p:extLst>
      <p:ext uri="{BB962C8B-B14F-4D97-AF65-F5344CB8AC3E}">
        <p14:creationId xmlns:p14="http://schemas.microsoft.com/office/powerpoint/2010/main" val="2064201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idx="4294967295"/>
          </p:nvPr>
        </p:nvSpPr>
        <p:spPr>
          <a:xfrm>
            <a:off x="1187450" y="277813"/>
            <a:ext cx="7499350" cy="1150937"/>
          </a:xfrm>
        </p:spPr>
        <p:txBody>
          <a:bodyPr>
            <a:normAutofit/>
          </a:bodyPr>
          <a:lstStyle/>
          <a:p>
            <a:r>
              <a:rPr lang="cs-CZ" altLang="cs-CZ" b="1">
                <a:effectLst>
                  <a:outerShdw blurRad="38100" dist="38100" dir="2700000" algn="tl">
                    <a:srgbClr val="C0C0C0"/>
                  </a:outerShdw>
                </a:effectLst>
                <a:latin typeface="Calibri" panose="020F0502020204030204" pitchFamily="34" charset="0"/>
              </a:rPr>
              <a:t>Obecné zásady</a:t>
            </a:r>
            <a:endParaRPr lang="cs-CZ" altLang="cs-CZ">
              <a:effectLst>
                <a:outerShdw blurRad="38100" dist="38100" dir="2700000" algn="tl">
                  <a:srgbClr val="C0C0C0"/>
                </a:outerShdw>
              </a:effectLst>
              <a:latin typeface="Calibri" panose="020F0502020204030204" pitchFamily="34" charset="0"/>
            </a:endParaRPr>
          </a:p>
        </p:txBody>
      </p:sp>
      <p:sp>
        <p:nvSpPr>
          <p:cNvPr id="9219" name="Zástupný symbol pro obsah 5"/>
          <p:cNvSpPr>
            <a:spLocks noGrp="1"/>
          </p:cNvSpPr>
          <p:nvPr>
            <p:ph idx="4294967295"/>
          </p:nvPr>
        </p:nvSpPr>
        <p:spPr>
          <a:xfrm>
            <a:off x="1258888" y="1341438"/>
            <a:ext cx="7399337" cy="4530725"/>
          </a:xfrm>
        </p:spPr>
        <p:txBody>
          <a:bodyPr/>
          <a:lstStyle/>
          <a:p>
            <a:pPr marL="365125" indent="-282575">
              <a:buFont typeface="Wingdings" panose="05000000000000000000" pitchFamily="2" charset="2"/>
              <a:buNone/>
            </a:pPr>
            <a:r>
              <a:rPr lang="cs-CZ" altLang="cs-CZ" sz="3600" b="1">
                <a:solidFill>
                  <a:schemeClr val="tx2"/>
                </a:solidFill>
                <a:latin typeface="Calibri" panose="020F0502020204030204" pitchFamily="34" charset="0"/>
              </a:rPr>
              <a:t>Výživová a </a:t>
            </a:r>
            <a:r>
              <a:rPr lang="cs-CZ" altLang="cs-CZ" b="1">
                <a:solidFill>
                  <a:schemeClr val="tx2"/>
                </a:solidFill>
                <a:latin typeface="Calibri" panose="020F0502020204030204" pitchFamily="34" charset="0"/>
              </a:rPr>
              <a:t>zdravotní</a:t>
            </a:r>
            <a:r>
              <a:rPr lang="cs-CZ" altLang="cs-CZ" sz="3600" b="1">
                <a:solidFill>
                  <a:schemeClr val="tx2"/>
                </a:solidFill>
                <a:latin typeface="Calibri" panose="020F0502020204030204" pitchFamily="34" charset="0"/>
              </a:rPr>
              <a:t> tvrzení nesmí:</a:t>
            </a:r>
          </a:p>
          <a:p>
            <a:pPr marL="365125" indent="-282575">
              <a:buFont typeface="Wingdings" panose="05000000000000000000" pitchFamily="2" charset="2"/>
              <a:buChar char="ü"/>
            </a:pPr>
            <a:r>
              <a:rPr lang="cs-CZ" altLang="cs-CZ" sz="2200">
                <a:latin typeface="Calibri" panose="020F0502020204030204" pitchFamily="34" charset="0"/>
              </a:rPr>
              <a:t>být nepravdivá, dvojsmyslná nebo klamavá</a:t>
            </a:r>
          </a:p>
          <a:p>
            <a:pPr marL="365125" indent="-282575">
              <a:buFont typeface="Wingdings" panose="05000000000000000000" pitchFamily="2" charset="2"/>
              <a:buChar char="ü"/>
            </a:pPr>
            <a:r>
              <a:rPr lang="cs-CZ" altLang="cs-CZ" sz="2200">
                <a:latin typeface="Calibri" panose="020F0502020204030204" pitchFamily="34" charset="0"/>
              </a:rPr>
              <a:t>vyvolávat pochybnosti o bezpečnosti nebo výživové přiměřenosti jiných potravin</a:t>
            </a:r>
          </a:p>
          <a:p>
            <a:pPr marL="365125" indent="-282575">
              <a:buFont typeface="Wingdings" panose="05000000000000000000" pitchFamily="2" charset="2"/>
              <a:buChar char="ü"/>
            </a:pPr>
            <a:r>
              <a:rPr lang="cs-CZ" altLang="cs-CZ" sz="2200">
                <a:latin typeface="Calibri" panose="020F0502020204030204" pitchFamily="34" charset="0"/>
              </a:rPr>
              <a:t>nabádat k nadměrné konzumaci určité potraviny</a:t>
            </a:r>
          </a:p>
          <a:p>
            <a:pPr marL="365125" indent="-282575">
              <a:buFont typeface="Wingdings" panose="05000000000000000000" pitchFamily="2" charset="2"/>
              <a:buChar char="ü"/>
            </a:pPr>
            <a:r>
              <a:rPr lang="cs-CZ" altLang="cs-CZ" sz="2200">
                <a:latin typeface="Calibri" panose="020F0502020204030204" pitchFamily="34" charset="0"/>
              </a:rPr>
              <a:t>uvádět nebo naznačovat, že vyvážená a různorodá strava nemůže obecně zajistit přiměřené množství živin</a:t>
            </a:r>
          </a:p>
          <a:p>
            <a:pPr marL="365125" indent="-282575">
              <a:buFont typeface="Wingdings" panose="05000000000000000000" pitchFamily="2" charset="2"/>
              <a:buChar char="ü"/>
            </a:pPr>
            <a:r>
              <a:rPr lang="cs-CZ" altLang="cs-CZ" sz="2200">
                <a:latin typeface="Calibri" panose="020F0502020204030204" pitchFamily="34" charset="0"/>
              </a:rPr>
              <a:t>odkazovat na změny tělesných funkcí, které by mohly u spotřebitelů vzbuzovat strach a to jak pomocí textu, tak obrazově, graficky a symbolicky</a:t>
            </a:r>
          </a:p>
        </p:txBody>
      </p:sp>
      <p:sp>
        <p:nvSpPr>
          <p:cNvPr id="6148" name="Zástupný symbol pro datum 3"/>
          <p:cNvSpPr txBox="1">
            <a:spLocks noGrp="1"/>
          </p:cNvSpPr>
          <p:nvPr/>
        </p:nvSpPr>
        <p:spPr>
          <a:xfrm>
            <a:off x="3581400" y="6305550"/>
            <a:ext cx="2133600" cy="476250"/>
          </a:xfrm>
          <a:prstGeom prst="rect">
            <a:avLst/>
          </a:prstGeom>
          <a:noFill/>
        </p:spPr>
        <p:txBody>
          <a:bodyPr anchor="b"/>
          <a:lstStyle/>
          <a:p>
            <a:pPr algn="r">
              <a:defRPr/>
            </a:pPr>
            <a:r>
              <a:rPr lang="cs-CZ" sz="1200">
                <a:solidFill>
                  <a:schemeClr val="bg2">
                    <a:shade val="50000"/>
                    <a:satMod val="200000"/>
                  </a:schemeClr>
                </a:solidFill>
                <a:latin typeface="Times New Roman" pitchFamily="18" charset="0"/>
              </a:rPr>
              <a:t>2.3.2011</a:t>
            </a:r>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mtClean="0">
                <a:effectLst/>
              </a:rPr>
              <a:t>Přirozená sladidla - Cukr</a:t>
            </a:r>
          </a:p>
        </p:txBody>
      </p:sp>
      <p:sp>
        <p:nvSpPr>
          <p:cNvPr id="50179" name="Rectangle 3"/>
          <p:cNvSpPr>
            <a:spLocks noGrp="1"/>
          </p:cNvSpPr>
          <p:nvPr>
            <p:ph type="body" idx="1"/>
          </p:nvPr>
        </p:nvSpPr>
        <p:spPr/>
        <p:txBody>
          <a:bodyPr/>
          <a:lstStyle/>
          <a:p>
            <a:pPr>
              <a:lnSpc>
                <a:spcPct val="90000"/>
              </a:lnSpc>
            </a:pPr>
            <a:r>
              <a:rPr lang="cs-CZ" altLang="cs-CZ" sz="2400" smtClean="0"/>
              <a:t>Původním a nejrozšířenějším sladidlem – med</a:t>
            </a:r>
          </a:p>
          <a:p>
            <a:pPr>
              <a:lnSpc>
                <a:spcPct val="90000"/>
              </a:lnSpc>
            </a:pPr>
            <a:r>
              <a:rPr lang="cs-CZ" altLang="cs-CZ" sz="2400" smtClean="0"/>
              <a:t>Divoké včely – sbírání medu před vznikem zemědělství- konec paleolitu</a:t>
            </a:r>
          </a:p>
          <a:p>
            <a:pPr>
              <a:lnSpc>
                <a:spcPct val="90000"/>
              </a:lnSpc>
            </a:pPr>
            <a:r>
              <a:rPr lang="cs-CZ" altLang="cs-CZ" sz="2400" smtClean="0"/>
              <a:t>Ve střední Evropě  brtě v dutinách starých stromů</a:t>
            </a:r>
          </a:p>
          <a:p>
            <a:pPr>
              <a:lnSpc>
                <a:spcPct val="90000"/>
              </a:lnSpc>
            </a:pPr>
            <a:r>
              <a:rPr lang="cs-CZ" altLang="cs-CZ" sz="2400" smtClean="0"/>
              <a:t>Skutečné úly v 9.století v našich zemích –zpráva o včelařství na dvoře velkomoravského Svatopluka</a:t>
            </a:r>
          </a:p>
          <a:p>
            <a:pPr>
              <a:lnSpc>
                <a:spcPct val="90000"/>
              </a:lnSpc>
            </a:pPr>
            <a:r>
              <a:rPr lang="cs-CZ" altLang="cs-CZ" sz="2400" smtClean="0"/>
              <a:t>Chov včel 17. stol. J.A.Komenský spisy</a:t>
            </a:r>
          </a:p>
          <a:p>
            <a:pPr>
              <a:lnSpc>
                <a:spcPct val="90000"/>
              </a:lnSpc>
            </a:pPr>
            <a:r>
              <a:rPr lang="cs-CZ" altLang="cs-CZ" sz="2400" smtClean="0"/>
              <a:t>Velmi starobylým sladidlem sladká míza stromů a sirup, který se z ní získával – palmy, javor, bříza</a:t>
            </a:r>
          </a:p>
          <a:p>
            <a:pPr>
              <a:lnSpc>
                <a:spcPct val="90000"/>
              </a:lnSpc>
            </a:pPr>
            <a:r>
              <a:rPr lang="cs-CZ" altLang="cs-CZ" sz="2400" smtClean="0"/>
              <a:t>Dnes javorový sirup, cukr – Kanada, USA</a:t>
            </a:r>
          </a:p>
          <a:p>
            <a:pPr>
              <a:lnSpc>
                <a:spcPct val="90000"/>
              </a:lnSpc>
            </a:pPr>
            <a:r>
              <a:rPr lang="cs-CZ" altLang="cs-CZ" sz="2400" smtClean="0"/>
              <a:t>Hroznová šťáva, sušené ovoce nebo přešlé mrazem</a:t>
            </a:r>
          </a:p>
          <a:p>
            <a:pPr>
              <a:lnSpc>
                <a:spcPct val="90000"/>
              </a:lnSpc>
            </a:pPr>
            <a:endParaRPr lang="cs-CZ" altLang="cs-CZ" sz="2400" smtClean="0"/>
          </a:p>
        </p:txBody>
      </p:sp>
    </p:spTree>
    <p:extLst>
      <p:ext uri="{BB962C8B-B14F-4D97-AF65-F5344CB8AC3E}">
        <p14:creationId xmlns:p14="http://schemas.microsoft.com/office/powerpoint/2010/main" val="428918185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cs-CZ" altLang="cs-CZ" smtClean="0">
              <a:effectLst/>
            </a:endParaRPr>
          </a:p>
        </p:txBody>
      </p:sp>
      <p:sp>
        <p:nvSpPr>
          <p:cNvPr id="52227" name="Rectangle 3"/>
          <p:cNvSpPr>
            <a:spLocks noGrp="1"/>
          </p:cNvSpPr>
          <p:nvPr>
            <p:ph type="body" idx="1"/>
          </p:nvPr>
        </p:nvSpPr>
        <p:spPr/>
        <p:txBody>
          <a:bodyPr/>
          <a:lstStyle/>
          <a:p>
            <a:pPr>
              <a:lnSpc>
                <a:spcPct val="90000"/>
              </a:lnSpc>
            </a:pPr>
            <a:r>
              <a:rPr lang="cs-CZ" altLang="cs-CZ" sz="2000" smtClean="0"/>
              <a:t>Cukr třtinový pochází z Indie – cukr  již v 1.tisíciletí př.n.l. – do severní Afriky</a:t>
            </a:r>
          </a:p>
          <a:p>
            <a:pPr>
              <a:lnSpc>
                <a:spcPct val="90000"/>
              </a:lnSpc>
            </a:pPr>
            <a:r>
              <a:rPr lang="cs-CZ" altLang="cs-CZ" sz="2000" smtClean="0"/>
              <a:t>15.stol. do Latinské Ameriky</a:t>
            </a:r>
          </a:p>
          <a:p>
            <a:pPr>
              <a:lnSpc>
                <a:spcPct val="90000"/>
              </a:lnSpc>
            </a:pPr>
            <a:r>
              <a:rPr lang="cs-CZ" altLang="cs-CZ" sz="2000" smtClean="0"/>
              <a:t>Španělsko první zemí, kde se sladí cukrem v 8. stol.</a:t>
            </a:r>
          </a:p>
          <a:p>
            <a:pPr>
              <a:lnSpc>
                <a:spcPct val="90000"/>
              </a:lnSpc>
            </a:pPr>
            <a:r>
              <a:rPr lang="cs-CZ" altLang="cs-CZ" sz="2000" smtClean="0"/>
              <a:t> V lékařství než na slazení</a:t>
            </a:r>
          </a:p>
          <a:p>
            <a:pPr>
              <a:lnSpc>
                <a:spcPct val="90000"/>
              </a:lnSpc>
            </a:pPr>
            <a:r>
              <a:rPr lang="cs-CZ" altLang="cs-CZ" sz="2000" smtClean="0"/>
              <a:t>Střední Evropa v15.st. v nejstarších českých kuchařských knihách – jako koření</a:t>
            </a:r>
          </a:p>
          <a:p>
            <a:pPr>
              <a:lnSpc>
                <a:spcPct val="90000"/>
              </a:lnSpc>
            </a:pPr>
            <a:r>
              <a:rPr lang="cs-CZ" altLang="cs-CZ" sz="2000" smtClean="0"/>
              <a:t>16.stol.  Za 100 kg cukru se platilo jako za 3 krmené voly</a:t>
            </a:r>
          </a:p>
          <a:p>
            <a:pPr>
              <a:lnSpc>
                <a:spcPct val="90000"/>
              </a:lnSpc>
            </a:pPr>
            <a:r>
              <a:rPr lang="cs-CZ" altLang="cs-CZ" sz="2000" smtClean="0"/>
              <a:t>Na cukroví zejména v 17. století –bonbóny, koláčky, zavařeniny</a:t>
            </a:r>
          </a:p>
          <a:p>
            <a:pPr>
              <a:lnSpc>
                <a:spcPct val="90000"/>
              </a:lnSpc>
            </a:pPr>
            <a:r>
              <a:rPr lang="cs-CZ" altLang="cs-CZ" sz="2000" smtClean="0"/>
              <a:t>Cukrová řepa – v roce 1747 důkaz o přítomnosti cukru v kořenech – šlechtění a pak pěstování pro cukr – rozšíření za napoleonských válek- blokáda přístavů</a:t>
            </a:r>
          </a:p>
        </p:txBody>
      </p:sp>
    </p:spTree>
    <p:extLst>
      <p:ext uri="{BB962C8B-B14F-4D97-AF65-F5344CB8AC3E}">
        <p14:creationId xmlns:p14="http://schemas.microsoft.com/office/powerpoint/2010/main" val="134049444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cs-CZ" altLang="cs-CZ" smtClean="0">
              <a:effectLst/>
            </a:endParaRPr>
          </a:p>
        </p:txBody>
      </p:sp>
      <p:sp>
        <p:nvSpPr>
          <p:cNvPr id="66563" name="Rectangle 3"/>
          <p:cNvSpPr>
            <a:spLocks noGrp="1"/>
          </p:cNvSpPr>
          <p:nvPr>
            <p:ph type="body" idx="1"/>
          </p:nvPr>
        </p:nvSpPr>
        <p:spPr/>
        <p:txBody>
          <a:bodyPr/>
          <a:lstStyle/>
          <a:p>
            <a:pPr>
              <a:lnSpc>
                <a:spcPct val="80000"/>
              </a:lnSpc>
            </a:pPr>
            <a:r>
              <a:rPr lang="cs-CZ" altLang="cs-CZ" sz="2800" b="1" dirty="0" err="1" smtClean="0"/>
              <a:t>Antikariogenní</a:t>
            </a:r>
            <a:r>
              <a:rPr lang="cs-CZ" altLang="cs-CZ" sz="2800" dirty="0" smtClean="0"/>
              <a:t> : Potraviny nebo složky potravin, které mohou zvýšit pH slin na alkalickou úroveň a chránit zubní sklovinu</a:t>
            </a:r>
          </a:p>
          <a:p>
            <a:pPr>
              <a:lnSpc>
                <a:spcPct val="80000"/>
              </a:lnSpc>
            </a:pPr>
            <a:r>
              <a:rPr lang="cs-CZ" altLang="cs-CZ" sz="2800" b="1" dirty="0" smtClean="0"/>
              <a:t>Kariogenní </a:t>
            </a:r>
            <a:r>
              <a:rPr lang="cs-CZ" altLang="cs-CZ" sz="2800" dirty="0" smtClean="0"/>
              <a:t>: Potraviny / nápoje, které obsahují zkvasitelné sacharidy, které mohou způsobit pokles pH </a:t>
            </a:r>
            <a:r>
              <a:rPr lang="cs-CZ" altLang="cs-CZ" sz="2400" dirty="0" smtClean="0"/>
              <a:t>slin(K. MLÉČNÁ, OCTOVÁ, MRAVENČÍ</a:t>
            </a:r>
            <a:r>
              <a:rPr lang="cs-CZ" altLang="cs-CZ" sz="2800" dirty="0" smtClean="0"/>
              <a:t>)  pod 5.5 a demineralizaci při kontaktu s mikroorganismy v </a:t>
            </a:r>
            <a:r>
              <a:rPr lang="cs-CZ" altLang="cs-CZ" sz="2800" dirty="0" err="1" smtClean="0"/>
              <a:t>d.ú</a:t>
            </a:r>
            <a:r>
              <a:rPr lang="cs-CZ" altLang="cs-CZ" sz="2800" dirty="0" smtClean="0"/>
              <a:t>. </a:t>
            </a:r>
          </a:p>
          <a:p>
            <a:pPr>
              <a:lnSpc>
                <a:spcPct val="80000"/>
              </a:lnSpc>
            </a:pPr>
            <a:r>
              <a:rPr lang="cs-CZ" altLang="cs-CZ" sz="2800" b="1" dirty="0" err="1" smtClean="0"/>
              <a:t>Kariostatický</a:t>
            </a:r>
            <a:r>
              <a:rPr lang="cs-CZ" altLang="cs-CZ" sz="2800" dirty="0" smtClean="0"/>
              <a:t> : Potraviny, které nejsou metabolizovány mikroorganismy plaku a </a:t>
            </a:r>
            <a:br>
              <a:rPr lang="cs-CZ" altLang="cs-CZ" sz="2800" dirty="0" smtClean="0"/>
            </a:br>
            <a:r>
              <a:rPr lang="cs-CZ" altLang="cs-CZ" sz="2800" dirty="0" smtClean="0"/>
              <a:t>následně nezpůsobují pokles pH slin pod 5,5 do 30 minut </a:t>
            </a:r>
          </a:p>
        </p:txBody>
      </p:sp>
    </p:spTree>
    <p:extLst>
      <p:ext uri="{BB962C8B-B14F-4D97-AF65-F5344CB8AC3E}">
        <p14:creationId xmlns:p14="http://schemas.microsoft.com/office/powerpoint/2010/main" val="391007715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Ovoce a zubní kaz</a:t>
            </a:r>
            <a:endParaRPr lang="cs-CZ" dirty="0">
              <a:solidFill>
                <a:schemeClr val="tx2">
                  <a:satMod val="130000"/>
                </a:schemeClr>
              </a:solidFill>
            </a:endParaRPr>
          </a:p>
        </p:txBody>
      </p:sp>
      <p:sp>
        <p:nvSpPr>
          <p:cNvPr id="54275" name="Zástupný symbol pro obsah 2"/>
          <p:cNvSpPr>
            <a:spLocks noGrp="1"/>
          </p:cNvSpPr>
          <p:nvPr>
            <p:ph idx="1"/>
          </p:nvPr>
        </p:nvSpPr>
        <p:spPr>
          <a:xfrm>
            <a:off x="1116013" y="1341438"/>
            <a:ext cx="7862887" cy="4748212"/>
          </a:xfrm>
        </p:spPr>
        <p:txBody>
          <a:bodyPr/>
          <a:lstStyle/>
          <a:p>
            <a:pPr eaLnBrk="1" hangingPunct="1"/>
            <a:r>
              <a:rPr lang="cs-CZ" altLang="cs-CZ" sz="2400" dirty="0" smtClean="0"/>
              <a:t>Obecně ovoce a ovocné šťávy –zdravé potraviny</a:t>
            </a:r>
          </a:p>
          <a:p>
            <a:pPr eaLnBrk="1" hangingPunct="1"/>
            <a:r>
              <a:rPr lang="cs-CZ" altLang="cs-CZ" sz="2400" dirty="0" smtClean="0"/>
              <a:t>Mezi laiky jablko přirozený  “zubní kartáček“</a:t>
            </a:r>
          </a:p>
          <a:p>
            <a:pPr eaLnBrk="1" hangingPunct="1"/>
            <a:r>
              <a:rPr lang="cs-CZ" altLang="cs-CZ" sz="2400" dirty="0" smtClean="0"/>
              <a:t>Po rozkousání jablka pokles pH jako po roztoku 10% sacharózy, ještě více  po konzumaci  banánu</a:t>
            </a:r>
          </a:p>
          <a:p>
            <a:pPr eaLnBrk="1" hangingPunct="1"/>
            <a:r>
              <a:rPr lang="cs-CZ" altLang="cs-CZ" sz="2400" dirty="0" smtClean="0"/>
              <a:t>Méně kariogenní než sacharóza</a:t>
            </a:r>
          </a:p>
          <a:p>
            <a:pPr eaLnBrk="1" hangingPunct="1"/>
            <a:r>
              <a:rPr lang="cs-CZ" altLang="cs-CZ" sz="2400" dirty="0" smtClean="0"/>
              <a:t>rizikem je nadměrná konzumace –(17x/den)</a:t>
            </a:r>
          </a:p>
          <a:p>
            <a:pPr eaLnBrk="1" hangingPunct="1"/>
            <a:r>
              <a:rPr lang="cs-CZ" altLang="cs-CZ" sz="2400" dirty="0" smtClean="0"/>
              <a:t>čerstvé ovocné šťávy: potenciálně kariogenní</a:t>
            </a:r>
          </a:p>
          <a:p>
            <a:pPr eaLnBrk="1" hangingPunct="1"/>
            <a:r>
              <a:rPr lang="cs-CZ" altLang="cs-CZ" sz="2400" dirty="0" smtClean="0"/>
              <a:t>sušené ovoce: více kariogenní než čerstvé</a:t>
            </a:r>
          </a:p>
          <a:p>
            <a:pPr eaLnBrk="1" hangingPunct="1"/>
            <a:r>
              <a:rPr lang="cs-CZ" altLang="cs-CZ" sz="2400" dirty="0" smtClean="0"/>
              <a:t>vyžaduje delší žvýkání → stimuluje salivaci → neutralizuje kyseliny</a:t>
            </a:r>
          </a:p>
          <a:p>
            <a:pPr eaLnBrk="1" hangingPunct="1"/>
            <a:endParaRPr lang="cs-CZ" altLang="cs-CZ" sz="2400" dirty="0" smtClean="0"/>
          </a:p>
          <a:p>
            <a:pPr eaLnBrk="1" hangingPunct="1">
              <a:buFont typeface="Wingdings 2" panose="05020102010507070707" pitchFamily="18" charset="2"/>
              <a:buNone/>
            </a:pPr>
            <a:r>
              <a:rPr lang="cs-CZ" altLang="cs-CZ" sz="2400" dirty="0" smtClean="0"/>
              <a:t> </a:t>
            </a:r>
            <a:r>
              <a:rPr lang="cs-CZ" altLang="cs-CZ" sz="2400" dirty="0" smtClean="0">
                <a:latin typeface="Calibri" panose="020F0502020204030204" pitchFamily="34" charset="0"/>
              </a:rPr>
              <a:t> </a:t>
            </a:r>
          </a:p>
        </p:txBody>
      </p:sp>
      <p:pic>
        <p:nvPicPr>
          <p:cNvPr id="54276" name="Picture 2" descr="Fruitsala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724400"/>
            <a:ext cx="2500312"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30713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7" name="Rectangle 5"/>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fontScale="90000"/>
          </a:bodyPr>
          <a:lstStyle/>
          <a:p>
            <a:pPr>
              <a:defRPr/>
            </a:pPr>
            <a:r>
              <a:rPr lang="cs-CZ" altLang="cs-CZ" sz="3500" dirty="0" smtClean="0">
                <a:effectLst/>
              </a:rPr>
              <a:t/>
            </a:r>
            <a:br>
              <a:rPr lang="cs-CZ" altLang="cs-CZ" sz="3500" dirty="0" smtClean="0">
                <a:effectLst/>
              </a:rPr>
            </a:br>
            <a:r>
              <a:rPr lang="cs-CZ" altLang="cs-CZ" sz="3500" dirty="0" smtClean="0">
                <a:effectLst/>
              </a:rPr>
              <a:t/>
            </a:r>
            <a:br>
              <a:rPr lang="cs-CZ" altLang="cs-CZ" sz="3500" dirty="0" smtClean="0">
                <a:effectLst/>
              </a:rPr>
            </a:br>
            <a:r>
              <a:rPr lang="cs-CZ" altLang="cs-CZ" sz="3500" dirty="0" smtClean="0">
                <a:effectLst/>
              </a:rPr>
              <a:t/>
            </a:r>
            <a:br>
              <a:rPr lang="cs-CZ" altLang="cs-CZ" sz="3500" dirty="0" smtClean="0">
                <a:effectLst/>
              </a:rPr>
            </a:br>
            <a:r>
              <a:rPr lang="cs-CZ" altLang="cs-CZ" sz="3500" dirty="0" smtClean="0">
                <a:effectLst/>
              </a:rPr>
              <a:t/>
            </a:r>
            <a:br>
              <a:rPr lang="cs-CZ" altLang="cs-CZ" sz="3500" dirty="0" smtClean="0">
                <a:effectLst/>
              </a:rPr>
            </a:br>
            <a:r>
              <a:rPr lang="cs-CZ" altLang="cs-CZ" sz="3500" dirty="0" smtClean="0">
                <a:effectLst/>
              </a:rPr>
              <a:t/>
            </a:r>
            <a:br>
              <a:rPr lang="cs-CZ" altLang="cs-CZ" sz="3500" dirty="0" smtClean="0">
                <a:effectLst/>
              </a:rPr>
            </a:br>
            <a:r>
              <a:rPr lang="cs-CZ" altLang="cs-CZ" sz="2400" dirty="0" smtClean="0">
                <a:solidFill>
                  <a:schemeClr val="tx1"/>
                </a:solidFill>
                <a:effectLst/>
              </a:rPr>
              <a:t>Na zvířatech jablka a citrusy podporuji vznik zubního kazu a banán více než sacharóza nebo čokoláda – vysoká konzumace</a:t>
            </a:r>
            <a:br>
              <a:rPr lang="cs-CZ" altLang="cs-CZ" sz="2400" dirty="0" smtClean="0">
                <a:solidFill>
                  <a:schemeClr val="tx1"/>
                </a:solidFill>
                <a:effectLst/>
              </a:rPr>
            </a:br>
            <a:r>
              <a:rPr lang="cs-CZ" altLang="cs-CZ" sz="2400" dirty="0" smtClean="0">
                <a:solidFill>
                  <a:schemeClr val="tx1"/>
                </a:solidFill>
                <a:effectLst/>
              </a:rPr>
              <a:t>obsah kyselin - eroze - odložit čištění o 20-30 minut</a:t>
            </a:r>
            <a:br>
              <a:rPr lang="cs-CZ" altLang="cs-CZ" sz="2400" dirty="0" smtClean="0">
                <a:solidFill>
                  <a:schemeClr val="tx1"/>
                </a:solidFill>
                <a:effectLst/>
              </a:rPr>
            </a:br>
            <a:r>
              <a:rPr lang="cs-CZ" altLang="cs-CZ" sz="2400" dirty="0" smtClean="0">
                <a:solidFill>
                  <a:schemeClr val="tx1"/>
                </a:solidFill>
              </a:rPr>
              <a:t>Sušené ovoce více kariogenní – porušena buněčná struktura-uvolní se volný cukr – delší ústní </a:t>
            </a:r>
            <a:r>
              <a:rPr lang="cs-CZ" altLang="cs-CZ" sz="2400" smtClean="0">
                <a:solidFill>
                  <a:schemeClr val="tx1"/>
                </a:solidFill>
              </a:rPr>
              <a:t>clearence</a:t>
            </a:r>
            <a:endParaRPr lang="cs-CZ" altLang="cs-CZ" sz="2400" dirty="0" smtClean="0">
              <a:solidFill>
                <a:schemeClr val="tx1"/>
              </a:solidFill>
              <a:effectLst/>
            </a:endParaRPr>
          </a:p>
        </p:txBody>
      </p:sp>
      <p:pic>
        <p:nvPicPr>
          <p:cNvPr id="5632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59338" y="3429000"/>
            <a:ext cx="2247900" cy="2247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8653665"/>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mléčné výrobky.jpg"/>
          <p:cNvPicPr>
            <a:picLocks noChangeAspect="1"/>
          </p:cNvPicPr>
          <p:nvPr/>
        </p:nvPicPr>
        <p:blipFill>
          <a:blip r:embed="rId3"/>
          <a:srcRect b="9091"/>
          <a:stretch>
            <a:fillRect/>
          </a:stretch>
        </p:blipFill>
        <p:spPr>
          <a:xfrm>
            <a:off x="6572264" y="0"/>
            <a:ext cx="2309807" cy="1539876"/>
          </a:xfrm>
          <a:prstGeom prst="rect">
            <a:avLst/>
          </a:prstGeom>
          <a:ln>
            <a:noFill/>
          </a:ln>
          <a:effectLst>
            <a:softEdge rad="112500"/>
          </a:effectLst>
        </p:spPr>
      </p:pic>
      <p:pic>
        <p:nvPicPr>
          <p:cNvPr id="58371" name="Picture 2" descr="Mil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214313"/>
            <a:ext cx="17430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1857375" y="428625"/>
            <a:ext cx="6800850" cy="1071563"/>
          </a:xfrm>
        </p:spPr>
        <p:txBody>
          <a:bodyPr/>
          <a:lstStyle/>
          <a:p>
            <a:pPr eaLnBrk="1" fontAlgn="auto" hangingPunct="1">
              <a:spcAft>
                <a:spcPts val="0"/>
              </a:spcAft>
              <a:defRPr/>
            </a:pPr>
            <a:r>
              <a:rPr lang="cs-CZ" dirty="0" smtClean="0">
                <a:solidFill>
                  <a:schemeClr val="tx2">
                    <a:satMod val="130000"/>
                  </a:schemeClr>
                </a:solidFill>
              </a:rPr>
              <a:t>Mléko a sýry</a:t>
            </a:r>
            <a:endParaRPr lang="cs-CZ" dirty="0">
              <a:solidFill>
                <a:schemeClr val="tx2">
                  <a:satMod val="130000"/>
                </a:schemeClr>
              </a:solidFill>
            </a:endParaRPr>
          </a:p>
        </p:txBody>
      </p:sp>
      <p:sp>
        <p:nvSpPr>
          <p:cNvPr id="58373" name="Zástupný symbol pro obsah 2"/>
          <p:cNvSpPr>
            <a:spLocks noGrp="1"/>
          </p:cNvSpPr>
          <p:nvPr>
            <p:ph idx="1"/>
          </p:nvPr>
        </p:nvSpPr>
        <p:spPr>
          <a:xfrm>
            <a:off x="1071563" y="1714500"/>
            <a:ext cx="7643812" cy="4643438"/>
          </a:xfrm>
        </p:spPr>
        <p:txBody>
          <a:bodyPr/>
          <a:lstStyle/>
          <a:p>
            <a:pPr eaLnBrk="1" hangingPunct="1">
              <a:lnSpc>
                <a:spcPct val="90000"/>
              </a:lnSpc>
            </a:pPr>
            <a:r>
              <a:rPr lang="cs-CZ" altLang="cs-CZ" sz="2400" b="1" smtClean="0"/>
              <a:t>Mléko</a:t>
            </a:r>
            <a:r>
              <a:rPr lang="cs-CZ" altLang="cs-CZ" sz="2400" smtClean="0"/>
              <a:t> (laktóza, vápník, fosfor a kasein) s přidáním cukru nevhodné  </a:t>
            </a:r>
          </a:p>
          <a:p>
            <a:pPr eaLnBrk="1" hangingPunct="1">
              <a:lnSpc>
                <a:spcPct val="90000"/>
              </a:lnSpc>
            </a:pPr>
            <a:r>
              <a:rPr lang="cs-CZ" altLang="cs-CZ" sz="2400" b="1" smtClean="0"/>
              <a:t>Sýry</a:t>
            </a:r>
            <a:r>
              <a:rPr lang="cs-CZ" altLang="cs-CZ" sz="2400" smtClean="0"/>
              <a:t> (kasein, vápník, fosfor) – kariostatické potraviny, prokazatelné snížení výskytu zubního kazu - neutralizace kyselin v zubním plaku</a:t>
            </a:r>
          </a:p>
          <a:p>
            <a:pPr eaLnBrk="1" hangingPunct="1">
              <a:lnSpc>
                <a:spcPct val="90000"/>
              </a:lnSpc>
              <a:buFont typeface="Wingdings 2" panose="05020102010507070707" pitchFamily="18" charset="2"/>
              <a:buNone/>
            </a:pPr>
            <a:r>
              <a:rPr lang="cs-CZ" altLang="cs-CZ" sz="2400" smtClean="0"/>
              <a:t>   → stimulace salivace → ↑ koncentrace vápníku a fosforu brání poškození skloviny jejich ukládaním, kasein na povrchu skloviny zpomaluje vývoj kariézního procesu</a:t>
            </a:r>
          </a:p>
          <a:p>
            <a:pPr eaLnBrk="1" hangingPunct="1">
              <a:lnSpc>
                <a:spcPct val="90000"/>
              </a:lnSpc>
            </a:pPr>
            <a:r>
              <a:rPr lang="cs-CZ" altLang="cs-CZ" sz="2400" smtClean="0"/>
              <a:t>součást hlavního jídla (20 min po) → úprava vzniklého kyselého pH; vápník a proteiny podporují remineralizaci skloviny</a:t>
            </a:r>
          </a:p>
          <a:p>
            <a:pPr eaLnBrk="1" hangingPunct="1">
              <a:lnSpc>
                <a:spcPct val="90000"/>
              </a:lnSpc>
            </a:pPr>
            <a:endParaRPr lang="cs-CZ" altLang="cs-CZ" sz="2400" smtClean="0"/>
          </a:p>
        </p:txBody>
      </p:sp>
    </p:spTree>
    <p:extLst>
      <p:ext uri="{BB962C8B-B14F-4D97-AF65-F5344CB8AC3E}">
        <p14:creationId xmlns:p14="http://schemas.microsoft.com/office/powerpoint/2010/main" val="100377575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Žvýkačky</a:t>
            </a:r>
            <a:endParaRPr lang="cs-CZ" dirty="0">
              <a:solidFill>
                <a:schemeClr val="tx2">
                  <a:satMod val="130000"/>
                </a:schemeClr>
              </a:solidFill>
            </a:endParaRPr>
          </a:p>
        </p:txBody>
      </p:sp>
      <p:sp>
        <p:nvSpPr>
          <p:cNvPr id="60419" name="Zástupný symbol pro obsah 2"/>
          <p:cNvSpPr>
            <a:spLocks noGrp="1"/>
          </p:cNvSpPr>
          <p:nvPr>
            <p:ph idx="1"/>
          </p:nvPr>
        </p:nvSpPr>
        <p:spPr>
          <a:xfrm>
            <a:off x="1071563" y="1643063"/>
            <a:ext cx="7862887" cy="4605337"/>
          </a:xfrm>
        </p:spPr>
        <p:txBody>
          <a:bodyPr/>
          <a:lstStyle/>
          <a:p>
            <a:pPr eaLnBrk="1" hangingPunct="1"/>
            <a:r>
              <a:rPr lang="cs-CZ" altLang="cs-CZ" smtClean="0"/>
              <a:t>žvýkačky bez cukru (sacharóza nahrazena polyoly-xylitol) – protektivní</a:t>
            </a:r>
          </a:p>
          <a:p>
            <a:pPr eaLnBrk="1" hangingPunct="1"/>
            <a:r>
              <a:rPr lang="cs-CZ" altLang="cs-CZ" smtClean="0"/>
              <a:t>neodstraňují zbytky jídla a plak</a:t>
            </a:r>
          </a:p>
          <a:p>
            <a:pPr eaLnBrk="1" hangingPunct="1"/>
            <a:r>
              <a:rPr lang="cs-CZ" altLang="cs-CZ" smtClean="0"/>
              <a:t>stimulace salivace → rozpouštějí a odstraňují sach. z DÚ,  zvyšují pH plaku → remineralizace</a:t>
            </a:r>
          </a:p>
          <a:p>
            <a:pPr eaLnBrk="1" hangingPunct="1">
              <a:buFont typeface="Wingdings 2" panose="05020102010507070707" pitchFamily="18" charset="2"/>
              <a:buNone/>
            </a:pPr>
            <a:endParaRPr lang="cs-CZ" altLang="cs-CZ" smtClean="0"/>
          </a:p>
          <a:p>
            <a:pPr eaLnBrk="1" hangingPunct="1">
              <a:buFont typeface="Wingdings 2" panose="05020102010507070707" pitchFamily="18" charset="2"/>
              <a:buNone/>
            </a:pPr>
            <a:endParaRPr lang="cs-CZ" altLang="cs-CZ" smtClean="0"/>
          </a:p>
        </p:txBody>
      </p:sp>
    </p:spTree>
    <p:extLst>
      <p:ext uri="{BB962C8B-B14F-4D97-AF65-F5344CB8AC3E}">
        <p14:creationId xmlns:p14="http://schemas.microsoft.com/office/powerpoint/2010/main" val="228369525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z="3200" smtClean="0">
                <a:effectLst/>
              </a:rPr>
              <a:t>Schválené zdravotní tvrzení o žvýkačkách bez cukru</a:t>
            </a:r>
          </a:p>
        </p:txBody>
      </p:sp>
      <p:sp>
        <p:nvSpPr>
          <p:cNvPr id="62467" name="Rectangle 3"/>
          <p:cNvSpPr>
            <a:spLocks noGrp="1"/>
          </p:cNvSpPr>
          <p:nvPr>
            <p:ph type="body" idx="1"/>
          </p:nvPr>
        </p:nvSpPr>
        <p:spPr/>
        <p:txBody>
          <a:bodyPr/>
          <a:lstStyle/>
          <a:p>
            <a:r>
              <a:rPr lang="cs-CZ" altLang="cs-CZ" sz="2000" b="1" smtClean="0"/>
              <a:t>Žvýkačky bez cukru</a:t>
            </a:r>
            <a:r>
              <a:rPr lang="cs-CZ" altLang="cs-CZ" sz="2000" smtClean="0"/>
              <a:t> přispívají k zachování mineralizace zubů  pomáhají neutralizovat kyseliny zubního plaku (</a:t>
            </a:r>
            <a:r>
              <a:rPr lang="cs-CZ" altLang="cs-CZ" sz="1800" smtClean="0"/>
              <a:t>Spotřebitel musí být informován, že příznivého účinku se dosáhne při žvýkání žvýkačky po dobu nejméně 20 minut po konzumaci jídla nebo nápojů.)</a:t>
            </a:r>
            <a:r>
              <a:rPr lang="cs-CZ" altLang="cs-CZ" sz="2000" smtClean="0"/>
              <a:t> </a:t>
            </a:r>
          </a:p>
          <a:p>
            <a:r>
              <a:rPr lang="cs-CZ" altLang="cs-CZ" sz="2000" b="1" smtClean="0"/>
              <a:t>Žvýkačky bez cukru</a:t>
            </a:r>
            <a:r>
              <a:rPr lang="cs-CZ" altLang="cs-CZ" sz="2000" smtClean="0"/>
              <a:t> přispívají ke zmírnění sucha v ústech (</a:t>
            </a:r>
            <a:r>
              <a:rPr lang="cs-CZ" altLang="cs-CZ" sz="1800" smtClean="0"/>
              <a:t>Spotřebitel musí být informován, že příznivého účinku se dosáhne žvýkáním žvýkačky při pocitu sucha v ústech)</a:t>
            </a:r>
          </a:p>
          <a:p>
            <a:r>
              <a:rPr lang="cs-CZ" altLang="cs-CZ" sz="2000" smtClean="0"/>
              <a:t>Tvrzení smí být použito pouze u žvýkaček, které splňují podmínky použití výživového tvrzení BEZ CUKRŮ na seznamu v příloze nařízení (ES) č. 1924/2006. </a:t>
            </a:r>
          </a:p>
        </p:txBody>
      </p:sp>
    </p:spTree>
    <p:extLst>
      <p:ext uri="{BB962C8B-B14F-4D97-AF65-F5344CB8AC3E}">
        <p14:creationId xmlns:p14="http://schemas.microsoft.com/office/powerpoint/2010/main" val="116125154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cs-CZ" altLang="cs-CZ" smtClean="0">
              <a:effectLst/>
            </a:endParaRPr>
          </a:p>
        </p:txBody>
      </p:sp>
      <p:sp>
        <p:nvSpPr>
          <p:cNvPr id="64515" name="Rectangle 3"/>
          <p:cNvSpPr>
            <a:spLocks noGrp="1"/>
          </p:cNvSpPr>
          <p:nvPr>
            <p:ph type="body" idx="1"/>
          </p:nvPr>
        </p:nvSpPr>
        <p:spPr/>
        <p:txBody>
          <a:bodyPr/>
          <a:lstStyle/>
          <a:p>
            <a:pPr>
              <a:lnSpc>
                <a:spcPct val="90000"/>
              </a:lnSpc>
            </a:pPr>
            <a:r>
              <a:rPr lang="cs-CZ" altLang="cs-CZ" sz="2400" smtClean="0"/>
              <a:t>Žvýkačky bez cukru s </a:t>
            </a:r>
            <a:r>
              <a:rPr lang="cs-CZ" altLang="cs-CZ" sz="2400" b="1" smtClean="0"/>
              <a:t>obsahem karbamidu</a:t>
            </a:r>
            <a:r>
              <a:rPr lang="cs-CZ" altLang="cs-CZ" sz="2400" smtClean="0"/>
              <a:t> neutralizují kyseliny zubního plaku účinněji než žvýkačky bez cukru bez obsahu karbamidu </a:t>
            </a:r>
          </a:p>
          <a:p>
            <a:pPr>
              <a:lnSpc>
                <a:spcPct val="90000"/>
              </a:lnSpc>
            </a:pPr>
            <a:r>
              <a:rPr lang="cs-CZ" altLang="cs-CZ" sz="2400" smtClean="0"/>
              <a:t>Tvrzení smí být použito pouze u žvýkaček, které splňují podmínky použití výživového tvrzení BEZ CUKRŮ na seznamu v příloze nařízení (ES) č. 1924/2006. Aby bylo možné tvrzení použít, musí každá žvýkačka bez cukru obsahovat nejméně 20 mg karbamidu. Spotřebitel musí být informován, že žvýkačku je třeba žvýkat po dobu nejméně 20 minut po konzumaci jídla nebo nápojů. </a:t>
            </a:r>
          </a:p>
        </p:txBody>
      </p:sp>
    </p:spTree>
    <p:extLst>
      <p:ext uri="{BB962C8B-B14F-4D97-AF65-F5344CB8AC3E}">
        <p14:creationId xmlns:p14="http://schemas.microsoft.com/office/powerpoint/2010/main" val="82080594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mtClean="0">
                <a:effectLst/>
              </a:rPr>
              <a:t>Nutriční tvrzení</a:t>
            </a:r>
          </a:p>
        </p:txBody>
      </p:sp>
      <p:sp>
        <p:nvSpPr>
          <p:cNvPr id="72707" name="Rectangle 3"/>
          <p:cNvSpPr>
            <a:spLocks noGrp="1"/>
          </p:cNvSpPr>
          <p:nvPr>
            <p:ph type="body" idx="1"/>
          </p:nvPr>
        </p:nvSpPr>
        <p:spPr/>
        <p:txBody>
          <a:bodyPr/>
          <a:lstStyle/>
          <a:p>
            <a:pPr>
              <a:lnSpc>
                <a:spcPct val="80000"/>
              </a:lnSpc>
            </a:pPr>
            <a:r>
              <a:rPr lang="cs-CZ" altLang="cs-CZ" sz="1600" smtClean="0"/>
              <a:t>S NÍZKÝM OBSAHEM CUKRŮ</a:t>
            </a:r>
          </a:p>
          <a:p>
            <a:pPr>
              <a:lnSpc>
                <a:spcPct val="80000"/>
              </a:lnSpc>
            </a:pPr>
            <a:r>
              <a:rPr lang="cs-CZ" altLang="cs-CZ" sz="1600" smtClean="0"/>
              <a:t>Tvrzení, že se jedná o potravinu s nízkým obsahem cukrů, a jakékoli tvrzení, které má pro spotřebitele pravděpodobně stejný význam, lze použít pouze tehdy, neobsahuje-li produkt více než 5 g cukrů na 100 g v případě potravin pevné konzistence nebo 2,5 g cukrů na 100 ml v případě tekutin.</a:t>
            </a:r>
          </a:p>
          <a:p>
            <a:pPr>
              <a:lnSpc>
                <a:spcPct val="80000"/>
              </a:lnSpc>
            </a:pPr>
            <a:r>
              <a:rPr lang="cs-CZ" altLang="cs-CZ" sz="1600" b="1" smtClean="0"/>
              <a:t>BEZ CUKRŮ</a:t>
            </a:r>
          </a:p>
          <a:p>
            <a:pPr>
              <a:lnSpc>
                <a:spcPct val="80000"/>
              </a:lnSpc>
            </a:pPr>
            <a:r>
              <a:rPr lang="cs-CZ" altLang="cs-CZ" sz="1600" smtClean="0"/>
              <a:t>Tvrzení, že se jedná o potravinu bez cukrů, a jakékoli tvrzení, které má pro spotřebitele pravděpodobně stejný význam, lze použít pouze tehdy, neobsahuje-li produkt více než </a:t>
            </a:r>
            <a:r>
              <a:rPr lang="cs-CZ" altLang="cs-CZ" sz="1600" b="1" smtClean="0"/>
              <a:t>0,5 g cukrů na 100 g nebo 100 ml</a:t>
            </a:r>
            <a:r>
              <a:rPr lang="cs-CZ" altLang="cs-CZ" sz="1600" smtClean="0"/>
              <a:t>.</a:t>
            </a:r>
          </a:p>
          <a:p>
            <a:pPr>
              <a:lnSpc>
                <a:spcPct val="80000"/>
              </a:lnSpc>
            </a:pPr>
            <a:r>
              <a:rPr lang="cs-CZ" altLang="cs-CZ" sz="1600" smtClean="0"/>
              <a:t>BEZ PŘÍDAVKU CUKRŮ</a:t>
            </a:r>
          </a:p>
          <a:p>
            <a:pPr>
              <a:lnSpc>
                <a:spcPct val="80000"/>
              </a:lnSpc>
            </a:pPr>
            <a:r>
              <a:rPr lang="cs-CZ" altLang="cs-CZ" sz="1600" smtClean="0"/>
              <a:t>Tvrzení, že do potraviny nebyly přidány cukry, a jakékoli tvrzení, které má pro spotřebitele pravděpodobně stejný význam, lze použít pouze tehdy, pokud nebyly do produktu přidány žádné monosacharidy ani disacharidy ani žádná jiná potravina používaná pro své sladivé vlastnosti. Pokud se cukry v potravině vyskytují přirozeně, mělo by být na etiketě rovněž</a:t>
            </a:r>
          </a:p>
          <a:p>
            <a:pPr>
              <a:lnSpc>
                <a:spcPct val="80000"/>
              </a:lnSpc>
            </a:pPr>
            <a:r>
              <a:rPr lang="cs-CZ" altLang="cs-CZ" sz="1600" smtClean="0"/>
              <a:t>uvedeno: „</a:t>
            </a:r>
            <a:r>
              <a:rPr lang="cs-CZ" altLang="cs-CZ" sz="1600" i="1" smtClean="0"/>
              <a:t>OBSAHUJE PŘIROZENĚ SE VYSKYTUJÍCÍ CUKRY</a:t>
            </a:r>
            <a:r>
              <a:rPr lang="cs-CZ" altLang="cs-CZ" sz="1600" smtClean="0"/>
              <a:t>“.</a:t>
            </a:r>
          </a:p>
          <a:p>
            <a:pPr>
              <a:lnSpc>
                <a:spcPct val="80000"/>
              </a:lnSpc>
            </a:pPr>
            <a:endParaRPr lang="cs-CZ" altLang="cs-CZ" sz="1600" smtClean="0"/>
          </a:p>
        </p:txBody>
      </p:sp>
    </p:spTree>
    <p:extLst>
      <p:ext uri="{BB962C8B-B14F-4D97-AF65-F5344CB8AC3E}">
        <p14:creationId xmlns:p14="http://schemas.microsoft.com/office/powerpoint/2010/main" val="2623992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a:bodyPr>
          <a:lstStyle/>
          <a:p>
            <a:r>
              <a:rPr lang="cs-CZ" altLang="cs-CZ">
                <a:effectLst>
                  <a:outerShdw blurRad="38100" dist="38100" dir="2700000" algn="tl">
                    <a:srgbClr val="C0C0C0"/>
                  </a:outerShdw>
                </a:effectLst>
              </a:rPr>
              <a:t>Výživová tvrzení</a:t>
            </a:r>
          </a:p>
        </p:txBody>
      </p:sp>
      <p:sp>
        <p:nvSpPr>
          <p:cNvPr id="439299" name="Zástupný symbol pro obsah 2"/>
          <p:cNvSpPr>
            <a:spLocks noGrp="1"/>
          </p:cNvSpPr>
          <p:nvPr>
            <p:ph idx="4294967295"/>
          </p:nvPr>
        </p:nvSpPr>
        <p:spPr>
          <a:xfrm>
            <a:off x="1476375" y="3141663"/>
            <a:ext cx="7499350" cy="3024187"/>
          </a:xfrm>
        </p:spPr>
        <p:txBody>
          <a:bodyPr/>
          <a:lstStyle/>
          <a:p>
            <a:pPr marL="365125" indent="-282575"/>
            <a:r>
              <a:rPr lang="cs-CZ" altLang="cs-CZ" sz="2000">
                <a:latin typeface="Calibri" panose="020F0502020204030204" pitchFamily="34" charset="0"/>
              </a:rPr>
              <a:t>upravena nařízením (ES) č. 1924/2006</a:t>
            </a:r>
          </a:p>
          <a:p>
            <a:pPr marL="365125" indent="-282575">
              <a:buFontTx/>
              <a:buNone/>
            </a:pPr>
            <a:r>
              <a:rPr lang="cs-CZ" altLang="cs-CZ" sz="2000">
                <a:latin typeface="Calibri" panose="020F0502020204030204" pitchFamily="34" charset="0"/>
              </a:rPr>
              <a:t> </a:t>
            </a:r>
          </a:p>
          <a:p>
            <a:pPr marL="365125" indent="-282575"/>
            <a:r>
              <a:rPr lang="cs-CZ" altLang="cs-CZ" sz="2000">
                <a:latin typeface="Calibri" panose="020F0502020204030204" pitchFamily="34" charset="0"/>
              </a:rPr>
              <a:t>mohou být používána pouze ta, která splňují:</a:t>
            </a:r>
          </a:p>
          <a:p>
            <a:pPr marL="639763" lvl="1" indent="-236538"/>
            <a:r>
              <a:rPr lang="cs-CZ" altLang="cs-CZ" sz="2000">
                <a:latin typeface="Calibri" panose="020F0502020204030204" pitchFamily="34" charset="0"/>
              </a:rPr>
              <a:t>obecné zásady podle kapitoly II</a:t>
            </a:r>
          </a:p>
          <a:p>
            <a:pPr marL="639763" lvl="1" indent="-236538"/>
            <a:r>
              <a:rPr lang="cs-CZ" altLang="cs-CZ" sz="2000">
                <a:latin typeface="Calibri" panose="020F0502020204030204" pitchFamily="34" charset="0"/>
              </a:rPr>
              <a:t>zvláštní podmínky podle kapitoly III</a:t>
            </a:r>
          </a:p>
          <a:p>
            <a:pPr marL="639763" lvl="1" indent="-236538"/>
            <a:r>
              <a:rPr lang="cs-CZ" altLang="cs-CZ" sz="2000">
                <a:latin typeface="Calibri" panose="020F0502020204030204" pitchFamily="34" charset="0"/>
              </a:rPr>
              <a:t>příloha – seznam povolených výživových tvrzení a podmínky, které se na ně vztahují</a:t>
            </a:r>
          </a:p>
        </p:txBody>
      </p:sp>
      <p:sp>
        <p:nvSpPr>
          <p:cNvPr id="4" name="Zástupný symbol pro číslo snímku 3"/>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F1921D47-643B-4041-9A71-DDE63D5B69E6}" type="slidenum">
              <a:rPr lang="cs-CZ" altLang="cs-CZ" sz="1200">
                <a:solidFill>
                  <a:srgbClr val="B5A788"/>
                </a:solidFill>
                <a:latin typeface="Times New Roman" panose="02020603050405020304" pitchFamily="18" charset="0"/>
              </a:rPr>
              <a:pPr algn="ctr"/>
              <a:t>24</a:t>
            </a:fld>
            <a:endParaRPr lang="cs-CZ" altLang="cs-CZ" sz="1200">
              <a:solidFill>
                <a:srgbClr val="B5A788"/>
              </a:solidFill>
              <a:latin typeface="Times New Roman" panose="02020603050405020304" pitchFamily="18" charset="0"/>
            </a:endParaRPr>
          </a:p>
        </p:txBody>
      </p:sp>
      <p:sp>
        <p:nvSpPr>
          <p:cNvPr id="5" name="Zástupný symbol pro obsah 2"/>
          <p:cNvSpPr txBox="1">
            <a:spLocks/>
          </p:cNvSpPr>
          <p:nvPr/>
        </p:nvSpPr>
        <p:spPr bwMode="auto">
          <a:xfrm>
            <a:off x="1476375" y="1341438"/>
            <a:ext cx="7499350" cy="1511300"/>
          </a:xfrm>
          <a:prstGeom prst="rect">
            <a:avLst/>
          </a:prstGeom>
          <a:solidFill>
            <a:schemeClr val="accent4">
              <a:lumMod val="20000"/>
              <a:lumOff val="80000"/>
            </a:schemeClr>
          </a:solidFill>
          <a:ln w="9525">
            <a:noFill/>
            <a:miter lim="800000"/>
            <a:headEnd/>
            <a:tailEnd/>
          </a:ln>
        </p:spPr>
        <p:txBody>
          <a:bodyPr/>
          <a:lstStyle>
            <a:lvl1pPr marL="365125" indent="-2825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ts val="600"/>
              </a:spcBef>
              <a:buClr>
                <a:schemeClr val="accent1"/>
              </a:buClr>
              <a:buSzPct val="80000"/>
            </a:pPr>
            <a:r>
              <a:rPr lang="cs-CZ" altLang="cs-CZ" sz="2400">
                <a:latin typeface="Calibri" panose="020F0502020204030204" pitchFamily="34" charset="0"/>
              </a:rPr>
              <a:t>	Každé tvrzení, které uvádí, naznačuje nebo ze kterého vyplývá, že potravina má určité prospěšné výživové vlastnosti (ve vztahu k energetické hodnotě, obsahu živin či jiných látek)</a:t>
            </a:r>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mtClean="0">
                <a:effectLst/>
              </a:rPr>
              <a:t>Schválené zdravotní tvrzení</a:t>
            </a:r>
          </a:p>
        </p:txBody>
      </p:sp>
      <p:sp>
        <p:nvSpPr>
          <p:cNvPr id="76803" name="Rectangle 3"/>
          <p:cNvSpPr>
            <a:spLocks noGrp="1"/>
          </p:cNvSpPr>
          <p:nvPr>
            <p:ph type="body" idx="1"/>
          </p:nvPr>
        </p:nvSpPr>
        <p:spPr/>
        <p:txBody>
          <a:bodyPr/>
          <a:lstStyle/>
          <a:p>
            <a:pPr>
              <a:lnSpc>
                <a:spcPct val="90000"/>
              </a:lnSpc>
            </a:pPr>
            <a:r>
              <a:rPr lang="cs-CZ" altLang="cs-CZ" sz="2000" b="1" smtClean="0"/>
              <a:t>Náhražky cukru, tj. intenzivní sladidla; xylitol, sorbitol, mannitol, maltitol, laktitol, isomalt, erythritol, sukralóza a polydextróza; D-tagatóza a isomaltulóza </a:t>
            </a:r>
          </a:p>
          <a:p>
            <a:pPr>
              <a:lnSpc>
                <a:spcPct val="90000"/>
              </a:lnSpc>
              <a:buFont typeface="Wingdings 2" panose="05020102010507070707" pitchFamily="18" charset="2"/>
              <a:buNone/>
            </a:pPr>
            <a:endParaRPr lang="cs-CZ" altLang="cs-CZ" sz="2000" b="1" smtClean="0"/>
          </a:p>
          <a:p>
            <a:pPr>
              <a:lnSpc>
                <a:spcPct val="90000"/>
              </a:lnSpc>
            </a:pPr>
            <a:r>
              <a:rPr lang="cs-CZ" altLang="cs-CZ" sz="2000" smtClean="0"/>
              <a:t>Konzumace potravin/nápojů obsahujících &lt;název náhražky cukru&gt; místo cukru (v případě D-tagatózy a isomaltulózy se uvede „jiných cukrů“) přispívá k zachování mineralizace zubů </a:t>
            </a:r>
          </a:p>
          <a:p>
            <a:pPr>
              <a:lnSpc>
                <a:spcPct val="90000"/>
              </a:lnSpc>
            </a:pPr>
            <a:endParaRPr lang="cs-CZ" altLang="cs-CZ" sz="2000" smtClean="0"/>
          </a:p>
          <a:p>
            <a:pPr>
              <a:lnSpc>
                <a:spcPct val="90000"/>
              </a:lnSpc>
            </a:pPr>
            <a:r>
              <a:rPr lang="cs-CZ" altLang="cs-CZ" sz="2000" smtClean="0"/>
              <a:t>Aby bylo možné tvrzení použít, je třeba nahradit v potravinách nebo nápojích (které snižují pH plaku pod 5,7) cukry náhražkami cukrů, tj. intenzivními sladidly, xylitolem, sorbitolem, mannitolem, maltitolem, laktitolem, isomaltem, erythritolem, D-tagatózou, isomaltulózou, sukralózou nebo polydextrózou, nebo jejich kombinací v takovém množství, že během konzumace takových potravin nebo nápojů a až 30 minut po konzumaci neklesne pH plaku pod 5,7 </a:t>
            </a:r>
          </a:p>
        </p:txBody>
      </p:sp>
    </p:spTree>
    <p:extLst>
      <p:ext uri="{BB962C8B-B14F-4D97-AF65-F5344CB8AC3E}">
        <p14:creationId xmlns:p14="http://schemas.microsoft.com/office/powerpoint/2010/main" val="1085385348"/>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z="2800" smtClean="0">
                <a:effectLst/>
              </a:rPr>
              <a:t>Nekariogenní ořechy, vejce, maso</a:t>
            </a:r>
          </a:p>
        </p:txBody>
      </p:sp>
      <p:pic>
        <p:nvPicPr>
          <p:cNvPr id="68611"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11413" y="1268413"/>
            <a:ext cx="5122862" cy="5184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277121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fontScale="90000"/>
          </a:bodyPr>
          <a:lstStyle/>
          <a:p>
            <a:pPr>
              <a:defRPr/>
            </a:pPr>
            <a:r>
              <a:rPr lang="cs-CZ" altLang="cs-CZ" sz="3900" smtClean="0">
                <a:effectLst/>
              </a:rPr>
              <a:t>Antikariogenní složky potravin-funkční potraviny</a:t>
            </a:r>
          </a:p>
        </p:txBody>
      </p:sp>
      <p:sp>
        <p:nvSpPr>
          <p:cNvPr id="70659" name="Rectangle 3"/>
          <p:cNvSpPr>
            <a:spLocks noGrp="1"/>
          </p:cNvSpPr>
          <p:nvPr>
            <p:ph type="body" idx="1"/>
          </p:nvPr>
        </p:nvSpPr>
        <p:spPr/>
        <p:txBody>
          <a:bodyPr/>
          <a:lstStyle/>
          <a:p>
            <a:r>
              <a:rPr lang="cs-CZ" altLang="cs-CZ" smtClean="0"/>
              <a:t>Jablka(polyfenoly), hroznové víno, káva (chlorogenová kyselina),cikorka, žitovka, brusinky, myrta, kakao, propolis, zelený a černý čaj (katechiny a F), muškátový oříšek</a:t>
            </a:r>
          </a:p>
          <a:p>
            <a:r>
              <a:rPr lang="cs-CZ" altLang="cs-CZ" smtClean="0"/>
              <a:t> in vivo a in vitro experimenty</a:t>
            </a:r>
          </a:p>
          <a:p>
            <a:r>
              <a:rPr lang="cs-CZ" altLang="cs-CZ" smtClean="0"/>
              <a:t>Alternativy k antiseptickému chlorhexidinu  nejúčinnější v prevenci nemocí d.ú., ale vedlejší účinky</a:t>
            </a:r>
            <a:r>
              <a:rPr lang="cs-CZ" altLang="cs-CZ" sz="2400" smtClean="0"/>
              <a:t>(Přechodně změny chuti, zbarvení jazyka a zubů a mírné pálení jazyka)</a:t>
            </a:r>
            <a:endParaRPr lang="cs-CZ" altLang="cs-CZ" smtClean="0"/>
          </a:p>
        </p:txBody>
      </p:sp>
    </p:spTree>
    <p:extLst>
      <p:ext uri="{BB962C8B-B14F-4D97-AF65-F5344CB8AC3E}">
        <p14:creationId xmlns:p14="http://schemas.microsoft.com/office/powerpoint/2010/main" val="241606285"/>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lstStyle/>
          <a:p>
            <a:pPr eaLnBrk="1" fontAlgn="auto" hangingPunct="1">
              <a:spcAft>
                <a:spcPts val="0"/>
              </a:spcAft>
              <a:defRPr/>
            </a:pPr>
            <a:r>
              <a:rPr lang="cs-CZ" dirty="0" smtClean="0">
                <a:solidFill>
                  <a:schemeClr val="tx2">
                    <a:satMod val="130000"/>
                  </a:schemeClr>
                </a:solidFill>
              </a:rPr>
              <a:t>Fluor</a:t>
            </a:r>
            <a:endParaRPr lang="cs-CZ" dirty="0">
              <a:solidFill>
                <a:schemeClr val="tx2">
                  <a:satMod val="130000"/>
                </a:schemeClr>
              </a:solidFill>
            </a:endParaRPr>
          </a:p>
        </p:txBody>
      </p:sp>
      <p:sp>
        <p:nvSpPr>
          <p:cNvPr id="78851" name="Zástupný symbol pro obsah 2"/>
          <p:cNvSpPr>
            <a:spLocks noGrp="1"/>
          </p:cNvSpPr>
          <p:nvPr>
            <p:ph idx="4294967295"/>
          </p:nvPr>
        </p:nvSpPr>
        <p:spPr>
          <a:xfrm>
            <a:off x="1071563" y="1428750"/>
            <a:ext cx="7862887" cy="4819650"/>
          </a:xfrm>
        </p:spPr>
        <p:txBody>
          <a:bodyPr/>
          <a:lstStyle/>
          <a:p>
            <a:pPr eaLnBrk="1" hangingPunct="1"/>
            <a:r>
              <a:rPr lang="cs-CZ" altLang="cs-CZ" sz="2800" smtClean="0"/>
              <a:t>suplementace fluoridy - součást prevence WHO (cílem zvýšit rezistenci tvrdých zubních tkání a chránit tak chrup před vznikem zubního kazu)</a:t>
            </a:r>
          </a:p>
          <a:p>
            <a:pPr eaLnBrk="1" hangingPunct="1"/>
            <a:r>
              <a:rPr lang="cs-CZ" altLang="cs-CZ" sz="2800" smtClean="0"/>
              <a:t>Účinky  fluoridů:</a:t>
            </a:r>
          </a:p>
          <a:p>
            <a:pPr eaLnBrk="1" hangingPunct="1"/>
            <a:r>
              <a:rPr lang="cs-CZ" altLang="cs-CZ" sz="2800" smtClean="0"/>
              <a:t>Zvyšují odolnost skloviny</a:t>
            </a:r>
          </a:p>
          <a:p>
            <a:pPr eaLnBrk="1" hangingPunct="1"/>
            <a:r>
              <a:rPr lang="cs-CZ" altLang="cs-CZ" sz="2800" smtClean="0"/>
              <a:t>Remineralizují počáteční léze skloviny i sklovinu po odstranění zubního kamene</a:t>
            </a:r>
          </a:p>
          <a:p>
            <a:pPr eaLnBrk="1" hangingPunct="1"/>
            <a:r>
              <a:rPr lang="cs-CZ" altLang="cs-CZ" sz="2800" smtClean="0"/>
              <a:t>Snižují citlivost zubních krčků</a:t>
            </a:r>
          </a:p>
          <a:p>
            <a:pPr eaLnBrk="1" hangingPunct="1"/>
            <a:r>
              <a:rPr lang="cs-CZ" altLang="cs-CZ" sz="2800" smtClean="0"/>
              <a:t>Mají antimikrobiální účinek</a:t>
            </a:r>
          </a:p>
          <a:p>
            <a:pPr eaLnBrk="1" hangingPunct="1"/>
            <a:endParaRPr lang="cs-CZ" altLang="cs-CZ" sz="2800" smtClean="0"/>
          </a:p>
        </p:txBody>
      </p:sp>
    </p:spTree>
    <p:extLst>
      <p:ext uri="{BB962C8B-B14F-4D97-AF65-F5344CB8AC3E}">
        <p14:creationId xmlns:p14="http://schemas.microsoft.com/office/powerpoint/2010/main" val="2447643630"/>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cs-CZ" altLang="cs-CZ" smtClean="0">
              <a:effectLst/>
            </a:endParaRPr>
          </a:p>
        </p:txBody>
      </p:sp>
      <p:sp>
        <p:nvSpPr>
          <p:cNvPr id="80899" name="Rectangle 3"/>
          <p:cNvSpPr>
            <a:spLocks noGrp="1"/>
          </p:cNvSpPr>
          <p:nvPr>
            <p:ph type="body" idx="1"/>
          </p:nvPr>
        </p:nvSpPr>
        <p:spPr/>
        <p:txBody>
          <a:bodyPr/>
          <a:lstStyle/>
          <a:p>
            <a:pPr eaLnBrk="1" hangingPunct="1"/>
            <a:r>
              <a:rPr lang="cs-CZ" altLang="cs-CZ" sz="2800" smtClean="0"/>
              <a:t>důležitý přísun během vývoje i po prořezání</a:t>
            </a:r>
          </a:p>
          <a:p>
            <a:pPr eaLnBrk="1" hangingPunct="1"/>
            <a:r>
              <a:rPr lang="cs-CZ" altLang="cs-CZ" sz="2800" smtClean="0"/>
              <a:t>příjem: </a:t>
            </a:r>
            <a:r>
              <a:rPr lang="cs-CZ" altLang="cs-CZ" sz="2800" b="1" smtClean="0"/>
              <a:t>endogenní</a:t>
            </a:r>
            <a:r>
              <a:rPr lang="cs-CZ" altLang="cs-CZ" sz="2800" smtClean="0"/>
              <a:t> (systémový- fluoridace vody nejvhodnější koncentrace 1mg/litr vody, od roku  1954 v USA, v ČR 1958 - snížení o 74 % u dětí, 1972 ve 33 městech), od 80. let na ústupu </a:t>
            </a:r>
          </a:p>
          <a:p>
            <a:endParaRPr lang="cs-CZ" altLang="cs-CZ" smtClean="0"/>
          </a:p>
        </p:txBody>
      </p:sp>
    </p:spTree>
    <p:extLst>
      <p:ext uri="{BB962C8B-B14F-4D97-AF65-F5344CB8AC3E}">
        <p14:creationId xmlns:p14="http://schemas.microsoft.com/office/powerpoint/2010/main" val="1062889872"/>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fontScale="90000"/>
          </a:bodyPr>
          <a:lstStyle/>
          <a:p>
            <a:pPr>
              <a:defRPr/>
            </a:pPr>
            <a:r>
              <a:rPr lang="cs-CZ" altLang="cs-CZ" sz="3900" smtClean="0">
                <a:effectLst/>
              </a:rPr>
              <a:t/>
            </a:r>
            <a:br>
              <a:rPr lang="cs-CZ" altLang="cs-CZ" sz="3900" smtClean="0">
                <a:effectLst/>
              </a:rPr>
            </a:br>
            <a:endParaRPr lang="cs-CZ" altLang="cs-CZ" sz="3900" smtClean="0">
              <a:effectLst/>
            </a:endParaRPr>
          </a:p>
        </p:txBody>
      </p:sp>
      <p:sp>
        <p:nvSpPr>
          <p:cNvPr id="82947" name="Rectangle 3"/>
          <p:cNvSpPr>
            <a:spLocks noGrp="1"/>
          </p:cNvSpPr>
          <p:nvPr>
            <p:ph type="body" idx="1"/>
          </p:nvPr>
        </p:nvSpPr>
        <p:spPr/>
        <p:txBody>
          <a:bodyPr/>
          <a:lstStyle/>
          <a:p>
            <a:pPr eaLnBrk="1" hangingPunct="1">
              <a:buFont typeface="Wingdings 2" panose="05020102010507070707" pitchFamily="18" charset="2"/>
              <a:buNone/>
            </a:pPr>
            <a:r>
              <a:rPr lang="cs-CZ" altLang="cs-CZ" sz="2400" smtClean="0"/>
              <a:t>Fluoridové tablety - podávání tam, kde není</a:t>
            </a:r>
          </a:p>
          <a:p>
            <a:pPr eaLnBrk="1" hangingPunct="1">
              <a:buFont typeface="Wingdings 2" panose="05020102010507070707" pitchFamily="18" charset="2"/>
              <a:buNone/>
            </a:pPr>
            <a:r>
              <a:rPr lang="cs-CZ" altLang="cs-CZ" sz="2400" smtClean="0"/>
              <a:t>fluoridace pitné vody</a:t>
            </a:r>
          </a:p>
          <a:p>
            <a:pPr eaLnBrk="1" hangingPunct="1">
              <a:buFont typeface="Wingdings 2" panose="05020102010507070707" pitchFamily="18" charset="2"/>
              <a:buNone/>
            </a:pPr>
            <a:r>
              <a:rPr lang="cs-CZ" altLang="cs-CZ" sz="2400" smtClean="0"/>
              <a:t>Minerální vody – Dobrá voda 0,7 mg/l</a:t>
            </a:r>
          </a:p>
          <a:p>
            <a:pPr eaLnBrk="1" hangingPunct="1">
              <a:buFont typeface="Wingdings 2" panose="05020102010507070707" pitchFamily="18" charset="2"/>
              <a:buNone/>
            </a:pPr>
            <a:r>
              <a:rPr lang="cs-CZ" altLang="cs-CZ" sz="2400" smtClean="0"/>
              <a:t>                            Poděbradka 1 mg/l</a:t>
            </a:r>
          </a:p>
          <a:p>
            <a:pPr eaLnBrk="1" hangingPunct="1">
              <a:buFont typeface="Wingdings 2" panose="05020102010507070707" pitchFamily="18" charset="2"/>
              <a:buNone/>
            </a:pPr>
            <a:r>
              <a:rPr lang="cs-CZ" altLang="cs-CZ" sz="2400" smtClean="0"/>
              <a:t>                            Mattoni         1,67 mg/l </a:t>
            </a:r>
          </a:p>
          <a:p>
            <a:pPr eaLnBrk="1" hangingPunct="1">
              <a:buFont typeface="Wingdings 2" panose="05020102010507070707" pitchFamily="18" charset="2"/>
              <a:buNone/>
            </a:pPr>
            <a:r>
              <a:rPr lang="cs-CZ" altLang="cs-CZ" sz="2400" b="1" smtClean="0"/>
              <a:t>                            </a:t>
            </a:r>
            <a:r>
              <a:rPr lang="cs-CZ" altLang="cs-CZ" sz="2400" smtClean="0"/>
              <a:t>Mlýnský pramen 6,28mg/l</a:t>
            </a:r>
          </a:p>
          <a:p>
            <a:pPr eaLnBrk="1" hangingPunct="1">
              <a:buFont typeface="Wingdings 2" panose="05020102010507070707" pitchFamily="18" charset="2"/>
              <a:buNone/>
            </a:pPr>
            <a:r>
              <a:rPr lang="cs-CZ" altLang="cs-CZ" sz="2400" smtClean="0"/>
              <a:t>Fluoridace soli (1994 v ČR), mléka(1962- Švýcarsko)</a:t>
            </a:r>
          </a:p>
          <a:p>
            <a:pPr eaLnBrk="1" hangingPunct="1">
              <a:buFont typeface="Wingdings 2" panose="05020102010507070707" pitchFamily="18" charset="2"/>
              <a:buNone/>
            </a:pPr>
            <a:endParaRPr lang="cs-CZ" altLang="cs-CZ" sz="2400" smtClean="0"/>
          </a:p>
          <a:p>
            <a:pPr eaLnBrk="1" hangingPunct="1">
              <a:buFont typeface="Wingdings 2" panose="05020102010507070707" pitchFamily="18" charset="2"/>
              <a:buNone/>
            </a:pPr>
            <a:r>
              <a:rPr lang="cs-CZ" altLang="cs-CZ" sz="2800" b="1" smtClean="0"/>
              <a:t> exogenní </a:t>
            </a:r>
            <a:r>
              <a:rPr lang="cs-CZ" altLang="cs-CZ" sz="2800" smtClean="0"/>
              <a:t>(lokální) – pasty, gely, roztoky, laky…….</a:t>
            </a:r>
          </a:p>
          <a:p>
            <a:pPr eaLnBrk="1" hangingPunct="1"/>
            <a:endParaRPr lang="cs-CZ" altLang="cs-CZ" sz="2800" smtClean="0"/>
          </a:p>
          <a:p>
            <a:endParaRPr lang="cs-CZ" altLang="cs-CZ" smtClean="0"/>
          </a:p>
        </p:txBody>
      </p:sp>
    </p:spTree>
    <p:extLst>
      <p:ext uri="{BB962C8B-B14F-4D97-AF65-F5344CB8AC3E}">
        <p14:creationId xmlns:p14="http://schemas.microsoft.com/office/powerpoint/2010/main" val="2356472048"/>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sah 2"/>
          <p:cNvSpPr>
            <a:spLocks noGrp="1"/>
          </p:cNvSpPr>
          <p:nvPr>
            <p:ph idx="4294967295"/>
          </p:nvPr>
        </p:nvSpPr>
        <p:spPr>
          <a:xfrm>
            <a:off x="1071563" y="714375"/>
            <a:ext cx="7862887" cy="5534025"/>
          </a:xfrm>
        </p:spPr>
        <p:txBody>
          <a:bodyPr/>
          <a:lstStyle/>
          <a:p>
            <a:pPr eaLnBrk="1" hangingPunct="1">
              <a:buFont typeface="Wingdings 2" panose="05020102010507070707" pitchFamily="18" charset="2"/>
              <a:buNone/>
            </a:pPr>
            <a:r>
              <a:rPr lang="cs-CZ" altLang="cs-CZ" sz="2800" b="1" dirty="0" smtClean="0"/>
              <a:t>Zdroje fluoru:</a:t>
            </a:r>
          </a:p>
          <a:p>
            <a:pPr eaLnBrk="1" hangingPunct="1"/>
            <a:r>
              <a:rPr lang="cs-CZ" altLang="cs-CZ" sz="2000" dirty="0" smtClean="0"/>
              <a:t>ve formě fluoridů součást většiny půd</a:t>
            </a:r>
          </a:p>
          <a:p>
            <a:pPr eaLnBrk="1" hangingPunct="1"/>
            <a:r>
              <a:rPr lang="cs-CZ" altLang="cs-CZ" sz="2000" dirty="0" smtClean="0"/>
              <a:t>stopová množství v pitné vodě</a:t>
            </a:r>
          </a:p>
          <a:p>
            <a:pPr eaLnBrk="1" hangingPunct="1"/>
            <a:r>
              <a:rPr lang="cs-CZ" altLang="cs-CZ" sz="2000" dirty="0" smtClean="0"/>
              <a:t> v potravinách (o + z, maso) </a:t>
            </a:r>
          </a:p>
          <a:p>
            <a:pPr eaLnBrk="1" hangingPunct="1"/>
            <a:r>
              <a:rPr lang="cs-CZ" altLang="cs-CZ" sz="2000" dirty="0" smtClean="0"/>
              <a:t>vysoké hladiny v rybách a bohaté listy čaje – délka přípravy</a:t>
            </a:r>
          </a:p>
          <a:p>
            <a:pPr eaLnBrk="1" hangingPunct="1"/>
            <a:r>
              <a:rPr lang="cs-CZ" altLang="cs-CZ" sz="2000" dirty="0" smtClean="0"/>
              <a:t>minerální vody, obohacena sůl</a:t>
            </a:r>
          </a:p>
          <a:p>
            <a:pPr eaLnBrk="1" hangingPunct="1"/>
            <a:r>
              <a:rPr lang="cs-CZ" altLang="cs-CZ" sz="2000" dirty="0" smtClean="0"/>
              <a:t>Antropogenní zdroje – lokální význam –odpad při průmyslové výrobě</a:t>
            </a:r>
          </a:p>
          <a:p>
            <a:pPr eaLnBrk="1" hangingPunct="1"/>
            <a:r>
              <a:rPr lang="cs-CZ" altLang="cs-CZ" sz="2000" dirty="0" smtClean="0"/>
              <a:t>Nadměrný přívod během vytváření skloviny – zubní fluoróza -=vysoký obsah ve vodě nad 1 mg F/litr - výskyt až 45-81%</a:t>
            </a:r>
          </a:p>
        </p:txBody>
      </p:sp>
    </p:spTree>
    <p:extLst>
      <p:ext uri="{BB962C8B-B14F-4D97-AF65-F5344CB8AC3E}">
        <p14:creationId xmlns:p14="http://schemas.microsoft.com/office/powerpoint/2010/main" val="207998704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z="3000" b="1" smtClean="0">
                <a:effectLst/>
              </a:rPr>
              <a:t>Fluor v lidském organismu:</a:t>
            </a:r>
            <a:br>
              <a:rPr lang="cs-CZ" altLang="cs-CZ" sz="3000" b="1" smtClean="0">
                <a:effectLst/>
              </a:rPr>
            </a:br>
            <a:endParaRPr lang="cs-CZ" altLang="cs-CZ" sz="3000" b="1" smtClean="0">
              <a:effectLst/>
            </a:endParaRPr>
          </a:p>
        </p:txBody>
      </p:sp>
      <p:sp>
        <p:nvSpPr>
          <p:cNvPr id="87043" name="Rectangle 3"/>
          <p:cNvSpPr>
            <a:spLocks noGrp="1"/>
          </p:cNvSpPr>
          <p:nvPr>
            <p:ph type="body" idx="1"/>
          </p:nvPr>
        </p:nvSpPr>
        <p:spPr/>
        <p:txBody>
          <a:bodyPr/>
          <a:lstStyle/>
          <a:p>
            <a:pPr eaLnBrk="1" hangingPunct="1">
              <a:buFont typeface="Wingdings 2" panose="05020102010507070707" pitchFamily="18" charset="2"/>
              <a:buNone/>
            </a:pPr>
            <a:r>
              <a:rPr lang="cs-CZ" altLang="cs-CZ" sz="2000" b="1" smtClean="0"/>
              <a:t>Absorpce fluoridů z vody až 97 % , z potravy asi 80 %</a:t>
            </a:r>
          </a:p>
          <a:p>
            <a:r>
              <a:rPr lang="cs-CZ" altLang="cs-CZ" sz="2000" smtClean="0"/>
              <a:t>Vysoce rozpustný fluorid sodný</a:t>
            </a:r>
          </a:p>
          <a:p>
            <a:r>
              <a:rPr lang="cs-CZ" altLang="cs-CZ" sz="2000" smtClean="0"/>
              <a:t>Akumulace – zuby(vyšší koncentrace v dentinu než ve sklovině- vázán trvale), kosti (až 99 %)</a:t>
            </a:r>
          </a:p>
          <a:p>
            <a:pPr eaLnBrk="1" hangingPunct="1">
              <a:buFont typeface="Wingdings 2" panose="05020102010507070707" pitchFamily="18" charset="2"/>
              <a:buNone/>
            </a:pPr>
            <a:endParaRPr lang="cs-CZ" altLang="cs-CZ" sz="2000" b="1" smtClean="0"/>
          </a:p>
          <a:p>
            <a:pPr eaLnBrk="1" hangingPunct="1"/>
            <a:r>
              <a:rPr lang="cs-CZ" altLang="cs-CZ" sz="2000" smtClean="0"/>
              <a:t>přijímán během vývoje skloviny → nahrazuje OH skupinu hydroxyapatitu →  fluorohydroxyapatit →  odolnější vůči působení org. kyselin a mikroorganismům, inhibuje proliferaci patogenů d.ú.</a:t>
            </a:r>
          </a:p>
          <a:p>
            <a:r>
              <a:rPr lang="cs-CZ" altLang="cs-CZ" sz="2000" smtClean="0"/>
              <a:t>Vysoce rozpustný fluorid sodný</a:t>
            </a:r>
          </a:p>
        </p:txBody>
      </p:sp>
    </p:spTree>
    <p:extLst>
      <p:ext uri="{BB962C8B-B14F-4D97-AF65-F5344CB8AC3E}">
        <p14:creationId xmlns:p14="http://schemas.microsoft.com/office/powerpoint/2010/main" val="1451004049"/>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mtClean="0">
                <a:effectLst/>
              </a:rPr>
              <a:t>Schválené zdravotní tvrzení</a:t>
            </a:r>
          </a:p>
        </p:txBody>
      </p:sp>
      <p:sp>
        <p:nvSpPr>
          <p:cNvPr id="89091" name="Rectangle 3"/>
          <p:cNvSpPr>
            <a:spLocks noGrp="1"/>
          </p:cNvSpPr>
          <p:nvPr>
            <p:ph type="body" idx="1"/>
          </p:nvPr>
        </p:nvSpPr>
        <p:spPr/>
        <p:txBody>
          <a:bodyPr/>
          <a:lstStyle/>
          <a:p>
            <a:r>
              <a:rPr lang="cs-CZ" altLang="cs-CZ" sz="2400" b="1" smtClean="0"/>
              <a:t>Fluorid</a:t>
            </a:r>
            <a:r>
              <a:rPr lang="cs-CZ" altLang="cs-CZ" sz="2400" smtClean="0"/>
              <a:t>  přispívá k zachování mineralizace zubů</a:t>
            </a:r>
          </a:p>
          <a:p>
            <a:r>
              <a:rPr lang="cs-CZ" altLang="cs-CZ" sz="2400" b="1" smtClean="0"/>
              <a:t>Fosfor</a:t>
            </a:r>
            <a:r>
              <a:rPr lang="cs-CZ" altLang="cs-CZ" sz="2400" smtClean="0"/>
              <a:t> přispívá k udržení normálního stavu zubů</a:t>
            </a:r>
          </a:p>
          <a:p>
            <a:r>
              <a:rPr lang="cs-CZ" altLang="cs-CZ" sz="2400" b="1" smtClean="0"/>
              <a:t>Hořčík</a:t>
            </a:r>
            <a:r>
              <a:rPr lang="cs-CZ" altLang="cs-CZ" sz="2400" smtClean="0"/>
              <a:t> přispívá k udržení normálního stavu zubů</a:t>
            </a:r>
          </a:p>
          <a:p>
            <a:r>
              <a:rPr lang="cs-CZ" altLang="cs-CZ" sz="2400" b="1" smtClean="0"/>
              <a:t>Vápník </a:t>
            </a:r>
            <a:r>
              <a:rPr lang="cs-CZ" altLang="cs-CZ" sz="2400" smtClean="0"/>
              <a:t>je potřebný pro udržení normálního stavu zubů </a:t>
            </a:r>
          </a:p>
          <a:p>
            <a:r>
              <a:rPr lang="cs-CZ" altLang="cs-CZ" sz="2400" b="1" smtClean="0"/>
              <a:t>Vitamin C</a:t>
            </a:r>
            <a:r>
              <a:rPr lang="cs-CZ" altLang="cs-CZ" sz="2400" smtClean="0"/>
              <a:t> přispívá k normální tvorbě kolagenu pro normální funkci dásní a zubů</a:t>
            </a:r>
            <a:endParaRPr lang="cs-CZ" altLang="cs-CZ" smtClean="0"/>
          </a:p>
          <a:p>
            <a:r>
              <a:rPr lang="cs-CZ" altLang="cs-CZ" sz="2400" b="1" smtClean="0"/>
              <a:t>Vitamin D</a:t>
            </a:r>
            <a:r>
              <a:rPr lang="cs-CZ" altLang="cs-CZ" sz="2400" smtClean="0"/>
              <a:t> přispívá k udržení normálního stavu zubů </a:t>
            </a:r>
          </a:p>
        </p:txBody>
      </p:sp>
    </p:spTree>
    <p:extLst>
      <p:ext uri="{BB962C8B-B14F-4D97-AF65-F5344CB8AC3E}">
        <p14:creationId xmlns:p14="http://schemas.microsoft.com/office/powerpoint/2010/main" val="287670172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cs-CZ" altLang="cs-CZ" smtClean="0">
              <a:effectLst/>
            </a:endParaRPr>
          </a:p>
        </p:txBody>
      </p:sp>
      <p:sp>
        <p:nvSpPr>
          <p:cNvPr id="91139" name="Rectangle 3"/>
          <p:cNvSpPr>
            <a:spLocks noGrp="1"/>
          </p:cNvSpPr>
          <p:nvPr>
            <p:ph type="body" idx="1"/>
          </p:nvPr>
        </p:nvSpPr>
        <p:spPr/>
        <p:txBody>
          <a:bodyPr/>
          <a:lstStyle/>
          <a:p>
            <a:r>
              <a:rPr lang="cs-CZ" altLang="cs-CZ" sz="2800" b="1" smtClean="0"/>
              <a:t>Vitamin A, biotin, niacin, riboflavin</a:t>
            </a:r>
            <a:r>
              <a:rPr lang="cs-CZ" altLang="cs-CZ" smtClean="0"/>
              <a:t> přispívá k udržení normálního stavu sliznic </a:t>
            </a:r>
          </a:p>
          <a:p>
            <a:r>
              <a:rPr lang="cs-CZ" altLang="cs-CZ" sz="2400" b="1" smtClean="0"/>
              <a:t>Vitamin A, C, D,B6,B12,folát,selen, zinek měď,</a:t>
            </a:r>
            <a:r>
              <a:rPr lang="cs-CZ" altLang="cs-CZ" sz="2400" smtClean="0"/>
              <a:t> </a:t>
            </a:r>
            <a:r>
              <a:rPr lang="cs-CZ" altLang="cs-CZ" sz="2400" b="1" smtClean="0"/>
              <a:t>železo</a:t>
            </a:r>
            <a:r>
              <a:rPr lang="cs-CZ" altLang="cs-CZ" sz="2000" smtClean="0"/>
              <a:t> přispívá k normální funkci imunitního systému</a:t>
            </a:r>
            <a:r>
              <a:rPr lang="cs-CZ" altLang="cs-CZ" smtClean="0"/>
              <a:t> </a:t>
            </a:r>
          </a:p>
        </p:txBody>
      </p:sp>
    </p:spTree>
    <p:extLst>
      <p:ext uri="{BB962C8B-B14F-4D97-AF65-F5344CB8AC3E}">
        <p14:creationId xmlns:p14="http://schemas.microsoft.com/office/powerpoint/2010/main" val="2603230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a:bodyPr>
          <a:lstStyle/>
          <a:p>
            <a:r>
              <a:rPr lang="cs-CZ" altLang="cs-CZ" sz="4500">
                <a:effectLst>
                  <a:outerShdw blurRad="38100" dist="38100" dir="2700000" algn="tl">
                    <a:srgbClr val="C0C0C0"/>
                  </a:outerShdw>
                </a:effectLst>
                <a:latin typeface="Calibri" panose="020F0502020204030204" pitchFamily="34" charset="0"/>
              </a:rPr>
              <a:t>Výživová tvrzení</a:t>
            </a:r>
            <a:endParaRPr lang="cs-CZ" altLang="cs-CZ">
              <a:effectLst>
                <a:outerShdw blurRad="38100" dist="38100" dir="2700000" algn="tl">
                  <a:srgbClr val="C0C0C0"/>
                </a:outerShdw>
              </a:effectLst>
            </a:endParaRPr>
          </a:p>
        </p:txBody>
      </p:sp>
      <p:sp>
        <p:nvSpPr>
          <p:cNvPr id="443395" name="Zástupný symbol pro obsah 2"/>
          <p:cNvSpPr>
            <a:spLocks noGrp="1"/>
          </p:cNvSpPr>
          <p:nvPr>
            <p:ph idx="4294967295"/>
          </p:nvPr>
        </p:nvSpPr>
        <p:spPr>
          <a:xfrm>
            <a:off x="1042988" y="1412875"/>
            <a:ext cx="3425825" cy="4800600"/>
          </a:xfrm>
        </p:spPr>
        <p:txBody>
          <a:bodyPr/>
          <a:lstStyle/>
          <a:p>
            <a:pPr marL="365125" indent="-282575"/>
            <a:r>
              <a:rPr lang="cs-CZ" altLang="cs-CZ" sz="1200">
                <a:latin typeface="Calibri" panose="020F0502020204030204" pitchFamily="34" charset="0"/>
              </a:rPr>
              <a:t>S NÍZKOU ENERGETICKOU HODNOTOU</a:t>
            </a:r>
          </a:p>
          <a:p>
            <a:pPr marL="365125" indent="-282575"/>
            <a:r>
              <a:rPr lang="cs-CZ" altLang="cs-CZ" sz="1200">
                <a:latin typeface="Calibri" panose="020F0502020204030204" pitchFamily="34" charset="0"/>
              </a:rPr>
              <a:t>SE SNÍŽENOU ENERGETICKOU HODNOTOU</a:t>
            </a:r>
          </a:p>
          <a:p>
            <a:pPr marL="365125" indent="-282575"/>
            <a:r>
              <a:rPr lang="cs-CZ" altLang="cs-CZ" sz="1200">
                <a:latin typeface="Calibri" panose="020F0502020204030204" pitchFamily="34" charset="0"/>
              </a:rPr>
              <a:t>BEZ ENERGETICKÉ HODNOTY</a:t>
            </a:r>
          </a:p>
          <a:p>
            <a:pPr marL="365125" indent="-282575"/>
            <a:r>
              <a:rPr lang="cs-CZ" altLang="cs-CZ" sz="1200">
                <a:latin typeface="Calibri" panose="020F0502020204030204" pitchFamily="34" charset="0"/>
              </a:rPr>
              <a:t>S NÍZKÝM OBSAHEM TUKU</a:t>
            </a:r>
          </a:p>
          <a:p>
            <a:pPr marL="365125" indent="-282575"/>
            <a:r>
              <a:rPr lang="cs-CZ" altLang="cs-CZ" sz="1200">
                <a:latin typeface="Calibri" panose="020F0502020204030204" pitchFamily="34" charset="0"/>
              </a:rPr>
              <a:t>BEZ TUKU</a:t>
            </a:r>
          </a:p>
          <a:p>
            <a:pPr marL="365125" indent="-282575"/>
            <a:r>
              <a:rPr lang="cs-CZ" altLang="cs-CZ" sz="1200">
                <a:latin typeface="Calibri" panose="020F0502020204030204" pitchFamily="34" charset="0"/>
              </a:rPr>
              <a:t>S NÍZKÝM OBSAHEM NASYCENÝCH TUKŮ</a:t>
            </a:r>
          </a:p>
          <a:p>
            <a:pPr marL="365125" indent="-282575"/>
            <a:r>
              <a:rPr lang="cs-CZ" altLang="cs-CZ" sz="1200">
                <a:latin typeface="Calibri" panose="020F0502020204030204" pitchFamily="34" charset="0"/>
              </a:rPr>
              <a:t>BEZ NASYCENÝCH TUKŮ</a:t>
            </a:r>
          </a:p>
          <a:p>
            <a:pPr marL="365125" indent="-282575"/>
            <a:r>
              <a:rPr lang="cs-CZ" altLang="cs-CZ" sz="1200">
                <a:latin typeface="Calibri" panose="020F0502020204030204" pitchFamily="34" charset="0"/>
              </a:rPr>
              <a:t>S NÍZKÝM OBSAHEM CUKRŮ</a:t>
            </a:r>
          </a:p>
          <a:p>
            <a:pPr marL="365125" indent="-282575"/>
            <a:r>
              <a:rPr lang="cs-CZ" altLang="cs-CZ" sz="1200">
                <a:latin typeface="Calibri" panose="020F0502020204030204" pitchFamily="34" charset="0"/>
              </a:rPr>
              <a:t>BEZ CUKRŮ</a:t>
            </a:r>
          </a:p>
          <a:p>
            <a:pPr marL="365125" indent="-282575"/>
            <a:r>
              <a:rPr lang="cs-CZ" altLang="cs-CZ" sz="1200">
                <a:latin typeface="Calibri" panose="020F0502020204030204" pitchFamily="34" charset="0"/>
              </a:rPr>
              <a:t>BEZ PŘÍDAVKU CUKRŮ</a:t>
            </a:r>
          </a:p>
          <a:p>
            <a:pPr marL="365125" indent="-282575"/>
            <a:r>
              <a:rPr lang="cs-CZ" altLang="cs-CZ" sz="1200">
                <a:latin typeface="Calibri" panose="020F0502020204030204" pitchFamily="34" charset="0"/>
              </a:rPr>
              <a:t>S NÍZKÝM OBSAHEM SODÍKU/SOLI</a:t>
            </a:r>
          </a:p>
          <a:p>
            <a:pPr marL="365125" indent="-282575"/>
            <a:r>
              <a:rPr lang="cs-CZ" altLang="cs-CZ" sz="1200">
                <a:latin typeface="Calibri" panose="020F0502020204030204" pitchFamily="34" charset="0"/>
              </a:rPr>
              <a:t>S VELMI NÍZKÝM OBSAHEM SODÍKU/SOLI</a:t>
            </a:r>
          </a:p>
          <a:p>
            <a:pPr marL="365125" indent="-282575"/>
            <a:r>
              <a:rPr lang="cs-CZ" altLang="cs-CZ" sz="1200">
                <a:latin typeface="Calibri" panose="020F0502020204030204" pitchFamily="34" charset="0"/>
              </a:rPr>
              <a:t>BEZ SODÍKU NEBO BEZ SOLI</a:t>
            </a:r>
          </a:p>
          <a:p>
            <a:pPr marL="365125" indent="-282575"/>
            <a:r>
              <a:rPr lang="cs-CZ" altLang="cs-CZ" sz="1200">
                <a:latin typeface="Calibri" panose="020F0502020204030204" pitchFamily="34" charset="0"/>
              </a:rPr>
              <a:t>ZDROJ VLÁKNINY</a:t>
            </a:r>
          </a:p>
          <a:p>
            <a:pPr marL="365125" indent="-282575"/>
            <a:r>
              <a:rPr lang="cs-CZ" altLang="cs-CZ" sz="1200">
                <a:latin typeface="Calibri" panose="020F0502020204030204" pitchFamily="34" charset="0"/>
              </a:rPr>
              <a:t>S VYSOKÝM OBSAHEM VLÁKNINY</a:t>
            </a:r>
          </a:p>
          <a:p>
            <a:pPr marL="365125" indent="-282575"/>
            <a:r>
              <a:rPr lang="cs-CZ" altLang="cs-CZ" sz="1200">
                <a:latin typeface="Calibri" panose="020F0502020204030204" pitchFamily="34" charset="0"/>
              </a:rPr>
              <a:t>ZDROJ BÍLKOVIN</a:t>
            </a:r>
          </a:p>
          <a:p>
            <a:pPr marL="365125" indent="-282575"/>
            <a:r>
              <a:rPr lang="cs-CZ" altLang="cs-CZ" sz="1200">
                <a:latin typeface="Calibri" panose="020F0502020204030204" pitchFamily="34" charset="0"/>
              </a:rPr>
              <a:t>S VYSOKÝM OBSAHEM BÍLKOVIN</a:t>
            </a:r>
          </a:p>
        </p:txBody>
      </p:sp>
      <p:sp>
        <p:nvSpPr>
          <p:cNvPr id="4" name="Zástupný symbol pro zápatí 3"/>
          <p:cNvSpPr txBox="1">
            <a:spLocks noGrp="1"/>
          </p:cNvSpPr>
          <p:nvPr/>
        </p:nvSpPr>
        <p:spPr>
          <a:xfrm>
            <a:off x="5715000" y="6305550"/>
            <a:ext cx="2895600" cy="476250"/>
          </a:xfrm>
          <a:prstGeom prst="rect">
            <a:avLst/>
          </a:prstGeom>
          <a:noFill/>
        </p:spPr>
        <p:txBody>
          <a:bodyPr anchor="b"/>
          <a:lstStyle/>
          <a:p>
            <a:pPr>
              <a:defRPr/>
            </a:pPr>
            <a:r>
              <a:rPr lang="en-CA" sz="1200">
                <a:solidFill>
                  <a:schemeClr val="bg2">
                    <a:shade val="50000"/>
                    <a:satMod val="200000"/>
                  </a:schemeClr>
                </a:solidFill>
                <a:latin typeface="Times New Roman" pitchFamily="18" charset="0"/>
              </a:rPr>
              <a:t>SZPI</a:t>
            </a:r>
          </a:p>
        </p:txBody>
      </p:sp>
      <p:sp>
        <p:nvSpPr>
          <p:cNvPr id="5" name="Zástupný symbol pro číslo snímku 4"/>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C5AA779C-4FD8-41CC-88F7-36A3A94EAAFB}" type="slidenum">
              <a:rPr lang="en-CA" altLang="cs-CZ" sz="1200">
                <a:solidFill>
                  <a:srgbClr val="B5A788"/>
                </a:solidFill>
                <a:latin typeface="Times New Roman" panose="02020603050405020304" pitchFamily="18" charset="0"/>
              </a:rPr>
              <a:pPr algn="ctr"/>
              <a:t>25</a:t>
            </a:fld>
            <a:endParaRPr lang="en-CA" altLang="cs-CZ" sz="1200">
              <a:solidFill>
                <a:srgbClr val="B5A788"/>
              </a:solidFill>
              <a:latin typeface="Times New Roman" panose="02020603050405020304" pitchFamily="18" charset="0"/>
            </a:endParaRPr>
          </a:p>
        </p:txBody>
      </p:sp>
      <p:sp>
        <p:nvSpPr>
          <p:cNvPr id="8" name="Zástupný symbol pro obsah 2"/>
          <p:cNvSpPr txBox="1">
            <a:spLocks/>
          </p:cNvSpPr>
          <p:nvPr/>
        </p:nvSpPr>
        <p:spPr bwMode="auto">
          <a:xfrm>
            <a:off x="4643438" y="1125538"/>
            <a:ext cx="4032250" cy="5399087"/>
          </a:xfrm>
          <a:prstGeom prst="rect">
            <a:avLst/>
          </a:prstGeom>
          <a:noFill/>
          <a:ln w="9525">
            <a:noFill/>
            <a:miter lim="800000"/>
            <a:headEnd/>
            <a:tailEnd/>
          </a:ln>
        </p:spPr>
        <p:txBody>
          <a:bodyPr/>
          <a:lstStyle>
            <a:lvl1pPr marL="365125" indent="-2825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ts val="600"/>
              </a:spcBef>
              <a:buClr>
                <a:schemeClr val="accent1"/>
              </a:buClr>
              <a:buSzPct val="80000"/>
              <a:buFont typeface="Wingdings 2" panose="05020102010507070707" pitchFamily="18" charset="2"/>
              <a:buChar char=""/>
            </a:pPr>
            <a:endParaRPr lang="cs-CZ" altLang="cs-CZ" sz="1200">
              <a:latin typeface="Calibri" panose="020F0502020204030204" pitchFamily="34" charset="0"/>
            </a:endParaRP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ZDROJ (NÁZEV VITAMINU/VITAMINŮ) NEBO (NÁZEV MINERÁLNÍ LÁTKY/MINERÁLNÍCH LÁTEK)</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(NÁZEV VITAMINU/VITAMINŮ) NEBO (NÁZEV MINERÁLNÍ LÁTKY/MINERÁLNÍCH LÁTEK)</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OBSAHUJE (NÁZEV ŽIVINY NEBO JINÉ LÁTKY)</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SE ZVÝŠENÝM OBSAHEM (NÁZEV ŽIVINY)</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SE SNÍŽENÝM OBSAHEM (NÁZEV ŽIVINY)</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LIGHT/LITE (LEHKÝ)</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PŘIROZENĚ/PŘIROZENÝ</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ZDROJ OMEGA-3 MASTNÝCH KYSELIN</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OMEGA-3 MASTNÝCH KYSELIN</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MONONENASYCENÝCH TUKŮ</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POLYNENASYCENÝCH TUKŮ</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NENASYCENÝCH TUKŮ</a:t>
            </a:r>
          </a:p>
          <a:p>
            <a:pPr eaLnBrk="0" hangingPunct="0">
              <a:spcBef>
                <a:spcPts val="600"/>
              </a:spcBef>
              <a:buClr>
                <a:schemeClr val="accent1"/>
              </a:buClr>
              <a:buSzPct val="80000"/>
              <a:buFont typeface="Wingdings 2" panose="05020102010507070707" pitchFamily="18" charset="2"/>
              <a:buChar char=""/>
            </a:pPr>
            <a:endParaRPr lang="cs-CZ" altLang="cs-CZ" sz="1200">
              <a:latin typeface="Gill Sans MT" panose="020B0502020104020203" pitchFamily="34" charset="-18"/>
            </a:endParaRPr>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Prevence zubního kazu</a:t>
            </a:r>
            <a:endParaRPr lang="cs-CZ" dirty="0">
              <a:solidFill>
                <a:schemeClr val="tx2">
                  <a:satMod val="130000"/>
                </a:schemeClr>
              </a:solidFill>
            </a:endParaRPr>
          </a:p>
        </p:txBody>
      </p:sp>
      <p:sp>
        <p:nvSpPr>
          <p:cNvPr id="93187" name="Zástupný symbol pro obsah 2"/>
          <p:cNvSpPr>
            <a:spLocks noGrp="1"/>
          </p:cNvSpPr>
          <p:nvPr>
            <p:ph idx="1"/>
          </p:nvPr>
        </p:nvSpPr>
        <p:spPr>
          <a:xfrm>
            <a:off x="1214438" y="1500188"/>
            <a:ext cx="7720012" cy="4748212"/>
          </a:xfrm>
        </p:spPr>
        <p:txBody>
          <a:bodyPr/>
          <a:lstStyle/>
          <a:p>
            <a:pPr eaLnBrk="1" hangingPunct="1"/>
            <a:r>
              <a:rPr lang="cs-CZ" altLang="cs-CZ" smtClean="0"/>
              <a:t>Prenatální období</a:t>
            </a:r>
          </a:p>
          <a:p>
            <a:pPr eaLnBrk="1" hangingPunct="1"/>
            <a:r>
              <a:rPr lang="cs-CZ" altLang="cs-CZ" smtClean="0"/>
              <a:t>Novorozenecký a kojenecký věk</a:t>
            </a:r>
          </a:p>
          <a:p>
            <a:pPr eaLnBrk="1" hangingPunct="1"/>
            <a:r>
              <a:rPr lang="cs-CZ" altLang="cs-CZ" smtClean="0"/>
              <a:t>Batolecí věk</a:t>
            </a:r>
          </a:p>
          <a:p>
            <a:pPr eaLnBrk="1" hangingPunct="1"/>
            <a:r>
              <a:rPr lang="cs-CZ" altLang="cs-CZ" smtClean="0"/>
              <a:t>Předškolní věk</a:t>
            </a:r>
          </a:p>
          <a:p>
            <a:pPr eaLnBrk="1" hangingPunct="1"/>
            <a:r>
              <a:rPr lang="cs-CZ" altLang="cs-CZ" smtClean="0"/>
              <a:t>Školní věk</a:t>
            </a:r>
          </a:p>
          <a:p>
            <a:pPr eaLnBrk="1" hangingPunct="1"/>
            <a:r>
              <a:rPr lang="cs-CZ" altLang="cs-CZ" smtClean="0"/>
              <a:t>Dospívající mládež</a:t>
            </a:r>
          </a:p>
          <a:p>
            <a:pPr eaLnBrk="1" hangingPunct="1"/>
            <a:r>
              <a:rPr lang="cs-CZ" altLang="cs-CZ" smtClean="0"/>
              <a:t>Dospělí </a:t>
            </a:r>
          </a:p>
        </p:txBody>
      </p:sp>
    </p:spTree>
    <p:extLst>
      <p:ext uri="{BB962C8B-B14F-4D97-AF65-F5344CB8AC3E}">
        <p14:creationId xmlns:p14="http://schemas.microsoft.com/office/powerpoint/2010/main" val="119344293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Prenatální období</a:t>
            </a:r>
            <a:endParaRPr lang="cs-CZ" dirty="0">
              <a:solidFill>
                <a:schemeClr val="tx2">
                  <a:satMod val="130000"/>
                </a:schemeClr>
              </a:solidFill>
            </a:endParaRPr>
          </a:p>
        </p:txBody>
      </p:sp>
      <p:sp>
        <p:nvSpPr>
          <p:cNvPr id="95235" name="Zástupný symbol pro obsah 2"/>
          <p:cNvSpPr>
            <a:spLocks noGrp="1"/>
          </p:cNvSpPr>
          <p:nvPr>
            <p:ph idx="1"/>
          </p:nvPr>
        </p:nvSpPr>
        <p:spPr>
          <a:xfrm>
            <a:off x="1071563" y="1428750"/>
            <a:ext cx="7862887" cy="4819650"/>
          </a:xfrm>
        </p:spPr>
        <p:txBody>
          <a:bodyPr/>
          <a:lstStyle/>
          <a:p>
            <a:pPr eaLnBrk="1" hangingPunct="1"/>
            <a:r>
              <a:rPr lang="cs-CZ" altLang="cs-CZ" sz="2400" smtClean="0"/>
              <a:t>dbáme na vyváženou a kvalitní </a:t>
            </a:r>
          </a:p>
          <a:p>
            <a:pPr eaLnBrk="1" hangingPunct="1">
              <a:buFont typeface="Wingdings 2" panose="05020102010507070707" pitchFamily="18" charset="2"/>
              <a:buNone/>
            </a:pPr>
            <a:r>
              <a:rPr lang="cs-CZ" altLang="cs-CZ" sz="2400" smtClean="0"/>
              <a:t>   stravu s dostatkem vápníku,  </a:t>
            </a:r>
          </a:p>
          <a:p>
            <a:pPr eaLnBrk="1" hangingPunct="1">
              <a:buFont typeface="Wingdings 2" panose="05020102010507070707" pitchFamily="18" charset="2"/>
              <a:buNone/>
            </a:pPr>
            <a:r>
              <a:rPr lang="cs-CZ" altLang="cs-CZ" sz="2400" smtClean="0"/>
              <a:t>   fluoru a vitaminů (A, D, C, sk.B)</a:t>
            </a:r>
          </a:p>
          <a:p>
            <a:pPr eaLnBrk="1" hangingPunct="1"/>
            <a:r>
              <a:rPr lang="cs-CZ" altLang="cs-CZ" sz="2400" smtClean="0"/>
              <a:t>nejcitlivějším obdobím jsou první 3 měsíce těhotenství </a:t>
            </a:r>
            <a:r>
              <a:rPr lang="cs-CZ" altLang="cs-CZ" sz="2400" smtClean="0">
                <a:sym typeface="Symbol" panose="05050102010706020507" pitchFamily="18" charset="2"/>
              </a:rPr>
              <a:t></a:t>
            </a:r>
            <a:r>
              <a:rPr lang="cs-CZ" altLang="cs-CZ" sz="2400" smtClean="0"/>
              <a:t> vývoj orgánů</a:t>
            </a:r>
            <a:br>
              <a:rPr lang="cs-CZ" altLang="cs-CZ" sz="2400" smtClean="0"/>
            </a:br>
            <a:r>
              <a:rPr lang="cs-CZ" altLang="cs-CZ" sz="2400" smtClean="0"/>
              <a:t>             vznik primitivní ústní dutiny</a:t>
            </a:r>
            <a:br>
              <a:rPr lang="cs-CZ" altLang="cs-CZ" sz="2400" smtClean="0"/>
            </a:br>
            <a:r>
              <a:rPr lang="cs-CZ" altLang="cs-CZ" sz="2400" smtClean="0"/>
              <a:t>             základy čelistních kostí</a:t>
            </a:r>
            <a:br>
              <a:rPr lang="cs-CZ" altLang="cs-CZ" sz="2400" smtClean="0"/>
            </a:br>
            <a:r>
              <a:rPr lang="cs-CZ" altLang="cs-CZ" sz="2400" smtClean="0"/>
              <a:t>             zárodky některých zubů </a:t>
            </a:r>
          </a:p>
          <a:p>
            <a:pPr eaLnBrk="1" hangingPunct="1"/>
            <a:endParaRPr lang="cs-CZ" altLang="cs-CZ" sz="2400" smtClean="0"/>
          </a:p>
          <a:p>
            <a:pPr eaLnBrk="1" hangingPunct="1"/>
            <a:endParaRPr lang="cs-CZ" altLang="cs-CZ" smtClean="0"/>
          </a:p>
          <a:p>
            <a:pPr eaLnBrk="1" hangingPunct="1"/>
            <a:endParaRPr lang="cs-CZ" altLang="cs-CZ" smtClean="0"/>
          </a:p>
        </p:txBody>
      </p:sp>
      <p:pic>
        <p:nvPicPr>
          <p:cNvPr id="95236" name="Picture 4" descr="Heart beat">
            <a:hlinkClick r:id="rId3"/>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884988" y="357188"/>
            <a:ext cx="204470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329997"/>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049" name="Group 41"/>
          <p:cNvGraphicFramePr>
            <a:graphicFrameLocks noGrp="1"/>
          </p:cNvGraphicFramePr>
          <p:nvPr/>
        </p:nvGraphicFramePr>
        <p:xfrm>
          <a:off x="1143000" y="285750"/>
          <a:ext cx="7572375" cy="6799266"/>
        </p:xfrm>
        <a:graphic>
          <a:graphicData uri="http://schemas.openxmlformats.org/drawingml/2006/table">
            <a:tbl>
              <a:tblPr/>
              <a:tblGrid>
                <a:gridCol w="2251075"/>
                <a:gridCol w="5321300"/>
              </a:tblGrid>
              <a:tr h="981492">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Nutriční deficit</a:t>
                      </a:r>
                      <a:endParaRPr kumimoji="0" lang="cs-CZ" altLang="cs-CZ"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800" b="0" i="0" u="none" strike="noStrike" cap="none" normalizeH="0" baseline="0" smtClean="0">
                          <a:ln>
                            <a:noFill/>
                          </a:ln>
                          <a:solidFill>
                            <a:schemeClr val="tx1"/>
                          </a:solidFill>
                          <a:effectLst/>
                          <a:latin typeface="Gill Sans MT" panose="020B0502020104020203" pitchFamily="34" charset="-18"/>
                        </a:rPr>
                        <a:t>vliv na vývoj zubů-preeruptivní účinek</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76365">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Proteiny</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malý, nepravidelný tvar zubů; opožděné prořezávání zubů; vysoká vnímavost ke vzniku zubního kazu </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066">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Vitamin C</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porucha utváření zuboviny, tvorba kolagenu –závěsný aparát zubu</a:t>
                      </a:r>
                      <a:endParaRPr kumimoji="0" lang="cs-CZ" altLang="cs-CZ" sz="2000" b="0" i="0" u="none" strike="noStrike" cap="none" normalizeH="0" baseline="0" smtClean="0">
                        <a:ln>
                          <a:noFill/>
                        </a:ln>
                        <a:solidFill>
                          <a:schemeClr val="tx1"/>
                        </a:solidFill>
                        <a:effectLst/>
                        <a:latin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7576">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Vitamin A</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porucha utváření skloviny; opožděné prořezávání zubů</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81">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Vitamin D</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nízká mineralizace; důlkovitá eroze; rýhování</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81">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Vápník</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nízká mineralizace</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81">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Fosfor</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nízká mineralizace</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81">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Hořčík</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málo vyvinutá sklovina</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81">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Železo</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vysoká vnímavost ke vzniku zubního kazu</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81">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Zinek</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vysoká vnímavost ke vzniku zubního kazu</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81">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Fluoridy</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600"/>
                        </a:spcBef>
                        <a:buClr>
                          <a:schemeClr val="accent1"/>
                        </a:buClr>
                        <a:buSzPct val="80000"/>
                        <a:buFont typeface="Wingdings 2" panose="05020102010507070707" pitchFamily="18" charset="2"/>
                        <a:defRPr sz="2800">
                          <a:solidFill>
                            <a:schemeClr val="tx1"/>
                          </a:solidFill>
                          <a:latin typeface="Gill Sans MT" panose="020B0502020104020203" pitchFamily="34" charset="-18"/>
                        </a:defRPr>
                      </a:lvl1pPr>
                      <a:lvl2pPr marL="742950" indent="-285750" eaLnBrk="0" hangingPunct="0">
                        <a:spcBef>
                          <a:spcPts val="550"/>
                        </a:spcBef>
                        <a:buClr>
                          <a:schemeClr val="accent1"/>
                        </a:buClr>
                        <a:buFont typeface="Verdana" panose="020B0604030504040204" pitchFamily="34" charset="0"/>
                        <a:defRPr sz="2400">
                          <a:solidFill>
                            <a:schemeClr val="tx1"/>
                          </a:solidFill>
                          <a:latin typeface="Gill Sans MT" panose="020B0502020104020203" pitchFamily="34" charset="-18"/>
                        </a:defRPr>
                      </a:lvl2pPr>
                      <a:lvl3pPr marL="1143000" indent="-228600" eaLnBrk="0" hangingPunct="0">
                        <a:spcBef>
                          <a:spcPct val="20000"/>
                        </a:spcBef>
                        <a:buClr>
                          <a:schemeClr val="accent2"/>
                        </a:buClr>
                        <a:buFont typeface="Wingdings 2" panose="05020102010507070707" pitchFamily="18" charset="2"/>
                        <a:defRPr sz="2000">
                          <a:solidFill>
                            <a:schemeClr val="tx1"/>
                          </a:solidFill>
                          <a:latin typeface="Gill Sans MT" panose="020B0502020104020203" pitchFamily="34" charset="-18"/>
                        </a:defRPr>
                      </a:lvl3pPr>
                      <a:lvl4pPr marL="1600200" indent="-228600" eaLnBrk="0" hangingPunct="0">
                        <a:spcBef>
                          <a:spcPct val="20000"/>
                        </a:spcBef>
                        <a:buClr>
                          <a:srgbClr val="B32C16"/>
                        </a:buClr>
                        <a:buFont typeface="Wingdings 2" panose="05020102010507070707" pitchFamily="18" charset="2"/>
                        <a:defRPr>
                          <a:solidFill>
                            <a:schemeClr val="tx1"/>
                          </a:solidFill>
                          <a:latin typeface="Gill Sans MT" panose="020B0502020104020203" pitchFamily="34" charset="-18"/>
                        </a:defRPr>
                      </a:lvl4pPr>
                      <a:lvl5pPr marL="2057400" indent="-228600" eaLnBrk="0" hangingPunct="0">
                        <a:spcBef>
                          <a:spcPct val="20000"/>
                        </a:spcBef>
                        <a:buClr>
                          <a:srgbClr val="F5CD2D"/>
                        </a:buClr>
                        <a:buFont typeface="Wingdings 2" panose="05020102010507070707" pitchFamily="18" charset="2"/>
                        <a:defRPr>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F5CD2D"/>
                        </a:buClr>
                        <a:buFont typeface="Wingdings 2" panose="05020102010507070707" pitchFamily="18" charset="2"/>
                        <a:defRPr>
                          <a:solidFill>
                            <a:schemeClr val="tx1"/>
                          </a:solidFill>
                          <a:latin typeface="Gill Sans MT" panose="020B0502020104020203" pitchFamily="34" charset="-18"/>
                        </a:defRPr>
                      </a:lvl9pPr>
                    </a:lstStyle>
                    <a:p>
                      <a:pPr marL="0" marR="0" lvl="0" indent="0" algn="just" defTabSz="914400" rtl="0" eaLnBrk="1" fontAlgn="base" latinLnBrk="0" hangingPunct="1">
                        <a:lnSpc>
                          <a:spcPct val="115000"/>
                        </a:lnSpc>
                        <a:spcBef>
                          <a:spcPct val="0"/>
                        </a:spcBef>
                        <a:spcAft>
                          <a:spcPts val="60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vysoká vnímavost ke vzniku zubního kazu</a:t>
                      </a:r>
                      <a:endParaRPr kumimoji="0" lang="cs-CZ" altLang="cs-CZ"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0812852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4438" y="285750"/>
            <a:ext cx="5214937" cy="1143000"/>
          </a:xfrm>
        </p:spPr>
        <p:txBody>
          <a:bodyPr/>
          <a:lstStyle/>
          <a:p>
            <a:pPr eaLnBrk="1" fontAlgn="auto" hangingPunct="1">
              <a:spcAft>
                <a:spcPts val="0"/>
              </a:spcAft>
              <a:defRPr/>
            </a:pPr>
            <a:r>
              <a:rPr lang="cs-CZ" dirty="0" smtClean="0">
                <a:solidFill>
                  <a:schemeClr val="tx2">
                    <a:satMod val="130000"/>
                  </a:schemeClr>
                </a:solidFill>
              </a:rPr>
              <a:t>Novorozenci a kojenci</a:t>
            </a:r>
            <a:endParaRPr lang="cs-CZ" dirty="0">
              <a:solidFill>
                <a:schemeClr val="tx2">
                  <a:satMod val="130000"/>
                </a:schemeClr>
              </a:solidFill>
            </a:endParaRPr>
          </a:p>
        </p:txBody>
      </p:sp>
      <p:sp>
        <p:nvSpPr>
          <p:cNvPr id="99331" name="Zástupný symbol pro obsah 2"/>
          <p:cNvSpPr>
            <a:spLocks noGrp="1"/>
          </p:cNvSpPr>
          <p:nvPr>
            <p:ph idx="1"/>
          </p:nvPr>
        </p:nvSpPr>
        <p:spPr>
          <a:xfrm>
            <a:off x="1000125" y="1857375"/>
            <a:ext cx="7862888" cy="4357688"/>
          </a:xfrm>
        </p:spPr>
        <p:txBody>
          <a:bodyPr/>
          <a:lstStyle/>
          <a:p>
            <a:pPr eaLnBrk="1" hangingPunct="1"/>
            <a:r>
              <a:rPr lang="cs-CZ" altLang="cs-CZ" smtClean="0"/>
              <a:t>kojení</a:t>
            </a:r>
          </a:p>
          <a:p>
            <a:pPr eaLnBrk="1" hangingPunct="1"/>
            <a:r>
              <a:rPr lang="cs-CZ" altLang="cs-CZ" smtClean="0"/>
              <a:t>není kojeno:  nepřislazovat </a:t>
            </a:r>
          </a:p>
          <a:p>
            <a:pPr eaLnBrk="1" hangingPunct="1"/>
            <a:r>
              <a:rPr lang="cs-CZ" altLang="cs-CZ" smtClean="0"/>
              <a:t>nenamáčet dudlík do medu</a:t>
            </a:r>
          </a:p>
          <a:p>
            <a:pPr eaLnBrk="1" hangingPunct="1"/>
            <a:r>
              <a:rPr lang="cs-CZ" altLang="cs-CZ" smtClean="0"/>
              <a:t>matka nepoužívá společnou lžičku, neolizuje dudlík</a:t>
            </a:r>
          </a:p>
          <a:p>
            <a:pPr eaLnBrk="1" hangingPunct="1"/>
            <a:r>
              <a:rPr lang="cs-CZ" altLang="cs-CZ" smtClean="0"/>
              <a:t>použití jemného kartáčku nebo navlhčeného čtverečku gázy (první stolička → kartáček)</a:t>
            </a:r>
          </a:p>
        </p:txBody>
      </p:sp>
      <p:pic>
        <p:nvPicPr>
          <p:cNvPr id="99332" name="Picture 5" descr="Lactation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142875"/>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839875"/>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defRPr/>
            </a:pPr>
            <a:r>
              <a:rPr lang="cs-CZ" altLang="cs-CZ" smtClean="0">
                <a:effectLst>
                  <a:outerShdw blurRad="38100" dist="38100" dir="2700000" algn="tl">
                    <a:srgbClr val="C0C0C0"/>
                  </a:outerShdw>
                </a:effectLst>
              </a:rPr>
              <a:t>Batolata</a:t>
            </a:r>
          </a:p>
        </p:txBody>
      </p:sp>
      <p:pic>
        <p:nvPicPr>
          <p:cNvPr id="101379"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03800" y="3860800"/>
            <a:ext cx="3960813" cy="2876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0" name="Rectangle 7"/>
          <p:cNvSpPr>
            <a:spLocks noChangeArrowheads="1"/>
          </p:cNvSpPr>
          <p:nvPr/>
        </p:nvSpPr>
        <p:spPr bwMode="auto">
          <a:xfrm>
            <a:off x="1258888" y="1484313"/>
            <a:ext cx="4572000"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*snížení spotřeby jednoduchých sacharidů</a:t>
            </a:r>
          </a:p>
          <a:p>
            <a:pPr eaLnBrk="1" hangingPunct="1"/>
            <a:r>
              <a:rPr lang="cs-CZ" altLang="cs-CZ"/>
              <a:t> a sladkých pokrmů</a:t>
            </a:r>
          </a:p>
          <a:p>
            <a:pPr eaLnBrk="1" hangingPunct="1"/>
            <a:r>
              <a:rPr lang="cs-CZ" altLang="cs-CZ"/>
              <a:t>*sladké pokrmy pouze jako součást hl. jídla</a:t>
            </a:r>
          </a:p>
          <a:p>
            <a:pPr eaLnBrk="1" hangingPunct="1"/>
            <a:r>
              <a:rPr lang="cs-CZ" altLang="cs-CZ"/>
              <a:t>*nemlsat mezi jídly</a:t>
            </a:r>
          </a:p>
          <a:p>
            <a:pPr eaLnBrk="1" hangingPunct="1"/>
            <a:r>
              <a:rPr lang="cs-CZ" altLang="cs-CZ"/>
              <a:t>*pít z hrnečku (ne z kojenecké lahve)</a:t>
            </a:r>
          </a:p>
          <a:p>
            <a:pPr eaLnBrk="1" hangingPunct="1"/>
            <a:r>
              <a:rPr lang="cs-CZ" altLang="cs-CZ"/>
              <a:t>*pravidelná hygiena dutiny ústní</a:t>
            </a:r>
          </a:p>
          <a:p>
            <a:pPr eaLnBrk="1" hangingPunct="1"/>
            <a:r>
              <a:rPr lang="cs-CZ" altLang="cs-CZ"/>
              <a:t>*fluoridová prevence dle stomatologa</a:t>
            </a:r>
          </a:p>
          <a:p>
            <a:pPr eaLnBrk="1" hangingPunct="1">
              <a:spcBef>
                <a:spcPct val="50000"/>
              </a:spcBef>
              <a:buClr>
                <a:schemeClr val="accent1"/>
              </a:buClr>
              <a:buSzPct val="80000"/>
              <a:buFont typeface="Wingdings 2" panose="05020102010507070707" pitchFamily="18" charset="2"/>
              <a:buChar char=""/>
            </a:pPr>
            <a:endParaRPr lang="cs-CZ" altLang="cs-CZ" sz="3200">
              <a:latin typeface="Gill Sans MT" panose="020B0502020104020203" pitchFamily="34" charset="-18"/>
            </a:endParaRPr>
          </a:p>
        </p:txBody>
      </p:sp>
    </p:spTree>
    <p:extLst>
      <p:ext uri="{BB962C8B-B14F-4D97-AF65-F5344CB8AC3E}">
        <p14:creationId xmlns:p14="http://schemas.microsoft.com/office/powerpoint/2010/main" val="278077438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Předškolní děti</a:t>
            </a:r>
            <a:endParaRPr lang="cs-CZ" dirty="0">
              <a:solidFill>
                <a:schemeClr val="tx2">
                  <a:satMod val="130000"/>
                </a:schemeClr>
              </a:solidFill>
            </a:endParaRPr>
          </a:p>
        </p:txBody>
      </p:sp>
      <p:sp>
        <p:nvSpPr>
          <p:cNvPr id="103427" name="Zástupný symbol pro obsah 2"/>
          <p:cNvSpPr>
            <a:spLocks noGrp="1"/>
          </p:cNvSpPr>
          <p:nvPr>
            <p:ph idx="1"/>
          </p:nvPr>
        </p:nvSpPr>
        <p:spPr>
          <a:xfrm>
            <a:off x="1071563" y="1714500"/>
            <a:ext cx="7862887" cy="4533900"/>
          </a:xfrm>
        </p:spPr>
        <p:txBody>
          <a:bodyPr/>
          <a:lstStyle/>
          <a:p>
            <a:pPr eaLnBrk="1" hangingPunct="1"/>
            <a:r>
              <a:rPr lang="cs-CZ" altLang="cs-CZ" sz="2800" smtClean="0"/>
              <a:t>rychlý růst → preference sladkého</a:t>
            </a:r>
          </a:p>
          <a:p>
            <a:pPr eaLnBrk="1" hangingPunct="1">
              <a:buFont typeface="Wingdings 2" panose="05020102010507070707" pitchFamily="18" charset="2"/>
              <a:buNone/>
            </a:pPr>
            <a:r>
              <a:rPr lang="cs-CZ" altLang="cs-CZ" sz="2800" smtClean="0"/>
              <a:t>   pro pocit rychlého nasycení</a:t>
            </a:r>
          </a:p>
          <a:p>
            <a:pPr eaLnBrk="1" hangingPunct="1"/>
            <a:r>
              <a:rPr lang="cs-CZ" altLang="cs-CZ" sz="2800" smtClean="0"/>
              <a:t>nezvykáme na sladkosti ani slazené nápoje </a:t>
            </a:r>
          </a:p>
          <a:p>
            <a:pPr eaLnBrk="1" hangingPunct="1"/>
            <a:r>
              <a:rPr lang="cs-CZ" altLang="cs-CZ" sz="2800" smtClean="0"/>
              <a:t>k pití dáváme neslazený čaj nebo vodu</a:t>
            </a:r>
          </a:p>
          <a:p>
            <a:pPr eaLnBrk="1" hangingPunct="1"/>
            <a:r>
              <a:rPr lang="cs-CZ" altLang="cs-CZ" sz="2800" smtClean="0"/>
              <a:t>jablko ani jiné ovoce nemůže nahradit čištění zubů</a:t>
            </a:r>
          </a:p>
          <a:p>
            <a:r>
              <a:rPr lang="cs-CZ" altLang="cs-CZ" sz="2800" smtClean="0"/>
              <a:t>Nadměrný přívod fluoridů (do 6 let tvorba skloviny trvalého chrupu) - fluoróza </a:t>
            </a:r>
          </a:p>
          <a:p>
            <a:pPr eaLnBrk="1" hangingPunct="1"/>
            <a:endParaRPr lang="cs-CZ" altLang="cs-CZ" sz="2800" smtClean="0"/>
          </a:p>
          <a:p>
            <a:pPr eaLnBrk="1" hangingPunct="1">
              <a:buFont typeface="Wingdings 2" panose="05020102010507070707" pitchFamily="18" charset="2"/>
              <a:buNone/>
            </a:pPr>
            <a:endParaRPr lang="cs-CZ" altLang="cs-CZ" smtClean="0"/>
          </a:p>
        </p:txBody>
      </p:sp>
      <p:pic>
        <p:nvPicPr>
          <p:cNvPr id="103428" name="Picture 5" descr="Little boy eating a peach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176213"/>
            <a:ext cx="1357313"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19737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Školní děti</a:t>
            </a:r>
            <a:endParaRPr lang="cs-CZ" dirty="0">
              <a:solidFill>
                <a:schemeClr val="tx2">
                  <a:satMod val="130000"/>
                </a:schemeClr>
              </a:solidFill>
            </a:endParaRPr>
          </a:p>
        </p:txBody>
      </p:sp>
      <p:sp>
        <p:nvSpPr>
          <p:cNvPr id="105475" name="Zástupný symbol pro obsah 2"/>
          <p:cNvSpPr>
            <a:spLocks noGrp="1"/>
          </p:cNvSpPr>
          <p:nvPr>
            <p:ph idx="1"/>
          </p:nvPr>
        </p:nvSpPr>
        <p:spPr>
          <a:xfrm>
            <a:off x="1143000" y="1928813"/>
            <a:ext cx="7791450" cy="4319587"/>
          </a:xfrm>
        </p:spPr>
        <p:txBody>
          <a:bodyPr/>
          <a:lstStyle/>
          <a:p>
            <a:pPr eaLnBrk="1" hangingPunct="1"/>
            <a:r>
              <a:rPr lang="cs-CZ" altLang="cs-CZ" smtClean="0"/>
              <a:t>zlozvyky: vynechávání jídel, samy si</a:t>
            </a:r>
          </a:p>
          <a:p>
            <a:pPr eaLnBrk="1" hangingPunct="1">
              <a:buFont typeface="Wingdings 2" panose="05020102010507070707" pitchFamily="18" charset="2"/>
              <a:buNone/>
            </a:pPr>
            <a:r>
              <a:rPr lang="cs-CZ" altLang="cs-CZ" smtClean="0"/>
              <a:t>   kupují potraviny, nedostatečný přívod   tekutin</a:t>
            </a:r>
          </a:p>
          <a:p>
            <a:pPr eaLnBrk="1" hangingPunct="1"/>
            <a:r>
              <a:rPr lang="cs-CZ" altLang="cs-CZ" smtClean="0"/>
              <a:t>omezit konzumaci sladkostí a sladkých nápojů</a:t>
            </a:r>
          </a:p>
          <a:p>
            <a:pPr eaLnBrk="1" hangingPunct="1"/>
            <a:r>
              <a:rPr lang="cs-CZ" altLang="cs-CZ" smtClean="0"/>
              <a:t>po jídle doporučit žvýkačku bez cukru</a:t>
            </a:r>
          </a:p>
          <a:p>
            <a:pPr eaLnBrk="1" hangingPunct="1"/>
            <a:r>
              <a:rPr lang="cs-CZ" altLang="cs-CZ" smtClean="0"/>
              <a:t>vyloučit konzumaci jídel po večerním čištění zubů</a:t>
            </a:r>
          </a:p>
        </p:txBody>
      </p:sp>
      <p:pic>
        <p:nvPicPr>
          <p:cNvPr id="105476" name="Picture 5" descr="Boy with fastfood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3313" y="142875"/>
            <a:ext cx="154781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68604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Dospívající mládež</a:t>
            </a:r>
            <a:endParaRPr lang="cs-CZ" dirty="0">
              <a:solidFill>
                <a:schemeClr val="tx2">
                  <a:satMod val="130000"/>
                </a:schemeClr>
              </a:solidFill>
            </a:endParaRPr>
          </a:p>
        </p:txBody>
      </p:sp>
      <p:sp>
        <p:nvSpPr>
          <p:cNvPr id="107523" name="Zástupný symbol pro obsah 2"/>
          <p:cNvSpPr>
            <a:spLocks noGrp="1"/>
          </p:cNvSpPr>
          <p:nvPr>
            <p:ph idx="1"/>
          </p:nvPr>
        </p:nvSpPr>
        <p:spPr>
          <a:xfrm>
            <a:off x="1071563" y="1428750"/>
            <a:ext cx="7862887" cy="4819650"/>
          </a:xfrm>
        </p:spPr>
        <p:txBody>
          <a:bodyPr/>
          <a:lstStyle/>
          <a:p>
            <a:pPr eaLnBrk="1" hangingPunct="1"/>
            <a:r>
              <a:rPr lang="cs-CZ" altLang="cs-CZ" smtClean="0"/>
              <a:t>odmítání rad a doporučení ze strany dospělých</a:t>
            </a:r>
          </a:p>
          <a:p>
            <a:pPr eaLnBrk="1" hangingPunct="1"/>
            <a:r>
              <a:rPr lang="cs-CZ" altLang="cs-CZ" smtClean="0"/>
              <a:t>„rychlá občerstvení“</a:t>
            </a:r>
          </a:p>
          <a:p>
            <a:pPr eaLnBrk="1" hangingPunct="1"/>
            <a:r>
              <a:rPr lang="cs-CZ" altLang="cs-CZ" smtClean="0"/>
              <a:t>motivací: vzhled, krásný úsměv než poukazování na riziko zkažených zubů</a:t>
            </a:r>
          </a:p>
        </p:txBody>
      </p:sp>
      <p:pic>
        <p:nvPicPr>
          <p:cNvPr id="107524" name="Picture 4" descr="Burg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4357688"/>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6" descr="mmm! pizz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3063" y="4333875"/>
            <a:ext cx="2786062"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99206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Dospělí</a:t>
            </a:r>
            <a:endParaRPr lang="cs-CZ" dirty="0">
              <a:solidFill>
                <a:schemeClr val="tx2">
                  <a:satMod val="130000"/>
                </a:schemeClr>
              </a:solidFill>
            </a:endParaRPr>
          </a:p>
        </p:txBody>
      </p:sp>
      <p:sp>
        <p:nvSpPr>
          <p:cNvPr id="109571" name="Zástupný symbol pro obsah 2"/>
          <p:cNvSpPr>
            <a:spLocks noGrp="1"/>
          </p:cNvSpPr>
          <p:nvPr>
            <p:ph idx="1"/>
          </p:nvPr>
        </p:nvSpPr>
        <p:spPr>
          <a:xfrm>
            <a:off x="1214438" y="1428750"/>
            <a:ext cx="7720012" cy="4819650"/>
          </a:xfrm>
        </p:spPr>
        <p:txBody>
          <a:bodyPr/>
          <a:lstStyle/>
          <a:p>
            <a:pPr eaLnBrk="1" hangingPunct="1"/>
            <a:r>
              <a:rPr lang="cs-CZ" altLang="cs-CZ" smtClean="0"/>
              <a:t>konzumace kariogenních potravin,  slazené nápoje (káva, čaj,…)</a:t>
            </a:r>
          </a:p>
          <a:p>
            <a:pPr eaLnBrk="1" hangingPunct="1"/>
            <a:r>
              <a:rPr lang="cs-CZ" altLang="cs-CZ" smtClean="0"/>
              <a:t>v důsledku medikace snížená salivace</a:t>
            </a:r>
          </a:p>
          <a:p>
            <a:pPr eaLnBrk="1" hangingPunct="1">
              <a:buFont typeface="Wingdings 2" panose="05020102010507070707" pitchFamily="18" charset="2"/>
              <a:buNone/>
            </a:pPr>
            <a:r>
              <a:rPr lang="cs-CZ" altLang="cs-CZ" smtClean="0">
                <a:latin typeface="Calibri" panose="020F0502020204030204" pitchFamily="34" charset="0"/>
              </a:rPr>
              <a:t>→ </a:t>
            </a:r>
            <a:r>
              <a:rPr lang="cs-CZ" altLang="cs-CZ" smtClean="0"/>
              <a:t>strava dle výživových doporučení</a:t>
            </a:r>
          </a:p>
          <a:p>
            <a:pPr eaLnBrk="1" hangingPunct="1">
              <a:buFont typeface="Wingdings 2" panose="05020102010507070707" pitchFamily="18" charset="2"/>
              <a:buNone/>
            </a:pPr>
            <a:endParaRPr lang="cs-CZ" altLang="cs-CZ" smtClean="0"/>
          </a:p>
          <a:p>
            <a:pPr eaLnBrk="1" hangingPunct="1"/>
            <a:endParaRPr lang="cs-CZ" altLang="cs-CZ" smtClean="0"/>
          </a:p>
        </p:txBody>
      </p:sp>
      <p:pic>
        <p:nvPicPr>
          <p:cNvPr id="109572" name="Picture 5" descr="ptit dej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4000500"/>
            <a:ext cx="2857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27032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fontScale="90000"/>
          </a:bodyPr>
          <a:lstStyle/>
          <a:p>
            <a:pPr>
              <a:defRPr/>
            </a:pPr>
            <a:r>
              <a:rPr lang="cs-CZ" altLang="cs-CZ" sz="3900" dirty="0" smtClean="0">
                <a:effectLst/>
              </a:rPr>
              <a:t>                   </a:t>
            </a:r>
            <a:br>
              <a:rPr lang="cs-CZ" altLang="cs-CZ" sz="3900" dirty="0" smtClean="0">
                <a:effectLst/>
              </a:rPr>
            </a:br>
            <a:r>
              <a:rPr lang="cs-CZ" altLang="cs-CZ" sz="3900" dirty="0" smtClean="0">
                <a:effectLst/>
              </a:rPr>
              <a:t> Senioři</a:t>
            </a:r>
            <a:br>
              <a:rPr lang="cs-CZ" altLang="cs-CZ" sz="3900" dirty="0" smtClean="0">
                <a:effectLst/>
              </a:rPr>
            </a:br>
            <a:endParaRPr lang="cs-CZ" altLang="cs-CZ" sz="3900" dirty="0" smtClean="0">
              <a:effectLst/>
            </a:endParaRPr>
          </a:p>
        </p:txBody>
      </p:sp>
      <p:sp>
        <p:nvSpPr>
          <p:cNvPr id="111619" name="Rectangle 3"/>
          <p:cNvSpPr>
            <a:spLocks noGrp="1"/>
          </p:cNvSpPr>
          <p:nvPr>
            <p:ph type="body" idx="1"/>
          </p:nvPr>
        </p:nvSpPr>
        <p:spPr/>
        <p:txBody>
          <a:bodyPr/>
          <a:lstStyle/>
          <a:p>
            <a:pPr>
              <a:lnSpc>
                <a:spcPct val="90000"/>
              </a:lnSpc>
            </a:pPr>
            <a:r>
              <a:rPr lang="cs-CZ" altLang="cs-CZ" sz="2400" dirty="0" smtClean="0"/>
              <a:t>Stav dentice ovlivňuje nutriční stav seniorské populace</a:t>
            </a:r>
          </a:p>
          <a:p>
            <a:pPr>
              <a:lnSpc>
                <a:spcPct val="90000"/>
              </a:lnSpc>
            </a:pPr>
            <a:r>
              <a:rPr lang="cs-CZ" altLang="cs-CZ" sz="2400" dirty="0" smtClean="0"/>
              <a:t>přímý a pozitivní vztah mezi aspekty zdravotního stavu</a:t>
            </a:r>
          </a:p>
          <a:p>
            <a:pPr>
              <a:lnSpc>
                <a:spcPct val="90000"/>
              </a:lnSpc>
              <a:buFont typeface="Wingdings 2" panose="05020102010507070707" pitchFamily="18" charset="2"/>
              <a:buNone/>
            </a:pPr>
            <a:r>
              <a:rPr lang="cs-CZ" altLang="cs-CZ" sz="2400" dirty="0" smtClean="0"/>
              <a:t>    dutiny ústní a výživy </a:t>
            </a:r>
            <a:br>
              <a:rPr lang="cs-CZ" altLang="cs-CZ" sz="2400" dirty="0" smtClean="0"/>
            </a:br>
            <a:endParaRPr lang="cs-CZ" altLang="cs-CZ" sz="2400" dirty="0" smtClean="0"/>
          </a:p>
          <a:p>
            <a:pPr>
              <a:lnSpc>
                <a:spcPct val="90000"/>
              </a:lnSpc>
            </a:pPr>
            <a:r>
              <a:rPr lang="cs-CZ" altLang="cs-CZ" sz="2400" dirty="0" smtClean="0"/>
              <a:t>Potíže se žvýkáním brání doporučenému výběru potravin a často vyústí v  nedostatečném příjmu </a:t>
            </a:r>
          </a:p>
          <a:p>
            <a:pPr>
              <a:lnSpc>
                <a:spcPct val="90000"/>
              </a:lnSpc>
              <a:buFont typeface="Wingdings 2" panose="05020102010507070707" pitchFamily="18" charset="2"/>
              <a:buNone/>
            </a:pPr>
            <a:r>
              <a:rPr lang="cs-CZ" altLang="cs-CZ" sz="2400" dirty="0" smtClean="0"/>
              <a:t>    živin pod doporučenou úroveň</a:t>
            </a:r>
          </a:p>
          <a:p>
            <a:pPr>
              <a:lnSpc>
                <a:spcPct val="90000"/>
              </a:lnSpc>
            </a:pPr>
            <a:r>
              <a:rPr lang="cs-CZ" altLang="cs-CZ" sz="2400" dirty="0" smtClean="0"/>
              <a:t>Zubní náhrady částečné nebo úplné - zubní protézy  - nošení u seniorů má určitou výhodu</a:t>
            </a:r>
          </a:p>
          <a:p>
            <a:pPr>
              <a:lnSpc>
                <a:spcPct val="90000"/>
              </a:lnSpc>
            </a:pPr>
            <a:r>
              <a:rPr lang="cs-CZ" altLang="cs-CZ" sz="2400" dirty="0" err="1" smtClean="0"/>
              <a:t>Edentulismus</a:t>
            </a:r>
            <a:r>
              <a:rPr lang="cs-CZ" altLang="cs-CZ" sz="2400" dirty="0" smtClean="0"/>
              <a:t> (</a:t>
            </a:r>
            <a:r>
              <a:rPr lang="cs-CZ" altLang="cs-CZ" sz="2400" dirty="0" err="1" smtClean="0"/>
              <a:t>edencia</a:t>
            </a:r>
            <a:r>
              <a:rPr lang="cs-CZ" altLang="cs-CZ" sz="2400" dirty="0" smtClean="0"/>
              <a:t>)</a:t>
            </a:r>
          </a:p>
        </p:txBody>
      </p:sp>
    </p:spTree>
    <p:extLst>
      <p:ext uri="{BB962C8B-B14F-4D97-AF65-F5344CB8AC3E}">
        <p14:creationId xmlns:p14="http://schemas.microsoft.com/office/powerpoint/2010/main" val="14527993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1403350" y="1628775"/>
            <a:ext cx="7499350" cy="4429125"/>
          </a:xfrm>
        </p:spPr>
        <p:txBody>
          <a:bodyPr>
            <a:normAutofit/>
          </a:bodyPr>
          <a:lstStyle/>
          <a:p>
            <a:pPr marL="365125" indent="-282575">
              <a:lnSpc>
                <a:spcPct val="80000"/>
              </a:lnSpc>
              <a:buFontTx/>
              <a:buNone/>
            </a:pPr>
            <a:endParaRPr lang="cs-CZ" altLang="cs-CZ" sz="3000">
              <a:latin typeface="Calibri" panose="020F0502020204030204" pitchFamily="34" charset="0"/>
            </a:endParaRPr>
          </a:p>
          <a:p>
            <a:pPr marL="365125" indent="-282575">
              <a:lnSpc>
                <a:spcPct val="80000"/>
              </a:lnSpc>
            </a:pPr>
            <a:r>
              <a:rPr lang="cs-CZ" altLang="cs-CZ" sz="3000">
                <a:latin typeface="Calibri" panose="020F0502020204030204" pitchFamily="34" charset="0"/>
              </a:rPr>
              <a:t>každé tvrzení, které uvádí, naznačuje nebo ze kterého vyplývá, že existuje souvislost mezi kategorií potravin, potravinou nebo některou z jejích složek a zdravím</a:t>
            </a:r>
          </a:p>
          <a:p>
            <a:pPr marL="365125" indent="-282575">
              <a:lnSpc>
                <a:spcPct val="80000"/>
              </a:lnSpc>
            </a:pPr>
            <a:endParaRPr lang="cs-CZ" altLang="cs-CZ" sz="3000">
              <a:latin typeface="Calibri" panose="020F0502020204030204" pitchFamily="34" charset="0"/>
            </a:endParaRPr>
          </a:p>
          <a:p>
            <a:pPr marL="365125" indent="-282575">
              <a:lnSpc>
                <a:spcPct val="80000"/>
              </a:lnSpc>
            </a:pPr>
            <a:endParaRPr lang="cs-CZ" altLang="cs-CZ" sz="3000">
              <a:latin typeface="Calibri" panose="020F0502020204030204" pitchFamily="34" charset="0"/>
            </a:endParaRPr>
          </a:p>
          <a:p>
            <a:pPr marL="365125" indent="-282575">
              <a:lnSpc>
                <a:spcPct val="80000"/>
              </a:lnSpc>
            </a:pPr>
            <a:r>
              <a:rPr lang="cs-CZ" altLang="cs-CZ" sz="3000">
                <a:latin typeface="Calibri" panose="020F0502020204030204" pitchFamily="34" charset="0"/>
              </a:rPr>
              <a:t>upravena nařízením (ES) č. 1924/2006</a:t>
            </a:r>
          </a:p>
          <a:p>
            <a:pPr marL="365125" indent="-282575">
              <a:lnSpc>
                <a:spcPct val="80000"/>
              </a:lnSpc>
            </a:pPr>
            <a:r>
              <a:rPr lang="cs-CZ" altLang="cs-CZ" sz="3000">
                <a:latin typeface="Calibri" panose="020F0502020204030204" pitchFamily="34" charset="0"/>
              </a:rPr>
              <a:t>obecné zásady podle kapitoly II</a:t>
            </a:r>
          </a:p>
          <a:p>
            <a:pPr marL="365125" indent="-282575">
              <a:lnSpc>
                <a:spcPct val="80000"/>
              </a:lnSpc>
            </a:pPr>
            <a:r>
              <a:rPr lang="cs-CZ" altLang="cs-CZ" sz="3000">
                <a:latin typeface="Calibri" panose="020F0502020204030204" pitchFamily="34" charset="0"/>
              </a:rPr>
              <a:t>zvláštní podmínky podle kapitoly IV</a:t>
            </a:r>
          </a:p>
          <a:p>
            <a:pPr marL="365125" indent="-282575">
              <a:lnSpc>
                <a:spcPct val="80000"/>
              </a:lnSpc>
            </a:pPr>
            <a:endParaRPr lang="cs-CZ" altLang="cs-CZ" sz="3000">
              <a:latin typeface="Calibri" panose="020F0502020204030204" pitchFamily="34" charset="0"/>
            </a:endParaRPr>
          </a:p>
          <a:p>
            <a:pPr marL="365125" indent="-282575">
              <a:lnSpc>
                <a:spcPct val="80000"/>
              </a:lnSpc>
              <a:buFontTx/>
              <a:buNone/>
            </a:pPr>
            <a:endParaRPr lang="cs-CZ" altLang="cs-CZ" sz="3000">
              <a:latin typeface="Calibri" panose="020F0502020204030204" pitchFamily="34" charset="0"/>
            </a:endParaRPr>
          </a:p>
          <a:p>
            <a:pPr marL="365125" indent="-282575">
              <a:lnSpc>
                <a:spcPct val="80000"/>
              </a:lnSpc>
            </a:pPr>
            <a:endParaRPr lang="cs-CZ" altLang="cs-CZ" sz="3000">
              <a:latin typeface="Calibri" panose="020F0502020204030204" pitchFamily="34" charset="0"/>
            </a:endParaRPr>
          </a:p>
          <a:p>
            <a:pPr marL="365125" indent="-282575">
              <a:lnSpc>
                <a:spcPct val="80000"/>
              </a:lnSpc>
            </a:pPr>
            <a:endParaRPr lang="cs-CZ" altLang="cs-CZ" sz="3000">
              <a:latin typeface="Calibri" panose="020F0502020204030204" pitchFamily="34" charset="0"/>
            </a:endParaRPr>
          </a:p>
        </p:txBody>
      </p:sp>
      <p:sp>
        <p:nvSpPr>
          <p:cNvPr id="5" name="Zaoblený obdélník 4"/>
          <p:cNvSpPr/>
          <p:nvPr/>
        </p:nvSpPr>
        <p:spPr>
          <a:xfrm>
            <a:off x="1116013" y="1916113"/>
            <a:ext cx="7848600" cy="1657350"/>
          </a:xfrm>
          <a:prstGeom prst="roundRect">
            <a:avLst/>
          </a:prstGeom>
          <a:solidFill>
            <a:schemeClr val="accent4">
              <a:lumMod val="20000"/>
              <a:lumOff val="80000"/>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2400" dirty="0"/>
          </a:p>
        </p:txBody>
      </p:sp>
      <p:sp>
        <p:nvSpPr>
          <p:cNvPr id="2" name="Nadpis 1"/>
          <p:cNvSpPr>
            <a:spLocks noGrp="1"/>
          </p:cNvSpPr>
          <p:nvPr>
            <p:ph type="title" idx="4294967295"/>
          </p:nvPr>
        </p:nvSpPr>
        <p:spPr/>
        <p:txBody>
          <a:bodyPr>
            <a:normAutofit/>
          </a:bodyPr>
          <a:lstStyle/>
          <a:p>
            <a:r>
              <a:rPr lang="cs-CZ" altLang="cs-CZ">
                <a:effectLst>
                  <a:outerShdw blurRad="38100" dist="38100" dir="2700000" algn="tl">
                    <a:srgbClr val="C0C0C0"/>
                  </a:outerShdw>
                </a:effectLst>
              </a:rPr>
              <a:t>Zdravotní tvrzení</a:t>
            </a:r>
          </a:p>
        </p:txBody>
      </p:sp>
      <p:sp>
        <p:nvSpPr>
          <p:cNvPr id="4" name="Zástupný symbol pro číslo snímku 3"/>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5E4E3D12-D530-46B9-B413-F6CE85EF943E}" type="slidenum">
              <a:rPr lang="cs-CZ" altLang="cs-CZ" sz="1200">
                <a:solidFill>
                  <a:srgbClr val="B5A788"/>
                </a:solidFill>
                <a:latin typeface="Times New Roman" panose="02020603050405020304" pitchFamily="18" charset="0"/>
              </a:rPr>
              <a:pPr algn="ctr"/>
              <a:t>26</a:t>
            </a:fld>
            <a:endParaRPr lang="cs-CZ" altLang="cs-CZ" sz="1200">
              <a:solidFill>
                <a:srgbClr val="B5A788"/>
              </a:solidFill>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Zubní eroze</a:t>
            </a:r>
          </a:p>
        </p:txBody>
      </p:sp>
      <p:sp>
        <p:nvSpPr>
          <p:cNvPr id="113667" name="Zástupný symbol pro obsah 2"/>
          <p:cNvSpPr>
            <a:spLocks noGrp="1"/>
          </p:cNvSpPr>
          <p:nvPr>
            <p:ph idx="1"/>
          </p:nvPr>
        </p:nvSpPr>
        <p:spPr>
          <a:xfrm>
            <a:off x="1143000" y="1357313"/>
            <a:ext cx="7791450" cy="4891087"/>
          </a:xfrm>
        </p:spPr>
        <p:txBody>
          <a:bodyPr/>
          <a:lstStyle/>
          <a:p>
            <a:pPr eaLnBrk="1" hangingPunct="1">
              <a:lnSpc>
                <a:spcPct val="90000"/>
              </a:lnSpc>
              <a:buFont typeface="Arial" panose="020B0604020202020204" pitchFamily="34" charset="0"/>
              <a:buNone/>
            </a:pPr>
            <a:r>
              <a:rPr lang="cs-CZ" altLang="cs-CZ" sz="2800" dirty="0" smtClean="0"/>
              <a:t>= </a:t>
            </a:r>
            <a:r>
              <a:rPr lang="cs-CZ" altLang="cs-CZ" sz="2400" dirty="0" smtClean="0"/>
              <a:t>progresivní ztráta zubní tkáně způsobená </a:t>
            </a:r>
            <a:r>
              <a:rPr lang="cs-CZ" altLang="cs-CZ" sz="2400" dirty="0" smtClean="0">
                <a:solidFill>
                  <a:srgbClr val="FF0000"/>
                </a:solidFill>
              </a:rPr>
              <a:t>chemickým </a:t>
            </a:r>
            <a:r>
              <a:rPr lang="cs-CZ" altLang="cs-CZ" sz="2400" dirty="0" smtClean="0"/>
              <a:t>procesem,  bez spoluúčasti bakterií, může souviset s zubní abrazí a opotřebení (přehnaná péče o ústní hygienu, skřípání)</a:t>
            </a:r>
          </a:p>
          <a:p>
            <a:pPr eaLnBrk="1" hangingPunct="1">
              <a:lnSpc>
                <a:spcPct val="90000"/>
              </a:lnSpc>
            </a:pPr>
            <a:r>
              <a:rPr lang="cs-CZ" altLang="cs-CZ" sz="2400" dirty="0" smtClean="0"/>
              <a:t>Multifaktoriální onemocnění:  </a:t>
            </a:r>
            <a:r>
              <a:rPr lang="cs-CZ" altLang="cs-CZ" sz="2400" dirty="0" smtClean="0">
                <a:solidFill>
                  <a:srgbClr val="FF0000"/>
                </a:solidFill>
              </a:rPr>
              <a:t>vnímavá zubní tkáň</a:t>
            </a:r>
          </a:p>
          <a:p>
            <a:pPr eaLnBrk="1" hangingPunct="1">
              <a:lnSpc>
                <a:spcPct val="90000"/>
              </a:lnSpc>
              <a:buFont typeface="Wingdings 2" panose="05020102010507070707" pitchFamily="18" charset="2"/>
              <a:buNone/>
            </a:pPr>
            <a:r>
              <a:rPr lang="cs-CZ" altLang="cs-CZ" sz="2400" dirty="0" smtClean="0"/>
              <a:t>             </a:t>
            </a:r>
            <a:r>
              <a:rPr lang="cs-CZ" altLang="cs-CZ" sz="2400" dirty="0" smtClean="0">
                <a:solidFill>
                  <a:srgbClr val="FF0000"/>
                </a:solidFill>
              </a:rPr>
              <a:t>přítomnost kyselin </a:t>
            </a:r>
            <a:r>
              <a:rPr lang="cs-CZ" altLang="cs-CZ" sz="2400" dirty="0" smtClean="0"/>
              <a:t>(exogenní a   </a:t>
            </a:r>
          </a:p>
          <a:p>
            <a:pPr eaLnBrk="1" hangingPunct="1">
              <a:lnSpc>
                <a:spcPct val="90000"/>
              </a:lnSpc>
              <a:buFont typeface="Wingdings 2" panose="05020102010507070707" pitchFamily="18" charset="2"/>
              <a:buNone/>
            </a:pPr>
            <a:r>
              <a:rPr lang="cs-CZ" altLang="cs-CZ" sz="2400" dirty="0" smtClean="0"/>
              <a:t>                                           endogenní)</a:t>
            </a:r>
          </a:p>
          <a:p>
            <a:pPr eaLnBrk="1" hangingPunct="1">
              <a:lnSpc>
                <a:spcPct val="90000"/>
              </a:lnSpc>
              <a:buFont typeface="Wingdings 2" panose="05020102010507070707" pitchFamily="18" charset="2"/>
              <a:buNone/>
            </a:pPr>
            <a:r>
              <a:rPr lang="cs-CZ" altLang="cs-CZ" sz="2400" dirty="0" smtClean="0">
                <a:solidFill>
                  <a:srgbClr val="FF0000"/>
                </a:solidFill>
              </a:rPr>
              <a:t>             čas</a:t>
            </a:r>
          </a:p>
          <a:p>
            <a:pPr eaLnBrk="1" hangingPunct="1">
              <a:lnSpc>
                <a:spcPct val="90000"/>
              </a:lnSpc>
              <a:buFont typeface="Wingdings 2" panose="05020102010507070707" pitchFamily="18" charset="2"/>
              <a:buNone/>
            </a:pPr>
            <a:r>
              <a:rPr lang="cs-CZ" altLang="cs-CZ" sz="2400" dirty="0" smtClean="0"/>
              <a:t>             množství a kvalita </a:t>
            </a:r>
            <a:r>
              <a:rPr lang="cs-CZ" altLang="cs-CZ" sz="2400" dirty="0" smtClean="0">
                <a:solidFill>
                  <a:srgbClr val="FF0000"/>
                </a:solidFill>
              </a:rPr>
              <a:t>sliny </a:t>
            </a:r>
            <a:r>
              <a:rPr lang="cs-CZ" altLang="cs-CZ" sz="2400" dirty="0" smtClean="0"/>
              <a:t>(nedostatečná </a:t>
            </a:r>
            <a:r>
              <a:rPr lang="cs-CZ" altLang="cs-CZ" sz="2400" dirty="0" err="1" smtClean="0"/>
              <a:t>pufrovací</a:t>
            </a:r>
            <a:endParaRPr lang="cs-CZ" altLang="cs-CZ" sz="2400" dirty="0" smtClean="0"/>
          </a:p>
          <a:p>
            <a:pPr eaLnBrk="1" hangingPunct="1">
              <a:lnSpc>
                <a:spcPct val="90000"/>
              </a:lnSpc>
              <a:buFont typeface="Wingdings 2" panose="05020102010507070707" pitchFamily="18" charset="2"/>
              <a:buNone/>
            </a:pPr>
            <a:r>
              <a:rPr lang="cs-CZ" altLang="cs-CZ" sz="2400" dirty="0"/>
              <a:t> </a:t>
            </a:r>
            <a:r>
              <a:rPr lang="cs-CZ" altLang="cs-CZ" sz="2400" dirty="0" smtClean="0"/>
              <a:t>           kapacita)</a:t>
            </a:r>
          </a:p>
          <a:p>
            <a:pPr eaLnBrk="1" hangingPunct="1">
              <a:lnSpc>
                <a:spcPct val="90000"/>
              </a:lnSpc>
              <a:buFont typeface="Wingdings 2" panose="05020102010507070707" pitchFamily="18" charset="2"/>
              <a:buNone/>
            </a:pPr>
            <a:r>
              <a:rPr lang="cs-CZ" altLang="cs-CZ" sz="2400" dirty="0" smtClean="0"/>
              <a:t>            kritické je pH 5,5  pro sklovinu- nápoje potraviny   pod tuto hranici jsou příčinou</a:t>
            </a:r>
          </a:p>
          <a:p>
            <a:pPr eaLnBrk="1" hangingPunct="1">
              <a:lnSpc>
                <a:spcPct val="90000"/>
              </a:lnSpc>
            </a:pPr>
            <a:endParaRPr lang="cs-CZ" altLang="cs-CZ" sz="2800" dirty="0" smtClean="0"/>
          </a:p>
        </p:txBody>
      </p:sp>
    </p:spTree>
    <p:extLst>
      <p:ext uri="{BB962C8B-B14F-4D97-AF65-F5344CB8AC3E}">
        <p14:creationId xmlns:p14="http://schemas.microsoft.com/office/powerpoint/2010/main" val="3668069573"/>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Zástupný symbol pro obsah 2"/>
          <p:cNvSpPr>
            <a:spLocks noGrp="1"/>
          </p:cNvSpPr>
          <p:nvPr>
            <p:ph idx="1"/>
          </p:nvPr>
        </p:nvSpPr>
        <p:spPr>
          <a:xfrm>
            <a:off x="1143000" y="285750"/>
            <a:ext cx="7791450" cy="6143625"/>
          </a:xfrm>
        </p:spPr>
        <p:txBody>
          <a:bodyPr/>
          <a:lstStyle/>
          <a:p>
            <a:pPr eaLnBrk="1" hangingPunct="1">
              <a:buFont typeface="Wingdings 2" panose="05020102010507070707" pitchFamily="18" charset="2"/>
              <a:buNone/>
            </a:pPr>
            <a:r>
              <a:rPr lang="cs-CZ" altLang="cs-CZ" sz="2800" b="1" smtClean="0"/>
              <a:t>Exogenní kyseliny </a:t>
            </a:r>
            <a:r>
              <a:rPr lang="cs-CZ" altLang="cs-CZ" sz="1800" smtClean="0"/>
              <a:t>(citrónová, fosforečná, askorbová, malonová,tartarová, šťavelová a uhličitá ):</a:t>
            </a:r>
          </a:p>
          <a:p>
            <a:pPr eaLnBrk="1" hangingPunct="1"/>
            <a:r>
              <a:rPr lang="cs-CZ" altLang="cs-CZ" sz="2800" smtClean="0"/>
              <a:t>nealkoholické nápoje - ov.džusy( suppl. Ca-bez eroze), ov.čaje, kyselá aditiva - nápoje sycené CO</a:t>
            </a:r>
            <a:r>
              <a:rPr lang="cs-CZ" altLang="cs-CZ" sz="2800" baseline="-25000" smtClean="0"/>
              <a:t>2</a:t>
            </a:r>
            <a:r>
              <a:rPr lang="cs-CZ" altLang="cs-CZ" sz="2800" smtClean="0"/>
              <a:t> , limonády, sportovní iontové nápoje (nárůst spotřeby 1970 - 200ml na 5050ml v 1990 a 800ml 2002 u adolescentů v USA) a některé bylinné čaje</a:t>
            </a:r>
          </a:p>
          <a:p>
            <a:pPr eaLnBrk="1" hangingPunct="1"/>
            <a:r>
              <a:rPr lang="cs-CZ" altLang="cs-CZ" sz="2800" smtClean="0"/>
              <a:t>alkoholické nápoje - šumivé víno, kvašený jablečný mošt</a:t>
            </a:r>
          </a:p>
          <a:p>
            <a:pPr eaLnBrk="1" hangingPunct="1"/>
            <a:r>
              <a:rPr lang="cs-CZ" altLang="cs-CZ" sz="2800" smtClean="0"/>
              <a:t>potraviny - ovoce (citrusy), nálevy obsahující ocet, kompoty, kyselé sladkosti,…</a:t>
            </a:r>
          </a:p>
        </p:txBody>
      </p:sp>
    </p:spTree>
    <p:extLst>
      <p:ext uri="{BB962C8B-B14F-4D97-AF65-F5344CB8AC3E}">
        <p14:creationId xmlns:p14="http://schemas.microsoft.com/office/powerpoint/2010/main" val="138338980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cs-CZ" altLang="cs-CZ" smtClean="0">
              <a:effectLst/>
            </a:endParaRPr>
          </a:p>
        </p:txBody>
      </p:sp>
      <p:sp>
        <p:nvSpPr>
          <p:cNvPr id="117763" name="Rectangle 3"/>
          <p:cNvSpPr>
            <a:spLocks noGrp="1"/>
          </p:cNvSpPr>
          <p:nvPr>
            <p:ph type="body" idx="1"/>
          </p:nvPr>
        </p:nvSpPr>
        <p:spPr/>
        <p:txBody>
          <a:bodyPr/>
          <a:lstStyle/>
          <a:p>
            <a:pPr eaLnBrk="1" hangingPunct="1">
              <a:buFont typeface="Wingdings 2" panose="05020102010507070707" pitchFamily="18" charset="2"/>
              <a:buNone/>
            </a:pPr>
            <a:r>
              <a:rPr lang="cs-CZ" altLang="cs-CZ" sz="2800" b="1" smtClean="0"/>
              <a:t>Endogenní kyseliny: </a:t>
            </a:r>
          </a:p>
          <a:p>
            <a:pPr eaLnBrk="1" hangingPunct="1"/>
            <a:r>
              <a:rPr lang="cs-CZ" altLang="cs-CZ" sz="2800" smtClean="0"/>
              <a:t>regurgitace žaludeční kyseliny pH 2 do DÚ – chronické zvracení - PPP, regurgitace nebo</a:t>
            </a:r>
            <a:r>
              <a:rPr lang="cs-CZ" altLang="cs-CZ" sz="3000" smtClean="0"/>
              <a:t> gastroezofageální reflux</a:t>
            </a:r>
          </a:p>
          <a:p>
            <a:pPr eaLnBrk="1" hangingPunct="1"/>
            <a:endParaRPr lang="cs-CZ" altLang="cs-CZ" smtClean="0"/>
          </a:p>
          <a:p>
            <a:endParaRPr lang="cs-CZ" altLang="cs-CZ" smtClean="0"/>
          </a:p>
        </p:txBody>
      </p:sp>
    </p:spTree>
    <p:extLst>
      <p:ext uri="{BB962C8B-B14F-4D97-AF65-F5344CB8AC3E}">
        <p14:creationId xmlns:p14="http://schemas.microsoft.com/office/powerpoint/2010/main" val="161645457"/>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dirty="0" smtClean="0">
                <a:solidFill>
                  <a:schemeClr val="tx2">
                    <a:satMod val="130000"/>
                  </a:schemeClr>
                </a:solidFill>
              </a:rPr>
              <a:t>Onemocnění </a:t>
            </a:r>
            <a:r>
              <a:rPr lang="cs-CZ" dirty="0" err="1" smtClean="0">
                <a:solidFill>
                  <a:schemeClr val="tx2">
                    <a:satMod val="130000"/>
                  </a:schemeClr>
                </a:solidFill>
              </a:rPr>
              <a:t>parodontu</a:t>
            </a:r>
            <a:endParaRPr lang="cs-CZ" dirty="0">
              <a:solidFill>
                <a:schemeClr val="tx2">
                  <a:satMod val="130000"/>
                </a:schemeClr>
              </a:solidFill>
            </a:endParaRPr>
          </a:p>
        </p:txBody>
      </p:sp>
      <p:sp>
        <p:nvSpPr>
          <p:cNvPr id="119811" name="Zástupný symbol pro obsah 2"/>
          <p:cNvSpPr>
            <a:spLocks noGrp="1"/>
          </p:cNvSpPr>
          <p:nvPr>
            <p:ph idx="1"/>
          </p:nvPr>
        </p:nvSpPr>
        <p:spPr>
          <a:xfrm>
            <a:off x="1071563" y="1428750"/>
            <a:ext cx="7862887" cy="4819650"/>
          </a:xfrm>
        </p:spPr>
        <p:txBody>
          <a:bodyPr/>
          <a:lstStyle/>
          <a:p>
            <a:pPr eaLnBrk="1" hangingPunct="1"/>
            <a:r>
              <a:rPr lang="cs-CZ" altLang="cs-CZ" smtClean="0"/>
              <a:t>Gingivitida = zánět dásní, představuje mírnější a reverzibilní formu, pokud se neléčí  </a:t>
            </a:r>
            <a:r>
              <a:rPr lang="cs-CZ" altLang="cs-CZ" smtClean="0">
                <a:latin typeface="Calibri" panose="020F0502020204030204" pitchFamily="34" charset="0"/>
              </a:rPr>
              <a:t>→</a:t>
            </a:r>
            <a:endParaRPr lang="cs-CZ" altLang="cs-CZ" smtClean="0"/>
          </a:p>
          <a:p>
            <a:pPr eaLnBrk="1" hangingPunct="1"/>
            <a:r>
              <a:rPr lang="cs-CZ" altLang="cs-CZ" smtClean="0"/>
              <a:t>Parodontitida = závažnější a destruktivní forma postihující vazivový a kostní závěsný aparát zubů</a:t>
            </a:r>
          </a:p>
          <a:p>
            <a:pPr eaLnBrk="1" hangingPunct="1">
              <a:buFont typeface="Wingdings 2" panose="05020102010507070707" pitchFamily="18" charset="2"/>
              <a:buNone/>
            </a:pPr>
            <a:endParaRPr lang="cs-CZ" altLang="cs-CZ" smtClean="0"/>
          </a:p>
        </p:txBody>
      </p:sp>
    </p:spTree>
    <p:extLst>
      <p:ext uri="{BB962C8B-B14F-4D97-AF65-F5344CB8AC3E}">
        <p14:creationId xmlns:p14="http://schemas.microsoft.com/office/powerpoint/2010/main" val="4039203378"/>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obsah 2"/>
          <p:cNvSpPr>
            <a:spLocks noGrp="1"/>
          </p:cNvSpPr>
          <p:nvPr>
            <p:ph idx="1"/>
          </p:nvPr>
        </p:nvSpPr>
        <p:spPr>
          <a:xfrm>
            <a:off x="1143000" y="500063"/>
            <a:ext cx="7791450" cy="5929312"/>
          </a:xfrm>
        </p:spPr>
        <p:txBody>
          <a:bodyPr/>
          <a:lstStyle/>
          <a:p>
            <a:pPr eaLnBrk="1" hangingPunct="1">
              <a:buFont typeface="Wingdings 2" panose="05020102010507070707" pitchFamily="18" charset="2"/>
              <a:buNone/>
            </a:pPr>
            <a:r>
              <a:rPr lang="cs-CZ" altLang="cs-CZ" b="1" dirty="0" smtClean="0"/>
              <a:t>Vznik gingivitidy a </a:t>
            </a:r>
            <a:r>
              <a:rPr lang="cs-CZ" altLang="cs-CZ" b="1" dirty="0" err="1" smtClean="0"/>
              <a:t>parodontitidy</a:t>
            </a:r>
            <a:r>
              <a:rPr lang="cs-CZ" altLang="cs-CZ" b="1" dirty="0" smtClean="0"/>
              <a:t>:</a:t>
            </a:r>
          </a:p>
          <a:p>
            <a:pPr eaLnBrk="1" hangingPunct="1"/>
            <a:r>
              <a:rPr lang="cs-CZ" altLang="cs-CZ" b="1" dirty="0" smtClean="0"/>
              <a:t>přítomnost zubního plaku </a:t>
            </a:r>
            <a:r>
              <a:rPr lang="cs-CZ" altLang="cs-CZ" dirty="0" smtClean="0"/>
              <a:t>(rozhraní zubu a dásní) → zánětlivá odpověď </a:t>
            </a:r>
          </a:p>
          <a:p>
            <a:pPr eaLnBrk="1" hangingPunct="1"/>
            <a:r>
              <a:rPr lang="cs-CZ" altLang="cs-CZ" dirty="0" smtClean="0"/>
              <a:t>kumulace plaku (cukr) – produkce extracelulárních </a:t>
            </a:r>
            <a:r>
              <a:rPr lang="cs-CZ" altLang="cs-CZ" dirty="0" err="1" smtClean="0"/>
              <a:t>glukanů</a:t>
            </a:r>
            <a:r>
              <a:rPr lang="cs-CZ" altLang="cs-CZ" dirty="0" smtClean="0"/>
              <a:t>→ bakterie se hromadí v </a:t>
            </a:r>
            <a:r>
              <a:rPr lang="cs-CZ" altLang="cs-CZ" dirty="0" err="1" smtClean="0"/>
              <a:t>subgingivální</a:t>
            </a:r>
            <a:r>
              <a:rPr lang="cs-CZ" altLang="cs-CZ" dirty="0" smtClean="0"/>
              <a:t> oblasti → rozpustné produkty bakterií pronikají do </a:t>
            </a:r>
            <a:r>
              <a:rPr lang="cs-CZ" altLang="cs-CZ" dirty="0" err="1" smtClean="0"/>
              <a:t>paradontu</a:t>
            </a:r>
            <a:r>
              <a:rPr lang="cs-CZ" altLang="cs-CZ" dirty="0" smtClean="0"/>
              <a:t> → poškozují tkáň přímo nebo vyvolanou zánětlivou reakcí → prohlubování dásňového žlábku →  postupná destrukce závěsného aparátu zubu a úbytek kosti zubního lůžka</a:t>
            </a:r>
          </a:p>
          <a:p>
            <a:pPr eaLnBrk="1" hangingPunct="1"/>
            <a:endParaRPr lang="cs-CZ" altLang="cs-CZ" dirty="0" smtClean="0"/>
          </a:p>
          <a:p>
            <a:pPr eaLnBrk="1" hangingPunct="1"/>
            <a:endParaRPr lang="cs-CZ" altLang="cs-CZ" dirty="0" smtClean="0"/>
          </a:p>
        </p:txBody>
      </p:sp>
    </p:spTree>
    <p:extLst>
      <p:ext uri="{BB962C8B-B14F-4D97-AF65-F5344CB8AC3E}">
        <p14:creationId xmlns:p14="http://schemas.microsoft.com/office/powerpoint/2010/main" val="647014481"/>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obsah 2"/>
          <p:cNvSpPr>
            <a:spLocks noGrp="1"/>
          </p:cNvSpPr>
          <p:nvPr>
            <p:ph idx="1"/>
          </p:nvPr>
        </p:nvSpPr>
        <p:spPr>
          <a:xfrm>
            <a:off x="1071563" y="642938"/>
            <a:ext cx="7862887" cy="5857875"/>
          </a:xfrm>
        </p:spPr>
        <p:txBody>
          <a:bodyPr/>
          <a:lstStyle/>
          <a:p>
            <a:pPr eaLnBrk="1" hangingPunct="1">
              <a:buFont typeface="Wingdings 2" panose="05020102010507070707" pitchFamily="18" charset="2"/>
              <a:buNone/>
            </a:pPr>
            <a:r>
              <a:rPr lang="cs-CZ" altLang="cs-CZ" b="1" dirty="0" smtClean="0"/>
              <a:t>Rizikové faktory:</a:t>
            </a:r>
          </a:p>
          <a:p>
            <a:pPr eaLnBrk="1" hangingPunct="1"/>
            <a:r>
              <a:rPr lang="cs-CZ" altLang="cs-CZ" sz="2800" dirty="0" smtClean="0"/>
              <a:t>individuální imunitní odpověď</a:t>
            </a:r>
          </a:p>
          <a:p>
            <a:pPr eaLnBrk="1" hangingPunct="1"/>
            <a:r>
              <a:rPr lang="cs-CZ" altLang="cs-CZ" sz="2800" dirty="0" smtClean="0"/>
              <a:t>význam výživy není zcela objasněn, ale rychlejší rozvoj v oblastech s </a:t>
            </a:r>
            <a:r>
              <a:rPr lang="cs-CZ" altLang="cs-CZ" sz="2800" dirty="0" smtClean="0">
                <a:solidFill>
                  <a:srgbClr val="FF0000"/>
                </a:solidFill>
              </a:rPr>
              <a:t>podvyživeným</a:t>
            </a:r>
            <a:r>
              <a:rPr lang="cs-CZ" altLang="cs-CZ" sz="2800" dirty="0" smtClean="0"/>
              <a:t> obyvatelstvem, malnutrice zhoršuje adaptační </a:t>
            </a:r>
            <a:r>
              <a:rPr lang="cs-CZ" altLang="cs-CZ" sz="2800" smtClean="0"/>
              <a:t>obranu organismu - PEM</a:t>
            </a:r>
            <a:endParaRPr lang="cs-CZ" altLang="cs-CZ" sz="2800" dirty="0" smtClean="0"/>
          </a:p>
          <a:p>
            <a:pPr eaLnBrk="1" hangingPunct="1"/>
            <a:r>
              <a:rPr lang="cs-CZ" altLang="cs-CZ" sz="2800" dirty="0" smtClean="0">
                <a:solidFill>
                  <a:srgbClr val="FF0000"/>
                </a:solidFill>
              </a:rPr>
              <a:t>deficit vitaminu C (kurděje)</a:t>
            </a:r>
            <a:r>
              <a:rPr lang="cs-CZ" altLang="cs-CZ" sz="2800" dirty="0" smtClean="0"/>
              <a:t>, A, skupiny B</a:t>
            </a:r>
          </a:p>
          <a:p>
            <a:pPr eaLnBrk="1" hangingPunct="1"/>
            <a:r>
              <a:rPr lang="cs-CZ" altLang="cs-CZ" sz="2800" dirty="0" smtClean="0"/>
              <a:t>Potenciální preventivní úloha antioxidantů</a:t>
            </a:r>
          </a:p>
          <a:p>
            <a:pPr eaLnBrk="1" hangingPunct="1"/>
            <a:r>
              <a:rPr lang="cs-CZ" altLang="cs-CZ" sz="2800" dirty="0" smtClean="0"/>
              <a:t>nevýživové faktory: hygiena DÚ, užívání některých léčiv, hormonální změny</a:t>
            </a:r>
          </a:p>
          <a:p>
            <a:pPr eaLnBrk="1" hangingPunct="1"/>
            <a:r>
              <a:rPr lang="cs-CZ" altLang="cs-CZ" sz="2800" dirty="0" smtClean="0"/>
              <a:t>kouření</a:t>
            </a:r>
          </a:p>
          <a:p>
            <a:pPr eaLnBrk="1" hangingPunct="1"/>
            <a:endParaRPr lang="cs-CZ" altLang="cs-CZ" sz="2800" dirty="0" smtClean="0"/>
          </a:p>
        </p:txBody>
      </p:sp>
    </p:spTree>
    <p:extLst>
      <p:ext uri="{BB962C8B-B14F-4D97-AF65-F5344CB8AC3E}">
        <p14:creationId xmlns:p14="http://schemas.microsoft.com/office/powerpoint/2010/main" val="20653623"/>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ástupný symbol pro obsah 2"/>
          <p:cNvSpPr>
            <a:spLocks noGrp="1"/>
          </p:cNvSpPr>
          <p:nvPr>
            <p:ph idx="1"/>
          </p:nvPr>
        </p:nvSpPr>
        <p:spPr>
          <a:xfrm>
            <a:off x="1143000" y="571500"/>
            <a:ext cx="7791450" cy="5676900"/>
          </a:xfrm>
        </p:spPr>
        <p:txBody>
          <a:bodyPr/>
          <a:lstStyle/>
          <a:p>
            <a:pPr eaLnBrk="1" hangingPunct="1">
              <a:buFont typeface="Wingdings 2" panose="05020102010507070707" pitchFamily="18" charset="2"/>
              <a:buNone/>
            </a:pPr>
            <a:r>
              <a:rPr lang="cs-CZ" altLang="cs-CZ" b="1" smtClean="0"/>
              <a:t>Symptomy:</a:t>
            </a:r>
          </a:p>
          <a:p>
            <a:pPr eaLnBrk="1" hangingPunct="1"/>
            <a:r>
              <a:rPr lang="cs-CZ" altLang="cs-CZ" smtClean="0"/>
              <a:t>zarudnutí, otoky dásní a jejich krvácení při čištění zubů nebo při žvýkání</a:t>
            </a:r>
          </a:p>
          <a:p>
            <a:pPr eaLnBrk="1" hangingPunct="1"/>
            <a:r>
              <a:rPr lang="cs-CZ" altLang="cs-CZ" smtClean="0"/>
              <a:t>odhalování krčků zubů, jejich zvýšená citlivost, zápach z úst a destrukcí závěsného aparátu zubů </a:t>
            </a:r>
          </a:p>
          <a:p>
            <a:pPr eaLnBrk="1" hangingPunct="1">
              <a:buFont typeface="Wingdings 2" panose="05020102010507070707" pitchFamily="18" charset="2"/>
              <a:buNone/>
            </a:pPr>
            <a:r>
              <a:rPr lang="cs-CZ" altLang="cs-CZ" b="1" smtClean="0"/>
              <a:t>Prevence:</a:t>
            </a:r>
          </a:p>
          <a:p>
            <a:pPr eaLnBrk="1" hangingPunct="1"/>
            <a:r>
              <a:rPr lang="cs-CZ" altLang="cs-CZ" smtClean="0"/>
              <a:t>výživa nehraje významnou roli</a:t>
            </a:r>
          </a:p>
          <a:p>
            <a:pPr eaLnBrk="1" hangingPunct="1"/>
            <a:r>
              <a:rPr lang="cs-CZ" altLang="cs-CZ" smtClean="0"/>
              <a:t>hygiena DÚ (vhodný kartáček, pasty, gely, ústní voda, správná technika čištění zubů)</a:t>
            </a:r>
          </a:p>
          <a:p>
            <a:pPr eaLnBrk="1" hangingPunct="1"/>
            <a:endParaRPr lang="cs-CZ" altLang="cs-CZ" smtClean="0"/>
          </a:p>
        </p:txBody>
      </p:sp>
    </p:spTree>
    <p:extLst>
      <p:ext uri="{BB962C8B-B14F-4D97-AF65-F5344CB8AC3E}">
        <p14:creationId xmlns:p14="http://schemas.microsoft.com/office/powerpoint/2010/main" val="768745945"/>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5"/>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mtClean="0">
                <a:effectLst/>
              </a:rPr>
              <a:t>TOOTH FRIENDLY</a:t>
            </a:r>
          </a:p>
        </p:txBody>
      </p:sp>
      <p:pic>
        <p:nvPicPr>
          <p:cNvPr id="12800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1447800"/>
            <a:ext cx="5491163" cy="4800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54529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smtClean="0">
                <a:effectLst/>
              </a:rPr>
              <a:t>Zuby šetřící výrobek (Švýcarsko)</a:t>
            </a:r>
          </a:p>
        </p:txBody>
      </p:sp>
      <p:sp>
        <p:nvSpPr>
          <p:cNvPr id="130051" name="Rectangle 3"/>
          <p:cNvSpPr>
            <a:spLocks noGrp="1"/>
          </p:cNvSpPr>
          <p:nvPr>
            <p:ph type="body" idx="1"/>
          </p:nvPr>
        </p:nvSpPr>
        <p:spPr/>
        <p:txBody>
          <a:bodyPr/>
          <a:lstStyle/>
          <a:p>
            <a:r>
              <a:rPr lang="cs-CZ" altLang="cs-CZ" sz="2400" dirty="0" smtClean="0"/>
              <a:t>V roce 1957 zaveden pojem cukrová </a:t>
            </a:r>
            <a:r>
              <a:rPr lang="cs-CZ" altLang="cs-CZ" sz="2400" dirty="0" err="1" smtClean="0"/>
              <a:t>clearence</a:t>
            </a:r>
            <a:endParaRPr lang="cs-CZ" altLang="cs-CZ" sz="2400" dirty="0" smtClean="0"/>
          </a:p>
          <a:p>
            <a:r>
              <a:rPr lang="cs-CZ" altLang="cs-CZ" sz="2400" dirty="0" smtClean="0"/>
              <a:t>Koncentrace, rozpustnost, stupeň enzymatické degradace sacharidu, adheze k tvrdým zubním tkáním a schopnost vylučovat sliny – významný  vliv na setrvání sacharidů v </a:t>
            </a:r>
            <a:r>
              <a:rPr lang="cs-CZ" altLang="cs-CZ" sz="2400" dirty="0" err="1" smtClean="0"/>
              <a:t>d.ú</a:t>
            </a:r>
            <a:r>
              <a:rPr lang="cs-CZ" altLang="cs-CZ" sz="2400" dirty="0" smtClean="0"/>
              <a:t>.</a:t>
            </a:r>
          </a:p>
          <a:p>
            <a:r>
              <a:rPr lang="cs-CZ" altLang="cs-CZ" sz="2400" dirty="0" smtClean="0"/>
              <a:t>Přesnější metoda –metoda telemetrie pH zubního  plaku </a:t>
            </a:r>
          </a:p>
          <a:p>
            <a:r>
              <a:rPr lang="cs-CZ" altLang="cs-CZ" sz="2400" dirty="0" smtClean="0"/>
              <a:t>Pomocí skleněné </a:t>
            </a:r>
            <a:r>
              <a:rPr lang="cs-CZ" altLang="cs-CZ" sz="2400" dirty="0" err="1" smtClean="0"/>
              <a:t>mikroelektrody,upevněné</a:t>
            </a:r>
            <a:r>
              <a:rPr lang="cs-CZ" altLang="cs-CZ" sz="2400" dirty="0" smtClean="0"/>
              <a:t> na snímací náhradě, napojené na </a:t>
            </a:r>
            <a:r>
              <a:rPr lang="cs-CZ" altLang="cs-CZ" sz="2400" dirty="0" err="1" smtClean="0"/>
              <a:t>pHmetr</a:t>
            </a:r>
            <a:endParaRPr lang="cs-CZ" altLang="cs-CZ" sz="2400" dirty="0" smtClean="0"/>
          </a:p>
          <a:p>
            <a:r>
              <a:rPr lang="cs-CZ" altLang="cs-CZ" sz="2400" dirty="0" smtClean="0"/>
              <a:t>Po konzumaci neklesá pH zubního plaku po dobu 30 minut pod hodnotu 5,7</a:t>
            </a:r>
          </a:p>
          <a:p>
            <a:r>
              <a:rPr lang="cs-CZ" altLang="cs-CZ" sz="2400" dirty="0" smtClean="0"/>
              <a:t> Kritérium pro potravinu nesoucí logo TF</a:t>
            </a:r>
          </a:p>
        </p:txBody>
      </p:sp>
    </p:spTree>
    <p:extLst>
      <p:ext uri="{BB962C8B-B14F-4D97-AF65-F5344CB8AC3E}">
        <p14:creationId xmlns:p14="http://schemas.microsoft.com/office/powerpoint/2010/main" val="3086623326"/>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cs-CZ" altLang="cs-CZ" smtClean="0">
              <a:effectLst/>
            </a:endParaRPr>
          </a:p>
        </p:txBody>
      </p:sp>
      <p:pic>
        <p:nvPicPr>
          <p:cNvPr id="134147"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4059" y="1700808"/>
            <a:ext cx="3213100" cy="4248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135" y="1556792"/>
            <a:ext cx="3913187"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7348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1042988" y="274638"/>
            <a:ext cx="7891462" cy="1143000"/>
          </a:xfrm>
        </p:spPr>
        <p:txBody>
          <a:bodyPr>
            <a:normAutofit fontScale="90000"/>
          </a:bodyPr>
          <a:lstStyle/>
          <a:p>
            <a:r>
              <a:rPr lang="cs-CZ" altLang="cs-CZ" sz="4000">
                <a:effectLst>
                  <a:outerShdw blurRad="38100" dist="38100" dir="2700000" algn="tl">
                    <a:srgbClr val="C0C0C0"/>
                  </a:outerShdw>
                </a:effectLst>
              </a:rPr>
              <a:t>Funkční tvrzení podle čl. 13 odst. 1</a:t>
            </a:r>
          </a:p>
        </p:txBody>
      </p:sp>
      <p:sp>
        <p:nvSpPr>
          <p:cNvPr id="451587" name="Zástupný symbol pro obsah 2"/>
          <p:cNvSpPr>
            <a:spLocks noGrp="1"/>
          </p:cNvSpPr>
          <p:nvPr>
            <p:ph idx="4294967295"/>
          </p:nvPr>
        </p:nvSpPr>
        <p:spPr>
          <a:xfrm>
            <a:off x="457200" y="1600200"/>
            <a:ext cx="8229600" cy="2411413"/>
          </a:xfrm>
        </p:spPr>
        <p:txBody>
          <a:bodyPr/>
          <a:lstStyle/>
          <a:p>
            <a:pPr marL="365125" indent="-282575"/>
            <a:r>
              <a:rPr lang="cs-CZ" altLang="cs-CZ" sz="2000">
                <a:latin typeface="Calibri" panose="020F0502020204030204" pitchFamily="34" charset="0"/>
              </a:rPr>
              <a:t>Zdravotní tvrzení, která popisují nebo odkazují na:</a:t>
            </a:r>
          </a:p>
          <a:p>
            <a:pPr marL="639763" lvl="1" indent="-236538"/>
            <a:r>
              <a:rPr lang="cs-CZ" altLang="cs-CZ" sz="2000">
                <a:latin typeface="Calibri" panose="020F0502020204030204" pitchFamily="34" charset="0"/>
              </a:rPr>
              <a:t>význam živiny nebo jiné látky pro růst a vývoj organismu a jeho fyziologické funkce</a:t>
            </a:r>
          </a:p>
          <a:p>
            <a:pPr marL="639763" lvl="1" indent="-236538"/>
            <a:r>
              <a:rPr lang="cs-CZ" altLang="cs-CZ" sz="2000">
                <a:latin typeface="Calibri" panose="020F0502020204030204" pitchFamily="34" charset="0"/>
              </a:rPr>
              <a:t>psychologické a behaviorální funkce</a:t>
            </a:r>
          </a:p>
          <a:p>
            <a:pPr marL="639763" lvl="1" indent="-236538"/>
            <a:r>
              <a:rPr lang="cs-CZ" altLang="cs-CZ" sz="2000">
                <a:latin typeface="Calibri" panose="020F0502020204030204" pitchFamily="34" charset="0"/>
              </a:rPr>
              <a:t>snižování nebo kontrolu hmotnosti nebo snížení pocitu hladu či zvýšení pocitu sytosti anebo snížení množství energie obsažené ve stravě</a:t>
            </a:r>
          </a:p>
        </p:txBody>
      </p:sp>
      <p:sp>
        <p:nvSpPr>
          <p:cNvPr id="4" name="Zástupný symbol pro zápatí 3"/>
          <p:cNvSpPr txBox="1">
            <a:spLocks noGrp="1"/>
          </p:cNvSpPr>
          <p:nvPr/>
        </p:nvSpPr>
        <p:spPr>
          <a:xfrm>
            <a:off x="5715000" y="6305550"/>
            <a:ext cx="2895600" cy="476250"/>
          </a:xfrm>
          <a:prstGeom prst="rect">
            <a:avLst/>
          </a:prstGeom>
          <a:noFill/>
        </p:spPr>
        <p:txBody>
          <a:bodyPr anchor="b"/>
          <a:lstStyle/>
          <a:p>
            <a:pPr>
              <a:defRPr/>
            </a:pPr>
            <a:r>
              <a:rPr lang="en-CA" sz="1200">
                <a:solidFill>
                  <a:schemeClr val="bg2">
                    <a:shade val="50000"/>
                    <a:satMod val="200000"/>
                  </a:schemeClr>
                </a:solidFill>
                <a:latin typeface="Times New Roman" pitchFamily="18" charset="0"/>
              </a:rPr>
              <a:t>SZPI</a:t>
            </a:r>
          </a:p>
        </p:txBody>
      </p:sp>
      <p:sp>
        <p:nvSpPr>
          <p:cNvPr id="5" name="Zástupný symbol pro číslo snímku 4"/>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4A0ABEE5-466E-467A-BF80-50653834EC7A}" type="slidenum">
              <a:rPr lang="en-CA" altLang="cs-CZ" sz="1200">
                <a:solidFill>
                  <a:srgbClr val="B5A788"/>
                </a:solidFill>
                <a:latin typeface="Times New Roman" panose="02020603050405020304" pitchFamily="18" charset="0"/>
              </a:rPr>
              <a:pPr algn="ctr"/>
              <a:t>27</a:t>
            </a:fld>
            <a:endParaRPr lang="en-CA" altLang="cs-CZ" sz="1200">
              <a:solidFill>
                <a:srgbClr val="B5A788"/>
              </a:solidFill>
              <a:latin typeface="Times New Roman" panose="02020603050405020304" pitchFamily="18" charset="0"/>
            </a:endParaRPr>
          </a:p>
        </p:txBody>
      </p:sp>
      <p:sp>
        <p:nvSpPr>
          <p:cNvPr id="451590" name="Obdélník 5"/>
          <p:cNvSpPr>
            <a:spLocks noChangeArrowheads="1"/>
          </p:cNvSpPr>
          <p:nvPr/>
        </p:nvSpPr>
        <p:spPr bwMode="auto">
          <a:xfrm>
            <a:off x="1476375" y="5013325"/>
            <a:ext cx="74882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None/>
            </a:pPr>
            <a:r>
              <a:rPr lang="cs-CZ" altLang="cs-CZ" sz="1600">
                <a:latin typeface="Calibri" panose="020F0502020204030204" pitchFamily="34" charset="0"/>
              </a:rPr>
              <a:t>Vydání </a:t>
            </a:r>
            <a:r>
              <a:rPr lang="cs-CZ" altLang="cs-CZ" sz="1600" u="sng">
                <a:latin typeface="Calibri" panose="020F0502020204030204" pitchFamily="34" charset="0"/>
              </a:rPr>
              <a:t>1. části seznamu </a:t>
            </a:r>
            <a:r>
              <a:rPr lang="cs-CZ" altLang="cs-CZ" sz="1600">
                <a:latin typeface="Calibri" panose="020F0502020204030204" pitchFamily="34" charset="0"/>
              </a:rPr>
              <a:t>se předpokládá počátkem roku 2012, přechodné období 6 měsíců. </a:t>
            </a:r>
          </a:p>
          <a:p>
            <a:pPr>
              <a:buFont typeface="Wingdings" panose="05000000000000000000" pitchFamily="2" charset="2"/>
              <a:buNone/>
            </a:pPr>
            <a:r>
              <a:rPr lang="cs-CZ" altLang="cs-CZ" sz="1600" u="sng">
                <a:latin typeface="Calibri" panose="020F0502020204030204" pitchFamily="34" charset="0"/>
              </a:rPr>
              <a:t>2. část seznamu </a:t>
            </a:r>
            <a:r>
              <a:rPr lang="cs-CZ" altLang="cs-CZ" sz="1600">
                <a:latin typeface="Calibri" panose="020F0502020204030204" pitchFamily="34" charset="0"/>
              </a:rPr>
              <a:t>(botanicals + další) – harmonogram není prozatím stanoven</a:t>
            </a:r>
          </a:p>
          <a:p>
            <a:pPr>
              <a:buFont typeface="Wingdings" panose="05000000000000000000" pitchFamily="2" charset="2"/>
              <a:buNone/>
            </a:pPr>
            <a:endParaRPr lang="cs-CZ" altLang="cs-CZ" sz="1600">
              <a:latin typeface="Calibri" panose="020F0502020204030204" pitchFamily="34" charset="0"/>
            </a:endParaRPr>
          </a:p>
          <a:p>
            <a:pPr>
              <a:buFont typeface="Wingdings" panose="05000000000000000000" pitchFamily="2" charset="2"/>
              <a:buNone/>
            </a:pPr>
            <a:r>
              <a:rPr lang="cs-CZ" altLang="cs-CZ" sz="1600">
                <a:latin typeface="Calibri" panose="020F0502020204030204" pitchFamily="34" charset="0"/>
              </a:rPr>
              <a:t>Seznam tvořen na základě stanovisek EFSA (většina tvrzení hodnocena negativně) .</a:t>
            </a:r>
          </a:p>
        </p:txBody>
      </p:sp>
      <p:sp>
        <p:nvSpPr>
          <p:cNvPr id="7" name="Obdélník 6"/>
          <p:cNvSpPr/>
          <p:nvPr/>
        </p:nvSpPr>
        <p:spPr>
          <a:xfrm>
            <a:off x="1476375" y="3933825"/>
            <a:ext cx="7416800" cy="830263"/>
          </a:xfrm>
          <a:prstGeom prst="rect">
            <a:avLst/>
          </a:prstGeom>
          <a:solidFill>
            <a:schemeClr val="accent4">
              <a:lumMod val="20000"/>
              <a:lumOff val="80000"/>
            </a:schemeClr>
          </a:solid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ü"/>
            </a:pPr>
            <a:r>
              <a:rPr lang="cs-CZ" altLang="cs-CZ" sz="1600">
                <a:latin typeface="Calibri" panose="020F0502020204030204" pitchFamily="34" charset="0"/>
              </a:rPr>
              <a:t>Tvorba EU seznamu „funkčních tvrzení“</a:t>
            </a:r>
          </a:p>
          <a:p>
            <a:pPr>
              <a:buFont typeface="Wingdings" panose="05000000000000000000" pitchFamily="2" charset="2"/>
              <a:buChar char="ü"/>
            </a:pPr>
            <a:r>
              <a:rPr lang="cs-CZ" altLang="cs-CZ" sz="1600">
                <a:latin typeface="Calibri" panose="020F0502020204030204" pitchFamily="34" charset="0"/>
              </a:rPr>
              <a:t>Tvrzení zařazená na konečný </a:t>
            </a:r>
            <a:r>
              <a:rPr lang="en-US" altLang="cs-CZ" sz="1600">
                <a:latin typeface="Calibri" panose="020F0502020204030204" pitchFamily="34" charset="0"/>
              </a:rPr>
              <a:t>EU </a:t>
            </a:r>
            <a:r>
              <a:rPr lang="cs-CZ" altLang="cs-CZ" sz="1600">
                <a:latin typeface="Calibri" panose="020F0502020204030204" pitchFamily="34" charset="0"/>
              </a:rPr>
              <a:t>seznam</a:t>
            </a:r>
            <a:r>
              <a:rPr lang="en-US" altLang="cs-CZ" sz="1600">
                <a:latin typeface="Calibri" panose="020F0502020204030204" pitchFamily="34" charset="0"/>
              </a:rPr>
              <a:t> – </a:t>
            </a:r>
            <a:r>
              <a:rPr lang="cs-CZ" altLang="cs-CZ" sz="1600">
                <a:latin typeface="Calibri" panose="020F0502020204030204" pitchFamily="34" charset="0"/>
              </a:rPr>
              <a:t>mohou být používána všemi výrobci v rámci EU, za předpokladu, že budou dodrženy podmínky použití (dávkování, upozornění, …)</a:t>
            </a:r>
          </a:p>
        </p:txBody>
      </p:sp>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cs-CZ" altLang="cs-CZ"/>
              <a:t>Biopotraviny (organic food)</a:t>
            </a:r>
          </a:p>
        </p:txBody>
      </p:sp>
      <p:sp>
        <p:nvSpPr>
          <p:cNvPr id="37891" name="Rectangle 3"/>
          <p:cNvSpPr>
            <a:spLocks noGrp="1" noChangeArrowheads="1"/>
          </p:cNvSpPr>
          <p:nvPr>
            <p:ph type="body" idx="1"/>
          </p:nvPr>
        </p:nvSpPr>
        <p:spPr/>
        <p:txBody>
          <a:bodyPr/>
          <a:lstStyle/>
          <a:p>
            <a:r>
              <a:rPr lang="cs-CZ" altLang="cs-CZ"/>
              <a:t>Biopotravina je produktem ekologického zemědělství ve smyslu tomu určeným zákonům – bez účasti hnojiv min. původu hormonů, pesticidů a geneticky změněných organismů.</a:t>
            </a:r>
          </a:p>
          <a:p>
            <a:r>
              <a:rPr lang="cs-CZ" altLang="cs-CZ"/>
              <a:t>Biopotraviny  mohou obsahovat  přídatné látky ( povolené)</a:t>
            </a: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68313" y="188913"/>
            <a:ext cx="8229600" cy="792162"/>
          </a:xfrm>
        </p:spPr>
        <p:txBody>
          <a:bodyPr/>
          <a:lstStyle/>
          <a:p>
            <a:r>
              <a:rPr lang="cs-CZ" altLang="cs-CZ" sz="3600">
                <a:solidFill>
                  <a:srgbClr val="CC3300"/>
                </a:solidFill>
              </a:rPr>
              <a:t>Vybrané mýty o biopotravinách</a:t>
            </a:r>
          </a:p>
        </p:txBody>
      </p:sp>
      <p:sp>
        <p:nvSpPr>
          <p:cNvPr id="215043" name="Rectangle 3"/>
          <p:cNvSpPr>
            <a:spLocks noGrp="1" noChangeArrowheads="1"/>
          </p:cNvSpPr>
          <p:nvPr>
            <p:ph type="body" sz="half" idx="1"/>
          </p:nvPr>
        </p:nvSpPr>
        <p:spPr>
          <a:xfrm>
            <a:off x="457200" y="1052513"/>
            <a:ext cx="8229600" cy="3455987"/>
          </a:xfrm>
        </p:spPr>
        <p:txBody>
          <a:bodyPr/>
          <a:lstStyle/>
          <a:p>
            <a:r>
              <a:rPr lang="cs-CZ" altLang="cs-CZ" sz="2800"/>
              <a:t>Biopotraviny jsou zdravější než běžně vyráběné potraviny.</a:t>
            </a:r>
          </a:p>
          <a:p>
            <a:r>
              <a:rPr lang="cs-CZ" altLang="cs-CZ" sz="2800"/>
              <a:t>Biopotraviny mají nižší obsah nasycených tuků a cholesterolu.</a:t>
            </a:r>
          </a:p>
          <a:p>
            <a:r>
              <a:rPr lang="cs-CZ" altLang="cs-CZ" sz="2800"/>
              <a:t>U bio ovoce a zeleniny je obsah vitaminů a látek vhodných pro náš organismus mnohem vyšší než u běžných potravin. </a:t>
            </a:r>
          </a:p>
          <a:p>
            <a:endParaRPr lang="cs-CZ" altLang="cs-CZ" sz="2800"/>
          </a:p>
        </p:txBody>
      </p:sp>
      <p:pic>
        <p:nvPicPr>
          <p:cNvPr id="215044" name="Picture 4" descr="dglxasset[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051050" y="4508500"/>
            <a:ext cx="5041900" cy="2160588"/>
          </a:xfrm>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0" y="0"/>
            <a:ext cx="8686800" cy="620713"/>
          </a:xfrm>
        </p:spPr>
        <p:txBody>
          <a:bodyPr/>
          <a:lstStyle/>
          <a:p>
            <a:r>
              <a:rPr lang="cs-CZ" altLang="cs-CZ" sz="3200">
                <a:solidFill>
                  <a:srgbClr val="CC3300"/>
                </a:solidFill>
              </a:rPr>
              <a:t>Nesprávné interpretace pravdivých informací</a:t>
            </a:r>
            <a:r>
              <a:rPr lang="cs-CZ" altLang="cs-CZ" sz="4000"/>
              <a:t> </a:t>
            </a:r>
          </a:p>
        </p:txBody>
      </p:sp>
      <p:sp>
        <p:nvSpPr>
          <p:cNvPr id="217091" name="Rectangle 3"/>
          <p:cNvSpPr>
            <a:spLocks noGrp="1" noChangeArrowheads="1"/>
          </p:cNvSpPr>
          <p:nvPr>
            <p:ph type="body" sz="half" idx="1"/>
          </p:nvPr>
        </p:nvSpPr>
        <p:spPr>
          <a:xfrm>
            <a:off x="250825" y="765175"/>
            <a:ext cx="6192838" cy="6092825"/>
          </a:xfrm>
        </p:spPr>
        <p:txBody>
          <a:bodyPr/>
          <a:lstStyle/>
          <a:p>
            <a:r>
              <a:rPr lang="cs-CZ" altLang="cs-CZ" sz="2800">
                <a:solidFill>
                  <a:srgbClr val="00CCFF"/>
                </a:solidFill>
              </a:rPr>
              <a:t>Bio mléko</a:t>
            </a:r>
            <a:r>
              <a:rPr lang="cs-CZ" altLang="cs-CZ" sz="2800"/>
              <a:t> obsahuje o několik desítek procent více kyseliny linolové a linolenové</a:t>
            </a:r>
          </a:p>
          <a:p>
            <a:pPr>
              <a:buFontTx/>
              <a:buNone/>
            </a:pPr>
            <a:r>
              <a:rPr lang="cs-CZ" altLang="cs-CZ" sz="2800"/>
              <a:t>   (při obsahu 1-5 % těchto kyselin v mléčném tuku a obsahu tuku cca 4 % je toto zvýšení z hlediska výživy zanedbatelné).</a:t>
            </a:r>
          </a:p>
          <a:p>
            <a:r>
              <a:rPr lang="cs-CZ" altLang="cs-CZ" sz="2800">
                <a:solidFill>
                  <a:srgbClr val="FF9900"/>
                </a:solidFill>
              </a:rPr>
              <a:t>Křepelčí vejce</a:t>
            </a:r>
            <a:r>
              <a:rPr lang="cs-CZ" altLang="cs-CZ" sz="2800"/>
              <a:t> obsahují méně cholesterolu než vejce slepičí</a:t>
            </a:r>
          </a:p>
          <a:p>
            <a:pPr>
              <a:buFontTx/>
              <a:buNone/>
            </a:pPr>
            <a:r>
              <a:rPr lang="cs-CZ" altLang="cs-CZ" sz="2800"/>
              <a:t>  (obsah cholesterolu na jednotku hmotnosti je v podstatě stejný, ale hmotnost křepelčích vajec je 6x nižší než vajec slepičích).</a:t>
            </a:r>
          </a:p>
        </p:txBody>
      </p:sp>
      <p:pic>
        <p:nvPicPr>
          <p:cNvPr id="217092" name="Picture 4" descr="dglxasset[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6732588" y="1484313"/>
            <a:ext cx="1943100" cy="1728787"/>
          </a:xfrm>
        </p:spPr>
      </p:pic>
      <p:pic>
        <p:nvPicPr>
          <p:cNvPr id="217093" name="Picture 5" descr="dglxasset[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6732588" y="4076700"/>
            <a:ext cx="2160587" cy="1873250"/>
          </a:xfrm>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cs-CZ" altLang="cs-CZ" sz="4000" b="1"/>
              <a:t>Geneticky modifikované organismy (GMO)</a:t>
            </a:r>
          </a:p>
        </p:txBody>
      </p:sp>
      <p:sp>
        <p:nvSpPr>
          <p:cNvPr id="239619" name="Rectangle 3"/>
          <p:cNvSpPr>
            <a:spLocks noGrp="1" noChangeArrowheads="1"/>
          </p:cNvSpPr>
          <p:nvPr>
            <p:ph type="body" idx="1"/>
          </p:nvPr>
        </p:nvSpPr>
        <p:spPr/>
        <p:txBody>
          <a:bodyPr/>
          <a:lstStyle/>
          <a:p>
            <a:pPr>
              <a:lnSpc>
                <a:spcPct val="80000"/>
              </a:lnSpc>
            </a:pPr>
            <a:r>
              <a:rPr lang="cs-CZ" altLang="cs-CZ" sz="1800"/>
              <a:t>Za GMO je považován organismus, s výjimkou člověka, jehož dědičná informace uložená v DNA byla změněna pomocí technik genového inženýrství, tedy jiným způsobem než běžným rozmnožováním a kombinací vloh rodičovského páru.</a:t>
            </a:r>
          </a:p>
          <a:p>
            <a:pPr>
              <a:lnSpc>
                <a:spcPct val="80000"/>
              </a:lnSpc>
            </a:pPr>
            <a:r>
              <a:rPr lang="cs-CZ" altLang="cs-CZ" sz="1800"/>
              <a:t>Geneticky modifikovány mohou být rostliny, zvířata i mikroorganismy</a:t>
            </a:r>
          </a:p>
          <a:p>
            <a:pPr>
              <a:lnSpc>
                <a:spcPct val="80000"/>
              </a:lnSpc>
            </a:pPr>
            <a:r>
              <a:rPr lang="cs-CZ" altLang="cs-CZ" sz="1800"/>
              <a:t>Nejčastěji produkty z GMO rostlinného původu.</a:t>
            </a:r>
          </a:p>
          <a:p>
            <a:pPr>
              <a:lnSpc>
                <a:spcPct val="80000"/>
              </a:lnSpc>
            </a:pPr>
            <a:r>
              <a:rPr lang="cs-CZ" altLang="cs-CZ" sz="1800"/>
              <a:t>Ke komerčnímu pěstování je na území EU povolena pouze GM kukuřice. </a:t>
            </a:r>
          </a:p>
          <a:p>
            <a:pPr>
              <a:lnSpc>
                <a:spcPct val="80000"/>
              </a:lnSpc>
            </a:pPr>
            <a:r>
              <a:rPr lang="cs-CZ" altLang="cs-CZ" sz="1800"/>
              <a:t>Ve světě jsou nejvíce pěstovány GM odrůdy sóji, kukuřice, bavlníku a řepky, rýže, cukrovka, brambory, rajčata,papája a dýně.</a:t>
            </a:r>
          </a:p>
          <a:p>
            <a:pPr>
              <a:lnSpc>
                <a:spcPct val="80000"/>
              </a:lnSpc>
            </a:pPr>
            <a:r>
              <a:rPr lang="cs-CZ" altLang="cs-CZ" sz="1800"/>
              <a:t> Nejčastěji se jedná o plodiny odolné k herbicidům a hmyzím škůdcům.</a:t>
            </a:r>
          </a:p>
          <a:p>
            <a:pPr>
              <a:lnSpc>
                <a:spcPct val="80000"/>
              </a:lnSpc>
            </a:pPr>
            <a:r>
              <a:rPr lang="cs-CZ" altLang="cs-CZ" sz="1800"/>
              <a:t>Geneticky modifikované potraviny jsou takové, které obsahují GMO, sestávají z GMO nebo jsou z GMO vyrobeny.</a:t>
            </a:r>
          </a:p>
          <a:p>
            <a:pPr>
              <a:lnSpc>
                <a:spcPct val="80000"/>
              </a:lnSpc>
            </a:pPr>
            <a:r>
              <a:rPr lang="cs-CZ" altLang="cs-CZ" sz="1800"/>
              <a:t>Hodnocení rizik provádí Evropský úřad pro bezpečnost potravin ve spolupráci s členskými státy EU. </a:t>
            </a:r>
          </a:p>
          <a:p>
            <a:pPr>
              <a:lnSpc>
                <a:spcPct val="80000"/>
              </a:lnSpc>
            </a:pPr>
            <a:r>
              <a:rPr lang="cs-CZ" altLang="cs-CZ" sz="1800" b="1"/>
              <a:t>Dosavadní studie, včetně několikaletého využívání GMO v potravinovém řetězci, neprokázaly negativní účinky schválených GMO na lidské zdraví.</a:t>
            </a: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cs-CZ" altLang="cs-CZ" sz="4000"/>
              <a:t>Convenience  food</a:t>
            </a:r>
            <a:br>
              <a:rPr lang="cs-CZ" altLang="cs-CZ" sz="4000"/>
            </a:br>
            <a:endParaRPr lang="cs-CZ" altLang="cs-CZ" sz="4000"/>
          </a:p>
        </p:txBody>
      </p:sp>
      <p:sp>
        <p:nvSpPr>
          <p:cNvPr id="41987" name="Rectangle 3"/>
          <p:cNvSpPr>
            <a:spLocks noGrp="1" noChangeArrowheads="1"/>
          </p:cNvSpPr>
          <p:nvPr>
            <p:ph type="body" idx="1"/>
          </p:nvPr>
        </p:nvSpPr>
        <p:spPr/>
        <p:txBody>
          <a:bodyPr/>
          <a:lstStyle/>
          <a:p>
            <a:pPr>
              <a:lnSpc>
                <a:spcPct val="80000"/>
              </a:lnSpc>
            </a:pPr>
            <a:r>
              <a:rPr lang="cs-CZ" altLang="cs-CZ" sz="1600"/>
              <a:t>Předpřipravené potraviny</a:t>
            </a:r>
          </a:p>
          <a:p>
            <a:pPr>
              <a:lnSpc>
                <a:spcPct val="80000"/>
              </a:lnSpc>
            </a:pPr>
            <a:r>
              <a:rPr lang="cs-CZ" altLang="cs-CZ" sz="1600"/>
              <a:t>Produkty určené ke kuchyňské přípravě jsou už zčásti připravené (omyté, očištěné či zbavené slupky) a mohou být takto přímo servírovány popř. dále upraveny varem. Sem patří např. oloupané brambory, na malé kousky nakrájená syrová mrkev či naporcované maso. Polotovary jsou plně připraveny ke konzumaci, ke kulinářské dokonalosti potřebují pouze krátký proces (vaření, pečení, smažení): např. předvařené brambory, čerstvé, hotové těsto nebo filet v trojobalu.</a:t>
            </a:r>
          </a:p>
          <a:p>
            <a:pPr>
              <a:lnSpc>
                <a:spcPct val="80000"/>
              </a:lnSpc>
            </a:pPr>
            <a:r>
              <a:rPr lang="cs-CZ" altLang="cs-CZ" sz="1600"/>
              <a:t/>
            </a:r>
            <a:br>
              <a:rPr lang="cs-CZ" altLang="cs-CZ" sz="1600"/>
            </a:br>
            <a:r>
              <a:rPr lang="cs-CZ" altLang="cs-CZ" sz="1600"/>
              <a:t/>
            </a:r>
            <a:br>
              <a:rPr lang="cs-CZ" altLang="cs-CZ" sz="1600"/>
            </a:br>
            <a:r>
              <a:rPr lang="cs-CZ" altLang="cs-CZ" sz="1600"/>
              <a:t>Mezi pokrmy hotové a připravené k dalšímu zpracování patří např. celé hluboce zmrazené menu, masové rolády či guláš; tyto pokrmy stačí pouze ohřát, popř. prohřát. Podobně jsou na tom dehydratované pokrmy určené ke krátkému "dovaření": nejznámější je asi bramborová kaše v prášku. Ještě méně intervence kuchaře si vyžádají pokrmy připravené k přímé konzumaci, kterým stačí pouze správné zacházení. Sem patří např. pudinky, naporcované sýry či tvarohy, uzeniny v malých baleních či naporcovaná smetana do kávy.</a:t>
            </a:r>
          </a:p>
          <a:p>
            <a:pPr>
              <a:lnSpc>
                <a:spcPct val="80000"/>
              </a:lnSpc>
            </a:pPr>
            <a:r>
              <a:rPr lang="cs-CZ" altLang="cs-CZ" sz="1600"/>
              <a:t/>
            </a:r>
            <a:br>
              <a:rPr lang="cs-CZ" altLang="cs-CZ" sz="1600"/>
            </a:br>
            <a:r>
              <a:rPr lang="cs-CZ" altLang="cs-CZ" sz="1600"/>
              <a:t/>
            </a:r>
            <a:br>
              <a:rPr lang="cs-CZ" altLang="cs-CZ" sz="1600"/>
            </a:br>
            <a:endParaRPr lang="cs-CZ" altLang="cs-CZ" sz="1600"/>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cs-CZ" altLang="cs-CZ"/>
              <a:t>Nutrigenomika</a:t>
            </a:r>
          </a:p>
        </p:txBody>
      </p:sp>
      <p:sp>
        <p:nvSpPr>
          <p:cNvPr id="39939" name="Rectangle 3"/>
          <p:cNvSpPr>
            <a:spLocks noGrp="1" noChangeArrowheads="1"/>
          </p:cNvSpPr>
          <p:nvPr>
            <p:ph type="body" idx="1"/>
          </p:nvPr>
        </p:nvSpPr>
        <p:spPr/>
        <p:txBody>
          <a:bodyPr/>
          <a:lstStyle/>
          <a:p>
            <a:pPr>
              <a:lnSpc>
                <a:spcPct val="80000"/>
              </a:lnSpc>
            </a:pPr>
            <a:r>
              <a:rPr lang="cs-CZ" altLang="cs-CZ" sz="2000"/>
              <a:t>Věda zabývající se úlohou složek výživy v expresi genů</a:t>
            </a:r>
          </a:p>
          <a:p>
            <a:pPr>
              <a:lnSpc>
                <a:spcPct val="80000"/>
              </a:lnSpc>
            </a:pPr>
            <a:r>
              <a:rPr lang="cs-CZ" altLang="cs-CZ" sz="2000"/>
              <a:t>Geneticky podmíněna reakce na  změny výživy a jednak citlivost nebo rezistence k přímému ovlivnění genomu výživou</a:t>
            </a:r>
          </a:p>
          <a:p>
            <a:pPr>
              <a:lnSpc>
                <a:spcPct val="80000"/>
              </a:lnSpc>
            </a:pPr>
            <a:r>
              <a:rPr lang="cs-CZ" altLang="cs-CZ" sz="2000" b="1" i="1"/>
              <a:t>Nutriční genomika</a:t>
            </a:r>
            <a:r>
              <a:rPr lang="cs-CZ" altLang="cs-CZ" sz="2000"/>
              <a:t> studuje vliv potravních faktorů na celkovou funkci a strukturu genomu včetně důsledků vyplývajících z odlišností v genetické výbavě jednotlivců. Zahrnuje nutrigenetiku a nutrigenomiku.</a:t>
            </a:r>
            <a:endParaRPr lang="cs-CZ" altLang="cs-CZ" sz="2000" b="1" i="1"/>
          </a:p>
          <a:p>
            <a:pPr>
              <a:lnSpc>
                <a:spcPct val="80000"/>
              </a:lnSpc>
            </a:pPr>
            <a:r>
              <a:rPr lang="cs-CZ" altLang="cs-CZ" sz="2000" b="1" i="1"/>
              <a:t>Nutrigenetika </a:t>
            </a:r>
            <a:r>
              <a:rPr lang="cs-CZ" altLang="cs-CZ" sz="2000"/>
              <a:t>se zabývá důsledky odlišností v genomu jednotlivců na odezvu na složky stravy a následně na zdravotní stav.</a:t>
            </a:r>
            <a:endParaRPr lang="en-GB" altLang="cs-CZ" sz="2000" b="1" i="1"/>
          </a:p>
          <a:p>
            <a:pPr>
              <a:lnSpc>
                <a:spcPct val="80000"/>
              </a:lnSpc>
            </a:pPr>
            <a:r>
              <a:rPr lang="cs-CZ" altLang="cs-CZ" sz="2000"/>
              <a:t>Nutrigenomika </a:t>
            </a:r>
            <a:r>
              <a:rPr lang="cs-CZ" altLang="cs-CZ" sz="2000" b="1" i="1"/>
              <a:t>se zabývá vzájemnými vztahy mezi složkami potravy a genomem a z toho vyplývajícími změnami na úrovni exprese genů, struktury a funkcí bílkovin a dalších metabolitů</a:t>
            </a:r>
            <a:r>
              <a:rPr lang="cs-CZ" altLang="cs-CZ" sz="2000"/>
              <a:t> </a:t>
            </a: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cs-CZ" altLang="cs-CZ"/>
              <a:t>.</a:t>
            </a:r>
          </a:p>
        </p:txBody>
      </p:sp>
      <p:sp>
        <p:nvSpPr>
          <p:cNvPr id="91139" name="Rectangle 3"/>
          <p:cNvSpPr>
            <a:spLocks noGrp="1" noChangeArrowheads="1"/>
          </p:cNvSpPr>
          <p:nvPr>
            <p:ph type="body" idx="1"/>
          </p:nvPr>
        </p:nvSpPr>
        <p:spPr>
          <a:xfrm>
            <a:off x="457200" y="5876925"/>
            <a:ext cx="8229600" cy="504825"/>
          </a:xfrm>
        </p:spPr>
        <p:txBody>
          <a:bodyPr/>
          <a:lstStyle/>
          <a:p>
            <a:pPr>
              <a:lnSpc>
                <a:spcPct val="90000"/>
              </a:lnSpc>
            </a:pPr>
            <a:r>
              <a:rPr lang="cs-CZ" altLang="cs-CZ" sz="2800"/>
              <a:t>Pyramida podle odborníků a podle reklamy</a:t>
            </a:r>
          </a:p>
        </p:txBody>
      </p:sp>
      <p:pic>
        <p:nvPicPr>
          <p:cNvPr id="91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
            <a:ext cx="9144000" cy="539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AutoShape 5"/>
          <p:cNvSpPr>
            <a:spLocks noChangeArrowheads="1"/>
          </p:cNvSpPr>
          <p:nvPr/>
        </p:nvSpPr>
        <p:spPr bwMode="auto">
          <a:xfrm>
            <a:off x="7186613" y="1414463"/>
            <a:ext cx="1778000" cy="935037"/>
          </a:xfrm>
          <a:prstGeom prst="wedgeRectCallout">
            <a:avLst>
              <a:gd name="adj1" fmla="val -66338"/>
              <a:gd name="adj2" fmla="val 16222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a:t>Toto zřejmě není správná cesta</a:t>
            </a: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74638"/>
            <a:ext cx="8229600" cy="777875"/>
          </a:xfrm>
        </p:spPr>
        <p:txBody>
          <a:bodyPr/>
          <a:lstStyle/>
          <a:p>
            <a:r>
              <a:rPr lang="cs-CZ" altLang="cs-CZ"/>
              <a:t>Způsoby stravování</a:t>
            </a:r>
          </a:p>
        </p:txBody>
      </p:sp>
      <p:sp>
        <p:nvSpPr>
          <p:cNvPr id="109571" name="Rectangle 3"/>
          <p:cNvSpPr>
            <a:spLocks noGrp="1" noChangeArrowheads="1"/>
          </p:cNvSpPr>
          <p:nvPr>
            <p:ph type="body" idx="1"/>
          </p:nvPr>
        </p:nvSpPr>
        <p:spPr>
          <a:xfrm>
            <a:off x="457200" y="1268413"/>
            <a:ext cx="8229600" cy="5113337"/>
          </a:xfrm>
        </p:spPr>
        <p:txBody>
          <a:bodyPr/>
          <a:lstStyle/>
          <a:p>
            <a:pPr>
              <a:lnSpc>
                <a:spcPct val="80000"/>
              </a:lnSpc>
            </a:pPr>
            <a:r>
              <a:rPr lang="cs-CZ" altLang="cs-CZ" sz="2200"/>
              <a:t>jezte pestře a rozmanitě</a:t>
            </a:r>
          </a:p>
          <a:p>
            <a:pPr>
              <a:lnSpc>
                <a:spcPct val="80000"/>
              </a:lnSpc>
            </a:pPr>
            <a:r>
              <a:rPr lang="cs-CZ" altLang="cs-CZ" sz="2200"/>
              <a:t>pravidelný příjem potravy 3–5denně v malých porcích</a:t>
            </a:r>
          </a:p>
          <a:p>
            <a:pPr>
              <a:lnSpc>
                <a:spcPct val="80000"/>
              </a:lnSpc>
            </a:pPr>
            <a:r>
              <a:rPr lang="cs-CZ" altLang="cs-CZ" sz="2200"/>
              <a:t>kulinární technologie-vaření, dušení – snižování ztrát</a:t>
            </a:r>
          </a:p>
          <a:p>
            <a:pPr>
              <a:lnSpc>
                <a:spcPct val="80000"/>
              </a:lnSpc>
            </a:pPr>
            <a:r>
              <a:rPr lang="cs-CZ" altLang="cs-CZ" sz="2200"/>
              <a:t>zamezit  zvýšenému příjmu toxických produktů – smažení, pečení, grilování</a:t>
            </a:r>
          </a:p>
          <a:p>
            <a:pPr>
              <a:lnSpc>
                <a:spcPct val="80000"/>
              </a:lnSpc>
            </a:pPr>
            <a:r>
              <a:rPr lang="cs-CZ" altLang="cs-CZ" sz="2200"/>
              <a:t>přetlakové hrnce, teflonové a titanové nádobí, mikrovlnné         trouby – snížení spotřeby tuku</a:t>
            </a:r>
          </a:p>
          <a:p>
            <a:pPr>
              <a:lnSpc>
                <a:spcPct val="80000"/>
              </a:lnSpc>
            </a:pPr>
            <a:r>
              <a:rPr lang="cs-CZ" altLang="cs-CZ" sz="2200"/>
              <a:t>2 -3 bezmasé – „vegetariánské dny“</a:t>
            </a:r>
          </a:p>
          <a:p>
            <a:pPr>
              <a:lnSpc>
                <a:spcPct val="80000"/>
              </a:lnSpc>
            </a:pPr>
            <a:r>
              <a:rPr lang="cs-CZ" altLang="cs-CZ" sz="2200"/>
              <a:t>naši předkové – lovci a sběrači – vysoký obsah netučného proteinu, tuky polynenasycené převaha n-3 MK  a mononenasycené, hojně vlákniny, minerálních látek                 a prospěšných „ fytochemikálii“</a:t>
            </a:r>
          </a:p>
          <a:p>
            <a:pPr>
              <a:lnSpc>
                <a:spcPct val="80000"/>
              </a:lnSpc>
            </a:pPr>
            <a:r>
              <a:rPr lang="cs-CZ" altLang="cs-CZ" sz="2200"/>
              <a:t>evolučně naprogramované cykly nadbytek potravy – hladovění a fyzická aktivita s odpočinkem (šetřící geny)</a:t>
            </a:r>
          </a:p>
          <a:p>
            <a:pPr>
              <a:lnSpc>
                <a:spcPct val="80000"/>
              </a:lnSpc>
            </a:pPr>
            <a:r>
              <a:rPr lang="cs-CZ" altLang="cs-CZ" sz="2200"/>
              <a:t>zanechání kouření a výživa</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Zástupný symbol pro zápatí 2"/>
          <p:cNvSpPr txBox="1">
            <a:spLocks noGrp="1"/>
          </p:cNvSpPr>
          <p:nvPr/>
        </p:nvSpPr>
        <p:spPr bwMode="auto">
          <a:xfrm>
            <a:off x="6400800" y="6400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cs-CZ" sz="1800">
              <a:latin typeface="Arial Narrow" panose="020B0606020202030204" pitchFamily="34" charset="0"/>
            </a:endParaRPr>
          </a:p>
        </p:txBody>
      </p:sp>
      <p:sp>
        <p:nvSpPr>
          <p:cNvPr id="480259" name="Rectangle 2"/>
          <p:cNvSpPr>
            <a:spLocks noGrp="1" noChangeArrowheads="1"/>
          </p:cNvSpPr>
          <p:nvPr>
            <p:ph type="title" idx="4294967295"/>
          </p:nvPr>
        </p:nvSpPr>
        <p:spPr>
          <a:xfrm>
            <a:off x="647700" y="274638"/>
            <a:ext cx="7810500" cy="1143000"/>
          </a:xfrm>
          <a:solidFill>
            <a:srgbClr val="FCE4C0"/>
          </a:solidFill>
        </p:spPr>
        <p:txBody>
          <a:bodyPr anchor="b"/>
          <a:lstStyle/>
          <a:p>
            <a:r>
              <a:rPr lang="cs-CZ" altLang="cs-CZ" sz="3600" b="1">
                <a:latin typeface="Arial Narrow" panose="020B0606020202030204" pitchFamily="34" charset="0"/>
              </a:rPr>
              <a:t>Způsob obživy – hybnou silou evoluce</a:t>
            </a:r>
          </a:p>
        </p:txBody>
      </p:sp>
      <p:pic>
        <p:nvPicPr>
          <p:cNvPr id="4802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347913"/>
            <a:ext cx="4176713"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802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566988"/>
            <a:ext cx="4932363"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62" name="Rectangle 5"/>
          <p:cNvSpPr>
            <a:spLocks noChangeArrowheads="1"/>
          </p:cNvSpPr>
          <p:nvPr/>
        </p:nvSpPr>
        <p:spPr bwMode="auto">
          <a:xfrm>
            <a:off x="3708400" y="1484313"/>
            <a:ext cx="5108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r>
              <a:rPr kumimoji="1" lang="cs-CZ" altLang="cs-CZ" sz="3200" b="1" i="1">
                <a:latin typeface="Arial Narrow" panose="020B0606020202030204" pitchFamily="34" charset="0"/>
              </a:rPr>
              <a:t>Jsme to, co jedli naši předkové</a:t>
            </a: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p:txBody>
          <a:bodyPr/>
          <a:lstStyle/>
          <a:p>
            <a:r>
              <a:rPr lang="cs-CZ" altLang="cs-CZ" dirty="0" smtClean="0"/>
              <a:t>ZÁVĚR</a:t>
            </a:r>
            <a:endParaRPr lang="cs-CZ" altLang="cs-CZ" dirty="0"/>
          </a:p>
        </p:txBody>
      </p:sp>
      <p:sp>
        <p:nvSpPr>
          <p:cNvPr id="623619" name="Rectangle 3"/>
          <p:cNvSpPr>
            <a:spLocks noGrp="1" noChangeArrowheads="1"/>
          </p:cNvSpPr>
          <p:nvPr>
            <p:ph type="body" idx="1"/>
          </p:nvPr>
        </p:nvSpPr>
        <p:spPr/>
        <p:txBody>
          <a:bodyPr/>
          <a:lstStyle/>
          <a:p>
            <a:pPr>
              <a:lnSpc>
                <a:spcPct val="90000"/>
              </a:lnSpc>
            </a:pPr>
            <a:r>
              <a:rPr lang="cs-CZ" altLang="cs-CZ" sz="2400" dirty="0"/>
              <a:t>Homo sapiens  by měl respektovat své evoluční založení a zůstat všežravcem.</a:t>
            </a:r>
          </a:p>
          <a:p>
            <a:pPr>
              <a:lnSpc>
                <a:spcPct val="90000"/>
              </a:lnSpc>
            </a:pPr>
            <a:r>
              <a:rPr lang="cs-CZ" altLang="cs-CZ" sz="2400" dirty="0"/>
              <a:t>Nutriční prostředí – není v souladu s naším genetickým základem vyvinutým v paleolitu</a:t>
            </a:r>
          </a:p>
          <a:p>
            <a:pPr>
              <a:lnSpc>
                <a:spcPct val="90000"/>
              </a:lnSpc>
            </a:pPr>
            <a:r>
              <a:rPr lang="cs-CZ" altLang="cs-CZ" sz="2400"/>
              <a:t>Je proto nezbytné konzumovat co nejpestřejší stravu, aby se omezili  nebo zředilo  riziko z nekontrolovaného přívodu potenciálně škodlivých látek do organismu alimentární cestou.</a:t>
            </a:r>
          </a:p>
          <a:p>
            <a:pPr>
              <a:lnSpc>
                <a:spcPct val="90000"/>
              </a:lnSpc>
            </a:pPr>
            <a:r>
              <a:rPr lang="cs-CZ" altLang="cs-CZ" sz="2400" dirty="0"/>
              <a:t>Riziko jednostranné stravy</a:t>
            </a:r>
          </a:p>
          <a:p>
            <a:pPr>
              <a:lnSpc>
                <a:spcPct val="90000"/>
              </a:lnSpc>
            </a:pPr>
            <a:r>
              <a:rPr lang="cs-CZ" altLang="cs-CZ" sz="2400" dirty="0"/>
              <a:t>Adaptivní mechanismy pro přežití, v moderní době relativního blahobytu užitečné</a:t>
            </a:r>
          </a:p>
          <a:p>
            <a:pPr>
              <a:lnSpc>
                <a:spcPct val="90000"/>
              </a:lnSpc>
            </a:pPr>
            <a:r>
              <a:rPr lang="cs-CZ" altLang="cs-CZ" sz="2400" dirty="0"/>
              <a:t>Součást ŽS přiměřená fyzická aktivita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dirty="0" smtClean="0"/>
              <a:t>Lze uvádět na obalu  jakékoliv vitaminy a minerální látky, které jsou v potravině obsaženy ?</a:t>
            </a:r>
            <a:r>
              <a:rPr lang="cs-CZ" sz="2000" dirty="0" smtClean="0"/>
              <a:t> </a:t>
            </a:r>
            <a:r>
              <a:rPr lang="cs-CZ" sz="2000" b="1" dirty="0" smtClean="0">
                <a:solidFill>
                  <a:srgbClr val="FF0000"/>
                </a:solidFill>
              </a:rPr>
              <a:t>NE</a:t>
            </a:r>
            <a:endParaRPr lang="cs-CZ" sz="2000" b="1" dirty="0">
              <a:solidFill>
                <a:srgbClr val="FF0000"/>
              </a:solidFill>
            </a:endParaRPr>
          </a:p>
        </p:txBody>
      </p:sp>
      <p:sp>
        <p:nvSpPr>
          <p:cNvPr id="3" name="Zástupný symbol pro obsah 2"/>
          <p:cNvSpPr>
            <a:spLocks noGrp="1"/>
          </p:cNvSpPr>
          <p:nvPr>
            <p:ph idx="1"/>
          </p:nvPr>
        </p:nvSpPr>
        <p:spPr/>
        <p:txBody>
          <a:bodyPr/>
          <a:lstStyle/>
          <a:p>
            <a:r>
              <a:rPr lang="cs-CZ" sz="2400" dirty="0" smtClean="0"/>
              <a:t>Musí být v potravině alespoň ve </a:t>
            </a:r>
            <a:r>
              <a:rPr lang="cs-CZ" sz="2400" b="1" u="sng" dirty="0" smtClean="0"/>
              <a:t>významném množství </a:t>
            </a:r>
            <a:r>
              <a:rPr lang="cs-CZ" sz="2400" dirty="0" smtClean="0"/>
              <a:t> = tím se rozumí 15 % referenční hodnoty příjmu pro daný vitamin nebo </a:t>
            </a:r>
            <a:r>
              <a:rPr lang="cs-CZ" sz="2400" dirty="0" err="1" smtClean="0"/>
              <a:t>m.l</a:t>
            </a:r>
            <a:r>
              <a:rPr lang="cs-CZ" sz="2400" dirty="0" smtClean="0"/>
              <a:t>. na 100 g nebo 100 ml v případě produktů jiných než nápoje</a:t>
            </a:r>
          </a:p>
          <a:p>
            <a:r>
              <a:rPr lang="cs-CZ" sz="2400" dirty="0" smtClean="0"/>
              <a:t>7,5 % </a:t>
            </a:r>
            <a:r>
              <a:rPr lang="cs-CZ" sz="2400" dirty="0"/>
              <a:t>referenční hodnoty příjmu pro daný vitamin nebo </a:t>
            </a:r>
            <a:r>
              <a:rPr lang="cs-CZ" sz="2400" dirty="0" err="1" smtClean="0"/>
              <a:t>m.l</a:t>
            </a:r>
            <a:r>
              <a:rPr lang="cs-CZ" sz="2400" dirty="0" smtClean="0"/>
              <a:t>. na 100 ml v případě nápoje</a:t>
            </a:r>
          </a:p>
          <a:p>
            <a:r>
              <a:rPr lang="cs-CZ" sz="2400" dirty="0" smtClean="0"/>
              <a:t>15 % </a:t>
            </a:r>
            <a:r>
              <a:rPr lang="cs-CZ" sz="2400" dirty="0"/>
              <a:t>referenční hodnoty příjmu pro daný vitamin nebo </a:t>
            </a:r>
            <a:r>
              <a:rPr lang="cs-CZ" sz="2400" dirty="0" err="1" smtClean="0"/>
              <a:t>m.l</a:t>
            </a:r>
            <a:r>
              <a:rPr lang="cs-CZ" sz="2400" dirty="0" smtClean="0"/>
              <a:t>. </a:t>
            </a:r>
            <a:r>
              <a:rPr lang="cs-CZ" sz="2400" b="1" dirty="0" smtClean="0"/>
              <a:t>na porci </a:t>
            </a:r>
            <a:r>
              <a:rPr lang="cs-CZ" sz="2400" dirty="0" smtClean="0"/>
              <a:t>v případě, že balení obsahuje pouze jednu porci</a:t>
            </a:r>
            <a:endParaRPr lang="cs-CZ" sz="2400" dirty="0"/>
          </a:p>
        </p:txBody>
      </p:sp>
    </p:spTree>
    <p:extLst>
      <p:ext uri="{BB962C8B-B14F-4D97-AF65-F5344CB8AC3E}">
        <p14:creationId xmlns:p14="http://schemas.microsoft.com/office/powerpoint/2010/main" val="3533921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Brezkova\Dokumenty\Obrázky\halinka\foto-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2975" y="2055680"/>
            <a:ext cx="5703590" cy="298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dirty="0" smtClean="0"/>
              <a:t>Chybné označování - příklad</a:t>
            </a:r>
            <a:endParaRPr lang="cs-CZ" dirty="0"/>
          </a:p>
        </p:txBody>
      </p:sp>
    </p:spTree>
    <p:extLst>
      <p:ext uri="{BB962C8B-B14F-4D97-AF65-F5344CB8AC3E}">
        <p14:creationId xmlns:p14="http://schemas.microsoft.com/office/powerpoint/2010/main" val="3189634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cs-CZ" altLang="cs-CZ" sz="4000" b="1"/>
              <a:t>CO JE EUFIC?</a:t>
            </a:r>
            <a:r>
              <a:rPr lang="cs-CZ" altLang="cs-CZ" sz="4000"/>
              <a:t/>
            </a:r>
            <a:br>
              <a:rPr lang="cs-CZ" altLang="cs-CZ" sz="4000"/>
            </a:br>
            <a:endParaRPr lang="cs-CZ" altLang="cs-CZ" sz="4000"/>
          </a:p>
        </p:txBody>
      </p:sp>
      <p:sp>
        <p:nvSpPr>
          <p:cNvPr id="219139" name="Rectangle 3"/>
          <p:cNvSpPr>
            <a:spLocks noGrp="1" noChangeArrowheads="1"/>
          </p:cNvSpPr>
          <p:nvPr>
            <p:ph type="body" idx="1"/>
          </p:nvPr>
        </p:nvSpPr>
        <p:spPr/>
        <p:txBody>
          <a:bodyPr/>
          <a:lstStyle/>
          <a:p>
            <a:r>
              <a:rPr lang="cs-CZ" altLang="cs-CZ"/>
              <a:t>Evropská rada pro informace o potravinách (European Food Information Council, EUFIC) je nezisková organizace, která poskytuje vědecky podložené informace o bezpečnosti a jakosti potravin, zdraví a výživě médiím, výživovým odborníkům, lékařům, pedagogům a lidem ovlivňujícím veřejné mínění tak, aby byly pro spotřebitele srozumitelné.</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1411256" y="1163835"/>
            <a:ext cx="6321488" cy="4530331"/>
          </a:xfrm>
          <a:prstGeom prst="rect">
            <a:avLst/>
          </a:prstGeom>
        </p:spPr>
      </p:pic>
    </p:spTree>
    <p:extLst>
      <p:ext uri="{BB962C8B-B14F-4D97-AF65-F5344CB8AC3E}">
        <p14:creationId xmlns:p14="http://schemas.microsoft.com/office/powerpoint/2010/main" val="4094477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p:txBody>
          <a:bodyPr/>
          <a:lstStyle/>
          <a:p>
            <a:r>
              <a:rPr lang="cs-CZ" altLang="cs-CZ"/>
              <a:t>Výživa na talíři - 2011</a:t>
            </a:r>
          </a:p>
        </p:txBody>
      </p:sp>
      <p:pic>
        <p:nvPicPr>
          <p:cNvPr id="710659" name="obrázek 1" descr="http://msnbcmedia3.msn.com/j/ap/usda%20my%20plate-984891711_v2.grid-4x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05150" y="2528888"/>
            <a:ext cx="2933700"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cs-CZ" altLang="cs-CZ" sz="4000"/>
              <a:t>Obiloviny, rýže, pečivo, těstoviny</a:t>
            </a:r>
          </a:p>
        </p:txBody>
      </p:sp>
      <p:sp>
        <p:nvSpPr>
          <p:cNvPr id="233475" name="Rectangle 3"/>
          <p:cNvSpPr>
            <a:spLocks noGrp="1" noChangeArrowheads="1"/>
          </p:cNvSpPr>
          <p:nvPr>
            <p:ph type="body" idx="1"/>
          </p:nvPr>
        </p:nvSpPr>
        <p:spPr/>
        <p:txBody>
          <a:bodyPr/>
          <a:lstStyle/>
          <a:p>
            <a:r>
              <a:rPr lang="cs-CZ" altLang="cs-CZ"/>
              <a:t>obiloviny jsou hlavně zdrojem sacharidů,</a:t>
            </a:r>
          </a:p>
          <a:p>
            <a:pPr>
              <a:buFontTx/>
              <a:buNone/>
            </a:pPr>
            <a:r>
              <a:rPr lang="cs-CZ" altLang="cs-CZ"/>
              <a:t>   převážně škrobu. Jsou zdrojem vitaminů, především skupiny B, vlákniny a minerálních látek, obsah bílkovin je méně významný</a:t>
            </a:r>
          </a:p>
          <a:p>
            <a:r>
              <a:rPr lang="cs-CZ" altLang="cs-CZ"/>
              <a:t>obiloviny se dostávají ke spotřebiteli převážně jako mlýnské a pekařské výrobky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cs-CZ" altLang="cs-CZ"/>
          </a:p>
        </p:txBody>
      </p:sp>
      <p:sp>
        <p:nvSpPr>
          <p:cNvPr id="7171" name="Rectangle 3"/>
          <p:cNvSpPr>
            <a:spLocks noGrp="1" noChangeArrowheads="1"/>
          </p:cNvSpPr>
          <p:nvPr>
            <p:ph type="body" idx="1"/>
          </p:nvPr>
        </p:nvSpPr>
        <p:spPr/>
        <p:txBody>
          <a:bodyPr/>
          <a:lstStyle/>
          <a:p>
            <a:pPr>
              <a:lnSpc>
                <a:spcPct val="90000"/>
              </a:lnSpc>
            </a:pPr>
            <a:r>
              <a:rPr lang="cs-CZ" altLang="cs-CZ" sz="2400"/>
              <a:t>Obiloviny, rýže, pečivo, těstoviny</a:t>
            </a:r>
          </a:p>
          <a:p>
            <a:pPr>
              <a:lnSpc>
                <a:spcPct val="90000"/>
              </a:lnSpc>
            </a:pPr>
            <a:r>
              <a:rPr lang="cs-CZ" altLang="cs-CZ" sz="2400"/>
              <a:t>Zrna různých druhů zušlechtilých trav :</a:t>
            </a:r>
          </a:p>
          <a:p>
            <a:pPr>
              <a:lnSpc>
                <a:spcPct val="90000"/>
              </a:lnSpc>
            </a:pPr>
            <a:r>
              <a:rPr lang="cs-CZ" altLang="cs-CZ" sz="4000"/>
              <a:t>Pšenice</a:t>
            </a:r>
            <a:r>
              <a:rPr lang="cs-CZ" altLang="cs-CZ" sz="2400"/>
              <a:t>,žito, ječmen,oves, </a:t>
            </a:r>
            <a:r>
              <a:rPr lang="cs-CZ" altLang="cs-CZ" sz="3600"/>
              <a:t>rýže</a:t>
            </a:r>
            <a:r>
              <a:rPr lang="cs-CZ" altLang="cs-CZ" sz="2400"/>
              <a:t>, </a:t>
            </a:r>
            <a:r>
              <a:rPr lang="cs-CZ" altLang="cs-CZ"/>
              <a:t>kukuřice</a:t>
            </a:r>
            <a:r>
              <a:rPr lang="cs-CZ" altLang="cs-CZ" sz="2400"/>
              <a:t>,</a:t>
            </a:r>
          </a:p>
          <a:p>
            <a:pPr>
              <a:lnSpc>
                <a:spcPct val="90000"/>
              </a:lnSpc>
            </a:pPr>
            <a:r>
              <a:rPr lang="cs-CZ" altLang="cs-CZ"/>
              <a:t>proso</a:t>
            </a:r>
            <a:r>
              <a:rPr lang="cs-CZ" altLang="cs-CZ" sz="2800"/>
              <a:t>, čirok</a:t>
            </a:r>
          </a:p>
          <a:p>
            <a:pPr>
              <a:lnSpc>
                <a:spcPct val="90000"/>
              </a:lnSpc>
            </a:pPr>
            <a:r>
              <a:rPr lang="cs-CZ" altLang="cs-CZ" sz="2400"/>
              <a:t>Nízkovymletá mouka</a:t>
            </a:r>
          </a:p>
          <a:p>
            <a:pPr>
              <a:lnSpc>
                <a:spcPct val="90000"/>
              </a:lnSpc>
            </a:pPr>
            <a:r>
              <a:rPr lang="cs-CZ" altLang="cs-CZ" sz="2400"/>
              <a:t>Vysokovymletá mouka oplodí, klíček , aleuronová vrstva</a:t>
            </a:r>
          </a:p>
          <a:p>
            <a:pPr>
              <a:lnSpc>
                <a:spcPct val="90000"/>
              </a:lnSpc>
            </a:pPr>
            <a:r>
              <a:rPr lang="cs-CZ" altLang="cs-CZ" sz="2400"/>
              <a:t>Rýže natural x parboiled</a:t>
            </a:r>
          </a:p>
          <a:p>
            <a:pPr>
              <a:lnSpc>
                <a:spcPct val="90000"/>
              </a:lnSpc>
            </a:pPr>
            <a:r>
              <a:rPr lang="cs-CZ" altLang="cs-CZ" sz="2400"/>
              <a:t>Obiloviny x cereálie</a:t>
            </a:r>
          </a:p>
          <a:p>
            <a:pPr>
              <a:lnSpc>
                <a:spcPct val="90000"/>
              </a:lnSpc>
            </a:pPr>
            <a:r>
              <a:rPr lang="cs-CZ" altLang="cs-CZ" sz="2400"/>
              <a:t>Celozrnné, vícezrnné, tmavé pečivo</a:t>
            </a:r>
          </a:p>
          <a:p>
            <a:pPr>
              <a:lnSpc>
                <a:spcPct val="90000"/>
              </a:lnSpc>
            </a:pPr>
            <a:r>
              <a:rPr lang="cs-CZ" altLang="cs-CZ" sz="2400"/>
              <a:t>Pseudoobiloviny(pohanka,amarant)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7" name="Rectangle 5"/>
          <p:cNvSpPr>
            <a:spLocks noGrp="1" noChangeArrowheads="1"/>
          </p:cNvSpPr>
          <p:nvPr>
            <p:ph type="title"/>
          </p:nvPr>
        </p:nvSpPr>
        <p:spPr/>
        <p:txBody>
          <a:bodyPr/>
          <a:lstStyle/>
          <a:p>
            <a:endParaRPr lang="cs-CZ" altLang="cs-CZ"/>
          </a:p>
        </p:txBody>
      </p:sp>
      <p:pic>
        <p:nvPicPr>
          <p:cNvPr id="668676" name="Picture 4" descr="obili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1989138"/>
            <a:ext cx="6580187" cy="3382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9" name="Rectangle 5"/>
          <p:cNvSpPr>
            <a:spLocks noGrp="1" noChangeArrowheads="1"/>
          </p:cNvSpPr>
          <p:nvPr>
            <p:ph type="title"/>
          </p:nvPr>
        </p:nvSpPr>
        <p:spPr/>
        <p:txBody>
          <a:bodyPr/>
          <a:lstStyle/>
          <a:p>
            <a:endParaRPr lang="cs-CZ" altLang="cs-CZ"/>
          </a:p>
        </p:txBody>
      </p:sp>
      <p:pic>
        <p:nvPicPr>
          <p:cNvPr id="86118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7688" y="1600200"/>
            <a:ext cx="8048625" cy="4525963"/>
          </a:xfrm>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endParaRPr lang="cs-CZ" altLang="cs-CZ"/>
          </a:p>
        </p:txBody>
      </p:sp>
      <p:sp>
        <p:nvSpPr>
          <p:cNvPr id="277507" name="Rectangle 3"/>
          <p:cNvSpPr>
            <a:spLocks noGrp="1" noChangeArrowheads="1"/>
          </p:cNvSpPr>
          <p:nvPr>
            <p:ph type="body" idx="1"/>
          </p:nvPr>
        </p:nvSpPr>
        <p:spPr/>
        <p:txBody>
          <a:bodyPr/>
          <a:lstStyle/>
          <a:p>
            <a:pPr>
              <a:lnSpc>
                <a:spcPct val="80000"/>
              </a:lnSpc>
            </a:pPr>
            <a:r>
              <a:rPr lang="cs-CZ" altLang="cs-CZ" sz="2000"/>
              <a:t>Semletím čistých obilných zrn se získá mouka. Moučné jádro (endosperm) se odděluje od obalových vrstev zrna (otrub)</a:t>
            </a:r>
          </a:p>
          <a:p>
            <a:pPr>
              <a:lnSpc>
                <a:spcPct val="80000"/>
              </a:lnSpc>
            </a:pPr>
            <a:r>
              <a:rPr lang="cs-CZ" altLang="cs-CZ" sz="2000">
                <a:solidFill>
                  <a:schemeClr val="folHlink"/>
                </a:solidFill>
              </a:rPr>
              <a:t>Nízkovymílaná mouka (bílá hladká) např. 40g ze 100g pšenice</a:t>
            </a:r>
            <a:r>
              <a:rPr lang="cs-CZ" altLang="cs-CZ" sz="2000"/>
              <a:t>.</a:t>
            </a:r>
          </a:p>
          <a:p>
            <a:pPr>
              <a:lnSpc>
                <a:spcPct val="80000"/>
              </a:lnSpc>
            </a:pPr>
            <a:r>
              <a:rPr lang="cs-CZ" altLang="cs-CZ" sz="2400">
                <a:solidFill>
                  <a:schemeClr val="hlink"/>
                </a:solidFill>
              </a:rPr>
              <a:t>Vysokovymílané mouky celozrnné (tmavé</a:t>
            </a:r>
            <a:r>
              <a:rPr lang="cs-CZ" altLang="cs-CZ" sz="2000">
                <a:solidFill>
                  <a:schemeClr val="hlink"/>
                </a:solidFill>
              </a:rPr>
              <a:t>)</a:t>
            </a:r>
            <a:r>
              <a:rPr lang="cs-CZ" altLang="cs-CZ" sz="2000"/>
              <a:t> obsahují více vlákniny, minerálních látek, vitaminů skupiny B. např. </a:t>
            </a:r>
            <a:r>
              <a:rPr lang="cs-CZ" altLang="cs-CZ" sz="2000">
                <a:solidFill>
                  <a:schemeClr val="hlink"/>
                </a:solidFill>
              </a:rPr>
              <a:t>94g ze 100g</a:t>
            </a:r>
            <a:r>
              <a:rPr lang="cs-CZ" altLang="cs-CZ" sz="2000"/>
              <a:t>.</a:t>
            </a:r>
          </a:p>
          <a:p>
            <a:pPr>
              <a:lnSpc>
                <a:spcPct val="80000"/>
              </a:lnSpc>
            </a:pPr>
            <a:r>
              <a:rPr lang="cs-CZ" altLang="cs-CZ" sz="2000"/>
              <a:t>Čím více mouky se vymele z obilí, tím mouka obsahuje více složek z celého zrna.</a:t>
            </a:r>
          </a:p>
          <a:p>
            <a:pPr>
              <a:lnSpc>
                <a:spcPct val="80000"/>
              </a:lnSpc>
            </a:pPr>
            <a:r>
              <a:rPr lang="cs-CZ" altLang="cs-CZ" sz="2000"/>
              <a:t>Proces mletí se skládá s několika etap,  mlecích chodů - pasáží. Na každé mlecí pasáži se získá určité množství mouky tzv. pasážní mouka. jejich vhodnou kombinací (mícháním) se získávají obchodní mouky – T 530 typové číslo - klasifikace mouky – dle vymletí- obsahu popela (m.l.)  a  granulace – hladká…</a:t>
            </a:r>
          </a:p>
          <a:p>
            <a:pPr>
              <a:lnSpc>
                <a:spcPct val="80000"/>
              </a:lnSpc>
            </a:pPr>
            <a:r>
              <a:rPr lang="cs-CZ" altLang="cs-CZ" sz="2000"/>
              <a:t> obsahuje 0,53 % popela – anorganický zbytek po spálení rostlinného materiálu (P, Mg, Ca, Fe)</a:t>
            </a:r>
          </a:p>
          <a:p>
            <a:pPr>
              <a:lnSpc>
                <a:spcPct val="80000"/>
              </a:lnSpc>
            </a:pPr>
            <a:endParaRPr lang="cs-CZ" altLang="cs-CZ" sz="20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chor="b">
            <a:normAutofit/>
          </a:bodyPr>
          <a:lstStyle/>
          <a:p>
            <a:r>
              <a:rPr lang="cs-CZ" altLang="cs-CZ" sz="2400"/>
              <a:t>DEFINICE TERMÍNU CELOZRNNÝ</a:t>
            </a:r>
            <a:r>
              <a:rPr lang="cs-CZ" altLang="cs-CZ" sz="4200"/>
              <a:t/>
            </a:r>
            <a:br>
              <a:rPr lang="cs-CZ" altLang="cs-CZ" sz="4200"/>
            </a:br>
            <a:r>
              <a:rPr lang="cs-CZ" altLang="cs-CZ" sz="1600"/>
              <a:t>DEFINICE AACC (AMERICAN ASSOCIATION OF CEREAL CHEMIST</a:t>
            </a:r>
            <a:r>
              <a:rPr lang="cs-CZ" altLang="cs-CZ" sz="3400"/>
              <a:t>) </a:t>
            </a:r>
            <a:endParaRPr lang="cs-CZ" altLang="cs-CZ" sz="4200"/>
          </a:p>
        </p:txBody>
      </p:sp>
      <p:sp>
        <p:nvSpPr>
          <p:cNvPr id="3" name="Zástupný symbol pro obsah 2"/>
          <p:cNvSpPr>
            <a:spLocks noGrp="1"/>
          </p:cNvSpPr>
          <p:nvPr>
            <p:ph sz="quarter" idx="4294967295"/>
          </p:nvPr>
        </p:nvSpPr>
        <p:spPr/>
        <p:txBody>
          <a:bodyPr>
            <a:normAutofit/>
          </a:bodyPr>
          <a:lstStyle/>
          <a:p>
            <a:pPr marL="273050" indent="-273050">
              <a:lnSpc>
                <a:spcPct val="90000"/>
              </a:lnSpc>
            </a:pPr>
            <a:r>
              <a:rPr lang="cs-CZ" altLang="cs-CZ" sz="2000" i="1"/>
              <a:t>„Obilné zrno sestává ze tří složek – </a:t>
            </a:r>
            <a:r>
              <a:rPr lang="cs-CZ" altLang="cs-CZ" sz="2000" b="1" i="1"/>
              <a:t>otrub, klíčku a endospermu</a:t>
            </a:r>
            <a:r>
              <a:rPr lang="cs-CZ" altLang="cs-CZ" sz="2000" i="1"/>
              <a:t>. Jestliže se zrno láme, drtí nebo vločkuje s cílem získat celozrnný produkt, </a:t>
            </a:r>
            <a:r>
              <a:rPr lang="cs-CZ" altLang="cs-CZ" sz="2000" b="1" i="1"/>
              <a:t>musí zůstat ve finálním produktu zachovány všechny tři jmenované složky ve stejném poměru jako v originálním zrnu</a:t>
            </a:r>
            <a:r>
              <a:rPr lang="cs-CZ" altLang="cs-CZ" sz="2000" i="1"/>
              <a:t>. Celozrnné ingredience se mohou používat jako samostatný výrobek, tepelně upravené, rozemleté na mouku následně použitou pro výrobu chleba a dalších pekařských výrobků, nebo extrudované či vločkované pro výrobu snídaňových obilných směsí“</a:t>
            </a:r>
          </a:p>
          <a:p>
            <a:pPr marL="273050" indent="-273050">
              <a:lnSpc>
                <a:spcPct val="90000"/>
              </a:lnSpc>
            </a:pPr>
            <a:r>
              <a:rPr lang="cs-CZ" altLang="cs-CZ" sz="2000"/>
              <a:t>Za celozrnné pak lze považovat například ovesné vločky, mouku z celých ovesných vloček, mouky z celých zrn jakékoliv obiloviny, bulgur (nalámaná celozrnná pšenice), rýži natural, pukance jakéhokoliv celého zrna včetně popcornu…</a:t>
            </a:r>
            <a:endParaRPr lang="cs-CZ" altLang="cs-CZ" sz="2000" i="1"/>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274638"/>
            <a:ext cx="8229600" cy="561975"/>
          </a:xfrm>
        </p:spPr>
        <p:txBody>
          <a:bodyPr/>
          <a:lstStyle/>
          <a:p>
            <a:r>
              <a:rPr lang="cs-CZ" altLang="cs-CZ" sz="4000">
                <a:solidFill>
                  <a:srgbClr val="CC9900"/>
                </a:solidFill>
              </a:rPr>
              <a:t>Pečivo</a:t>
            </a:r>
          </a:p>
        </p:txBody>
      </p:sp>
      <p:sp>
        <p:nvSpPr>
          <p:cNvPr id="139267" name="Rectangle 3"/>
          <p:cNvSpPr>
            <a:spLocks noGrp="1" noChangeArrowheads="1"/>
          </p:cNvSpPr>
          <p:nvPr>
            <p:ph type="body" sz="half" idx="2"/>
          </p:nvPr>
        </p:nvSpPr>
        <p:spPr>
          <a:xfrm>
            <a:off x="179388" y="2420938"/>
            <a:ext cx="8964612" cy="4437062"/>
          </a:xfrm>
        </p:spPr>
        <p:txBody>
          <a:bodyPr/>
          <a:lstStyle/>
          <a:p>
            <a:r>
              <a:rPr lang="cs-CZ" altLang="cs-CZ"/>
              <a:t>U </a:t>
            </a:r>
            <a:r>
              <a:rPr lang="cs-CZ" altLang="cs-CZ" b="1"/>
              <a:t>chleba a běžného pečiva</a:t>
            </a:r>
            <a:r>
              <a:rPr lang="cs-CZ" altLang="cs-CZ"/>
              <a:t> vybíráme přednostně výrobky tmavé nebo celozrnné (pozor někteří výrobci výrobky ze světlých mouk barví karamelem)</a:t>
            </a:r>
          </a:p>
          <a:p>
            <a:r>
              <a:rPr lang="cs-CZ" altLang="cs-CZ" sz="2800"/>
              <a:t>U </a:t>
            </a:r>
            <a:r>
              <a:rPr lang="cs-CZ" altLang="cs-CZ" sz="2800" b="1"/>
              <a:t>jemného a trvanlivého pečiva</a:t>
            </a:r>
            <a:r>
              <a:rPr lang="cs-CZ" altLang="cs-CZ" sz="2800"/>
              <a:t> bychom měli preferovat výrobky s nižším obsahem tuku. Obsah tuku bývá i přes 30 % a z hlediska výživového je nevhodný (trans nebo nasycené mastné kyseliny)</a:t>
            </a:r>
            <a:r>
              <a:rPr lang="cs-CZ" altLang="cs-CZ"/>
              <a:t>  </a:t>
            </a:r>
          </a:p>
        </p:txBody>
      </p:sp>
      <p:pic>
        <p:nvPicPr>
          <p:cNvPr id="139268" name="Picture 4" descr="dglxasset[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276600" y="1125538"/>
            <a:ext cx="2735263" cy="1223962"/>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274638"/>
            <a:ext cx="8229600" cy="706437"/>
          </a:xfrm>
        </p:spPr>
        <p:txBody>
          <a:bodyPr/>
          <a:lstStyle/>
          <a:p>
            <a:r>
              <a:rPr lang="cs-CZ" altLang="cs-CZ" sz="4000">
                <a:solidFill>
                  <a:srgbClr val="FFCC00"/>
                </a:solidFill>
              </a:rPr>
              <a:t>Müsli tyčinky, cereální snídaně</a:t>
            </a:r>
          </a:p>
        </p:txBody>
      </p:sp>
      <p:sp>
        <p:nvSpPr>
          <p:cNvPr id="143363" name="Rectangle 3"/>
          <p:cNvSpPr>
            <a:spLocks noGrp="1" noChangeArrowheads="1"/>
          </p:cNvSpPr>
          <p:nvPr>
            <p:ph type="body" sz="half" idx="1"/>
          </p:nvPr>
        </p:nvSpPr>
        <p:spPr>
          <a:xfrm>
            <a:off x="457200" y="1341438"/>
            <a:ext cx="4762500" cy="5040312"/>
          </a:xfrm>
        </p:spPr>
        <p:txBody>
          <a:bodyPr/>
          <a:lstStyle/>
          <a:p>
            <a:r>
              <a:rPr lang="cs-CZ" altLang="cs-CZ" b="1"/>
              <a:t>Müsli tyčinky</a:t>
            </a:r>
            <a:r>
              <a:rPr lang="cs-CZ" altLang="cs-CZ"/>
              <a:t> vybíráme přednostně bez polevy – poleva má vysoká obsah tuku, většinou nevhodného složení</a:t>
            </a:r>
          </a:p>
          <a:p>
            <a:endParaRPr lang="cs-CZ" altLang="cs-CZ"/>
          </a:p>
          <a:p>
            <a:r>
              <a:rPr lang="cs-CZ" altLang="cs-CZ"/>
              <a:t>U </a:t>
            </a:r>
            <a:r>
              <a:rPr lang="cs-CZ" altLang="cs-CZ" b="1"/>
              <a:t>cereálních snídaní</a:t>
            </a:r>
            <a:r>
              <a:rPr lang="cs-CZ" altLang="cs-CZ"/>
              <a:t> sledujeme především obsah cukru</a:t>
            </a:r>
          </a:p>
        </p:txBody>
      </p:sp>
      <p:pic>
        <p:nvPicPr>
          <p:cNvPr id="143364" name="Picture 4" descr="MP900438664[2]"/>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940425" y="4149725"/>
            <a:ext cx="2511425" cy="1973263"/>
          </a:xfrm>
        </p:spPr>
      </p:pic>
      <p:pic>
        <p:nvPicPr>
          <p:cNvPr id="143365" name="Picture 5" descr="dglxasset[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795963" y="1844675"/>
            <a:ext cx="2665412" cy="1584325"/>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cs-CZ" altLang="cs-CZ" sz="2800" b="1"/>
              <a:t>Evropský úřad pro bezpečnost potravin (EFSA)</a:t>
            </a:r>
            <a:r>
              <a:rPr lang="cs-CZ" altLang="cs-CZ" sz="2800"/>
              <a:t/>
            </a:r>
            <a:br>
              <a:rPr lang="cs-CZ" altLang="cs-CZ" sz="2800"/>
            </a:br>
            <a:r>
              <a:rPr lang="cs-CZ" altLang="cs-CZ" sz="1600" b="1"/>
              <a:t>Nařízení (EU) č. 432/2012, kterým se zřizuje seznam schválených zdravotních tvrzení při označování potravin</a:t>
            </a:r>
            <a:r>
              <a:rPr lang="cs-CZ" altLang="cs-CZ"/>
              <a:t> </a:t>
            </a:r>
          </a:p>
        </p:txBody>
      </p:sp>
      <p:sp>
        <p:nvSpPr>
          <p:cNvPr id="221187" name="Rectangle 3"/>
          <p:cNvSpPr>
            <a:spLocks noGrp="1" noChangeArrowheads="1"/>
          </p:cNvSpPr>
          <p:nvPr>
            <p:ph type="body" idx="1"/>
          </p:nvPr>
        </p:nvSpPr>
        <p:spPr/>
        <p:txBody>
          <a:bodyPr/>
          <a:lstStyle/>
          <a:p>
            <a:pPr>
              <a:lnSpc>
                <a:spcPct val="80000"/>
              </a:lnSpc>
            </a:pPr>
            <a:r>
              <a:rPr lang="cs-CZ" altLang="cs-CZ" sz="2800"/>
              <a:t>Evropský úřad pro bezpečnost potravin (</a:t>
            </a:r>
            <a:r>
              <a:rPr lang="cs-CZ" altLang="cs-CZ" sz="3600"/>
              <a:t>zdravotní nezávadnost</a:t>
            </a:r>
            <a:r>
              <a:rPr lang="cs-CZ" altLang="cs-CZ" sz="2800"/>
              <a:t>)(European Food Safety Authority, EFSA – dále jen „úřad“) poskytuje nezávislé vědecké poradenství ve všech otázkách, které mají přímý nebo nepřímý dopad na bezpečnost potravin – včetně zdraví zvířat a jejich dobrých životních podmínek a ochrany rostlin. Úřad poskytuje též poradenství v otázkách výživy z hlediska právních předpisů Společenství. Úřad otevřeně a transparentně komunikuje s veřejností o všech otázkách, které jsou v jeho kompetenci.</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ChangeArrowheads="1"/>
          </p:cNvSpPr>
          <p:nvPr>
            <p:ph type="title"/>
          </p:nvPr>
        </p:nvSpPr>
        <p:spPr>
          <a:xfrm>
            <a:off x="250825" y="549275"/>
            <a:ext cx="8353425" cy="1584325"/>
          </a:xfrm>
        </p:spPr>
        <p:txBody>
          <a:bodyPr/>
          <a:lstStyle/>
          <a:p>
            <a:pPr>
              <a:lnSpc>
                <a:spcPct val="120000"/>
              </a:lnSpc>
            </a:pPr>
            <a:r>
              <a:rPr lang="cs-CZ" altLang="cs-CZ" sz="4000"/>
              <a:t>Složení mastných kyselin tuku  polev na 31 müsli tyčinkách </a:t>
            </a:r>
            <a:br>
              <a:rPr lang="cs-CZ" altLang="cs-CZ" sz="4000"/>
            </a:br>
            <a:endParaRPr lang="cs-CZ" altLang="cs-CZ" sz="4000"/>
          </a:p>
        </p:txBody>
      </p:sp>
      <p:pic>
        <p:nvPicPr>
          <p:cNvPr id="823299" name="Picture 3" descr="MC900325324[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6732588" y="2565400"/>
            <a:ext cx="2160587" cy="1822450"/>
          </a:xfrm>
        </p:spPr>
      </p:pic>
      <p:pic>
        <p:nvPicPr>
          <p:cNvPr id="823300" name="Picture 4" descr="Müsli tyčinka FIT pomerančová 30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581525"/>
            <a:ext cx="2519363" cy="1905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23301" name="Group 5"/>
          <p:cNvGraphicFramePr>
            <a:graphicFrameLocks noGrp="1"/>
          </p:cNvGraphicFramePr>
          <p:nvPr/>
        </p:nvGraphicFramePr>
        <p:xfrm>
          <a:off x="3563938" y="6858000"/>
          <a:ext cx="208280" cy="39837360"/>
        </p:xfrm>
        <a:graphic>
          <a:graphicData uri="http://schemas.openxmlformats.org/drawingml/2006/table">
            <a:tbl>
              <a:tblPr/>
              <a:tblGrid>
                <a:gridCol w="208280"/>
              </a:tblGrid>
              <a:tr h="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cs-CZ" altLang="cs-CZ" sz="260800" b="1" i="0" u="none" strike="noStrike" cap="none" normalizeH="0" baseline="0" smtClean="0">
                        <a:ln>
                          <a:noFill/>
                        </a:ln>
                        <a:solidFill>
                          <a:schemeClr val="tx1"/>
                        </a:solidFill>
                        <a:effectLst/>
                        <a:latin typeface="Arial" panose="020B0604020202020204" pitchFamily="34" charset="0"/>
                      </a:endParaRPr>
                    </a:p>
                  </a:txBody>
                  <a:tcPr horzOverflow="overflow">
                    <a:lnL w="0" cap="flat" cmpd="sng" algn="ctr">
                      <a:solidFill>
                        <a:srgbClr val="010000"/>
                      </a:solidFill>
                      <a:prstDash val="solid"/>
                      <a:round/>
                      <a:headEnd type="none" w="med" len="med"/>
                      <a:tailEnd type="none" w="med" len="med"/>
                    </a:lnL>
                    <a:lnR w="0" cap="flat" cmpd="sng" algn="ctr">
                      <a:solidFill>
                        <a:srgbClr val="010000"/>
                      </a:solidFill>
                      <a:prstDash val="solid"/>
                      <a:round/>
                      <a:headEnd type="none" w="med" len="med"/>
                      <a:tailEnd type="none" w="med" len="med"/>
                    </a:lnR>
                    <a:lnT w="0" cap="flat" cmpd="sng" algn="ctr">
                      <a:solidFill>
                        <a:srgbClr val="010000"/>
                      </a:solidFill>
                      <a:prstDash val="solid"/>
                      <a:round/>
                      <a:headEnd type="none" w="med" len="med"/>
                      <a:tailEnd type="none" w="med" len="med"/>
                    </a:lnT>
                    <a:lnB w="0" cap="flat" cmpd="sng" algn="ctr">
                      <a:solidFill>
                        <a:srgbClr val="010000"/>
                      </a:solidFill>
                      <a:prstDash val="solid"/>
                      <a:round/>
                      <a:headEnd type="none" w="med" len="med"/>
                      <a:tailEnd type="none" w="med" len="med"/>
                    </a:lnB>
                    <a:lnTlToBr>
                      <a:noFill/>
                    </a:lnTlToBr>
                    <a:lnBlToTr>
                      <a:noFill/>
                    </a:lnBlToTr>
                    <a:solidFill>
                      <a:srgbClr val="F6F6F6"/>
                    </a:solidFill>
                  </a:tcPr>
                </a:tc>
              </a:tr>
            </a:tbl>
          </a:graphicData>
        </a:graphic>
      </p:graphicFrame>
      <p:pic>
        <p:nvPicPr>
          <p:cNvPr id="823307" name="Picture 11" descr="Corny Big müsli tyčinka oříšková 50g">
            <a:hlinkClick r:id="rId6" tooltip="Corny Big müsli tyčinka oříšková 50g"/>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284538"/>
            <a:ext cx="2592388" cy="2016125"/>
          </a:xfrm>
          <a:prstGeom prst="rect">
            <a:avLst/>
          </a:prstGeom>
          <a:noFill/>
          <a:extLst>
            <a:ext uri="{909E8E84-426E-40DD-AFC4-6F175D3DCCD1}">
              <a14:hiddenFill xmlns:a14="http://schemas.microsoft.com/office/drawing/2010/main">
                <a:solidFill>
                  <a:srgbClr val="FFFFFF"/>
                </a:solidFill>
              </a14:hiddenFill>
            </a:ext>
          </a:extLst>
        </p:spPr>
      </p:pic>
      <p:pic>
        <p:nvPicPr>
          <p:cNvPr id="823308" name="Picture 12" descr="Fotografie potraviny Corny Line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988" y="2781300"/>
            <a:ext cx="2016125" cy="1079500"/>
          </a:xfrm>
          <a:prstGeom prst="rect">
            <a:avLst/>
          </a:prstGeom>
          <a:noFill/>
          <a:extLst>
            <a:ext uri="{909E8E84-426E-40DD-AFC4-6F175D3DCCD1}">
              <a14:hiddenFill xmlns:a14="http://schemas.microsoft.com/office/drawing/2010/main">
                <a:solidFill>
                  <a:srgbClr val="FFFFFF"/>
                </a:solidFill>
              </a14:hiddenFill>
            </a:ext>
          </a:extLst>
        </p:spPr>
      </p:pic>
      <p:pic>
        <p:nvPicPr>
          <p:cNvPr id="823309" name="Picture 13" descr="Fotografie potraviny Cereo Müsli tyčinka s kousky višní v jogurtové polevě ">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588" y="5084763"/>
            <a:ext cx="2087562" cy="1296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7394" name="Group 2"/>
          <p:cNvGraphicFramePr>
            <a:graphicFrameLocks noGrp="1"/>
          </p:cNvGraphicFramePr>
          <p:nvPr/>
        </p:nvGraphicFramePr>
        <p:xfrm>
          <a:off x="0" y="44450"/>
          <a:ext cx="9153843" cy="6900546"/>
        </p:xfrm>
        <a:graphic>
          <a:graphicData uri="http://schemas.openxmlformats.org/drawingml/2006/table">
            <a:tbl>
              <a:tblPr/>
              <a:tblGrid>
                <a:gridCol w="742950"/>
                <a:gridCol w="2535238"/>
                <a:gridCol w="208280"/>
                <a:gridCol w="1455738"/>
                <a:gridCol w="1382712"/>
                <a:gridCol w="1425575"/>
                <a:gridCol w="1403350"/>
              </a:tblGrid>
              <a:tr h="415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Označení výrobku</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MUFA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PUFA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Simply Nut 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81,00</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11,94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27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Simply Nut kakao</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31,79</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39,89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25,49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Twiggy – švestka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35,98</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39,92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22,51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1,59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CORNY Big Dark</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0,08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62,47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33,36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4,09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52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BreakfastBar ostružina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87,46</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8,75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Albert oříšek+kar.</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36,05</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38,60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23,70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Albert jogurt+malina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37,17</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39,49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22,04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Corny Chocolate</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0,43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64,00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32,26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3,31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Corny jogurt+jahoda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0,48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81,60</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14,89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0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Fly borůvka+jogurt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97,47</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1,72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0,68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Fly banán+kakao</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89,88</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7,01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2,04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Maxi Nuta konopné</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0,53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77,81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16,08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5,58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Nestlé Fitness</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0,04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63,50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33,00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3,46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Crip Crop 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97,10</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2,08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0,70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Crip Crop čokoláda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0,40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84,62</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13,09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64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Dobrá vláknina 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95,80</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1490" name="Group 2"/>
          <p:cNvGraphicFramePr>
            <a:graphicFrameLocks noGrp="1"/>
          </p:cNvGraphicFramePr>
          <p:nvPr/>
        </p:nvGraphicFramePr>
        <p:xfrm>
          <a:off x="0" y="-52388"/>
          <a:ext cx="9169718" cy="6829300"/>
        </p:xfrm>
        <a:graphic>
          <a:graphicData uri="http://schemas.openxmlformats.org/drawingml/2006/table">
            <a:tbl>
              <a:tblPr/>
              <a:tblGrid>
                <a:gridCol w="827088"/>
                <a:gridCol w="4257675"/>
                <a:gridCol w="208280"/>
                <a:gridCol w="949325"/>
                <a:gridCol w="974725"/>
                <a:gridCol w="976313"/>
                <a:gridCol w="976312"/>
              </a:tblGrid>
              <a:tr h="3127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Výrobek</a:t>
                      </a:r>
                    </a:p>
                  </a:txBody>
                  <a:tcPr horzOverflow="overflow">
                    <a:lnL w="12700" cap="flat" cmpd="sng" algn="ctr">
                      <a:solidFill>
                        <a:srgbClr val="000000"/>
                      </a:solidFill>
                      <a:prstDash val="solid"/>
                      <a:round/>
                      <a:headEnd type="none" w="med" len="med"/>
                      <a:tailEnd type="none" w="med" len="med"/>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TFA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SAFA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MUFA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PUFA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Dobrá vláknina kakao</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88,34</a:t>
                      </a:r>
                      <a:endParaRPr kumimoji="0" lang="cs-CZ" altLang="cs-CZ" sz="24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7,93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Müsli v jogurte višeň</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2,71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92,17</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08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FirstNice kakao</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40,80</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40,52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17,21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FirstNice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38,32</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38,17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22,04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Maxi Nuta pistácie</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91,91</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6,07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1,92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Probiotic Line </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0,30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90,96</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6,86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fruitík čokoláda</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34,91</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37,41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24,74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2,94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fruitík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37,81</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36,62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22,68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Jelly Juicy Cereal</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90,35</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5,48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2,79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müsli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37,58</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38,49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22,46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müsli poleva</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37,49</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35,90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25,34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Juicy Bar</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2,36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91,64</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4,33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Cereo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37,59</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39,99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21,27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Cereo  kakao</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32,50</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47,15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19,32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SIRIUS Müsli</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0,36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63,55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32,41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3,68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p:txBody>
          <a:bodyPr/>
          <a:lstStyle/>
          <a:p>
            <a:r>
              <a:rPr lang="cs-CZ" altLang="cs-CZ"/>
              <a:t>Složení mastných kyselin tuku </a:t>
            </a:r>
            <a:br>
              <a:rPr lang="cs-CZ" altLang="cs-CZ"/>
            </a:br>
            <a:r>
              <a:rPr lang="cs-CZ" altLang="cs-CZ"/>
              <a:t>4 cukrářských polev</a:t>
            </a:r>
          </a:p>
        </p:txBody>
      </p:sp>
      <p:pic>
        <p:nvPicPr>
          <p:cNvPr id="819203" name="Picture 3" descr="MP900400170[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539750" y="2276475"/>
            <a:ext cx="2870200" cy="3733800"/>
          </a:xfrm>
        </p:spPr>
      </p:pic>
      <p:pic>
        <p:nvPicPr>
          <p:cNvPr id="819204" name="Picture 4" descr="MP900427691[1]"/>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5041900" y="1916113"/>
            <a:ext cx="3249613" cy="2160587"/>
          </a:xfrm>
        </p:spPr>
      </p:pic>
      <p:pic>
        <p:nvPicPr>
          <p:cNvPr id="819205" name="Picture 5" descr="MP900434151[1]"/>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4067175" y="4508500"/>
            <a:ext cx="3529013" cy="16129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7154" name="Group 2"/>
          <p:cNvGraphicFramePr>
            <a:graphicFrameLocks noGrp="1"/>
          </p:cNvGraphicFramePr>
          <p:nvPr/>
        </p:nvGraphicFramePr>
        <p:xfrm>
          <a:off x="395288" y="692150"/>
          <a:ext cx="8569325" cy="5545139"/>
        </p:xfrm>
        <a:graphic>
          <a:graphicData uri="http://schemas.openxmlformats.org/drawingml/2006/table">
            <a:tbl>
              <a:tblPr/>
              <a:tblGrid>
                <a:gridCol w="504825"/>
                <a:gridCol w="2503487"/>
                <a:gridCol w="1436688"/>
                <a:gridCol w="1436687"/>
                <a:gridCol w="1276350"/>
                <a:gridCol w="1411288"/>
              </a:tblGrid>
              <a:tr h="9874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8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Označení vzorku</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TFA</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SAFA</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MUFA</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PUFA</a:t>
                      </a: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6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Poleva světlá</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0,02</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1" i="0" u="none" strike="noStrike" cap="none" normalizeH="0" baseline="0" smtClean="0">
                          <a:ln>
                            <a:noFill/>
                          </a:ln>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91,06</a:t>
                      </a:r>
                      <a:endParaRPr kumimoji="0" lang="cs-CZ" altLang="cs-CZ" sz="2800" b="1" i="0" u="none" strike="noStrike" cap="none" normalizeH="0" baseline="0" smtClean="0">
                        <a:ln>
                          <a:noFill/>
                        </a:ln>
                        <a:solidFill>
                          <a:srgbClr val="FF3300"/>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7,68</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1,24</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6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Cukr. poleva Bílá</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2,49</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1" i="0" u="none" strike="noStrike" cap="none" normalizeH="0" baseline="0" smtClean="0">
                          <a:ln>
                            <a:noFill/>
                          </a:ln>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94,38</a:t>
                      </a:r>
                      <a:endParaRPr kumimoji="0" lang="cs-CZ" altLang="cs-CZ" sz="2800" b="1" i="0" u="none" strike="noStrike" cap="none" normalizeH="0" baseline="0" smtClean="0">
                        <a:ln>
                          <a:noFill/>
                        </a:ln>
                        <a:solidFill>
                          <a:srgbClr val="FF3300"/>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2,73</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0,4</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6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Poleva Tmavá</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0,11</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1" i="0" u="none" strike="noStrike" cap="none" normalizeH="0" baseline="0" smtClean="0">
                          <a:ln>
                            <a:noFill/>
                          </a:ln>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90,91</a:t>
                      </a:r>
                      <a:endParaRPr kumimoji="0" lang="cs-CZ" altLang="cs-CZ" sz="2800" b="1" i="0" u="none" strike="noStrike" cap="none" normalizeH="0" baseline="0" smtClean="0">
                        <a:ln>
                          <a:noFill/>
                        </a:ln>
                        <a:solidFill>
                          <a:srgbClr val="FF3300"/>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7,57</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1,41</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096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Cukr. poleva Tmavá </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1" i="0" u="none" strike="noStrike" cap="none" normalizeH="0" baseline="0" smtClean="0">
                          <a:ln>
                            <a:noFill/>
                          </a:ln>
                          <a:solidFill>
                            <a:srgbClr val="FF3300"/>
                          </a:solidFill>
                          <a:effectLst/>
                          <a:latin typeface="Times New Roman" panose="02020603050405020304" pitchFamily="18" charset="0"/>
                          <a:ea typeface="Calibri" panose="020F0502020204030204" pitchFamily="34" charset="0"/>
                          <a:cs typeface="Times New Roman" panose="02020603050405020304" pitchFamily="18" charset="0"/>
                        </a:rPr>
                        <a:t>44,79</a:t>
                      </a:r>
                      <a:endParaRPr kumimoji="0" lang="cs-CZ" altLang="cs-CZ" sz="2800" b="1" i="0" u="none" strike="noStrike" cap="none" normalizeH="0" baseline="0" smtClean="0">
                        <a:ln>
                          <a:noFill/>
                        </a:ln>
                        <a:solidFill>
                          <a:srgbClr val="FF3300"/>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37,7</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15,99</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1,52</a:t>
                      </a:r>
                      <a:endParaRPr kumimoji="0" lang="cs-CZ" altLang="cs-CZ"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17198" name="Rectangle 46"/>
          <p:cNvSpPr>
            <a:spLocks noChangeArrowheads="1"/>
          </p:cNvSpPr>
          <p:nvPr/>
        </p:nvSpPr>
        <p:spPr bwMode="auto">
          <a:xfrm>
            <a:off x="179388" y="333375"/>
            <a:ext cx="8785225" cy="714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817199" name="Rectangle 47"/>
          <p:cNvSpPr>
            <a:spLocks noChangeArrowheads="1"/>
          </p:cNvSpPr>
          <p:nvPr/>
        </p:nvSpPr>
        <p:spPr bwMode="auto">
          <a:xfrm>
            <a:off x="1849438" y="4129088"/>
            <a:ext cx="21272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cs-CZ" altLang="cs-CZ" sz="800">
                <a:cs typeface="Times New Roman" panose="02020603050405020304" pitchFamily="18" charset="0"/>
              </a:rPr>
              <a:t> </a:t>
            </a:r>
            <a:endParaRPr lang="cs-CZ" altLang="cs-CZ" sz="1800">
              <a:cs typeface="Arial" panose="020B060402020202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Nadpis 1"/>
          <p:cNvSpPr>
            <a:spLocks noGrp="1"/>
          </p:cNvSpPr>
          <p:nvPr>
            <p:ph type="title" idx="4294967295"/>
          </p:nvPr>
        </p:nvSpPr>
        <p:spPr/>
        <p:txBody>
          <a:bodyPr/>
          <a:lstStyle/>
          <a:p>
            <a:r>
              <a:rPr lang="cs-CZ" altLang="cs-CZ"/>
              <a:t>Historie OS</a:t>
            </a:r>
          </a:p>
        </p:txBody>
      </p:sp>
      <p:sp>
        <p:nvSpPr>
          <p:cNvPr id="747523" name="Zástupný symbol pro obsah 2"/>
          <p:cNvSpPr>
            <a:spLocks noGrp="1"/>
          </p:cNvSpPr>
          <p:nvPr>
            <p:ph idx="4294967295"/>
          </p:nvPr>
        </p:nvSpPr>
        <p:spPr/>
        <p:txBody>
          <a:bodyPr/>
          <a:lstStyle/>
          <a:p>
            <a:r>
              <a:rPr lang="cs-CZ" altLang="cs-CZ"/>
              <a:t>Dr. C.J. Jackson</a:t>
            </a:r>
          </a:p>
          <a:p>
            <a:pPr>
              <a:buFontTx/>
              <a:buNone/>
            </a:pPr>
            <a:r>
              <a:rPr lang="cs-CZ" altLang="cs-CZ"/>
              <a:t> - zakladatel lázní v NY (USA)</a:t>
            </a:r>
          </a:p>
          <a:p>
            <a:pPr>
              <a:buFontTx/>
              <a:buNone/>
            </a:pPr>
            <a:r>
              <a:rPr lang="cs-CZ" altLang="cs-CZ"/>
              <a:t> - hydroterapie + výživa </a:t>
            </a:r>
          </a:p>
          <a:p>
            <a:r>
              <a:rPr lang="cs-CZ" altLang="cs-CZ"/>
              <a:t>1863 </a:t>
            </a:r>
            <a:r>
              <a:rPr lang="cs-CZ" altLang="cs-CZ" b="1"/>
              <a:t>Granula</a:t>
            </a:r>
            <a:r>
              <a:rPr lang="cs-CZ" altLang="cs-CZ"/>
              <a:t> = velmi hrubé těsto ze 100% celozrnné mouky, sušené v troubě, nalámané na kousky, před konzumací                        namáčené přes noc ve vodě</a:t>
            </a:r>
          </a:p>
          <a:p>
            <a:endParaRPr lang="cs-CZ" altLang="cs-CZ"/>
          </a:p>
        </p:txBody>
      </p:sp>
      <p:pic>
        <p:nvPicPr>
          <p:cNvPr id="747524" name="Picture 2" descr="http://upload.wikimedia.org/wikipedia/commons/thumb/6/60/James_Caleb_Jackson1.jpg/220px-James_Caleb_Jackson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260350"/>
            <a:ext cx="1808163"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25" name="Rectangle 3"/>
          <p:cNvSpPr>
            <a:spLocks noChangeArrowheads="1"/>
          </p:cNvSpPr>
          <p:nvPr/>
        </p:nvSpPr>
        <p:spPr bwMode="auto">
          <a:xfrm>
            <a:off x="0" y="0"/>
            <a:ext cx="85296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solidFill>
                  <a:srgbClr val="FFFFFF"/>
                </a:solidFill>
                <a:latin typeface="Courier New" panose="02070309020205020404" pitchFamily="49" charset="0"/>
                <a:cs typeface="Arial" panose="020B0604020202020204" pitchFamily="34" charset="0"/>
                <a:hlinkClick r:id="rId3" tooltip="Enlarge"/>
              </a:rPr>
              <a:t>  </a:t>
            </a:r>
            <a:r>
              <a:rPr lang="cs-CZ" altLang="cs-CZ" sz="600">
                <a:solidFill>
                  <a:srgbClr val="FFFFFF"/>
                </a:solidFill>
                <a:latin typeface="Courier New" panose="02070309020205020404" pitchFamily="49" charset="0"/>
                <a:cs typeface="Arial" panose="020B0604020202020204" pitchFamily="34" charset="0"/>
              </a:rPr>
              <a:t> </a:t>
            </a:r>
            <a:endParaRPr lang="cs-CZ" altLang="cs-CZ" sz="1800">
              <a:latin typeface="Courier New" panose="02070309020205020404" pitchFamily="49" charset="0"/>
              <a:cs typeface="Arial" panose="020B0604020202020204" pitchFamily="34" charset="0"/>
            </a:endParaRPr>
          </a:p>
          <a:p>
            <a:pPr eaLnBrk="0" hangingPunct="0"/>
            <a:r>
              <a:rPr lang="cs-CZ" altLang="cs-CZ" sz="1800">
                <a:solidFill>
                  <a:srgbClr val="FFFFFF"/>
                </a:solidFill>
                <a:latin typeface="Courier New" panose="02070309020205020404" pitchFamily="49" charset="0"/>
                <a:cs typeface="Arial" panose="020B0604020202020204" pitchFamily="34" charset="0"/>
              </a:rPr>
              <a:t>James Caleb Jackson</a:t>
            </a:r>
          </a:p>
        </p:txBody>
      </p:sp>
      <p:sp>
        <p:nvSpPr>
          <p:cNvPr id="747526" name="Rectangle 5"/>
          <p:cNvSpPr>
            <a:spLocks noChangeArrowheads="1"/>
          </p:cNvSpPr>
          <p:nvPr/>
        </p:nvSpPr>
        <p:spPr bwMode="auto">
          <a:xfrm>
            <a:off x="0" y="0"/>
            <a:ext cx="85296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solidFill>
                  <a:srgbClr val="FFFFFF"/>
                </a:solidFill>
                <a:latin typeface="Courier New" panose="02070309020205020404" pitchFamily="49" charset="0"/>
                <a:cs typeface="Courier New" panose="02070309020205020404" pitchFamily="49" charset="0"/>
                <a:hlinkClick r:id="rId3" tooltip="Enlarge"/>
              </a:rPr>
              <a:t>  </a:t>
            </a:r>
            <a:r>
              <a:rPr lang="cs-CZ" altLang="cs-CZ" sz="600">
                <a:solidFill>
                  <a:srgbClr val="FFFFFF"/>
                </a:solidFill>
                <a:latin typeface="Courier New" panose="02070309020205020404" pitchFamily="49" charset="0"/>
                <a:cs typeface="Courier New" panose="02070309020205020404" pitchFamily="49" charset="0"/>
              </a:rPr>
              <a:t> </a:t>
            </a:r>
            <a:endParaRPr lang="cs-CZ" altLang="cs-CZ" sz="1800">
              <a:latin typeface="Courier New" panose="02070309020205020404" pitchFamily="49" charset="0"/>
              <a:cs typeface="Courier New" panose="02070309020205020404" pitchFamily="49" charset="0"/>
            </a:endParaRPr>
          </a:p>
          <a:p>
            <a:pPr eaLnBrk="0" hangingPunct="0"/>
            <a:r>
              <a:rPr lang="cs-CZ" altLang="cs-CZ" sz="1800">
                <a:solidFill>
                  <a:srgbClr val="FFFFFF"/>
                </a:solidFill>
                <a:latin typeface="Courier New" panose="02070309020205020404" pitchFamily="49" charset="0"/>
                <a:cs typeface="Courier New" panose="02070309020205020404" pitchFamily="49" charset="0"/>
              </a:rPr>
              <a:t>James Caleb Jackson</a:t>
            </a:r>
          </a:p>
        </p:txBody>
      </p:sp>
      <p:sp>
        <p:nvSpPr>
          <p:cNvPr id="747527" name="Obdélník 8"/>
          <p:cNvSpPr>
            <a:spLocks noChangeArrowheads="1"/>
          </p:cNvSpPr>
          <p:nvPr/>
        </p:nvSpPr>
        <p:spPr bwMode="auto">
          <a:xfrm>
            <a:off x="6516688" y="2492375"/>
            <a:ext cx="241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latin typeface="Calibri" panose="020F0502020204030204" pitchFamily="34" charset="0"/>
              </a:rPr>
              <a:t>Dr. Caleb James Jackson</a:t>
            </a:r>
          </a:p>
          <a:p>
            <a:r>
              <a:rPr lang="cs-CZ" altLang="cs-CZ" sz="1800">
                <a:latin typeface="Calibri" panose="020F0502020204030204" pitchFamily="34" charset="0"/>
              </a:rPr>
              <a:t>(1811–1895)</a:t>
            </a:r>
          </a:p>
        </p:txBody>
      </p:sp>
      <p:pic>
        <p:nvPicPr>
          <p:cNvPr id="747528" name="Picture 8" descr="Flax Plus"/>
          <p:cNvPicPr>
            <a:picLocks noChangeAspect="1" noChangeArrowheads="1"/>
          </p:cNvPicPr>
          <p:nvPr/>
        </p:nvPicPr>
        <p:blipFill>
          <a:blip r:embed="rId5">
            <a:extLst>
              <a:ext uri="{28A0092B-C50C-407E-A947-70E740481C1C}">
                <a14:useLocalDpi xmlns:a14="http://schemas.microsoft.com/office/drawing/2010/main" val="0"/>
              </a:ext>
            </a:extLst>
          </a:blip>
          <a:srcRect t="16862" r="23088"/>
          <a:stretch>
            <a:fillRect/>
          </a:stretch>
        </p:blipFill>
        <p:spPr bwMode="auto">
          <a:xfrm>
            <a:off x="4643438" y="5611813"/>
            <a:ext cx="34544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Nadpis 1"/>
          <p:cNvSpPr>
            <a:spLocks noGrp="1"/>
          </p:cNvSpPr>
          <p:nvPr>
            <p:ph type="title" idx="4294967295"/>
          </p:nvPr>
        </p:nvSpPr>
        <p:spPr/>
        <p:txBody>
          <a:bodyPr/>
          <a:lstStyle/>
          <a:p>
            <a:r>
              <a:rPr lang="cs-CZ" altLang="cs-CZ"/>
              <a:t>Cereálie…?</a:t>
            </a:r>
          </a:p>
        </p:txBody>
      </p:sp>
      <p:sp>
        <p:nvSpPr>
          <p:cNvPr id="749571" name="Zástupný symbol pro obsah 2"/>
          <p:cNvSpPr>
            <a:spLocks noGrp="1"/>
          </p:cNvSpPr>
          <p:nvPr>
            <p:ph idx="4294967295"/>
          </p:nvPr>
        </p:nvSpPr>
        <p:spPr/>
        <p:txBody>
          <a:bodyPr/>
          <a:lstStyle/>
          <a:p>
            <a:r>
              <a:rPr lang="cs-CZ" altLang="cs-CZ"/>
              <a:t>Cereálie = obiloviny</a:t>
            </a:r>
          </a:p>
          <a:p>
            <a:pPr>
              <a:buFontTx/>
              <a:buNone/>
            </a:pPr>
            <a:endParaRPr lang="cs-CZ" altLang="cs-CZ" sz="1100"/>
          </a:p>
          <a:p>
            <a:r>
              <a:rPr lang="cs-CZ" altLang="cs-CZ"/>
              <a:t>„Obilné snídaně“ (OS) - technologicky zpracované obiloviny, které jsou pro člověka lépe stravitelné při současném zachování co nejvyšší nutriční hodnoty</a:t>
            </a:r>
          </a:p>
          <a:p>
            <a:pPr>
              <a:buFontTx/>
              <a:buNone/>
            </a:pPr>
            <a:endParaRPr lang="cs-CZ" altLang="cs-CZ" sz="1100"/>
          </a:p>
          <a:p>
            <a:r>
              <a:rPr lang="cs-CZ" altLang="cs-CZ"/>
              <a:t>Způsoby technologické úpravy: vločkování, extruze, bobtnání, pražení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Nadpis 1"/>
          <p:cNvSpPr>
            <a:spLocks noGrp="1"/>
          </p:cNvSpPr>
          <p:nvPr>
            <p:ph type="title" idx="4294967295"/>
          </p:nvPr>
        </p:nvSpPr>
        <p:spPr>
          <a:xfrm>
            <a:off x="468313" y="188913"/>
            <a:ext cx="8229600" cy="1143000"/>
          </a:xfrm>
        </p:spPr>
        <p:txBody>
          <a:bodyPr/>
          <a:lstStyle/>
          <a:p>
            <a:pPr algn="l"/>
            <a:r>
              <a:rPr lang="cs-CZ" altLang="cs-CZ"/>
              <a:t>        Historie OS</a:t>
            </a:r>
          </a:p>
        </p:txBody>
      </p:sp>
      <p:sp>
        <p:nvSpPr>
          <p:cNvPr id="751619" name="Zástupný symbol pro obsah 2"/>
          <p:cNvSpPr>
            <a:spLocks noGrp="1"/>
          </p:cNvSpPr>
          <p:nvPr>
            <p:ph idx="4294967295"/>
          </p:nvPr>
        </p:nvSpPr>
        <p:spPr>
          <a:xfrm>
            <a:off x="468313" y="1125538"/>
            <a:ext cx="8229600" cy="5360987"/>
          </a:xfrm>
        </p:spPr>
        <p:txBody>
          <a:bodyPr/>
          <a:lstStyle/>
          <a:p>
            <a:r>
              <a:rPr lang="cs-CZ" altLang="cs-CZ" sz="2800"/>
              <a:t>Lékař a manažer                                                        léčebného sanatoria                                                         Battle Creek (Michigan, USA)</a:t>
            </a:r>
          </a:p>
          <a:p>
            <a:r>
              <a:rPr lang="cs-CZ" altLang="cs-CZ" sz="2800"/>
              <a:t>Medicína založena na holistickém přístupu s důrazem na výživu, očistné kůry, cvičení a fototerapii (stoupenci církve Adventistů sedmého dne)</a:t>
            </a:r>
          </a:p>
          <a:p>
            <a:r>
              <a:rPr lang="cs-CZ" altLang="cs-CZ" sz="2800"/>
              <a:t>Výživa –vegetariánské charakteru, suroviny v přírodním stavu, základem obiloviny, ořechy a potraviny urychlující pasáž střevem,              abstinence alkoholu, tabáku a kofeinu</a:t>
            </a:r>
          </a:p>
          <a:p>
            <a:r>
              <a:rPr lang="cs-CZ" altLang="cs-CZ" sz="2800"/>
              <a:t>1894 </a:t>
            </a:r>
            <a:r>
              <a:rPr lang="cs-CZ" altLang="cs-CZ" sz="2800" b="1"/>
              <a:t>kukuřičné lupínky</a:t>
            </a:r>
          </a:p>
          <a:p>
            <a:pPr>
              <a:buFontTx/>
              <a:buNone/>
            </a:pPr>
            <a:endParaRPr lang="cs-CZ" altLang="cs-CZ" sz="2800"/>
          </a:p>
        </p:txBody>
      </p:sp>
      <p:pic>
        <p:nvPicPr>
          <p:cNvPr id="751620" name="Picture 2" descr="http://upload.wikimedia.org/wikipedia/commons/thumb/2/2c/John_Harvey_Kellogg_ggbain.15047.jpg/200px-John_Harvey_Kellogg_ggbain.1504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3780" r="5501" b="23552"/>
          <a:stretch>
            <a:fillRect/>
          </a:stretch>
        </p:blipFill>
        <p:spPr bwMode="auto">
          <a:xfrm>
            <a:off x="5364163" y="0"/>
            <a:ext cx="17287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1621" name="Obdélník 4"/>
          <p:cNvSpPr>
            <a:spLocks noChangeArrowheads="1"/>
          </p:cNvSpPr>
          <p:nvPr/>
        </p:nvSpPr>
        <p:spPr bwMode="auto">
          <a:xfrm>
            <a:off x="5076825" y="1916113"/>
            <a:ext cx="21812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600" b="1">
                <a:latin typeface="Calibri" panose="020F0502020204030204" pitchFamily="34" charset="0"/>
              </a:rPr>
              <a:t>Dr. John Harvey Kellogg</a:t>
            </a:r>
          </a:p>
          <a:p>
            <a:r>
              <a:rPr lang="cs-CZ" altLang="cs-CZ" sz="1600" b="1">
                <a:latin typeface="Calibri" panose="020F0502020204030204" pitchFamily="34" charset="0"/>
              </a:rPr>
              <a:t>(1852</a:t>
            </a:r>
            <a:r>
              <a:rPr lang="cs-CZ" altLang="cs-CZ" sz="1600">
                <a:latin typeface="Calibri" panose="020F0502020204030204" pitchFamily="34" charset="0"/>
              </a:rPr>
              <a:t>–</a:t>
            </a:r>
            <a:r>
              <a:rPr lang="cs-CZ" altLang="cs-CZ" sz="1600" b="1">
                <a:latin typeface="Calibri" panose="020F0502020204030204" pitchFamily="34" charset="0"/>
              </a:rPr>
              <a:t>1943)</a:t>
            </a:r>
            <a:endParaRPr lang="cs-CZ" altLang="cs-CZ" sz="1600">
              <a:latin typeface="Calibri" panose="020F0502020204030204" pitchFamily="34" charset="0"/>
            </a:endParaRPr>
          </a:p>
        </p:txBody>
      </p:sp>
      <p:pic>
        <p:nvPicPr>
          <p:cNvPr id="751622" name="Picture 4" descr="http://upload.wikimedia.org/wikipedia/en/thumb/f/fd/WkPortrait_01.jpg/220px-WkPortrait_0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0"/>
            <a:ext cx="17653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1623" name="Obdélník 6"/>
          <p:cNvSpPr>
            <a:spLocks noChangeArrowheads="1"/>
          </p:cNvSpPr>
          <p:nvPr/>
        </p:nvSpPr>
        <p:spPr bwMode="auto">
          <a:xfrm>
            <a:off x="7235825" y="1916113"/>
            <a:ext cx="16732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600" b="1">
                <a:latin typeface="Calibri" panose="020F0502020204030204" pitchFamily="34" charset="0"/>
              </a:rPr>
              <a:t>Will Keith Kellogg</a:t>
            </a:r>
          </a:p>
          <a:p>
            <a:r>
              <a:rPr lang="cs-CZ" altLang="cs-CZ" sz="1600" b="1">
                <a:latin typeface="Calibri" panose="020F0502020204030204" pitchFamily="34" charset="0"/>
              </a:rPr>
              <a:t>(1860 </a:t>
            </a:r>
            <a:r>
              <a:rPr lang="cs-CZ" altLang="cs-CZ" sz="1600">
                <a:latin typeface="Calibri" panose="020F0502020204030204" pitchFamily="34" charset="0"/>
              </a:rPr>
              <a:t>–</a:t>
            </a:r>
            <a:r>
              <a:rPr lang="cs-CZ" altLang="cs-CZ" sz="1600" b="1">
                <a:latin typeface="Calibri" panose="020F0502020204030204" pitchFamily="34" charset="0"/>
              </a:rPr>
              <a:t>1951)</a:t>
            </a:r>
            <a:endParaRPr lang="cs-CZ" altLang="cs-CZ" sz="1600">
              <a:latin typeface="Calibri" panose="020F0502020204030204" pitchFamily="34" charset="0"/>
            </a:endParaRPr>
          </a:p>
        </p:txBody>
      </p:sp>
      <p:pic>
        <p:nvPicPr>
          <p:cNvPr id="751624" name="Picture 10" descr="http://web.tradekorea.com/upload_file2/product/982/P00239982/cbe9caa6_cb20a677_bf07_4af0_b6e1_36e3243397d4.jpg"/>
          <p:cNvPicPr>
            <a:picLocks noChangeAspect="1" noChangeArrowheads="1"/>
          </p:cNvPicPr>
          <p:nvPr/>
        </p:nvPicPr>
        <p:blipFill>
          <a:blip r:embed="rId7">
            <a:extLst>
              <a:ext uri="{28A0092B-C50C-407E-A947-70E740481C1C}">
                <a14:useLocalDpi xmlns:a14="http://schemas.microsoft.com/office/drawing/2010/main" val="0"/>
              </a:ext>
            </a:extLst>
          </a:blip>
          <a:srcRect l="2654" t="15916" r="4507" b="20422"/>
          <a:stretch>
            <a:fillRect/>
          </a:stretch>
        </p:blipFill>
        <p:spPr bwMode="auto">
          <a:xfrm>
            <a:off x="6315075" y="4918075"/>
            <a:ext cx="28289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fontScale="90000"/>
          </a:bodyPr>
          <a:lstStyle/>
          <a:p>
            <a:pPr algn="l"/>
            <a:r>
              <a:rPr lang="cs-CZ" altLang="cs-CZ"/>
              <a:t>                </a:t>
            </a:r>
            <a:r>
              <a:rPr lang="cs-CZ" altLang="cs-CZ" sz="4800"/>
              <a:t>OS dnes</a:t>
            </a:r>
            <a:r>
              <a:rPr lang="cs-CZ" altLang="cs-CZ"/>
              <a:t/>
            </a:r>
            <a:br>
              <a:rPr lang="cs-CZ" altLang="cs-CZ"/>
            </a:br>
            <a:r>
              <a:rPr lang="cs-CZ" altLang="cs-CZ"/>
              <a:t>           </a:t>
            </a:r>
            <a:r>
              <a:rPr lang="cs-CZ" altLang="cs-CZ" sz="3600"/>
              <a:t>Tvrzení na obalech</a:t>
            </a:r>
            <a:endParaRPr lang="cs-CZ" altLang="cs-CZ" sz="4000"/>
          </a:p>
        </p:txBody>
      </p:sp>
      <p:sp>
        <p:nvSpPr>
          <p:cNvPr id="3" name="Zástupný symbol pro obsah 2"/>
          <p:cNvSpPr>
            <a:spLocks noGrp="1"/>
          </p:cNvSpPr>
          <p:nvPr>
            <p:ph idx="4294967295"/>
          </p:nvPr>
        </p:nvSpPr>
        <p:spPr>
          <a:xfrm>
            <a:off x="611188" y="1700213"/>
            <a:ext cx="8064500" cy="4681537"/>
          </a:xfrm>
        </p:spPr>
        <p:txBody>
          <a:bodyPr>
            <a:normAutofit/>
          </a:bodyPr>
          <a:lstStyle/>
          <a:p>
            <a:pPr>
              <a:lnSpc>
                <a:spcPct val="90000"/>
              </a:lnSpc>
              <a:buFontTx/>
              <a:buNone/>
            </a:pPr>
            <a:endParaRPr lang="cs-CZ" altLang="cs-CZ"/>
          </a:p>
          <a:p>
            <a:pPr>
              <a:lnSpc>
                <a:spcPct val="90000"/>
              </a:lnSpc>
              <a:buFontTx/>
              <a:buNone/>
            </a:pPr>
            <a:endParaRPr lang="cs-CZ" altLang="cs-CZ" sz="1200"/>
          </a:p>
          <a:p>
            <a:pPr>
              <a:lnSpc>
                <a:spcPct val="90000"/>
              </a:lnSpc>
              <a:buFontTx/>
              <a:buNone/>
            </a:pPr>
            <a:r>
              <a:rPr lang="cs-CZ" altLang="cs-CZ"/>
              <a:t>„Cereální kuličky s kakaem obsahují celozrnné cereálie a jsou zdrojem vitamínů a minerálních látek.“</a:t>
            </a:r>
          </a:p>
          <a:p>
            <a:pPr>
              <a:lnSpc>
                <a:spcPct val="90000"/>
              </a:lnSpc>
              <a:buFontTx/>
              <a:buNone/>
            </a:pPr>
            <a:endParaRPr lang="cs-CZ" altLang="cs-CZ" sz="1600"/>
          </a:p>
          <a:p>
            <a:pPr>
              <a:lnSpc>
                <a:spcPct val="90000"/>
              </a:lnSpc>
              <a:buFontTx/>
              <a:buNone/>
            </a:pPr>
            <a:r>
              <a:rPr lang="cs-CZ" altLang="cs-CZ"/>
              <a:t>„Dopřejte svým dětem zdravý start do celého dne!“</a:t>
            </a:r>
          </a:p>
          <a:p>
            <a:pPr>
              <a:lnSpc>
                <a:spcPct val="90000"/>
              </a:lnSpc>
              <a:buFontTx/>
              <a:buNone/>
            </a:pPr>
            <a:endParaRPr lang="cs-CZ" altLang="cs-CZ" sz="1300"/>
          </a:p>
          <a:p>
            <a:pPr>
              <a:lnSpc>
                <a:spcPct val="90000"/>
              </a:lnSpc>
              <a:buFontTx/>
              <a:buNone/>
            </a:pPr>
            <a:r>
              <a:rPr lang="cs-CZ" altLang="cs-CZ"/>
              <a:t>„Cereálie jsou tou nejlepší volbou zdravé           a vyvážené snídaně.“</a:t>
            </a:r>
          </a:p>
          <a:p>
            <a:pPr>
              <a:lnSpc>
                <a:spcPct val="90000"/>
              </a:lnSpc>
              <a:buFontTx/>
              <a:buNone/>
            </a:pPr>
            <a:endParaRPr lang="cs-CZ" altLang="cs-CZ"/>
          </a:p>
          <a:p>
            <a:pPr>
              <a:lnSpc>
                <a:spcPct val="90000"/>
              </a:lnSpc>
              <a:buFontTx/>
              <a:buNone/>
            </a:pPr>
            <a:endParaRPr lang="cs-CZ" altLang="cs-CZ" sz="3600"/>
          </a:p>
          <a:p>
            <a:pPr>
              <a:lnSpc>
                <a:spcPct val="90000"/>
              </a:lnSpc>
              <a:buFontTx/>
              <a:buNone/>
            </a:pPr>
            <a:endParaRPr lang="cs-CZ" altLang="cs-CZ"/>
          </a:p>
        </p:txBody>
      </p:sp>
      <p:pic>
        <p:nvPicPr>
          <p:cNvPr id="753668" name="Picture 6" descr="http://farm1.static.flickr.com/9/69079790_3db2640731.jpg"/>
          <p:cNvPicPr>
            <a:picLocks noChangeAspect="1" noChangeArrowheads="1"/>
          </p:cNvPicPr>
          <p:nvPr/>
        </p:nvPicPr>
        <p:blipFill>
          <a:blip r:embed="rId3">
            <a:extLst>
              <a:ext uri="{28A0092B-C50C-407E-A947-70E740481C1C}">
                <a14:useLocalDpi xmlns:a14="http://schemas.microsoft.com/office/drawing/2010/main" val="0"/>
              </a:ext>
            </a:extLst>
          </a:blip>
          <a:srcRect t="33167" r="3720" b="9090"/>
          <a:stretch>
            <a:fillRect/>
          </a:stretch>
        </p:blipFill>
        <p:spPr bwMode="auto">
          <a:xfrm>
            <a:off x="6530975" y="0"/>
            <a:ext cx="261302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Nadpis 1"/>
          <p:cNvSpPr>
            <a:spLocks noGrp="1"/>
          </p:cNvSpPr>
          <p:nvPr>
            <p:ph type="title" idx="4294967295"/>
          </p:nvPr>
        </p:nvSpPr>
        <p:spPr/>
        <p:txBody>
          <a:bodyPr/>
          <a:lstStyle/>
          <a:p>
            <a:r>
              <a:rPr lang="cs-CZ" altLang="cs-CZ"/>
              <a:t>Příklad – nutriční hodnota OS</a:t>
            </a:r>
          </a:p>
        </p:txBody>
      </p:sp>
      <p:graphicFrame>
        <p:nvGraphicFramePr>
          <p:cNvPr id="8" name="Tabulka 7"/>
          <p:cNvGraphicFramePr>
            <a:graphicFrameLocks noGrp="1"/>
          </p:cNvGraphicFramePr>
          <p:nvPr/>
        </p:nvGraphicFramePr>
        <p:xfrm>
          <a:off x="1187450" y="3068638"/>
          <a:ext cx="6696074" cy="3638552"/>
        </p:xfrm>
        <a:graphic>
          <a:graphicData uri="http://schemas.openxmlformats.org/drawingml/2006/table">
            <a:tbl>
              <a:tblPr/>
              <a:tblGrid>
                <a:gridCol w="2482814"/>
                <a:gridCol w="2031393"/>
                <a:gridCol w="2181867"/>
              </a:tblGrid>
              <a:tr h="548704">
                <a:tc>
                  <a:txBody>
                    <a:bodyPr/>
                    <a:lstStyle/>
                    <a:p>
                      <a:pPr>
                        <a:spcAft>
                          <a:spcPts val="0"/>
                        </a:spcAft>
                      </a:pPr>
                      <a:r>
                        <a:rPr lang="cs-CZ" sz="1600" dirty="0">
                          <a:latin typeface="Arial"/>
                          <a:ea typeface="Times New Roman"/>
                          <a:cs typeface="Times New Roman"/>
                        </a:rPr>
                        <a:t>Hodnoty na </a:t>
                      </a:r>
                      <a:r>
                        <a:rPr lang="cs-CZ" sz="1800" b="1" dirty="0">
                          <a:latin typeface="Arial"/>
                          <a:ea typeface="Times New Roman"/>
                          <a:cs typeface="Times New Roman"/>
                        </a:rPr>
                        <a:t>100 </a:t>
                      </a:r>
                      <a:r>
                        <a:rPr lang="cs-CZ" sz="1800" b="1" dirty="0" smtClean="0">
                          <a:latin typeface="Arial"/>
                          <a:ea typeface="Times New Roman"/>
                          <a:cs typeface="Times New Roman"/>
                        </a:rPr>
                        <a:t>g výrobku</a:t>
                      </a:r>
                      <a:endParaRPr lang="cs-CZ" sz="1600" b="1"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cs-CZ" sz="1600" b="1" dirty="0">
                          <a:latin typeface="Arial"/>
                          <a:ea typeface="Times New Roman"/>
                          <a:cs typeface="Times New Roman"/>
                        </a:rPr>
                        <a:t>Lion </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cs-CZ" sz="1600" b="1" dirty="0" err="1" smtClean="0">
                          <a:latin typeface="Arial"/>
                          <a:ea typeface="Times New Roman"/>
                          <a:cs typeface="Times New Roman"/>
                        </a:rPr>
                        <a:t>BeBe</a:t>
                      </a:r>
                      <a:r>
                        <a:rPr lang="cs-CZ" sz="1600" b="1" dirty="0" smtClean="0">
                          <a:latin typeface="Arial"/>
                          <a:ea typeface="Times New Roman"/>
                          <a:cs typeface="Times New Roman"/>
                        </a:rPr>
                        <a:t> rodinné cereální</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86231">
                <a:tc>
                  <a:txBody>
                    <a:bodyPr/>
                    <a:lstStyle/>
                    <a:p>
                      <a:pPr>
                        <a:spcAft>
                          <a:spcPts val="0"/>
                        </a:spcAft>
                      </a:pPr>
                      <a:r>
                        <a:rPr lang="cs-CZ" sz="1600" dirty="0">
                          <a:latin typeface="Arial"/>
                          <a:ea typeface="Times New Roman"/>
                          <a:cs typeface="Times New Roman"/>
                        </a:rPr>
                        <a:t>Energie (KJ)</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1781</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1806</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a:latin typeface="Arial"/>
                          <a:ea typeface="Times New Roman"/>
                          <a:cs typeface="Times New Roman"/>
                        </a:rPr>
                        <a:t>Sacharidy (g)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77,5</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72</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smtClean="0">
                          <a:latin typeface="Arial"/>
                          <a:ea typeface="Times New Roman"/>
                          <a:cs typeface="Times New Roman"/>
                        </a:rPr>
                        <a:t>   Jednoduché</a:t>
                      </a:r>
                      <a:r>
                        <a:rPr lang="cs-CZ" sz="1600" baseline="0" dirty="0" smtClean="0">
                          <a:latin typeface="Arial"/>
                          <a:ea typeface="Times New Roman"/>
                          <a:cs typeface="Times New Roman"/>
                        </a:rPr>
                        <a:t> </a:t>
                      </a:r>
                      <a:r>
                        <a:rPr lang="cs-CZ" sz="1600" dirty="0" err="1" smtClean="0">
                          <a:latin typeface="Arial"/>
                          <a:ea typeface="Times New Roman"/>
                          <a:cs typeface="Times New Roman"/>
                        </a:rPr>
                        <a:t>sach</a:t>
                      </a:r>
                      <a:r>
                        <a:rPr lang="cs-CZ" sz="1600" dirty="0">
                          <a:latin typeface="Arial"/>
                          <a:ea typeface="Times New Roman"/>
                          <a:cs typeface="Times New Roman"/>
                        </a:rPr>
                        <a:t>. (g)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39,1</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23</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smtClean="0">
                          <a:latin typeface="Arial"/>
                          <a:ea typeface="Times New Roman"/>
                          <a:cs typeface="Times New Roman"/>
                        </a:rPr>
                        <a:t>   Vláknina </a:t>
                      </a:r>
                      <a:r>
                        <a:rPr lang="cs-CZ" sz="1600" dirty="0">
                          <a:latin typeface="Arial"/>
                          <a:ea typeface="Times New Roman"/>
                          <a:cs typeface="Times New Roman"/>
                        </a:rPr>
                        <a:t>(g)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1,7</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4,9</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a:latin typeface="Arial"/>
                          <a:ea typeface="Times New Roman"/>
                          <a:cs typeface="Times New Roman"/>
                        </a:rPr>
                        <a:t>Bilkoviny (g)</a:t>
                      </a:r>
                      <a:endParaRPr lang="cs-CZ" sz="160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6,4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8,4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a:latin typeface="Arial"/>
                          <a:ea typeface="Times New Roman"/>
                          <a:cs typeface="Times New Roman"/>
                        </a:rPr>
                        <a:t>Tuky (g)</a:t>
                      </a:r>
                      <a:endParaRPr lang="cs-CZ" sz="160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9,6</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12</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smtClean="0">
                          <a:latin typeface="Arial"/>
                          <a:ea typeface="Times New Roman"/>
                          <a:cs typeface="Times New Roman"/>
                        </a:rPr>
                        <a:t>   SFA </a:t>
                      </a:r>
                      <a:r>
                        <a:rPr lang="cs-CZ" sz="1600" dirty="0">
                          <a:latin typeface="Arial"/>
                          <a:ea typeface="Times New Roman"/>
                          <a:cs typeface="Times New Roman"/>
                        </a:rPr>
                        <a:t>(g)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4,8</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a:latin typeface="Arial"/>
                          <a:ea typeface="Times New Roman"/>
                          <a:cs typeface="Times New Roman"/>
                        </a:rPr>
                        <a:t>Sodík (g)</a:t>
                      </a:r>
                      <a:endParaRPr lang="cs-CZ" sz="160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0,4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0,29</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55757" name="Picture 4" descr="http://images.mysupermarket.co.uk/Products_1000/0/194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171575"/>
            <a:ext cx="151288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5758" name="Picture 6" descr="http://www.kaloricketabulky.cz/fotografie-velka/9da6233e913941ff/bebe-rodinne-cerealni-40--celozrnnych-cerealii.jpg"/>
          <p:cNvPicPr>
            <a:picLocks noChangeAspect="1" noChangeArrowheads="1"/>
          </p:cNvPicPr>
          <p:nvPr/>
        </p:nvPicPr>
        <p:blipFill>
          <a:blip r:embed="rId4">
            <a:extLst>
              <a:ext uri="{28A0092B-C50C-407E-A947-70E740481C1C}">
                <a14:useLocalDpi xmlns:a14="http://schemas.microsoft.com/office/drawing/2010/main" val="0"/>
              </a:ext>
            </a:extLst>
          </a:blip>
          <a:srcRect l="26787" t="12601" r="27080" b="14320"/>
          <a:stretch>
            <a:fillRect/>
          </a:stretch>
        </p:blipFill>
        <p:spPr bwMode="auto">
          <a:xfrm>
            <a:off x="6659563" y="1341438"/>
            <a:ext cx="936625"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p:txBody>
          <a:bodyPr/>
          <a:lstStyle/>
          <a:p>
            <a:r>
              <a:rPr lang="cs-CZ" altLang="cs-CZ"/>
              <a:t>Časopisy</a:t>
            </a:r>
          </a:p>
        </p:txBody>
      </p:sp>
      <p:sp>
        <p:nvSpPr>
          <p:cNvPr id="388099" name="Rectangle 3"/>
          <p:cNvSpPr>
            <a:spLocks noGrp="1" noChangeArrowheads="1"/>
          </p:cNvSpPr>
          <p:nvPr>
            <p:ph type="body" idx="1"/>
          </p:nvPr>
        </p:nvSpPr>
        <p:spPr/>
        <p:txBody>
          <a:bodyPr/>
          <a:lstStyle/>
          <a:p>
            <a:pPr>
              <a:lnSpc>
                <a:spcPct val="80000"/>
              </a:lnSpc>
            </a:pPr>
            <a:r>
              <a:rPr lang="cs-CZ" altLang="cs-CZ" sz="2800"/>
              <a:t>American journal of clinical nutrition</a:t>
            </a:r>
          </a:p>
          <a:p>
            <a:pPr>
              <a:lnSpc>
                <a:spcPct val="80000"/>
              </a:lnSpc>
            </a:pPr>
            <a:r>
              <a:rPr lang="cs-CZ" altLang="cs-CZ" sz="2800"/>
              <a:t>Nutrition reviews</a:t>
            </a:r>
          </a:p>
          <a:p>
            <a:pPr>
              <a:lnSpc>
                <a:spcPct val="80000"/>
              </a:lnSpc>
            </a:pPr>
            <a:r>
              <a:rPr lang="cs-CZ" altLang="cs-CZ" sz="2800"/>
              <a:t>Journal of the American College of Nutrition</a:t>
            </a:r>
          </a:p>
          <a:p>
            <a:pPr>
              <a:lnSpc>
                <a:spcPct val="80000"/>
              </a:lnSpc>
            </a:pPr>
            <a:r>
              <a:rPr lang="cs-CZ" altLang="cs-CZ" sz="2800"/>
              <a:t>Journal of the Academy of Nutrition and Dietetics </a:t>
            </a:r>
          </a:p>
          <a:p>
            <a:pPr>
              <a:lnSpc>
                <a:spcPct val="80000"/>
              </a:lnSpc>
            </a:pPr>
            <a:r>
              <a:rPr lang="cs-CZ" altLang="cs-CZ" sz="2800"/>
              <a:t>Clinical nutrition</a:t>
            </a:r>
          </a:p>
          <a:p>
            <a:pPr>
              <a:lnSpc>
                <a:spcPct val="80000"/>
              </a:lnSpc>
            </a:pPr>
            <a:r>
              <a:rPr lang="cs-CZ" altLang="cs-CZ" sz="2800"/>
              <a:t>European journal of clinical nutrition</a:t>
            </a:r>
          </a:p>
          <a:p>
            <a:pPr>
              <a:lnSpc>
                <a:spcPct val="80000"/>
              </a:lnSpc>
            </a:pPr>
            <a:r>
              <a:rPr lang="cs-CZ" altLang="cs-CZ" sz="2800"/>
              <a:t>Nutrition bulletin</a:t>
            </a:r>
          </a:p>
          <a:p>
            <a:pPr>
              <a:lnSpc>
                <a:spcPct val="80000"/>
              </a:lnSpc>
            </a:pPr>
            <a:r>
              <a:rPr lang="cs-CZ" altLang="cs-CZ" sz="2800"/>
              <a:t>DMEV</a:t>
            </a:r>
          </a:p>
          <a:p>
            <a:pPr>
              <a:lnSpc>
                <a:spcPct val="80000"/>
              </a:lnSpc>
            </a:pPr>
            <a:r>
              <a:rPr lang="cs-CZ" altLang="cs-CZ" sz="2800"/>
              <a:t>Výživa a potraviny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idx="4294967295"/>
          </p:nvPr>
        </p:nvSpPr>
        <p:spPr/>
        <p:txBody>
          <a:bodyPr/>
          <a:lstStyle/>
          <a:p>
            <a:r>
              <a:rPr lang="cs-CZ" altLang="cs-CZ"/>
              <a:t>Legislativa</a:t>
            </a:r>
          </a:p>
        </p:txBody>
      </p:sp>
      <p:sp>
        <p:nvSpPr>
          <p:cNvPr id="765955" name="Rectangle 3"/>
          <p:cNvSpPr>
            <a:spLocks noGrp="1" noChangeArrowheads="1"/>
          </p:cNvSpPr>
          <p:nvPr>
            <p:ph type="body" idx="4294967295"/>
          </p:nvPr>
        </p:nvSpPr>
        <p:spPr>
          <a:xfrm>
            <a:off x="323850" y="1341438"/>
            <a:ext cx="8569325" cy="4784725"/>
          </a:xfrm>
        </p:spPr>
        <p:txBody>
          <a:bodyPr/>
          <a:lstStyle/>
          <a:p>
            <a:pPr marL="0" indent="0">
              <a:lnSpc>
                <a:spcPct val="90000"/>
              </a:lnSpc>
              <a:buFontTx/>
              <a:buNone/>
            </a:pPr>
            <a:r>
              <a:rPr lang="cs-CZ" altLang="cs-CZ" sz="2600"/>
              <a:t>Nařízení evropského parlamentu a rady (ES) č. 1924/2006        </a:t>
            </a:r>
            <a:r>
              <a:rPr lang="cs-CZ" altLang="cs-CZ" sz="2600" b="1"/>
              <a:t>o výživových a zdravotních tvrzeních při označování potravin</a:t>
            </a:r>
            <a:r>
              <a:rPr lang="cs-CZ" altLang="cs-CZ" sz="2600"/>
              <a:t>:</a:t>
            </a:r>
          </a:p>
          <a:p>
            <a:pPr marL="0" indent="0">
              <a:lnSpc>
                <a:spcPct val="90000"/>
              </a:lnSpc>
            </a:pPr>
            <a:r>
              <a:rPr lang="cs-CZ" altLang="cs-CZ" sz="2600" i="1" u="sng"/>
              <a:t> Zdroj vlákniny</a:t>
            </a:r>
            <a:r>
              <a:rPr lang="cs-CZ" altLang="cs-CZ" sz="2600"/>
              <a:t> – nejméně 3 g/100 g výrobku</a:t>
            </a:r>
            <a:endParaRPr lang="cs-CZ" altLang="cs-CZ" sz="2600" i="1"/>
          </a:p>
          <a:p>
            <a:pPr marL="0" indent="0">
              <a:lnSpc>
                <a:spcPct val="90000"/>
              </a:lnSpc>
            </a:pPr>
            <a:r>
              <a:rPr lang="cs-CZ" altLang="cs-CZ" sz="2600" i="1" u="sng"/>
              <a:t> S vysokým obsahem vlákniny</a:t>
            </a:r>
            <a:r>
              <a:rPr lang="cs-CZ" altLang="cs-CZ" sz="2600"/>
              <a:t> – nejméně 6 g/100 g výrobku</a:t>
            </a:r>
          </a:p>
          <a:p>
            <a:pPr marL="0" indent="0">
              <a:lnSpc>
                <a:spcPct val="90000"/>
              </a:lnSpc>
              <a:buFontTx/>
              <a:buNone/>
            </a:pPr>
            <a:endParaRPr lang="cs-CZ" altLang="cs-CZ" sz="2600" i="1" u="sng"/>
          </a:p>
          <a:p>
            <a:pPr marL="0" indent="0">
              <a:lnSpc>
                <a:spcPct val="90000"/>
              </a:lnSpc>
              <a:buFontTx/>
              <a:buNone/>
            </a:pPr>
            <a:r>
              <a:rPr lang="cs-CZ" altLang="cs-CZ" sz="2600"/>
              <a:t>Zákon o potravinách 110/1997 Sb. , vyhláška. č. 333 pro mlýnské obilné výrobky, těstoviny, pekařské výrobky                  a cukrářské výrobky a těsta:</a:t>
            </a:r>
            <a:endParaRPr lang="cs-CZ" altLang="cs-CZ" sz="2600" i="1" u="sng"/>
          </a:p>
          <a:p>
            <a:pPr marL="0" indent="0">
              <a:lnSpc>
                <a:spcPct val="90000"/>
              </a:lnSpc>
            </a:pPr>
            <a:r>
              <a:rPr lang="cs-CZ" altLang="cs-CZ" sz="2600" i="1" u="sng"/>
              <a:t> Celozrnným výrobkem</a:t>
            </a:r>
            <a:r>
              <a:rPr lang="cs-CZ" altLang="cs-CZ" sz="2600"/>
              <a:t> se rozumí výrobek, ve kterém je použito nejméně 80 % celozrnných mouk (nebo jim odpovídající množství upravených obalových částic z obilky)</a:t>
            </a:r>
          </a:p>
          <a:p>
            <a:pPr marL="0" indent="0">
              <a:lnSpc>
                <a:spcPct val="90000"/>
              </a:lnSpc>
              <a:buFontTx/>
              <a:buNone/>
            </a:pPr>
            <a:endParaRPr lang="cs-CZ" altLang="cs-CZ" sz="26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0" y="0"/>
            <a:ext cx="8893175" cy="1143000"/>
          </a:xfrm>
        </p:spPr>
        <p:txBody>
          <a:bodyPr>
            <a:normAutofit fontScale="90000"/>
          </a:bodyPr>
          <a:lstStyle/>
          <a:p>
            <a:r>
              <a:rPr lang="cs-CZ" altLang="cs-CZ" sz="3600"/>
              <a:t>Kritéria pro posuzování kvality obilných snídaní</a:t>
            </a:r>
          </a:p>
        </p:txBody>
      </p:sp>
      <p:sp>
        <p:nvSpPr>
          <p:cNvPr id="770051" name="Rectangle 3"/>
          <p:cNvSpPr>
            <a:spLocks noGrp="1" noChangeArrowheads="1"/>
          </p:cNvSpPr>
          <p:nvPr>
            <p:ph type="body" sz="half" idx="4294967295"/>
          </p:nvPr>
        </p:nvSpPr>
        <p:spPr>
          <a:xfrm>
            <a:off x="457200" y="1600200"/>
            <a:ext cx="8229600" cy="533400"/>
          </a:xfrm>
        </p:spPr>
        <p:txBody>
          <a:bodyPr/>
          <a:lstStyle/>
          <a:p>
            <a:pPr>
              <a:buFontTx/>
              <a:buNone/>
            </a:pPr>
            <a:r>
              <a:rPr lang="cs-CZ" altLang="cs-CZ" sz="2400"/>
              <a:t>Úřad pro potraviny (Food Standard Agency, UK)</a:t>
            </a:r>
          </a:p>
        </p:txBody>
      </p:sp>
      <p:graphicFrame>
        <p:nvGraphicFramePr>
          <p:cNvPr id="66674" name="Group 114"/>
          <p:cNvGraphicFramePr>
            <a:graphicFrameLocks noGrp="1"/>
          </p:cNvGraphicFramePr>
          <p:nvPr>
            <p:ph sz="half" idx="4294967295"/>
          </p:nvPr>
        </p:nvGraphicFramePr>
        <p:xfrm>
          <a:off x="0" y="2924175"/>
          <a:ext cx="5472113" cy="3319462"/>
        </p:xfrm>
        <a:graphic>
          <a:graphicData uri="http://schemas.openxmlformats.org/drawingml/2006/table">
            <a:tbl>
              <a:tblPr/>
              <a:tblGrid>
                <a:gridCol w="2016198"/>
                <a:gridCol w="935977"/>
                <a:gridCol w="1583961"/>
                <a:gridCol w="935977"/>
              </a:tblGrid>
              <a:tr h="6420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Nízký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obsah</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Střední obsah</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Vysoký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obsah</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r>
              <a:tr h="71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dirty="0" smtClean="0">
                          <a:ln>
                            <a:noFill/>
                          </a:ln>
                          <a:solidFill>
                            <a:schemeClr val="tx1"/>
                          </a:solidFill>
                          <a:effectLst/>
                          <a:latin typeface="Arial" pitchFamily="34" charset="0"/>
                          <a:cs typeface="Arial" pitchFamily="34" charset="0"/>
                        </a:rPr>
                        <a:t>Jednoduché sacharidy</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5,0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12,5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 12,5 g</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415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Celkové tuky</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3,0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&gt;3,0 to ≤20,0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&gt;20,0 g</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71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Nasycené mastné kyseliny</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1,5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 1,5 to ≤ 5,0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 5,0 g </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4142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Sůl</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pitchFamily="34" charset="0"/>
                          <a:cs typeface="Arial" pitchFamily="34" charset="0"/>
                        </a:rPr>
                        <a:t>≤ 0,30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&gt;0,30 to ≤1,5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&gt;1,5 g </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4142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Sodík</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pitchFamily="34" charset="0"/>
                          <a:cs typeface="Arial" pitchFamily="34" charset="0"/>
                        </a:rPr>
                        <a:t>≤ 0,12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&gt;0,12 to  0,6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&gt;0,6 g </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r>
            </a:tbl>
          </a:graphicData>
        </a:graphic>
      </p:graphicFrame>
      <p:sp>
        <p:nvSpPr>
          <p:cNvPr id="7" name="Elipsa 6"/>
          <p:cNvSpPr/>
          <p:nvPr/>
        </p:nvSpPr>
        <p:spPr>
          <a:xfrm>
            <a:off x="8027988" y="3860800"/>
            <a:ext cx="792162" cy="431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graphicFrame>
        <p:nvGraphicFramePr>
          <p:cNvPr id="8" name="Tabulka 7"/>
          <p:cNvGraphicFramePr>
            <a:graphicFrameLocks noGrp="1"/>
          </p:cNvGraphicFramePr>
          <p:nvPr/>
        </p:nvGraphicFramePr>
        <p:xfrm>
          <a:off x="5651500" y="2492375"/>
          <a:ext cx="3492500" cy="3744910"/>
        </p:xfrm>
        <a:graphic>
          <a:graphicData uri="http://schemas.openxmlformats.org/drawingml/2006/table">
            <a:tbl>
              <a:tblPr/>
              <a:tblGrid>
                <a:gridCol w="2160624"/>
                <a:gridCol w="1331876"/>
              </a:tblGrid>
              <a:tr h="459454">
                <a:tc>
                  <a:txBody>
                    <a:bodyPr/>
                    <a:lstStyle/>
                    <a:p>
                      <a:pPr>
                        <a:spcAft>
                          <a:spcPts val="0"/>
                        </a:spcAft>
                      </a:pPr>
                      <a:r>
                        <a:rPr lang="cs-CZ" sz="1700" dirty="0" smtClean="0">
                          <a:latin typeface="Arial"/>
                          <a:ea typeface="Times New Roman"/>
                          <a:cs typeface="Times New Roman"/>
                        </a:rPr>
                        <a:t>Hodnoty / 100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cs-CZ" sz="1700" b="1" dirty="0">
                          <a:latin typeface="Arial"/>
                          <a:ea typeface="Times New Roman"/>
                          <a:cs typeface="Times New Roman"/>
                        </a:rPr>
                        <a:t>Lion </a:t>
                      </a:r>
                      <a:r>
                        <a:rPr lang="cs-CZ" sz="1700" b="1" dirty="0" smtClean="0">
                          <a:latin typeface="Arial"/>
                          <a:ea typeface="Times New Roman"/>
                          <a:cs typeface="Times New Roman"/>
                        </a:rPr>
                        <a:t> </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10682">
                <a:tc>
                  <a:txBody>
                    <a:bodyPr/>
                    <a:lstStyle/>
                    <a:p>
                      <a:pPr>
                        <a:spcAft>
                          <a:spcPts val="0"/>
                        </a:spcAft>
                      </a:pPr>
                      <a:r>
                        <a:rPr lang="cs-CZ" sz="1700" b="1" dirty="0">
                          <a:latin typeface="Arial"/>
                          <a:ea typeface="Times New Roman"/>
                          <a:cs typeface="Times New Roman"/>
                        </a:rPr>
                        <a:t>Energie (KJ)</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1781</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a:latin typeface="Arial"/>
                          <a:ea typeface="Times New Roman"/>
                          <a:cs typeface="Times New Roman"/>
                        </a:rPr>
                        <a:t>Sacharidy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77,5</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dirty="0" smtClean="0">
                          <a:latin typeface="Arial"/>
                          <a:ea typeface="Times New Roman"/>
                          <a:cs typeface="Times New Roman"/>
                        </a:rPr>
                        <a:t>    - </a:t>
                      </a:r>
                      <a:r>
                        <a:rPr lang="cs-CZ" sz="1700" dirty="0" err="1" smtClean="0">
                          <a:latin typeface="Arial"/>
                          <a:ea typeface="Times New Roman"/>
                          <a:cs typeface="Times New Roman"/>
                        </a:rPr>
                        <a:t>Jedn</a:t>
                      </a:r>
                      <a:r>
                        <a:rPr lang="cs-CZ" sz="1700" dirty="0" smtClean="0">
                          <a:latin typeface="Arial"/>
                          <a:ea typeface="Times New Roman"/>
                          <a:cs typeface="Times New Roman"/>
                        </a:rPr>
                        <a:t>.</a:t>
                      </a:r>
                      <a:r>
                        <a:rPr lang="cs-CZ" sz="1700" baseline="0" dirty="0" smtClean="0">
                          <a:latin typeface="Arial"/>
                          <a:ea typeface="Times New Roman"/>
                          <a:cs typeface="Times New Roman"/>
                        </a:rPr>
                        <a:t> </a:t>
                      </a:r>
                      <a:r>
                        <a:rPr lang="cs-CZ" sz="1700" dirty="0" err="1" smtClean="0">
                          <a:latin typeface="Arial"/>
                          <a:ea typeface="Times New Roman"/>
                          <a:cs typeface="Times New Roman"/>
                        </a:rPr>
                        <a:t>sach</a:t>
                      </a:r>
                      <a:r>
                        <a:rPr lang="cs-CZ" sz="1700" dirty="0">
                          <a:latin typeface="Arial"/>
                          <a:ea typeface="Times New Roman"/>
                          <a:cs typeface="Times New Roman"/>
                        </a:rPr>
                        <a:t>. (g)</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39,1</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dirty="0" smtClean="0">
                          <a:latin typeface="Arial"/>
                          <a:ea typeface="Times New Roman"/>
                          <a:cs typeface="Times New Roman"/>
                        </a:rPr>
                        <a:t>    - Vláknina </a:t>
                      </a:r>
                      <a:r>
                        <a:rPr lang="cs-CZ" sz="1700" dirty="0">
                          <a:latin typeface="Arial"/>
                          <a:ea typeface="Times New Roman"/>
                          <a:cs typeface="Times New Roman"/>
                        </a:rPr>
                        <a:t>(g)</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1,7</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err="1">
                          <a:latin typeface="Arial"/>
                          <a:ea typeface="Times New Roman"/>
                          <a:cs typeface="Times New Roman"/>
                        </a:rPr>
                        <a:t>Bilkoviny</a:t>
                      </a:r>
                      <a:r>
                        <a:rPr lang="cs-CZ" sz="1700" b="1" dirty="0">
                          <a:latin typeface="Arial"/>
                          <a:ea typeface="Times New Roman"/>
                          <a:cs typeface="Times New Roman"/>
                        </a:rPr>
                        <a:t>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6,4</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a:latin typeface="Arial"/>
                          <a:ea typeface="Times New Roman"/>
                          <a:cs typeface="Times New Roman"/>
                        </a:rPr>
                        <a:t>Tuky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9,6</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dirty="0" smtClean="0">
                          <a:latin typeface="Arial"/>
                          <a:ea typeface="Times New Roman"/>
                          <a:cs typeface="Times New Roman"/>
                        </a:rPr>
                        <a:t>    - SFA </a:t>
                      </a:r>
                      <a:r>
                        <a:rPr lang="cs-CZ" sz="1700" dirty="0">
                          <a:latin typeface="Arial"/>
                          <a:ea typeface="Times New Roman"/>
                          <a:cs typeface="Times New Roman"/>
                        </a:rPr>
                        <a:t>(g)</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4,8</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a:latin typeface="Arial"/>
                          <a:ea typeface="Times New Roman"/>
                          <a:cs typeface="Times New Roman"/>
                        </a:rPr>
                        <a:t>Sodík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0,4</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Elipsa 8"/>
          <p:cNvSpPr/>
          <p:nvPr/>
        </p:nvSpPr>
        <p:spPr>
          <a:xfrm>
            <a:off x="8101013" y="5445125"/>
            <a:ext cx="792162" cy="431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sp>
        <p:nvSpPr>
          <p:cNvPr id="10" name="Elipsa 9"/>
          <p:cNvSpPr/>
          <p:nvPr/>
        </p:nvSpPr>
        <p:spPr>
          <a:xfrm>
            <a:off x="8101013" y="5013325"/>
            <a:ext cx="792162" cy="431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sp>
        <p:nvSpPr>
          <p:cNvPr id="11" name="Elipsa 10"/>
          <p:cNvSpPr/>
          <p:nvPr/>
        </p:nvSpPr>
        <p:spPr>
          <a:xfrm>
            <a:off x="8101013" y="5876925"/>
            <a:ext cx="792162" cy="431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sp>
        <p:nvSpPr>
          <p:cNvPr id="12" name="Zaoblený obdélník 11"/>
          <p:cNvSpPr/>
          <p:nvPr/>
        </p:nvSpPr>
        <p:spPr>
          <a:xfrm>
            <a:off x="8243888" y="4292600"/>
            <a:ext cx="431800" cy="288925"/>
          </a:xfrm>
          <a:prstGeom prst="roundRect">
            <a:avLst/>
          </a:prstGeom>
          <a:solidFill>
            <a:schemeClr val="bg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pic>
        <p:nvPicPr>
          <p:cNvPr id="770126" name="Picture 4" descr="http://images.mysupermarket.co.uk/Products_1000/0/194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4475" y="908050"/>
            <a:ext cx="12795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Nadpis 1"/>
          <p:cNvSpPr>
            <a:spLocks noGrp="1"/>
          </p:cNvSpPr>
          <p:nvPr>
            <p:ph type="title" idx="4294967295"/>
          </p:nvPr>
        </p:nvSpPr>
        <p:spPr/>
        <p:txBody>
          <a:bodyPr/>
          <a:lstStyle/>
          <a:p>
            <a:r>
              <a:rPr lang="cs-CZ" altLang="cs-CZ" sz="3200"/>
              <a:t>Dětské obilné snídaně – „sladká bomba“</a:t>
            </a:r>
          </a:p>
        </p:txBody>
      </p:sp>
      <p:graphicFrame>
        <p:nvGraphicFramePr>
          <p:cNvPr id="5" name="Group 100"/>
          <p:cNvGraphicFramePr>
            <a:graphicFrameLocks noGrp="1"/>
          </p:cNvGraphicFramePr>
          <p:nvPr>
            <p:ph sz="half" idx="4294967295"/>
          </p:nvPr>
        </p:nvGraphicFramePr>
        <p:xfrm>
          <a:off x="1116013" y="1196975"/>
          <a:ext cx="6346825" cy="5165725"/>
        </p:xfrm>
        <a:graphic>
          <a:graphicData uri="http://schemas.openxmlformats.org/drawingml/2006/table">
            <a:tbl>
              <a:tblPr/>
              <a:tblGrid>
                <a:gridCol w="3173413"/>
                <a:gridCol w="3173412"/>
              </a:tblGrid>
              <a:tr h="593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smtClean="0">
                          <a:ln>
                            <a:noFill/>
                          </a:ln>
                          <a:solidFill>
                            <a:schemeClr val="tx1"/>
                          </a:solidFill>
                          <a:effectLst/>
                          <a:latin typeface="Arial" charset="0"/>
                          <a:cs typeface="Arial" charset="0"/>
                        </a:rPr>
                        <a:t>Název výrobku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smtClean="0">
                          <a:ln>
                            <a:noFill/>
                          </a:ln>
                          <a:solidFill>
                            <a:schemeClr val="tx1"/>
                          </a:solidFill>
                          <a:effectLst/>
                          <a:latin typeface="Arial" charset="0"/>
                          <a:cs typeface="Arial" charset="0"/>
                        </a:rPr>
                        <a:t>Jed. sacharidy  (g/100 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err="1" smtClean="0">
                          <a:ln>
                            <a:noFill/>
                          </a:ln>
                          <a:solidFill>
                            <a:schemeClr val="tx1"/>
                          </a:solidFill>
                          <a:effectLst/>
                          <a:latin typeface="Arial" charset="0"/>
                          <a:cs typeface="Arial" charset="0"/>
                        </a:rPr>
                        <a:t>Kellog</a:t>
                      </a:r>
                      <a:r>
                        <a:rPr kumimoji="0" lang="cs-CZ" sz="2400" b="0" i="0" u="none" strike="noStrike" cap="none" normalizeH="0" baseline="0" dirty="0" smtClean="0">
                          <a:ln>
                            <a:noFill/>
                          </a:ln>
                          <a:solidFill>
                            <a:schemeClr val="tx1"/>
                          </a:solidFill>
                          <a:effectLst/>
                          <a:latin typeface="Arial" charset="0"/>
                          <a:cs typeface="Arial" charset="0"/>
                        </a:rPr>
                        <a:t>´s </a:t>
                      </a:r>
                      <a:r>
                        <a:rPr kumimoji="0" lang="cs-CZ" sz="2400" b="0" i="0" u="none" strike="noStrike" cap="none" normalizeH="0" baseline="0" dirty="0" err="1" smtClean="0">
                          <a:ln>
                            <a:noFill/>
                          </a:ln>
                          <a:solidFill>
                            <a:schemeClr val="tx1"/>
                          </a:solidFill>
                          <a:effectLst/>
                          <a:latin typeface="Arial" charset="0"/>
                          <a:cs typeface="Arial" charset="0"/>
                        </a:rPr>
                        <a:t>Smack</a:t>
                      </a:r>
                      <a:endParaRPr kumimoji="0" lang="cs-CZ" sz="24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Chocapic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Cheerios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Cookie Crisp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Nesquik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Lidl Golden Puffs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Emco Teddy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Emco Ferda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Tesco Frosted Flakes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Lidl Flakers Choco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72137" name="TextovéPole 5"/>
          <p:cNvSpPr txBox="1">
            <a:spLocks noChangeArrowheads="1"/>
          </p:cNvSpPr>
          <p:nvPr/>
        </p:nvSpPr>
        <p:spPr bwMode="auto">
          <a:xfrm>
            <a:off x="7164388" y="6488113"/>
            <a:ext cx="1728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latin typeface="Calibri" panose="020F0502020204030204" pitchFamily="34" charset="0"/>
              </a:rPr>
              <a:t>D-test 11/2008</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Nadpis 1"/>
          <p:cNvSpPr>
            <a:spLocks noGrp="1"/>
          </p:cNvSpPr>
          <p:nvPr>
            <p:ph type="title" idx="4294967295"/>
          </p:nvPr>
        </p:nvSpPr>
        <p:spPr>
          <a:xfrm>
            <a:off x="468313" y="0"/>
            <a:ext cx="8229600" cy="1143000"/>
          </a:xfrm>
        </p:spPr>
        <p:txBody>
          <a:bodyPr/>
          <a:lstStyle/>
          <a:p>
            <a:r>
              <a:rPr lang="cs-CZ" altLang="cs-CZ"/>
              <a:t>Podíl vlákniny</a:t>
            </a:r>
          </a:p>
        </p:txBody>
      </p:sp>
      <p:graphicFrame>
        <p:nvGraphicFramePr>
          <p:cNvPr id="4" name="Tabulka 3"/>
          <p:cNvGraphicFramePr>
            <a:graphicFrameLocks noGrp="1"/>
          </p:cNvGraphicFramePr>
          <p:nvPr/>
        </p:nvGraphicFramePr>
        <p:xfrm>
          <a:off x="468313" y="1125538"/>
          <a:ext cx="8207375" cy="5547360"/>
        </p:xfrm>
        <a:graphic>
          <a:graphicData uri="http://schemas.openxmlformats.org/drawingml/2006/table">
            <a:tbl>
              <a:tblPr/>
              <a:tblGrid>
                <a:gridCol w="3041650"/>
                <a:gridCol w="1182687"/>
                <a:gridCol w="2871788"/>
                <a:gridCol w="1111250"/>
              </a:tblGrid>
              <a:tr h="548577">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1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800" b="1" i="0" u="none" strike="noStrike" cap="none" normalizeH="0" baseline="0" smtClean="0">
                          <a:ln>
                            <a:noFill/>
                          </a:ln>
                          <a:solidFill>
                            <a:schemeClr val="tx1"/>
                          </a:solidFill>
                          <a:effectLst/>
                          <a:latin typeface="Times New Roman" pitchFamily="18" charset="0"/>
                          <a:cs typeface="Times New Roman" pitchFamily="18" charset="0"/>
                        </a:rPr>
                        <a:t>Název výrobku, výrobce</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1" i="0" u="none" strike="noStrike" cap="none" normalizeH="0" baseline="0" smtClean="0">
                          <a:ln>
                            <a:noFill/>
                          </a:ln>
                          <a:solidFill>
                            <a:schemeClr val="tx1"/>
                          </a:solidFill>
                          <a:effectLst/>
                          <a:latin typeface="Times New Roman" pitchFamily="18" charset="0"/>
                          <a:cs typeface="Times New Roman" pitchFamily="18" charset="0"/>
                        </a:rPr>
                        <a:t>Vláknina (g/100g)</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1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800" b="1" i="0" u="none" strike="noStrike" cap="none" normalizeH="0" baseline="0" smtClean="0">
                          <a:ln>
                            <a:noFill/>
                          </a:ln>
                          <a:solidFill>
                            <a:schemeClr val="tx1"/>
                          </a:solidFill>
                          <a:effectLst/>
                          <a:latin typeface="Times New Roman" pitchFamily="18" charset="0"/>
                          <a:cs typeface="Times New Roman" pitchFamily="18" charset="0"/>
                        </a:rPr>
                        <a:t>Název výrobku, výrobce</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1" i="0" u="none" strike="noStrike" cap="none" normalizeH="0" baseline="0" smtClean="0">
                          <a:ln>
                            <a:noFill/>
                          </a:ln>
                          <a:solidFill>
                            <a:schemeClr val="tx1"/>
                          </a:solidFill>
                          <a:effectLst/>
                          <a:latin typeface="Times New Roman" pitchFamily="18" charset="0"/>
                          <a:cs typeface="Times New Roman" pitchFamily="18" charset="0"/>
                        </a:rPr>
                        <a:t>Vláknina (g/100g)</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Dobrá vláknina, 3 druhy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Bonavita</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22,8 - 19,6</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Plněné poltářky, 3 druhy,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0,32-0,74</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Bio špaldové lupínky,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13,6</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Lion,</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1,7</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51810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Křupavé</a:t>
                      </a: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 müsli</a:t>
                      </a: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 s lískovými oříšky, 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13,3</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Jeníkův lup,</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Bonavita</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Celozrnné polštářky,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13,0</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Kukuřičné lupínky plus med a oříšky, 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2,2</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51810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Diabetické </a:t>
                      </a: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müsli</a:t>
                      </a: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 mandle a borůvka, 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12,3</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Gold Flakes,</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2,4</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Celozrnné lupínky Natural, </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11,8</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Nesquik,</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2,4</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Ovesné vločky křupavě,</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11,8</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Chocapic,</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3,5</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54857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Mysli křehké a lehké s roličkami čokolády, 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10,6</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Kukuřičné lupínky,</a:t>
                      </a:r>
                    </a:p>
                    <a:p>
                      <a:pPr marL="0" marR="0" lvl="0" indent="0" algn="l" defTabSz="914400" rtl="0" eaLnBrk="1" fontAlgn="t"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Nestlé, 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3;  3,3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Organic wholegrain wheat bisks, Marks n´Spencer</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10,5</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Miss Fit cereální lupínky Natural, 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3,5</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Mysli křupavé s ořechy,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10,2</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Cereal Fit, 3 druhy,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Bonavita</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3,7 – 3,9</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Nadpis 1"/>
          <p:cNvSpPr>
            <a:spLocks noGrp="1"/>
          </p:cNvSpPr>
          <p:nvPr>
            <p:ph type="title" idx="4294967295"/>
          </p:nvPr>
        </p:nvSpPr>
        <p:spPr/>
        <p:txBody>
          <a:bodyPr/>
          <a:lstStyle/>
          <a:p>
            <a:r>
              <a:rPr lang="cs-CZ" altLang="cs-CZ"/>
              <a:t>Podíl nasycených mastných kyselin</a:t>
            </a:r>
          </a:p>
        </p:txBody>
      </p:sp>
      <p:graphicFrame>
        <p:nvGraphicFramePr>
          <p:cNvPr id="4" name="Tabulka 3"/>
          <p:cNvGraphicFramePr>
            <a:graphicFrameLocks noGrp="1"/>
          </p:cNvGraphicFramePr>
          <p:nvPr/>
        </p:nvGraphicFramePr>
        <p:xfrm>
          <a:off x="539750" y="1700213"/>
          <a:ext cx="8064500" cy="3987803"/>
        </p:xfrm>
        <a:graphic>
          <a:graphicData uri="http://schemas.openxmlformats.org/drawingml/2006/table">
            <a:tbl>
              <a:tblPr/>
              <a:tblGrid>
                <a:gridCol w="3041650"/>
                <a:gridCol w="1149350"/>
                <a:gridCol w="2792413"/>
                <a:gridCol w="1081087"/>
              </a:tblGrid>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Název výrobku, výrobce</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NMK</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(g/100g)</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Název výrobku, výrobce</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NMK (g/100g)</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643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křupavé müsli banán a jahoda, Semix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mysli křupavé s ořechy a čokoládou, 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m</a:t>
                      </a:r>
                      <a:r>
                        <a:rPr kumimoji="0" lang="pt-BR"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ü</a:t>
                      </a: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sli křupavé s červeným ovocem, 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Musli křupavé, 4 druhy,</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Dr. Oetker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4,5 – 5,8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3413">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Active křupavé müsli, 3 druhy</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Bonavita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7 - 8,2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Lion, Nestlé</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müsli křup. s čokoládou,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Bonavita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Cinimis,</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Nesté</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Plněné polštářky, 3 druhy,</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5,4 - 7,2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Jeníkův lup – taštičky s náplní, Bonavita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a:bodyPr>
          <a:lstStyle/>
          <a:p>
            <a:r>
              <a:rPr lang="cs-CZ" altLang="cs-CZ" sz="4000"/>
              <a:t>Doporučení </a:t>
            </a:r>
            <a:r>
              <a:rPr lang="cs-CZ" altLang="cs-CZ" sz="3600"/>
              <a:t>Úřadu pro potraviny UK</a:t>
            </a:r>
            <a:r>
              <a:rPr lang="cs-CZ" altLang="cs-CZ" sz="2800"/>
              <a:t/>
            </a:r>
            <a:br>
              <a:rPr lang="cs-CZ" altLang="cs-CZ" sz="2800"/>
            </a:br>
            <a:r>
              <a:rPr lang="cs-CZ" altLang="cs-CZ" sz="2800"/>
              <a:t>(Food Standards agency, FSA) </a:t>
            </a:r>
            <a:endParaRPr lang="cs-CZ" altLang="cs-CZ" sz="4000"/>
          </a:p>
        </p:txBody>
      </p:sp>
      <p:graphicFrame>
        <p:nvGraphicFramePr>
          <p:cNvPr id="784410" name="Group 26"/>
          <p:cNvGraphicFramePr>
            <a:graphicFrameLocks noGrp="1"/>
          </p:cNvGraphicFramePr>
          <p:nvPr/>
        </p:nvGraphicFramePr>
        <p:xfrm>
          <a:off x="900113" y="2276475"/>
          <a:ext cx="7416800" cy="1441450"/>
        </p:xfrm>
        <a:graphic>
          <a:graphicData uri="http://schemas.openxmlformats.org/drawingml/2006/table">
            <a:tbl>
              <a:tblPr/>
              <a:tblGrid>
                <a:gridCol w="1223962"/>
                <a:gridCol w="1743075"/>
                <a:gridCol w="2578100"/>
                <a:gridCol w="1871663"/>
              </a:tblGrid>
              <a:tr h="4667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Nízký obsah</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FFB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Střední obsah</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8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Vysoký obsah</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B9B"/>
                    </a:solidFill>
                  </a:tcPr>
                </a:tc>
              </a:tr>
              <a:tr h="4667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Sůl</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0,30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FFB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 0,30 to ≤ 1,5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8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&gt;1,5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B9B"/>
                    </a:solidFill>
                  </a:tcPr>
                </a:tc>
              </a:tr>
              <a:tr h="5080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Sodík</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0,12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FFB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 0,12 to </a:t>
                      </a: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0,6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8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&gt;0,6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B9B"/>
                    </a:solidFill>
                  </a:tcPr>
                </a:tc>
              </a:tr>
            </a:tbl>
          </a:graphicData>
        </a:graphic>
      </p:graphicFrame>
      <p:sp>
        <p:nvSpPr>
          <p:cNvPr id="784409" name="TextovéPole 8"/>
          <p:cNvSpPr txBox="1">
            <a:spLocks noChangeArrowheads="1"/>
          </p:cNvSpPr>
          <p:nvPr/>
        </p:nvSpPr>
        <p:spPr bwMode="auto">
          <a:xfrm>
            <a:off x="539750" y="3933825"/>
            <a:ext cx="82804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2300">
                <a:latin typeface="Calibri" panose="020F0502020204030204" pitchFamily="34" charset="0"/>
              </a:rPr>
              <a:t>&gt; 0,6 g sodíku/100 g obsahuje tradičně většina kukuřičných lupínku</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idx="4294967295"/>
          </p:nvPr>
        </p:nvSpPr>
        <p:spPr>
          <a:xfrm>
            <a:off x="539750" y="0"/>
            <a:ext cx="8229600" cy="1143000"/>
          </a:xfrm>
        </p:spPr>
        <p:txBody>
          <a:bodyPr/>
          <a:lstStyle/>
          <a:p>
            <a:r>
              <a:rPr lang="cs-CZ" altLang="cs-CZ" sz="3200"/>
              <a:t>Vitaminy a minerální látky v OS</a:t>
            </a:r>
          </a:p>
        </p:txBody>
      </p:sp>
      <p:sp>
        <p:nvSpPr>
          <p:cNvPr id="788483" name="Rectangle 3"/>
          <p:cNvSpPr>
            <a:spLocks noGrp="1" noChangeArrowheads="1"/>
          </p:cNvSpPr>
          <p:nvPr>
            <p:ph type="body" sz="half" idx="4294967295"/>
          </p:nvPr>
        </p:nvSpPr>
        <p:spPr>
          <a:xfrm>
            <a:off x="539750" y="981075"/>
            <a:ext cx="8075613" cy="4784725"/>
          </a:xfrm>
        </p:spPr>
        <p:txBody>
          <a:bodyPr/>
          <a:lstStyle/>
          <a:p>
            <a:pPr marL="609600" indent="-609600">
              <a:buFontTx/>
              <a:buNone/>
            </a:pPr>
            <a:r>
              <a:rPr lang="cs-CZ" altLang="cs-CZ" sz="2000" b="1"/>
              <a:t>	</a:t>
            </a:r>
          </a:p>
          <a:p>
            <a:pPr marL="609600" indent="-609600">
              <a:buFontTx/>
              <a:buNone/>
            </a:pPr>
            <a:endParaRPr lang="cs-CZ" altLang="cs-CZ" sz="2400" b="1"/>
          </a:p>
        </p:txBody>
      </p:sp>
      <p:pic>
        <p:nvPicPr>
          <p:cNvPr id="788484" name="Picture 4"/>
          <p:cNvPicPr>
            <a:picLocks noChangeAspect="1" noChangeArrowheads="1"/>
          </p:cNvPicPr>
          <p:nvPr/>
        </p:nvPicPr>
        <p:blipFill>
          <a:blip r:embed="rId3">
            <a:extLst>
              <a:ext uri="{28A0092B-C50C-407E-A947-70E740481C1C}">
                <a14:useLocalDpi xmlns:a14="http://schemas.microsoft.com/office/drawing/2010/main" val="0"/>
              </a:ext>
            </a:extLst>
          </a:blip>
          <a:srcRect r="1974" b="16901"/>
          <a:stretch>
            <a:fillRect/>
          </a:stretch>
        </p:blipFill>
        <p:spPr bwMode="auto">
          <a:xfrm>
            <a:off x="0" y="1196975"/>
            <a:ext cx="905668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85" name="Obdélník 5"/>
          <p:cNvSpPr>
            <a:spLocks noChangeArrowheads="1"/>
          </p:cNvSpPr>
          <p:nvPr/>
        </p:nvSpPr>
        <p:spPr bwMode="auto">
          <a:xfrm>
            <a:off x="179388" y="6165850"/>
            <a:ext cx="87852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700">
                <a:latin typeface="Calibri" panose="020F0502020204030204" pitchFamily="34" charset="0"/>
              </a:rPr>
              <a:t>KOPÁČOVÁ, O. </a:t>
            </a:r>
            <a:r>
              <a:rPr lang="cs-CZ" altLang="cs-CZ" sz="1700" i="1">
                <a:latin typeface="Calibri" panose="020F0502020204030204" pitchFamily="34" charset="0"/>
              </a:rPr>
              <a:t>Trendy ve zpracování cereálií z přihlédnutím zejména k celozrnným výrobkům. </a:t>
            </a:r>
            <a:r>
              <a:rPr lang="cs-CZ" altLang="cs-CZ" sz="1700">
                <a:latin typeface="Calibri" panose="020F0502020204030204" pitchFamily="34" charset="0"/>
              </a:rPr>
              <a:t>ÚZEI  (2007): </a:t>
            </a:r>
            <a:r>
              <a:rPr lang="cs-CZ" altLang="cs-CZ" sz="1700" u="sng">
                <a:latin typeface="Calibri" panose="020F0502020204030204" pitchFamily="34" charset="0"/>
                <a:hlinkClick r:id="rId4"/>
              </a:rPr>
              <a:t>http://www.bezpecnostpotravin.cz/UserFiles/File/Kopov_Cerelie%20web.pdf</a:t>
            </a:r>
            <a:r>
              <a:rPr lang="cs-CZ" altLang="cs-CZ" sz="1700">
                <a:latin typeface="Calibri" panose="020F0502020204030204" pitchFamily="34" charset="0"/>
              </a:rPr>
              <a:t>.</a:t>
            </a:r>
          </a:p>
        </p:txBody>
      </p:sp>
      <p:sp>
        <p:nvSpPr>
          <p:cNvPr id="788486" name="TextovéPole 6"/>
          <p:cNvSpPr txBox="1">
            <a:spLocks noChangeArrowheads="1"/>
          </p:cNvSpPr>
          <p:nvPr/>
        </p:nvSpPr>
        <p:spPr bwMode="auto">
          <a:xfrm>
            <a:off x="0" y="126841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cs-CZ" altLang="cs-CZ" b="1">
                <a:latin typeface="Calibri" panose="020F0502020204030204" pitchFamily="34" charset="0"/>
              </a:rPr>
              <a:t>Příspěvek obilných snídaní k průměrnému příjmu </a:t>
            </a:r>
          </a:p>
          <a:p>
            <a:pPr algn="ctr"/>
            <a:r>
              <a:rPr lang="cs-CZ" altLang="cs-CZ" b="1">
                <a:latin typeface="Calibri" panose="020F0502020204030204" pitchFamily="34" charset="0"/>
              </a:rPr>
              <a:t>vitaminů a minerálních látek (UK) </a:t>
            </a:r>
          </a:p>
        </p:txBody>
      </p:sp>
      <p:cxnSp>
        <p:nvCxnSpPr>
          <p:cNvPr id="9" name="Přímá spojovací čára 8"/>
          <p:cNvCxnSpPr/>
          <p:nvPr/>
        </p:nvCxnSpPr>
        <p:spPr>
          <a:xfrm>
            <a:off x="250825" y="6092825"/>
            <a:ext cx="84978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Zástupný symbol pro zápatí 4"/>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400" i="1">
                <a:latin typeface="Times New Roman" panose="02020603050405020304" pitchFamily="18" charset="0"/>
              </a:rPr>
              <a:t>©</a:t>
            </a:r>
            <a:r>
              <a:rPr lang="cs-CZ" altLang="cs-CZ" sz="1400" i="1">
                <a:latin typeface="Times New Roman" panose="02020603050405020304" pitchFamily="18" charset="0"/>
              </a:rPr>
              <a:t> CAFIA</a:t>
            </a:r>
          </a:p>
          <a:p>
            <a:pPr algn="r" eaLnBrk="0" hangingPunct="0">
              <a:spcBef>
                <a:spcPct val="50000"/>
              </a:spcBef>
            </a:pPr>
            <a:endParaRPr lang="en-CA" altLang="cs-CZ" sz="1400" i="1">
              <a:latin typeface="Times New Roman" panose="02020603050405020304" pitchFamily="18" charset="0"/>
            </a:endParaRPr>
          </a:p>
          <a:p>
            <a:pPr algn="r" eaLnBrk="0" hangingPunct="0">
              <a:spcBef>
                <a:spcPct val="50000"/>
              </a:spcBef>
            </a:pPr>
            <a:endParaRPr lang="en-CA" altLang="cs-CZ" sz="1400" i="1">
              <a:latin typeface="Times New Roman" panose="02020603050405020304" pitchFamily="18" charset="0"/>
            </a:endParaRPr>
          </a:p>
        </p:txBody>
      </p:sp>
      <p:sp>
        <p:nvSpPr>
          <p:cNvPr id="796675" name="Rectangle 2"/>
          <p:cNvSpPr>
            <a:spLocks noGrp="1" noChangeArrowheads="1"/>
          </p:cNvSpPr>
          <p:nvPr>
            <p:ph type="title" idx="4294967295"/>
          </p:nvPr>
        </p:nvSpPr>
        <p:spPr/>
        <p:txBody>
          <a:bodyPr lIns="92075" tIns="46038" rIns="92075" bIns="46038" anchor="b"/>
          <a:lstStyle/>
          <a:p>
            <a:r>
              <a:rPr lang="cs-CZ" altLang="cs-CZ"/>
              <a:t>Potraviny pro zvláštní výživu</a:t>
            </a:r>
          </a:p>
        </p:txBody>
      </p:sp>
      <p:sp>
        <p:nvSpPr>
          <p:cNvPr id="25604" name="Rectangle 3"/>
          <p:cNvSpPr>
            <a:spLocks noGrp="1" noChangeArrowheads="1"/>
          </p:cNvSpPr>
          <p:nvPr>
            <p:ph type="body" idx="4294967295"/>
          </p:nvPr>
        </p:nvSpPr>
        <p:spPr>
          <a:xfrm>
            <a:off x="755650" y="1628775"/>
            <a:ext cx="8031163" cy="4657725"/>
          </a:xfrm>
        </p:spPr>
        <p:txBody>
          <a:bodyPr lIns="92075" tIns="46038" rIns="92075" bIns="46038"/>
          <a:lstStyle/>
          <a:p>
            <a:pPr marL="0" indent="0">
              <a:buFont typeface="Wingdings 2" panose="05020102010507070707" pitchFamily="18" charset="2"/>
              <a:buNone/>
            </a:pPr>
            <a:r>
              <a:rPr lang="cs-CZ" altLang="cs-CZ" sz="2000" b="1" u="sng">
                <a:solidFill>
                  <a:schemeClr val="tx2"/>
                </a:solidFill>
              </a:rPr>
              <a:t>PZV</a:t>
            </a:r>
          </a:p>
          <a:p>
            <a:pPr marL="0" indent="0">
              <a:buFont typeface="Wingdings 2" panose="05020102010507070707" pitchFamily="18" charset="2"/>
              <a:buNone/>
            </a:pPr>
            <a:r>
              <a:rPr lang="cs-CZ" altLang="cs-CZ" sz="2000" b="1" i="1"/>
              <a:t>= Potraviny určené pro zvláštní výživové účely – pro výživu osob se specifickými nutričními požadavky</a:t>
            </a:r>
            <a:r>
              <a:rPr lang="cs-CZ" altLang="cs-CZ" sz="2000" b="1"/>
              <a:t>:</a:t>
            </a:r>
          </a:p>
          <a:p>
            <a:pPr marL="0" indent="0">
              <a:buFont typeface="Wingdings 2" panose="05020102010507070707" pitchFamily="18" charset="2"/>
              <a:buNone/>
            </a:pPr>
            <a:endParaRPr lang="cs-CZ" altLang="cs-CZ" sz="2000" b="1"/>
          </a:p>
          <a:p>
            <a:pPr marL="0" indent="0"/>
            <a:r>
              <a:rPr lang="cs-CZ" altLang="cs-CZ" sz="2000"/>
              <a:t>jejichž trávicí proces nebo látková přeměna je narušená</a:t>
            </a:r>
          </a:p>
          <a:p>
            <a:pPr marL="0" indent="0"/>
            <a:r>
              <a:rPr lang="cs-CZ" altLang="cs-CZ" sz="2000"/>
              <a:t>nacházejících se ve zvláštním fyziologickém stavu a které proto mohou mít specifické výhody z řízené spotřeby určitých látek v potravinách, nebo</a:t>
            </a:r>
          </a:p>
          <a:p>
            <a:pPr marL="0" indent="0"/>
            <a:r>
              <a:rPr lang="cs-CZ" altLang="cs-CZ" sz="2000"/>
              <a:t> citlivých skupin spotřebitelů: zdravých kojenců a malých dětí.</a:t>
            </a:r>
          </a:p>
          <a:p>
            <a:pPr marL="0" indent="0">
              <a:lnSpc>
                <a:spcPct val="90000"/>
              </a:lnSpc>
              <a:buFontTx/>
              <a:buNone/>
            </a:pPr>
            <a:endParaRPr lang="cs-CZ" altLang="cs-CZ" sz="2000" b="1" u="sng">
              <a:solidFill>
                <a:schemeClr val="tx2"/>
              </a:solidFill>
            </a:endParaRPr>
          </a:p>
          <a:p>
            <a:pPr marL="0" indent="0">
              <a:lnSpc>
                <a:spcPct val="90000"/>
              </a:lnSpc>
              <a:buFontTx/>
              <a:buNone/>
            </a:pPr>
            <a:endParaRPr lang="cs-CZ" altLang="cs-CZ" sz="2000" b="1" u="sng">
              <a:solidFill>
                <a:schemeClr val="tx2"/>
              </a:solidFill>
            </a:endParaRPr>
          </a:p>
          <a:p>
            <a:pPr marL="0" indent="0">
              <a:lnSpc>
                <a:spcPct val="90000"/>
              </a:lnSpc>
              <a:buFontTx/>
              <a:buNone/>
            </a:pPr>
            <a:endParaRPr lang="cs-CZ" altLang="cs-CZ" sz="2000" b="1" u="sng">
              <a:solidFill>
                <a:schemeClr val="tx2"/>
              </a:solidFill>
            </a:endParaRPr>
          </a:p>
          <a:p>
            <a:pPr marL="0" indent="0">
              <a:lnSpc>
                <a:spcPct val="90000"/>
              </a:lnSpc>
              <a:buFontTx/>
              <a:buNone/>
            </a:pPr>
            <a:endParaRPr lang="cs-CZ" altLang="cs-CZ" sz="190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Nadpis 1"/>
          <p:cNvSpPr>
            <a:spLocks noGrp="1"/>
          </p:cNvSpPr>
          <p:nvPr>
            <p:ph type="title" idx="4294967295"/>
          </p:nvPr>
        </p:nvSpPr>
        <p:spPr/>
        <p:txBody>
          <a:bodyPr lIns="92075" tIns="46038" rIns="92075" bIns="46038" anchor="b"/>
          <a:lstStyle/>
          <a:p>
            <a:endParaRPr lang="cs-CZ" altLang="cs-CZ"/>
          </a:p>
        </p:txBody>
      </p:sp>
      <p:sp>
        <p:nvSpPr>
          <p:cNvPr id="28675" name="Zástupný symbol pro obsah 2"/>
          <p:cNvSpPr>
            <a:spLocks noGrp="1"/>
          </p:cNvSpPr>
          <p:nvPr>
            <p:ph idx="4294967295"/>
          </p:nvPr>
        </p:nvSpPr>
        <p:spPr>
          <a:xfrm>
            <a:off x="684213" y="1700213"/>
            <a:ext cx="7772400" cy="5072062"/>
          </a:xfrm>
        </p:spPr>
        <p:txBody>
          <a:bodyPr lIns="92075" tIns="46038" rIns="92075" bIns="46038"/>
          <a:lstStyle/>
          <a:p>
            <a:pPr>
              <a:buFontTx/>
              <a:buNone/>
            </a:pPr>
            <a:r>
              <a:rPr lang="cs-CZ" altLang="cs-CZ" sz="2000" b="1" u="sng">
                <a:solidFill>
                  <a:schemeClr val="tx2"/>
                </a:solidFill>
              </a:rPr>
              <a:t>Kategorie PZV:</a:t>
            </a:r>
          </a:p>
          <a:p>
            <a:pPr>
              <a:buFontTx/>
              <a:buNone/>
            </a:pPr>
            <a:endParaRPr lang="cs-CZ" altLang="cs-CZ" sz="2000"/>
          </a:p>
          <a:p>
            <a:r>
              <a:rPr lang="cs-CZ" altLang="cs-CZ" sz="1400"/>
              <a:t>a) potraviny pro počáteční a pokračovací kojeneckou výživu a výživu malých dětí,  </a:t>
            </a:r>
          </a:p>
          <a:p>
            <a:r>
              <a:rPr lang="cs-CZ" altLang="cs-CZ" sz="1400"/>
              <a:t>b) potraviny pro obilnou a ostatní výživu jinou než obilnou určenou pro výživu kojenců a malých dětí, </a:t>
            </a:r>
          </a:p>
          <a:p>
            <a:r>
              <a:rPr lang="cs-CZ" altLang="cs-CZ" sz="1400"/>
              <a:t>c) potraviny pro nízkoenergetickou výživu určené ke snižování tělesné hmotnosti,  </a:t>
            </a:r>
          </a:p>
          <a:p>
            <a:r>
              <a:rPr lang="cs-CZ" altLang="cs-CZ" sz="1400"/>
              <a:t>d) potraviny pro zvláštní lékařské účely,  </a:t>
            </a:r>
          </a:p>
          <a:p>
            <a:r>
              <a:rPr lang="cs-CZ" altLang="cs-CZ" sz="1400"/>
              <a:t>e) potraviny bez fenylalaninu, </a:t>
            </a:r>
          </a:p>
          <a:p>
            <a:r>
              <a:rPr lang="cs-CZ" altLang="cs-CZ" sz="1400"/>
              <a:t>f) potraviny s nízkým obsahem laktózy nebo bezlaktózové, </a:t>
            </a:r>
          </a:p>
          <a:p>
            <a:r>
              <a:rPr lang="cs-CZ" altLang="cs-CZ" sz="1400"/>
              <a:t>g) potraviny určené pro sportovce a pro osoby při zvýšeném tělesném výkonu. </a:t>
            </a:r>
          </a:p>
          <a:p>
            <a:pPr>
              <a:buFontTx/>
              <a:buNone/>
            </a:pPr>
            <a:endParaRPr lang="cs-CZ" altLang="cs-CZ" sz="2000"/>
          </a:p>
          <a:p>
            <a:pPr>
              <a:buClr>
                <a:srgbClr val="36AA16"/>
              </a:buClr>
              <a:buFontTx/>
              <a:buNone/>
            </a:pPr>
            <a:r>
              <a:rPr lang="cs-CZ" altLang="cs-CZ" sz="1400"/>
              <a:t>Potraviny bezlepkové – požadavky stanovené v nařízení č. 41/2009</a:t>
            </a:r>
          </a:p>
          <a:p>
            <a:pPr>
              <a:buClr>
                <a:srgbClr val="36AA16"/>
              </a:buClr>
              <a:buFontTx/>
              <a:buNone/>
            </a:pPr>
            <a:r>
              <a:rPr lang="cs-CZ" altLang="cs-CZ" sz="1400"/>
              <a:t>Potraviny určené pro osoby s poruchami metabolismu sacharidů (diabetiky) – tato kategorie PZV zrušena</a:t>
            </a:r>
          </a:p>
          <a:p>
            <a:pPr>
              <a:buFontTx/>
              <a:buNone/>
            </a:pPr>
            <a:endParaRPr lang="cs-CZ" altLang="cs-CZ" sz="2000"/>
          </a:p>
        </p:txBody>
      </p:sp>
      <p:sp>
        <p:nvSpPr>
          <p:cNvPr id="804868"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Nadpis 1"/>
          <p:cNvSpPr>
            <a:spLocks noGrp="1"/>
          </p:cNvSpPr>
          <p:nvPr>
            <p:ph type="title" idx="4294967295"/>
          </p:nvPr>
        </p:nvSpPr>
        <p:spPr/>
        <p:txBody>
          <a:bodyPr lIns="92075" tIns="46038" rIns="92075" bIns="46038" anchor="b"/>
          <a:lstStyle/>
          <a:p>
            <a:r>
              <a:rPr lang="cs-CZ" altLang="cs-CZ" sz="2400" b="1" u="sng"/>
              <a:t> POTRAVINY PRO ZVLÁŠTNÍ LÉKAŘSKÉ ÚČELY </a:t>
            </a:r>
            <a:r>
              <a:rPr lang="cs-CZ" altLang="cs-CZ" sz="2400" u="sng"/>
              <a:t/>
            </a:r>
            <a:br>
              <a:rPr lang="cs-CZ" altLang="cs-CZ" sz="2400" u="sng"/>
            </a:br>
            <a:endParaRPr lang="cs-CZ" altLang="cs-CZ" sz="2400" u="sng"/>
          </a:p>
        </p:txBody>
      </p:sp>
      <p:sp>
        <p:nvSpPr>
          <p:cNvPr id="813059" name="Zástupný symbol pro obsah 2"/>
          <p:cNvSpPr>
            <a:spLocks noGrp="1"/>
          </p:cNvSpPr>
          <p:nvPr>
            <p:ph idx="4294967295"/>
          </p:nvPr>
        </p:nvSpPr>
        <p:spPr>
          <a:xfrm>
            <a:off x="684213" y="1557338"/>
            <a:ext cx="7772400" cy="4464050"/>
          </a:xfrm>
        </p:spPr>
        <p:txBody>
          <a:bodyPr lIns="92075" tIns="46038" rIns="92075" bIns="46038"/>
          <a:lstStyle/>
          <a:p>
            <a:pPr marL="0" indent="0">
              <a:buFontTx/>
              <a:buNone/>
            </a:pPr>
            <a:r>
              <a:rPr lang="cs-CZ" altLang="cs-CZ" sz="1400"/>
              <a:t>= jsou určeny pro dietní stravu pacientů a mají být podávány pod lékařským dohledem nebo na základě doporučení osoby kvalifikované v oblasti výživy lidí, farmacie nebo péče o matku a dítě. Jsou určeny k úplné nebo částečné výživě pacientů s omezenou, poškozenou nebo narušenou schopností požívat, trávit, absorbovat, metabolizovat nebo vylučovat běžné potraviny, určité výživné látky obsažené v těchto potravinách nebo jejich metabolity, nebo pro výživu osob s požadavky na výživu změněnými do té míry, že jejich řízené výživy nelze dosáhnout úpravou běžné stravy  </a:t>
            </a:r>
          </a:p>
          <a:p>
            <a:pPr marL="0" indent="0">
              <a:buFontTx/>
              <a:buNone/>
            </a:pPr>
            <a:endParaRPr lang="cs-CZ" altLang="cs-CZ" sz="1400"/>
          </a:p>
          <a:p>
            <a:pPr marL="0" indent="0">
              <a:buFontTx/>
              <a:buNone/>
            </a:pPr>
            <a:r>
              <a:rPr lang="cs-CZ" altLang="cs-CZ" sz="1400" u="sng"/>
              <a:t>PZLÚ:</a:t>
            </a:r>
          </a:p>
          <a:p>
            <a:pPr marL="0" indent="0">
              <a:buFontTx/>
              <a:buNone/>
            </a:pPr>
            <a:r>
              <a:rPr lang="cs-CZ" altLang="cs-CZ" sz="1400"/>
              <a:t>a) nutričně kompletní potraviny se standardním složením živin, které mohou být jediným zdrojem výživy</a:t>
            </a:r>
          </a:p>
          <a:p>
            <a:pPr marL="0" indent="0">
              <a:buFontTx/>
              <a:buNone/>
            </a:pPr>
            <a:r>
              <a:rPr lang="cs-CZ" altLang="cs-CZ" sz="1400"/>
              <a:t>b) nutričně kompletní potraviny se složením živin specificky adaptovaným pro dané onemocnění, poruchu nebo zdravotní situaci, které mohou být jediným zdrojem výživy za předpokladu, že budou používány podle návodu výrobce</a:t>
            </a:r>
          </a:p>
          <a:p>
            <a:pPr marL="0" indent="0">
              <a:buFontTx/>
              <a:buNone/>
            </a:pPr>
            <a:r>
              <a:rPr lang="cs-CZ" altLang="cs-CZ" sz="1400"/>
              <a:t>c) nutričně nekompletní potraviny s definovaným složením živin nebo složením adaptovaným specificky pro onemocnění, poruchu nebo zdravotní situaci, které nejsou vhodné jako jediný zdroj výživy</a:t>
            </a:r>
          </a:p>
          <a:p>
            <a:pPr marL="0" indent="0">
              <a:buFontTx/>
              <a:buNone/>
            </a:pPr>
            <a:endParaRPr lang="cs-CZ" altLang="cs-CZ" sz="1400"/>
          </a:p>
        </p:txBody>
      </p:sp>
      <p:sp>
        <p:nvSpPr>
          <p:cNvPr id="813060"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cs-CZ" altLang="cs-CZ"/>
          </a:p>
        </p:txBody>
      </p:sp>
      <p:sp>
        <p:nvSpPr>
          <p:cNvPr id="5123" name="Rectangle 3"/>
          <p:cNvSpPr>
            <a:spLocks noGrp="1" noChangeArrowheads="1"/>
          </p:cNvSpPr>
          <p:nvPr>
            <p:ph type="body" idx="1"/>
          </p:nvPr>
        </p:nvSpPr>
        <p:spPr/>
        <p:txBody>
          <a:bodyPr/>
          <a:lstStyle/>
          <a:p>
            <a:pPr>
              <a:lnSpc>
                <a:spcPct val="80000"/>
              </a:lnSpc>
            </a:pPr>
            <a:r>
              <a:rPr lang="cs-CZ" altLang="cs-CZ" sz="2000" dirty="0"/>
              <a:t>Terminologie</a:t>
            </a:r>
          </a:p>
          <a:p>
            <a:pPr>
              <a:lnSpc>
                <a:spcPct val="80000"/>
              </a:lnSpc>
            </a:pPr>
            <a:r>
              <a:rPr lang="cs-CZ" altLang="cs-CZ" sz="2000" dirty="0"/>
              <a:t>Jídlo (soustava chodů, která se konzumuje v určitou denní dobu – snídaně…. </a:t>
            </a:r>
          </a:p>
          <a:p>
            <a:pPr>
              <a:lnSpc>
                <a:spcPct val="80000"/>
              </a:lnSpc>
            </a:pPr>
            <a:r>
              <a:rPr lang="cs-CZ" altLang="cs-CZ" sz="2000" dirty="0"/>
              <a:t>Chod je pokrm ( polévka ) nebo sestava pokrmů ( </a:t>
            </a:r>
            <a:r>
              <a:rPr lang="cs-CZ" altLang="cs-CZ" sz="2000" dirty="0" err="1"/>
              <a:t>vepřo</a:t>
            </a:r>
            <a:r>
              <a:rPr lang="cs-CZ" altLang="cs-CZ" sz="2000" dirty="0"/>
              <a:t>, knedlo , zelo), které se konzumují jako jedna součást denního jídla</a:t>
            </a:r>
          </a:p>
          <a:p>
            <a:pPr>
              <a:lnSpc>
                <a:spcPct val="80000"/>
              </a:lnSpc>
            </a:pPr>
            <a:r>
              <a:rPr lang="cs-CZ" altLang="cs-CZ" sz="2000" dirty="0"/>
              <a:t>Pokrm je potravina nebo směs potravin určitým způsobem upravená ke spotřebě ( polévka, smažený řízek, zeleninový salát, jablko – kombinace pokrmů (chod)</a:t>
            </a:r>
          </a:p>
          <a:p>
            <a:pPr>
              <a:lnSpc>
                <a:spcPct val="80000"/>
              </a:lnSpc>
            </a:pPr>
            <a:endParaRPr lang="cs-CZ" altLang="cs-CZ" sz="2000" dirty="0"/>
          </a:p>
          <a:p>
            <a:pPr>
              <a:lnSpc>
                <a:spcPct val="80000"/>
              </a:lnSpc>
            </a:pPr>
            <a:r>
              <a:rPr lang="cs-CZ" altLang="cs-CZ" sz="2000" dirty="0"/>
              <a:t>Obiloviny x obilniny</a:t>
            </a:r>
          </a:p>
          <a:p>
            <a:pPr>
              <a:lnSpc>
                <a:spcPct val="80000"/>
              </a:lnSpc>
            </a:pPr>
            <a:r>
              <a:rPr lang="cs-CZ" altLang="cs-CZ" sz="2000" dirty="0"/>
              <a:t>Luštěniny x luskoviny</a:t>
            </a:r>
          </a:p>
          <a:p>
            <a:pPr>
              <a:lnSpc>
                <a:spcPct val="80000"/>
              </a:lnSpc>
            </a:pPr>
            <a:r>
              <a:rPr lang="cs-CZ" altLang="cs-CZ" sz="2000" dirty="0"/>
              <a:t>Minerály x minerálie x m. látky</a:t>
            </a:r>
          </a:p>
          <a:p>
            <a:pPr>
              <a:lnSpc>
                <a:spcPct val="80000"/>
              </a:lnSpc>
            </a:pPr>
            <a:r>
              <a:rPr lang="cs-CZ" altLang="cs-CZ" sz="2000" dirty="0"/>
              <a:t>Sacharidy x cukry x uhlohydráty x </a:t>
            </a:r>
            <a:r>
              <a:rPr lang="cs-CZ" altLang="cs-CZ" sz="2000" dirty="0" err="1"/>
              <a:t>karbohydráty</a:t>
            </a:r>
            <a:r>
              <a:rPr lang="cs-CZ" altLang="cs-CZ" sz="2000" dirty="0"/>
              <a:t> x uhlovodany x </a:t>
            </a:r>
            <a:r>
              <a:rPr lang="cs-CZ" altLang="cs-CZ" sz="2000" dirty="0" smtClean="0"/>
              <a:t>glycidy</a:t>
            </a:r>
          </a:p>
          <a:p>
            <a:pPr>
              <a:lnSpc>
                <a:spcPct val="80000"/>
              </a:lnSpc>
            </a:pPr>
            <a:r>
              <a:rPr lang="cs-CZ" altLang="cs-CZ" sz="2000" dirty="0" smtClean="0"/>
              <a:t>Kalorie – energie - jouly</a:t>
            </a:r>
            <a:endParaRPr lang="cs-CZ" altLang="cs-CZ" sz="2000" dirty="0"/>
          </a:p>
          <a:p>
            <a:pPr>
              <a:lnSpc>
                <a:spcPct val="80000"/>
              </a:lnSpc>
            </a:pPr>
            <a:endParaRPr lang="cs-CZ" altLang="cs-CZ" sz="2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p:txBody>
          <a:bodyPr/>
          <a:lstStyle/>
          <a:p>
            <a:r>
              <a:rPr lang="cs-CZ" altLang="cs-CZ" sz="2400" b="1" i="1"/>
              <a:t>Označování potravin z hlediska obsahu lepku</a:t>
            </a:r>
            <a:br>
              <a:rPr lang="cs-CZ" altLang="cs-CZ" sz="2400" b="1" i="1"/>
            </a:br>
            <a:r>
              <a:rPr lang="cs-CZ" altLang="cs-CZ" sz="2400" b="1"/>
              <a:t>03. 02. 2012 </a:t>
            </a:r>
            <a:r>
              <a:rPr lang="cs-CZ" altLang="cs-CZ" sz="2400"/>
              <a:t/>
            </a:r>
            <a:br>
              <a:rPr lang="cs-CZ" altLang="cs-CZ" sz="2400"/>
            </a:br>
            <a:r>
              <a:rPr lang="cs-CZ" altLang="cs-CZ" sz="2400"/>
              <a:t> </a:t>
            </a:r>
            <a:br>
              <a:rPr lang="cs-CZ" altLang="cs-CZ" sz="2400"/>
            </a:br>
            <a:endParaRPr lang="cs-CZ" altLang="cs-CZ" sz="2400"/>
          </a:p>
        </p:txBody>
      </p:sp>
      <p:sp>
        <p:nvSpPr>
          <p:cNvPr id="712707" name="Rectangle 3"/>
          <p:cNvSpPr>
            <a:spLocks noGrp="1" noChangeArrowheads="1"/>
          </p:cNvSpPr>
          <p:nvPr>
            <p:ph type="body" idx="1"/>
          </p:nvPr>
        </p:nvSpPr>
        <p:spPr/>
        <p:txBody>
          <a:bodyPr/>
          <a:lstStyle/>
          <a:p>
            <a:pPr>
              <a:lnSpc>
                <a:spcPct val="80000"/>
              </a:lnSpc>
              <a:buFontTx/>
              <a:buNone/>
            </a:pPr>
            <a:r>
              <a:rPr lang="cs-CZ" altLang="cs-CZ" sz="2000"/>
              <a:t> </a:t>
            </a:r>
            <a:endParaRPr lang="cs-CZ" altLang="cs-CZ" sz="2000" b="1" i="1"/>
          </a:p>
          <a:p>
            <a:pPr>
              <a:lnSpc>
                <a:spcPct val="80000"/>
              </a:lnSpc>
              <a:buFontTx/>
              <a:buNone/>
            </a:pPr>
            <a:r>
              <a:rPr lang="cs-CZ" altLang="cs-CZ" sz="2000"/>
              <a:t>1. ledna 2012 vstoupilo v platnost nařízení (ES) č. 41/2009 ze dne 20. ledna 2009 o složení a označování potravin vhodných pro osoby s nesnášenlivostí lepku, které stanovuje jednotná evropská pravidla na složení a označování potravin z hlediska obsahu lepku.</a:t>
            </a:r>
          </a:p>
          <a:p>
            <a:pPr>
              <a:lnSpc>
                <a:spcPct val="80000"/>
              </a:lnSpc>
            </a:pPr>
            <a:r>
              <a:rPr lang="cs-CZ" altLang="cs-CZ" sz="2000"/>
              <a:t>Výše uvedené nařízení v podstatě nahrazuje předchozí národní požadavky stanovené vyhláškou Ministerstva zdravotnictví č. 54/2004 Sb. o potravinách určených pro zvláštní výživu a o způsobu jejich použití (část 7 vyhl. č. 54/2004 Sb. - POTRAVINY BEZLEPKOVÉ).</a:t>
            </a:r>
            <a:endParaRPr lang="cs-CZ" altLang="cs-CZ" sz="2000" b="1"/>
          </a:p>
          <a:p>
            <a:pPr>
              <a:lnSpc>
                <a:spcPct val="80000"/>
              </a:lnSpc>
            </a:pPr>
            <a:r>
              <a:rPr lang="cs-CZ" altLang="cs-CZ" sz="2000" b="1"/>
              <a:t>Nařízení (ES) č. 41/2009 stanovuje rozdílné požadavky pro:</a:t>
            </a:r>
          </a:p>
          <a:p>
            <a:pPr>
              <a:lnSpc>
                <a:spcPct val="80000"/>
              </a:lnSpc>
            </a:pPr>
            <a:r>
              <a:rPr lang="cs-CZ" altLang="cs-CZ" sz="2000" b="1"/>
              <a:t>potraviny pro zvláštní výživu určené pro osoby s nesnášenlivostí lepku</a:t>
            </a:r>
            <a:r>
              <a:rPr lang="cs-CZ" altLang="cs-CZ" sz="2000"/>
              <a:t> </a:t>
            </a:r>
            <a:endParaRPr lang="cs-CZ" altLang="cs-CZ" sz="2000" b="1"/>
          </a:p>
          <a:p>
            <a:pPr>
              <a:lnSpc>
                <a:spcPct val="80000"/>
              </a:lnSpc>
            </a:pPr>
            <a:r>
              <a:rPr lang="cs-CZ" altLang="cs-CZ" sz="2000" b="1"/>
              <a:t>potraviny určené pro běžnou spotřebu a potraviny pro zvláštní výživu, které nejsou určeny pro osoby s nesnášenlivostí lepku </a:t>
            </a:r>
            <a:endParaRPr lang="cs-CZ" altLang="cs-CZ" sz="2000"/>
          </a:p>
          <a:p>
            <a:pPr>
              <a:lnSpc>
                <a:spcPct val="80000"/>
              </a:lnSpc>
            </a:pPr>
            <a:endParaRPr lang="cs-CZ" altLang="cs-CZ" sz="200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p:txBody>
          <a:bodyPr/>
          <a:lstStyle/>
          <a:p>
            <a:r>
              <a:rPr lang="cs-CZ" altLang="cs-CZ" sz="2000" b="1"/>
              <a:t>Potraviny pro zvláštní výživu určené pro osoby s nesnášenlivostí lepku</a:t>
            </a:r>
            <a:br>
              <a:rPr lang="cs-CZ" altLang="cs-CZ" sz="2000" b="1"/>
            </a:br>
            <a:r>
              <a:rPr lang="cs-CZ" altLang="cs-CZ" sz="2000">
                <a:latin typeface="Garamond" panose="02020404030301010803" pitchFamily="18" charset="0"/>
              </a:rPr>
              <a:t/>
            </a:r>
            <a:br>
              <a:rPr lang="cs-CZ" altLang="cs-CZ" sz="2000">
                <a:latin typeface="Garamond" panose="02020404030301010803" pitchFamily="18" charset="0"/>
              </a:rPr>
            </a:br>
            <a:endParaRPr lang="cs-CZ" altLang="cs-CZ" sz="2000">
              <a:latin typeface="Garamond" panose="02020404030301010803" pitchFamily="18" charset="0"/>
            </a:endParaRPr>
          </a:p>
        </p:txBody>
      </p:sp>
      <p:sp>
        <p:nvSpPr>
          <p:cNvPr id="714755" name="Rectangle 3"/>
          <p:cNvSpPr>
            <a:spLocks noGrp="1" noChangeArrowheads="1"/>
          </p:cNvSpPr>
          <p:nvPr>
            <p:ph type="body" idx="1"/>
          </p:nvPr>
        </p:nvSpPr>
        <p:spPr/>
        <p:txBody>
          <a:bodyPr/>
          <a:lstStyle/>
          <a:p>
            <a:pPr>
              <a:lnSpc>
                <a:spcPct val="80000"/>
              </a:lnSpc>
            </a:pPr>
            <a:r>
              <a:rPr lang="cs-CZ" altLang="cs-CZ" sz="1800"/>
              <a:t>Nařízení (ES) č. 41/2009 stanovuje u </a:t>
            </a:r>
            <a:r>
              <a:rPr lang="cs-CZ" altLang="cs-CZ" sz="1800">
                <a:solidFill>
                  <a:schemeClr val="hlink"/>
                </a:solidFill>
              </a:rPr>
              <a:t>potravin pro zvláštní výživu</a:t>
            </a:r>
            <a:r>
              <a:rPr lang="cs-CZ" altLang="cs-CZ" sz="1800"/>
              <a:t> rozdílné požadavky na označování a obsah lepku v závislosti na použité surovině:</a:t>
            </a:r>
            <a:endParaRPr lang="cs-CZ" altLang="cs-CZ" sz="1800" b="1"/>
          </a:p>
          <a:p>
            <a:pPr>
              <a:lnSpc>
                <a:spcPct val="80000"/>
              </a:lnSpc>
            </a:pPr>
            <a:r>
              <a:rPr lang="cs-CZ" altLang="cs-CZ" sz="1800" b="1"/>
              <a:t>Označení „VELMI NÍZKÝ OBSAH LEPKU“</a:t>
            </a:r>
            <a:r>
              <a:rPr lang="cs-CZ" altLang="cs-CZ" sz="1800"/>
              <a:t> je vyhrazeno pro potraviny ze speciálně upravených složek vyrobených z pšenice, žita, ječmene, ovsa nebo jejich kříženců, u kterých byl obsah lepku zpravidla snížen technologickou úpravou. Výše uvedené o</a:t>
            </a:r>
            <a:r>
              <a:rPr lang="cs-CZ" altLang="cs-CZ" sz="1800" b="1"/>
              <a:t>značení</a:t>
            </a:r>
            <a:r>
              <a:rPr lang="cs-CZ" altLang="cs-CZ" sz="1800"/>
              <a:t> nelze použít u potravin, které neobsahují žádnou složku z pšenice ječmene, ovsa, žita nebo jejich kříženců.</a:t>
            </a:r>
            <a:r>
              <a:rPr lang="cs-CZ" altLang="cs-CZ" sz="2000">
                <a:solidFill>
                  <a:schemeClr val="hlink"/>
                </a:solidFill>
              </a:rPr>
              <a:t>Obsah lepku musí činit max. 100 mg/kg v potravině ve stavu, v němž je prodávána konečném spotřebiteli.</a:t>
            </a:r>
            <a:endParaRPr lang="cs-CZ" altLang="cs-CZ" sz="2000" b="1" i="1">
              <a:solidFill>
                <a:schemeClr val="hlink"/>
              </a:solidFill>
            </a:endParaRPr>
          </a:p>
          <a:p>
            <a:pPr>
              <a:lnSpc>
                <a:spcPct val="80000"/>
              </a:lnSpc>
            </a:pPr>
            <a:r>
              <a:rPr lang="cs-CZ" altLang="cs-CZ" sz="1800" b="1" i="1"/>
              <a:t>Pouze v případě, že obsah lepku nepřevyšuje 20 mg/kg, lze použít označení „bez lepku“. Totožná pravidla platí rovněž pro potraviny, které obsahují jak složky nahrazující pšenici, ječmen, žito a oves, tak složky se speciálně upraveným obsahem lepku.</a:t>
            </a:r>
            <a:endParaRPr lang="cs-CZ" altLang="cs-CZ" sz="1800" b="1"/>
          </a:p>
          <a:p>
            <a:pPr>
              <a:lnSpc>
                <a:spcPct val="80000"/>
              </a:lnSpc>
            </a:pPr>
            <a:r>
              <a:rPr lang="cs-CZ" altLang="cs-CZ" sz="1800" b="1"/>
              <a:t>Označení „BEZ LEPKU“</a:t>
            </a:r>
            <a:r>
              <a:rPr lang="cs-CZ" altLang="cs-CZ" sz="1800"/>
              <a:t> je primárně určeno pro potraviny, které neobsahují pšenici, ječmen, žito, oves nebo jejich křížence a obsahují jiné složky nahrazující pšenici, ječmen, žito a oves (tzn. přirozeně bezlepkové suroviny). </a:t>
            </a:r>
            <a:r>
              <a:rPr lang="cs-CZ" altLang="cs-CZ" sz="2000">
                <a:solidFill>
                  <a:schemeClr val="hlink"/>
                </a:solidFill>
              </a:rPr>
              <a:t>Obsah lepku musí činit max. 20 mg/kg v potravině ve stavu</a:t>
            </a:r>
            <a:r>
              <a:rPr lang="cs-CZ" altLang="cs-CZ" sz="1800"/>
              <a:t>, v němž je prodávána konečném spotřebiteli.</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p:txBody>
          <a:bodyPr/>
          <a:lstStyle/>
          <a:p>
            <a:endParaRPr lang="cs-CZ" altLang="cs-CZ"/>
          </a:p>
        </p:txBody>
      </p:sp>
      <p:sp>
        <p:nvSpPr>
          <p:cNvPr id="716803" name="Rectangle 3"/>
          <p:cNvSpPr>
            <a:spLocks noGrp="1" noChangeArrowheads="1"/>
          </p:cNvSpPr>
          <p:nvPr>
            <p:ph type="body" idx="1"/>
          </p:nvPr>
        </p:nvSpPr>
        <p:spPr/>
        <p:txBody>
          <a:bodyPr/>
          <a:lstStyle/>
          <a:p>
            <a:pPr>
              <a:lnSpc>
                <a:spcPct val="80000"/>
              </a:lnSpc>
            </a:pPr>
            <a:r>
              <a:rPr lang="cs-CZ" altLang="cs-CZ" sz="2000" b="1"/>
              <a:t>Zvláštní požadavky na oves určený pro výrobu potravin pro zvláštní výživu určených pro celiaky</a:t>
            </a:r>
          </a:p>
          <a:p>
            <a:pPr>
              <a:lnSpc>
                <a:spcPct val="80000"/>
              </a:lnSpc>
            </a:pPr>
            <a:r>
              <a:rPr lang="cs-CZ" altLang="cs-CZ" sz="2000"/>
              <a:t>Většina osob, ale ne všechny, s nesnášenlivostí lepku může do své </a:t>
            </a:r>
            <a:r>
              <a:rPr lang="cs-CZ" altLang="cs-CZ" sz="2000">
                <a:solidFill>
                  <a:schemeClr val="folHlink"/>
                </a:solidFill>
              </a:rPr>
              <a:t>stravy zařadit oves</a:t>
            </a:r>
            <a:r>
              <a:rPr lang="cs-CZ" altLang="cs-CZ" sz="2000"/>
              <a:t>, aniž by pocítily nepříznivé účinky na své zdraví. Otázka vhodnosti ječmene ve stravě při celiakii je předmětem pokračujícího studia a zkoumání vědců. Velkým problémem je však </a:t>
            </a:r>
            <a:r>
              <a:rPr lang="cs-CZ" altLang="cs-CZ" sz="2000">
                <a:solidFill>
                  <a:schemeClr val="folHlink"/>
                </a:solidFill>
              </a:rPr>
              <a:t>kontaminace </a:t>
            </a:r>
            <a:r>
              <a:rPr lang="cs-CZ" altLang="cs-CZ" sz="2000"/>
              <a:t>ovsa pšenicí, žitem nebo ječmenem, ke které může dojít během sklizně, přepravy, skladování a zpracování. Nařízení (ES) č. 41/2009 proto povoluje použít při výrobě potravin pro zvláštní výživu určených pro osoby s nesnášenlivostí lepku oves, avšak stanovuje zvláštní požadavky na oves určený k výrobě potravin pro zvláštní výživu pro osoby s nesnášenlivostí lepku:</a:t>
            </a:r>
          </a:p>
          <a:p>
            <a:pPr>
              <a:lnSpc>
                <a:spcPct val="80000"/>
              </a:lnSpc>
            </a:pPr>
            <a:r>
              <a:rPr lang="cs-CZ" altLang="cs-CZ" sz="2000"/>
              <a:t>Oves určený pro výrobu potravin pro zvláštní výživu určených pro celiaky musí být </a:t>
            </a:r>
            <a:r>
              <a:rPr lang="cs-CZ" altLang="cs-CZ" sz="2000">
                <a:solidFill>
                  <a:schemeClr val="folHlink"/>
                </a:solidFill>
              </a:rPr>
              <a:t>speciálně vyroben</a:t>
            </a:r>
            <a:r>
              <a:rPr lang="cs-CZ" altLang="cs-CZ" sz="2000"/>
              <a:t>, připraven nebo zpracován tak, aby bylo zamezeno kontaminaci pšenicí, ječmenem, žitem nebo jejich kříženci. </a:t>
            </a:r>
            <a:r>
              <a:rPr lang="cs-CZ" altLang="cs-CZ" sz="2000">
                <a:solidFill>
                  <a:schemeClr val="folHlink"/>
                </a:solidFill>
              </a:rPr>
              <a:t>Obsah lepku musí činit max. 20 mg/kg. </a:t>
            </a:r>
          </a:p>
          <a:p>
            <a:pPr>
              <a:lnSpc>
                <a:spcPct val="80000"/>
              </a:lnSpc>
            </a:pPr>
            <a:endParaRPr lang="cs-CZ" altLang="cs-CZ" sz="2000">
              <a:solidFill>
                <a:schemeClr val="folHlink"/>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Nadpis 1"/>
          <p:cNvSpPr>
            <a:spLocks noGrp="1"/>
          </p:cNvSpPr>
          <p:nvPr>
            <p:ph type="title" idx="4294967295"/>
          </p:nvPr>
        </p:nvSpPr>
        <p:spPr/>
        <p:txBody>
          <a:bodyPr lIns="92075" tIns="46038" rIns="92075" bIns="46038" anchor="b"/>
          <a:lstStyle/>
          <a:p>
            <a:r>
              <a:rPr lang="cs-CZ" altLang="cs-CZ" sz="2400" b="1" u="sng"/>
              <a:t>Alternativní způsoby značení:</a:t>
            </a:r>
            <a:br>
              <a:rPr lang="cs-CZ" altLang="cs-CZ" sz="2400" b="1" u="sng"/>
            </a:br>
            <a:r>
              <a:rPr lang="cs-CZ" altLang="cs-CZ" sz="2400" b="1" u="sng"/>
              <a:t/>
            </a:r>
            <a:br>
              <a:rPr lang="cs-CZ" altLang="cs-CZ" sz="2400" b="1" u="sng"/>
            </a:br>
            <a:endParaRPr lang="cs-CZ" altLang="cs-CZ" sz="2400" b="1" u="sng"/>
          </a:p>
        </p:txBody>
      </p:sp>
      <p:sp>
        <p:nvSpPr>
          <p:cNvPr id="3" name="Zástupný symbol pro obsah 2"/>
          <p:cNvSpPr>
            <a:spLocks noGrp="1"/>
          </p:cNvSpPr>
          <p:nvPr>
            <p:ph idx="4294967295"/>
          </p:nvPr>
        </p:nvSpPr>
        <p:spPr>
          <a:xfrm>
            <a:off x="684213" y="1628775"/>
            <a:ext cx="7772400" cy="3733800"/>
          </a:xfrm>
        </p:spPr>
        <p:txBody>
          <a:bodyPr lIns="92075" tIns="46038" rIns="92075" bIns="46038"/>
          <a:lstStyle/>
          <a:p>
            <a:pPr marL="0" indent="0">
              <a:buFontTx/>
              <a:buNone/>
            </a:pPr>
            <a:r>
              <a:rPr lang="cs-CZ" altLang="cs-CZ" sz="1600" b="1" u="sng">
                <a:solidFill>
                  <a:schemeClr val="tx2"/>
                </a:solidFill>
              </a:rPr>
              <a:t>Alternativní způsoby značení:</a:t>
            </a:r>
          </a:p>
          <a:p>
            <a:pPr marL="0" indent="0">
              <a:buFontTx/>
              <a:buNone/>
            </a:pPr>
            <a:endParaRPr lang="cs-CZ" altLang="cs-CZ" sz="1600" b="1" u="sng">
              <a:solidFill>
                <a:schemeClr val="tx2"/>
              </a:solidFill>
            </a:endParaRPr>
          </a:p>
          <a:p>
            <a:pPr marL="0" indent="0">
              <a:lnSpc>
                <a:spcPct val="80000"/>
              </a:lnSpc>
              <a:buFont typeface="Wingdings 2" panose="05020102010507070707" pitchFamily="18" charset="2"/>
              <a:buNone/>
            </a:pPr>
            <a:r>
              <a:rPr lang="cs-CZ" altLang="cs-CZ" sz="1400" b="1"/>
              <a:t>= dobrovolné údaje nad rámec požadavků nařízení č. 41/2009 (tj. „bez lepku“, „velmi nízký obsah lepku“) - k usnadnění orientace spotřebitele: </a:t>
            </a:r>
          </a:p>
          <a:p>
            <a:pPr marL="0" indent="0">
              <a:lnSpc>
                <a:spcPct val="80000"/>
              </a:lnSpc>
              <a:buFont typeface="Wingdings 2" panose="05020102010507070707" pitchFamily="18" charset="2"/>
              <a:buNone/>
            </a:pPr>
            <a:endParaRPr lang="cs-CZ" altLang="cs-CZ" sz="1400" b="1"/>
          </a:p>
          <a:p>
            <a:pPr marL="0" indent="0">
              <a:lnSpc>
                <a:spcPct val="80000"/>
              </a:lnSpc>
              <a:buFont typeface="Wingdings" panose="05000000000000000000" pitchFamily="2" charset="2"/>
              <a:buChar char="§"/>
            </a:pPr>
            <a:r>
              <a:rPr lang="cs-CZ" altLang="cs-CZ" sz="1400"/>
              <a:t>např.  logo přeškrtnutého klasu, údaje: „vhodné pro  bezlepkovou dietu“, „vhodné pro celiaky“ apod. </a:t>
            </a:r>
          </a:p>
          <a:p>
            <a:pPr marL="0" indent="0">
              <a:lnSpc>
                <a:spcPct val="80000"/>
              </a:lnSpc>
              <a:buFont typeface="Wingdings" panose="05000000000000000000" pitchFamily="2" charset="2"/>
              <a:buChar char="§"/>
            </a:pPr>
            <a:endParaRPr lang="cs-CZ" altLang="cs-CZ" sz="1400"/>
          </a:p>
          <a:p>
            <a:pPr marL="0" indent="0">
              <a:lnSpc>
                <a:spcPct val="80000"/>
              </a:lnSpc>
              <a:buFontTx/>
              <a:buNone/>
            </a:pPr>
            <a:endParaRPr lang="cs-CZ" altLang="cs-CZ" sz="1400">
              <a:solidFill>
                <a:schemeClr val="accent2"/>
              </a:solidFill>
            </a:endParaRPr>
          </a:p>
          <a:p>
            <a:pPr marL="0" indent="0">
              <a:lnSpc>
                <a:spcPct val="80000"/>
              </a:lnSpc>
              <a:buFontTx/>
              <a:buNone/>
            </a:pPr>
            <a:r>
              <a:rPr lang="cs-CZ" altLang="cs-CZ" sz="1400">
                <a:solidFill>
                  <a:schemeClr val="accent2"/>
                </a:solidFill>
              </a:rPr>
              <a:t> </a:t>
            </a:r>
          </a:p>
          <a:p>
            <a:pPr marL="0" indent="0">
              <a:lnSpc>
                <a:spcPct val="80000"/>
              </a:lnSpc>
              <a:buFont typeface="Wingdings 2" panose="05020102010507070707" pitchFamily="18" charset="2"/>
              <a:buNone/>
            </a:pPr>
            <a:endParaRPr lang="cs-CZ" altLang="cs-CZ" sz="1400" b="1" u="sng">
              <a:solidFill>
                <a:schemeClr val="accent2"/>
              </a:solidFill>
            </a:endParaRPr>
          </a:p>
          <a:p>
            <a:pPr marL="0" indent="0">
              <a:lnSpc>
                <a:spcPct val="80000"/>
              </a:lnSpc>
              <a:buFont typeface="Wingdings 2" panose="05020102010507070707" pitchFamily="18" charset="2"/>
              <a:buNone/>
            </a:pPr>
            <a:r>
              <a:rPr lang="cs-CZ" altLang="cs-CZ" sz="1400" b="1" u="sng">
                <a:solidFill>
                  <a:schemeClr val="accent2"/>
                </a:solidFill>
              </a:rPr>
              <a:t>Obecná pravidla:</a:t>
            </a:r>
          </a:p>
          <a:p>
            <a:pPr marL="0" indent="0">
              <a:lnSpc>
                <a:spcPct val="80000"/>
              </a:lnSpc>
              <a:buFont typeface="Wingdings" panose="05000000000000000000" pitchFamily="2" charset="2"/>
              <a:buChar char="§"/>
            </a:pPr>
            <a:r>
              <a:rPr lang="cs-CZ" altLang="cs-CZ" sz="1400">
                <a:solidFill>
                  <a:schemeClr val="accent2"/>
                </a:solidFill>
              </a:rPr>
              <a:t>Lze  použít  za  předpokladu, že  nebude uvádět   spotřebitele  v  omyl.</a:t>
            </a:r>
          </a:p>
          <a:p>
            <a:pPr marL="0" indent="0">
              <a:lnSpc>
                <a:spcPct val="80000"/>
              </a:lnSpc>
              <a:buFont typeface="Wingdings" panose="05000000000000000000" pitchFamily="2" charset="2"/>
              <a:buChar char="§"/>
            </a:pPr>
            <a:r>
              <a:rPr lang="cs-CZ" altLang="cs-CZ" sz="1400">
                <a:solidFill>
                  <a:schemeClr val="accent2"/>
                </a:solidFill>
              </a:rPr>
              <a:t>Vždy  by  mělo  být doplněno předepsaným označením  dle   nařízení (ES) č. 41/2009: „bez lepku“, „velmi  nízký  obsah lepku.“</a:t>
            </a:r>
          </a:p>
          <a:p>
            <a:pPr marL="0" indent="0">
              <a:lnSpc>
                <a:spcPct val="80000"/>
              </a:lnSpc>
              <a:buFontTx/>
              <a:buNone/>
            </a:pPr>
            <a:r>
              <a:rPr lang="cs-CZ" altLang="cs-CZ" sz="1400" i="1" u="sng">
                <a:solidFill>
                  <a:schemeClr val="accent2"/>
                </a:solidFill>
              </a:rPr>
              <a:t>Poznámka: </a:t>
            </a:r>
            <a:r>
              <a:rPr lang="cs-CZ" altLang="cs-CZ" sz="1400" i="1">
                <a:solidFill>
                  <a:schemeClr val="accent2"/>
                </a:solidFill>
              </a:rPr>
              <a:t>Označení „gluten-free“   významově  rovnocenné označení „BEZ LEPKU“ -  musí splňovat  stejné požadavky.</a:t>
            </a:r>
          </a:p>
          <a:p>
            <a:pPr marL="0" indent="0">
              <a:buFontTx/>
              <a:buNone/>
            </a:pPr>
            <a:endParaRPr lang="cs-CZ" altLang="cs-CZ" sz="1600" b="1" u="sng">
              <a:solidFill>
                <a:schemeClr val="tx2"/>
              </a:solidFill>
            </a:endParaRPr>
          </a:p>
        </p:txBody>
      </p:sp>
      <p:sp>
        <p:nvSpPr>
          <p:cNvPr id="811012"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pic>
        <p:nvPicPr>
          <p:cNvPr id="8110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3141663"/>
            <a:ext cx="863600" cy="89376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p:txBody>
          <a:bodyPr/>
          <a:lstStyle/>
          <a:p>
            <a:endParaRPr lang="cs-CZ" altLang="cs-CZ"/>
          </a:p>
        </p:txBody>
      </p:sp>
      <p:sp>
        <p:nvSpPr>
          <p:cNvPr id="718851" name="Rectangle 3"/>
          <p:cNvSpPr>
            <a:spLocks noGrp="1" noChangeArrowheads="1"/>
          </p:cNvSpPr>
          <p:nvPr>
            <p:ph type="body" idx="1"/>
          </p:nvPr>
        </p:nvSpPr>
        <p:spPr/>
        <p:txBody>
          <a:bodyPr/>
          <a:lstStyle/>
          <a:p>
            <a:pPr>
              <a:lnSpc>
                <a:spcPct val="80000"/>
              </a:lnSpc>
            </a:pPr>
            <a:r>
              <a:rPr lang="cs-CZ" altLang="cs-CZ" sz="2000"/>
              <a:t>Požadavek na deklaraci alergenní složky se neuplatňuje rovněž v případě některých potravin, kterých bylo prokázáno, že v důsledku </a:t>
            </a:r>
            <a:r>
              <a:rPr lang="cs-CZ" altLang="cs-CZ" sz="2000">
                <a:solidFill>
                  <a:schemeClr val="folHlink"/>
                </a:solidFill>
              </a:rPr>
              <a:t>použité technologie výroby</a:t>
            </a:r>
            <a:r>
              <a:rPr lang="cs-CZ" altLang="cs-CZ" sz="2000"/>
              <a:t> již výsledná potravina neobsahuje rezidua alergenních látek původně obsažených v surovině. V případě obilovin obsahujících lepek se jedná o tyto konkrétní potraviny vymezené vyhláškou č. 113/2005 Sb.:</a:t>
            </a:r>
          </a:p>
          <a:p>
            <a:pPr>
              <a:lnSpc>
                <a:spcPct val="80000"/>
              </a:lnSpc>
            </a:pPr>
            <a:r>
              <a:rPr lang="cs-CZ" altLang="cs-CZ" sz="2000"/>
              <a:t>glukózový sirup a dextrosa z pšenice</a:t>
            </a:r>
          </a:p>
          <a:p>
            <a:pPr>
              <a:lnSpc>
                <a:spcPct val="80000"/>
              </a:lnSpc>
            </a:pPr>
            <a:r>
              <a:rPr lang="cs-CZ" altLang="cs-CZ" sz="2000"/>
              <a:t>maltodextriny na bázi pšenice</a:t>
            </a:r>
          </a:p>
          <a:p>
            <a:pPr>
              <a:lnSpc>
                <a:spcPct val="80000"/>
              </a:lnSpc>
            </a:pPr>
            <a:r>
              <a:rPr lang="cs-CZ" altLang="cs-CZ" sz="2000"/>
              <a:t>glukózový sirup vyrobený z ječného škrobu</a:t>
            </a:r>
          </a:p>
          <a:p>
            <a:pPr>
              <a:lnSpc>
                <a:spcPct val="80000"/>
              </a:lnSpc>
            </a:pPr>
            <a:r>
              <a:rPr lang="cs-CZ" altLang="cs-CZ" sz="2000"/>
              <a:t>obiloviny používané k výrobě destilátů nebo lihu zemědělského původu pro lihoviny a jiné alkoholické nápoje</a:t>
            </a:r>
          </a:p>
          <a:p>
            <a:pPr>
              <a:lnSpc>
                <a:spcPct val="80000"/>
              </a:lnSpc>
            </a:pPr>
            <a:r>
              <a:rPr lang="cs-CZ" altLang="cs-CZ" sz="2000"/>
              <a:t>Všechny výše uvedené výjimky byly podloženy nezávislým vědeckým stanoviskem Evropského úřadu pro bezpečnost potravin (EFSA).</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85738" y="122238"/>
            <a:ext cx="8229600" cy="1143000"/>
          </a:xfrm>
          <a:noFill/>
        </p:spPr>
        <p:txBody>
          <a:bodyPr rtlCol="0">
            <a:normAutofit fontScale="90000"/>
          </a:bodyPr>
          <a:lstStyle/>
          <a:p>
            <a:pPr algn="l" fontAlgn="auto">
              <a:spcAft>
                <a:spcPts val="0"/>
              </a:spcAft>
              <a:defRPr/>
            </a:pPr>
            <a:r>
              <a:rPr lang="cs-CZ" sz="2400" b="1" cap="all">
                <a:effectLst>
                  <a:reflection blurRad="12700" stA="48000" endA="300" endPos="55000" dir="5400000" sy="-90000" algn="bl" rotWithShape="0"/>
                </a:effectLst>
                <a:latin typeface="+mj-lt"/>
              </a:rPr>
              <a:t/>
            </a:r>
            <a:br>
              <a:rPr lang="cs-CZ" sz="2400" b="1" cap="all">
                <a:effectLst>
                  <a:reflection blurRad="12700" stA="48000" endA="300" endPos="55000" dir="5400000" sy="-90000" algn="bl" rotWithShape="0"/>
                </a:effectLst>
                <a:latin typeface="+mj-lt"/>
              </a:rPr>
            </a:br>
            <a:r>
              <a:rPr lang="cs-CZ" sz="2400" b="1" cap="all">
                <a:effectLst>
                  <a:reflection blurRad="12700" stA="48000" endA="300" endPos="55000" dir="5400000" sy="-90000" algn="bl" rotWithShape="0"/>
                </a:effectLst>
                <a:latin typeface="+mj-lt"/>
              </a:rPr>
              <a:t/>
            </a:r>
            <a:br>
              <a:rPr lang="cs-CZ" sz="2400" b="1" cap="all">
                <a:effectLst>
                  <a:reflection blurRad="12700" stA="48000" endA="300" endPos="55000" dir="5400000" sy="-90000" algn="bl" rotWithShape="0"/>
                </a:effectLst>
                <a:latin typeface="+mj-lt"/>
              </a:rPr>
            </a:br>
            <a:r>
              <a:rPr lang="cs-CZ" sz="2400" b="1" cap="all">
                <a:effectLst>
                  <a:reflection blurRad="12700" stA="48000" endA="300" endPos="55000" dir="5400000" sy="-90000" algn="bl" rotWithShape="0"/>
                </a:effectLst>
                <a:latin typeface="+mj-lt"/>
              </a:rPr>
              <a:t/>
            </a:r>
            <a:br>
              <a:rPr lang="cs-CZ" sz="2400" b="1" cap="all">
                <a:effectLst>
                  <a:reflection blurRad="12700" stA="48000" endA="300" endPos="55000" dir="5400000" sy="-90000" algn="bl" rotWithShape="0"/>
                </a:effectLst>
                <a:latin typeface="+mj-lt"/>
              </a:rPr>
            </a:br>
            <a:endParaRPr lang="en-US" sz="3600" cap="all">
              <a:effectLst>
                <a:reflection blurRad="12700" stA="48000" endA="300" endPos="55000" dir="5400000" sy="-90000" algn="bl" rotWithShape="0"/>
              </a:effectLst>
              <a:latin typeface="+mj-lt"/>
            </a:endParaRPr>
          </a:p>
        </p:txBody>
      </p:sp>
      <p:sp>
        <p:nvSpPr>
          <p:cNvPr id="16387" name="Rectangle 3"/>
          <p:cNvSpPr>
            <a:spLocks noGrp="1" noChangeArrowheads="1"/>
          </p:cNvSpPr>
          <p:nvPr>
            <p:ph idx="4294967295"/>
          </p:nvPr>
        </p:nvSpPr>
        <p:spPr>
          <a:xfrm>
            <a:off x="250825" y="857250"/>
            <a:ext cx="8893175" cy="5238750"/>
          </a:xfrm>
        </p:spPr>
        <p:txBody>
          <a:bodyPr>
            <a:normAutofit/>
          </a:bodyPr>
          <a:lstStyle/>
          <a:p>
            <a:pPr marL="609600" indent="-609600" algn="just">
              <a:lnSpc>
                <a:spcPct val="80000"/>
              </a:lnSpc>
              <a:buClr>
                <a:srgbClr val="E7BC29"/>
              </a:buClr>
              <a:buFontTx/>
              <a:buNone/>
            </a:pPr>
            <a:r>
              <a:rPr lang="cs-CZ" altLang="cs-CZ" sz="1700">
                <a:latin typeface="Thorndale"/>
              </a:rPr>
              <a:t>                                                      </a:t>
            </a:r>
            <a:endParaRPr lang="cs-CZ" altLang="cs-CZ" sz="1700">
              <a:latin typeface="Garamond" panose="02020404030301010803" pitchFamily="18" charset="0"/>
            </a:endParaRPr>
          </a:p>
          <a:p>
            <a:pPr marL="609600" indent="-609600" algn="ctr">
              <a:lnSpc>
                <a:spcPct val="90000"/>
              </a:lnSpc>
              <a:buFontTx/>
              <a:buNone/>
            </a:pPr>
            <a:r>
              <a:rPr lang="cs-CZ" altLang="cs-CZ" sz="1900">
                <a:latin typeface="Garamond" panose="02020404030301010803" pitchFamily="18" charset="0"/>
              </a:rPr>
              <a:t> </a:t>
            </a:r>
            <a:r>
              <a:rPr lang="cs-CZ" altLang="cs-CZ" sz="1900" b="1" u="sng">
                <a:latin typeface="Garamond" panose="02020404030301010803" pitchFamily="18" charset="0"/>
              </a:rPr>
              <a:t>NAŘÍZENÍ KOMISE (ES) č. 41/2009</a:t>
            </a:r>
          </a:p>
          <a:p>
            <a:pPr marL="609600" indent="-609600" algn="ctr">
              <a:lnSpc>
                <a:spcPct val="90000"/>
              </a:lnSpc>
              <a:buFontTx/>
              <a:buNone/>
            </a:pPr>
            <a:r>
              <a:rPr lang="cs-CZ" altLang="cs-CZ" sz="1900" b="1" u="sng">
                <a:latin typeface="Garamond" panose="02020404030301010803" pitchFamily="18" charset="0"/>
              </a:rPr>
              <a:t>ze dne 20. ledna 2009</a:t>
            </a:r>
          </a:p>
          <a:p>
            <a:pPr marL="609600" indent="-609600" algn="ctr">
              <a:lnSpc>
                <a:spcPct val="90000"/>
              </a:lnSpc>
              <a:buFontTx/>
              <a:buNone/>
            </a:pPr>
            <a:r>
              <a:rPr lang="cs-CZ" altLang="cs-CZ" sz="1900" b="1" u="sng">
                <a:latin typeface="Garamond" panose="02020404030301010803" pitchFamily="18" charset="0"/>
              </a:rPr>
              <a:t>o složení a označování potravin vhodných pro osoby s nesnášenlivostí lepku</a:t>
            </a:r>
          </a:p>
          <a:p>
            <a:pPr marL="609600" indent="-609600">
              <a:lnSpc>
                <a:spcPct val="90000"/>
              </a:lnSpc>
              <a:buFontTx/>
              <a:buNone/>
            </a:pPr>
            <a:endParaRPr lang="cs-CZ" altLang="cs-CZ" sz="1900" b="1">
              <a:latin typeface="Garamond" panose="02020404030301010803" pitchFamily="18" charset="0"/>
            </a:endParaRPr>
          </a:p>
          <a:p>
            <a:pPr marL="609600" indent="-609600">
              <a:lnSpc>
                <a:spcPct val="90000"/>
              </a:lnSpc>
              <a:buFontTx/>
              <a:buNone/>
            </a:pPr>
            <a:r>
              <a:rPr lang="cs-CZ" altLang="cs-CZ" sz="1900" b="1">
                <a:latin typeface="Garamond" panose="02020404030301010803" pitchFamily="18" charset="0"/>
              </a:rPr>
              <a:t> 2 skupiny potravin :</a:t>
            </a:r>
          </a:p>
          <a:p>
            <a:pPr marL="609600" indent="-609600">
              <a:lnSpc>
                <a:spcPct val="90000"/>
              </a:lnSpc>
              <a:buFontTx/>
              <a:buNone/>
            </a:pPr>
            <a:r>
              <a:rPr lang="cs-CZ" altLang="cs-CZ" sz="1900" b="1">
                <a:latin typeface="Garamond" panose="02020404030301010803" pitchFamily="18" charset="0"/>
              </a:rPr>
              <a:t> </a:t>
            </a:r>
          </a:p>
          <a:p>
            <a:pPr marL="609600" indent="-609600">
              <a:lnSpc>
                <a:spcPct val="90000"/>
              </a:lnSpc>
              <a:buFontTx/>
              <a:buNone/>
            </a:pPr>
            <a:r>
              <a:rPr lang="cs-CZ" altLang="cs-CZ" sz="1900" b="1">
                <a:latin typeface="Garamond" panose="02020404030301010803" pitchFamily="18" charset="0"/>
              </a:rPr>
              <a:t>a) potraviny „s velmi nízkým obsahem lepku“ – potravina nesmí obsahovat více než 100 mg lepku/kg ve stavu, v němž je prodávána konečnému spotřebiteli  </a:t>
            </a:r>
          </a:p>
          <a:p>
            <a:pPr marL="609600" indent="-609600">
              <a:lnSpc>
                <a:spcPct val="90000"/>
              </a:lnSpc>
              <a:buFontTx/>
              <a:buNone/>
            </a:pPr>
            <a:r>
              <a:rPr lang="cs-CZ" altLang="cs-CZ" sz="1900" b="1">
                <a:latin typeface="Garamond" panose="02020404030301010803" pitchFamily="18" charset="0"/>
              </a:rPr>
              <a:t> </a:t>
            </a:r>
          </a:p>
          <a:p>
            <a:pPr marL="609600" indent="-609600">
              <a:lnSpc>
                <a:spcPct val="90000"/>
              </a:lnSpc>
              <a:buFontTx/>
              <a:buNone/>
            </a:pPr>
            <a:r>
              <a:rPr lang="cs-CZ" altLang="cs-CZ" sz="1900" b="1">
                <a:latin typeface="Garamond" panose="02020404030301010803" pitchFamily="18" charset="0"/>
              </a:rPr>
              <a:t>b) „bezlepkové potraviny“ - potravina nesmí obsahovat více než 20 mg lepku/kg  ve stavu, v němž je prodávána konečnému spotřebiteli</a:t>
            </a:r>
          </a:p>
          <a:p>
            <a:pPr marL="609600" indent="-609600">
              <a:lnSpc>
                <a:spcPct val="90000"/>
              </a:lnSpc>
              <a:buFontTx/>
              <a:buNone/>
            </a:pPr>
            <a:r>
              <a:rPr lang="cs-CZ" altLang="cs-CZ" sz="1900" b="1">
                <a:latin typeface="Garamond" panose="02020404030301010803" pitchFamily="18" charset="0"/>
              </a:rPr>
              <a:t> </a:t>
            </a:r>
          </a:p>
          <a:p>
            <a:pPr marL="609600" indent="-609600">
              <a:lnSpc>
                <a:spcPct val="90000"/>
              </a:lnSpc>
              <a:buFontTx/>
              <a:buNone/>
            </a:pPr>
            <a:r>
              <a:rPr lang="cs-CZ" altLang="cs-CZ" sz="1900" b="1">
                <a:latin typeface="Garamond" panose="02020404030301010803" pitchFamily="18" charset="0"/>
              </a:rPr>
              <a:t> </a:t>
            </a:r>
          </a:p>
          <a:p>
            <a:pPr marL="609600" indent="-609600">
              <a:lnSpc>
                <a:spcPct val="90000"/>
              </a:lnSpc>
              <a:buFontTx/>
              <a:buNone/>
            </a:pPr>
            <a:r>
              <a:rPr lang="cs-CZ" altLang="cs-CZ" sz="1900" b="1">
                <a:latin typeface="Garamond" panose="02020404030301010803" pitchFamily="18" charset="0"/>
              </a:rPr>
              <a:t>     Pokud je v potravině použit oves , pak  obsah lepku u použitého ovsa  nesmí být vyšší než 20 mg/kg .</a:t>
            </a:r>
          </a:p>
          <a:p>
            <a:pPr marL="609600" indent="-609600" algn="just">
              <a:lnSpc>
                <a:spcPct val="80000"/>
              </a:lnSpc>
              <a:buClr>
                <a:srgbClr val="E7BC29"/>
              </a:buClr>
              <a:buFontTx/>
              <a:buNone/>
            </a:pPr>
            <a:endParaRPr lang="cs-CZ" altLang="cs-CZ" sz="1700" b="1">
              <a:latin typeface="Thorndale"/>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ChangeArrowheads="1"/>
          </p:cNvSpPr>
          <p:nvPr>
            <p:ph type="title"/>
          </p:nvPr>
        </p:nvSpPr>
        <p:spPr/>
        <p:txBody>
          <a:bodyPr/>
          <a:lstStyle/>
          <a:p>
            <a:r>
              <a:rPr lang="cs-CZ" altLang="cs-CZ" sz="2000" b="1"/>
              <a:t>Preventivní označení alergenních složek (lepku)</a:t>
            </a:r>
            <a:br>
              <a:rPr lang="cs-CZ" altLang="cs-CZ" sz="2000" b="1"/>
            </a:br>
            <a:endParaRPr lang="cs-CZ" altLang="cs-CZ" sz="2000" b="1"/>
          </a:p>
        </p:txBody>
      </p:sp>
      <p:sp>
        <p:nvSpPr>
          <p:cNvPr id="720899" name="Rectangle 3"/>
          <p:cNvSpPr>
            <a:spLocks noGrp="1" noChangeArrowheads="1"/>
          </p:cNvSpPr>
          <p:nvPr>
            <p:ph type="body" idx="1"/>
          </p:nvPr>
        </p:nvSpPr>
        <p:spPr/>
        <p:txBody>
          <a:bodyPr/>
          <a:lstStyle/>
          <a:p>
            <a:pPr>
              <a:lnSpc>
                <a:spcPct val="80000"/>
              </a:lnSpc>
            </a:pPr>
            <a:r>
              <a:rPr lang="cs-CZ" altLang="cs-CZ" sz="1800"/>
              <a:t>Cílem preventivního značení je spotřebitele upozornit na riziko nezáměrné kontaminace potraviny alergenní složkou (lepkem) a umožnit tak osobám s alergií nebo nesnášenlivostí informovaný výběr potravin a předcházení nežádoucím reakcím na potravinu.</a:t>
            </a:r>
          </a:p>
          <a:p>
            <a:pPr>
              <a:lnSpc>
                <a:spcPct val="80000"/>
              </a:lnSpc>
            </a:pPr>
            <a:r>
              <a:rPr lang="cs-CZ" altLang="cs-CZ" sz="1800"/>
              <a:t>Preventivní značení se používá pouze v případě, kdy alergenní složka nebyla vědomě použita při výrobě potraviny a potravina přesto obsahuje malá množství alergenní složky, která zůstanou ve výrobku po realizaci všech preventivních opatření k zabránění kontaminace alergenní složky.</a:t>
            </a:r>
          </a:p>
          <a:p>
            <a:pPr>
              <a:lnSpc>
                <a:spcPct val="80000"/>
              </a:lnSpc>
            </a:pPr>
            <a:r>
              <a:rPr lang="cs-CZ" altLang="cs-CZ" sz="1800"/>
              <a:t>Příčinou nezáměrné kontaminace potraviny alergenní složkou je nejčastěji použití surovin kontaminovaných alergenní složkou nebo křížová kontaminace při výrobě.</a:t>
            </a:r>
          </a:p>
          <a:p>
            <a:pPr>
              <a:lnSpc>
                <a:spcPct val="80000"/>
              </a:lnSpc>
            </a:pPr>
            <a:r>
              <a:rPr lang="cs-CZ" altLang="cs-CZ" sz="2400" u="sng"/>
              <a:t>Příkladem možných forem preventivního značení mohou být tato označení:</a:t>
            </a:r>
            <a:endParaRPr lang="cs-CZ" altLang="cs-CZ" sz="2400"/>
          </a:p>
          <a:p>
            <a:pPr>
              <a:lnSpc>
                <a:spcPct val="80000"/>
              </a:lnSpc>
            </a:pPr>
            <a:r>
              <a:rPr lang="cs-CZ" altLang="cs-CZ" sz="2400"/>
              <a:t>„může obsahovat arašídy“</a:t>
            </a:r>
          </a:p>
          <a:p>
            <a:pPr>
              <a:lnSpc>
                <a:spcPct val="80000"/>
              </a:lnSpc>
            </a:pPr>
            <a:r>
              <a:rPr lang="cs-CZ" altLang="cs-CZ" sz="2400"/>
              <a:t>„může obsahovat stopy lepku“</a:t>
            </a:r>
          </a:p>
          <a:p>
            <a:pPr>
              <a:lnSpc>
                <a:spcPct val="80000"/>
              </a:lnSpc>
            </a:pPr>
            <a:endParaRPr lang="cs-CZ" altLang="cs-CZ" sz="180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ChangeArrowheads="1"/>
          </p:cNvSpPr>
          <p:nvPr>
            <p:ph type="title"/>
          </p:nvPr>
        </p:nvSpPr>
        <p:spPr/>
        <p:txBody>
          <a:bodyPr/>
          <a:lstStyle/>
          <a:p>
            <a:endParaRPr lang="cs-CZ" altLang="cs-CZ"/>
          </a:p>
        </p:txBody>
      </p:sp>
      <p:sp>
        <p:nvSpPr>
          <p:cNvPr id="727043" name="Rectangle 3"/>
          <p:cNvSpPr>
            <a:spLocks noGrp="1" noChangeArrowheads="1"/>
          </p:cNvSpPr>
          <p:nvPr>
            <p:ph type="body" idx="1"/>
          </p:nvPr>
        </p:nvSpPr>
        <p:spPr/>
        <p:txBody>
          <a:bodyPr/>
          <a:lstStyle/>
          <a:p>
            <a:pPr>
              <a:lnSpc>
                <a:spcPct val="80000"/>
              </a:lnSpc>
            </a:pPr>
            <a:r>
              <a:rPr lang="cs-CZ" altLang="cs-CZ" sz="2000">
                <a:solidFill>
                  <a:schemeClr val="folHlink"/>
                </a:solidFill>
              </a:rPr>
              <a:t>Naopak za označení</a:t>
            </a:r>
            <a:r>
              <a:rPr lang="cs-CZ" altLang="cs-CZ" sz="2000"/>
              <a:t>, které nelze považovat za sdělení,které dostatečně, jasně a jednoznačně informuje spotřebitele o tom, že výrobek může obsahovat malá množství alergenní složky z důvodu kontaminace a může tedy představovat pro alergiky nebezpečí lze považovat označení:</a:t>
            </a:r>
          </a:p>
          <a:p>
            <a:pPr>
              <a:lnSpc>
                <a:spcPct val="80000"/>
              </a:lnSpc>
            </a:pPr>
            <a:r>
              <a:rPr lang="cs-CZ" altLang="cs-CZ" sz="2000"/>
              <a:t>„</a:t>
            </a:r>
            <a:r>
              <a:rPr lang="cs-CZ" altLang="cs-CZ" sz="2000">
                <a:solidFill>
                  <a:schemeClr val="folHlink"/>
                </a:solidFill>
              </a:rPr>
              <a:t>Vyrobeno v závodě, který zpracovává vejce, arašídy, sezam</a:t>
            </a:r>
            <a:r>
              <a:rPr lang="cs-CZ" altLang="cs-CZ" sz="2000"/>
              <a:t>.“ </a:t>
            </a:r>
          </a:p>
          <a:p>
            <a:pPr>
              <a:lnSpc>
                <a:spcPct val="80000"/>
              </a:lnSpc>
            </a:pPr>
            <a:r>
              <a:rPr lang="cs-CZ" altLang="cs-CZ" sz="2000"/>
              <a:t>Kromě pozitivního přínosu pro spotřebitele může mít preventivní značení i negativní dopad na rozmanitost stravy osob trpících alergií nebo intolerancí. Například průzkum zaměřený na používání preventivního značení provedený irskou agenturu (Food Safety Authority of Ireland) ukázal, že 94 % potravin nesoucích preventivní značení, neobsahovalo detekovatelné množství alergenů.</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p:txBody>
          <a:bodyPr/>
          <a:lstStyle/>
          <a:p>
            <a:r>
              <a:rPr lang="cs-CZ" altLang="cs-CZ" sz="1800"/>
              <a:t>SZPI proto při kontrole uplatňuje níže uvedený přístup, který by měl předcházet zneužití preventivního značení:</a:t>
            </a:r>
            <a:br>
              <a:rPr lang="cs-CZ" altLang="cs-CZ" sz="1800"/>
            </a:br>
            <a:endParaRPr lang="cs-CZ" altLang="cs-CZ" sz="1800"/>
          </a:p>
        </p:txBody>
      </p:sp>
      <p:sp>
        <p:nvSpPr>
          <p:cNvPr id="724995" name="Rectangle 3"/>
          <p:cNvSpPr>
            <a:spLocks noGrp="1" noChangeArrowheads="1"/>
          </p:cNvSpPr>
          <p:nvPr>
            <p:ph type="body" idx="1"/>
          </p:nvPr>
        </p:nvSpPr>
        <p:spPr/>
        <p:txBody>
          <a:bodyPr/>
          <a:lstStyle/>
          <a:p>
            <a:pPr>
              <a:lnSpc>
                <a:spcPct val="90000"/>
              </a:lnSpc>
            </a:pPr>
            <a:r>
              <a:rPr lang="cs-CZ" altLang="cs-CZ" sz="2800"/>
              <a:t>použití preventivního označení musí být odůvodněné: (např. na základě analýzy rizika, screeningu výrobního zařízení nebo výstupní kontroly)</a:t>
            </a:r>
          </a:p>
          <a:p>
            <a:pPr>
              <a:lnSpc>
                <a:spcPct val="90000"/>
              </a:lnSpc>
            </a:pPr>
            <a:r>
              <a:rPr lang="cs-CZ" altLang="cs-CZ" sz="2800"/>
              <a:t>provozovatel musí doložit, že přijal vhodná preventivní opatření k zamezení kontaminace alergenní složkou</a:t>
            </a:r>
          </a:p>
          <a:p>
            <a:pPr>
              <a:lnSpc>
                <a:spcPct val="90000"/>
              </a:lnSpc>
            </a:pPr>
            <a:r>
              <a:rPr lang="cs-CZ" altLang="cs-CZ" sz="2800"/>
              <a:t>preventivní označení nezbavuje provozovatele odpovědnosti za dodržování správné výrobní a  hygienické  praxe </a:t>
            </a:r>
          </a:p>
          <a:p>
            <a:pPr>
              <a:lnSpc>
                <a:spcPct val="90000"/>
              </a:lnSpc>
            </a:pPr>
            <a:endParaRPr lang="cs-CZ" altLang="cs-CZ" sz="280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normAutofit/>
          </a:bodyPr>
          <a:lstStyle/>
          <a:p>
            <a:endParaRPr lang="cs-CZ" altLang="cs-CZ"/>
          </a:p>
        </p:txBody>
      </p:sp>
      <p:sp>
        <p:nvSpPr>
          <p:cNvPr id="97283" name="Rectangle 3"/>
          <p:cNvSpPr>
            <a:spLocks noGrp="1" noChangeArrowheads="1"/>
          </p:cNvSpPr>
          <p:nvPr>
            <p:ph idx="4294967295"/>
          </p:nvPr>
        </p:nvSpPr>
        <p:spPr/>
        <p:txBody>
          <a:bodyPr/>
          <a:lstStyle/>
          <a:p>
            <a:pPr marL="609600" indent="-609600"/>
            <a:endParaRPr lang="cs-CZ" altLang="cs-CZ" sz="2000"/>
          </a:p>
        </p:txBody>
      </p:sp>
      <p:pic>
        <p:nvPicPr>
          <p:cNvPr id="97284" name="Picture 4" descr="KRUSLI-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90688"/>
            <a:ext cx="9515476" cy="102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solidFill>
            <a:srgbClr val="CCFF33"/>
          </a:solidFill>
        </p:spPr>
        <p:txBody>
          <a:bodyPr/>
          <a:lstStyle/>
          <a:p>
            <a:r>
              <a:rPr lang="cs-CZ" altLang="cs-CZ"/>
              <a:t>Optimální složení stravy</a:t>
            </a:r>
          </a:p>
        </p:txBody>
      </p:sp>
      <p:sp>
        <p:nvSpPr>
          <p:cNvPr id="200707" name="Rectangle 3"/>
          <p:cNvSpPr>
            <a:spLocks noGrp="1" noChangeArrowheads="1"/>
          </p:cNvSpPr>
          <p:nvPr>
            <p:ph type="body" idx="1"/>
          </p:nvPr>
        </p:nvSpPr>
        <p:spPr/>
        <p:txBody>
          <a:bodyPr/>
          <a:lstStyle/>
          <a:p>
            <a:pPr algn="just"/>
            <a:r>
              <a:rPr lang="cs-CZ" altLang="cs-CZ" sz="2800">
                <a:solidFill>
                  <a:srgbClr val="FF6600"/>
                </a:solidFill>
              </a:rPr>
              <a:t>Doporučené výživové dávky (Referenční dávky,DDD). </a:t>
            </a:r>
            <a:r>
              <a:rPr lang="cs-CZ" altLang="cs-CZ" sz="2800"/>
              <a:t>Jsou vyjádřeny v množství živin. Existuje více variant – nejnižší, průměrný, doporučený, tolerovatelný příjem</a:t>
            </a:r>
            <a:endParaRPr lang="cs-CZ" altLang="cs-CZ" sz="2800">
              <a:solidFill>
                <a:srgbClr val="FF6600"/>
              </a:solidFill>
            </a:endParaRPr>
          </a:p>
          <a:p>
            <a:pPr algn="just"/>
            <a:r>
              <a:rPr lang="cs-CZ" altLang="cs-CZ" sz="2800">
                <a:solidFill>
                  <a:srgbClr val="FF6600"/>
                </a:solidFill>
              </a:rPr>
              <a:t>Výživová doporučení </a:t>
            </a:r>
            <a:r>
              <a:rPr lang="cs-CZ" altLang="cs-CZ" sz="2800"/>
              <a:t>jsou návody pro spotřebitele u nichž nejde o kvantitativní ukazatele, ale pouze o směrnice ke změně spotřeby. Jsou formulována ve formě slovní nebo grafické (výživové pyramidy)</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cs-CZ" altLang="cs-CZ" sz="4000"/>
              <a:t>Limitující aminokyseliny</a:t>
            </a:r>
            <a:br>
              <a:rPr lang="cs-CZ" altLang="cs-CZ" sz="4000"/>
            </a:br>
            <a:endParaRPr lang="cs-CZ" altLang="cs-CZ" sz="4000"/>
          </a:p>
        </p:txBody>
      </p:sp>
      <p:sp>
        <p:nvSpPr>
          <p:cNvPr id="9219" name="Rectangle 3"/>
          <p:cNvSpPr>
            <a:spLocks noGrp="1" noChangeArrowheads="1"/>
          </p:cNvSpPr>
          <p:nvPr>
            <p:ph type="body" idx="1"/>
          </p:nvPr>
        </p:nvSpPr>
        <p:spPr/>
        <p:txBody>
          <a:bodyPr/>
          <a:lstStyle/>
          <a:p>
            <a:pPr>
              <a:lnSpc>
                <a:spcPct val="90000"/>
              </a:lnSpc>
            </a:pPr>
            <a:r>
              <a:rPr lang="cs-CZ" altLang="cs-CZ"/>
              <a:t>Pšenice – lyzin</a:t>
            </a:r>
          </a:p>
          <a:p>
            <a:pPr>
              <a:lnSpc>
                <a:spcPct val="90000"/>
              </a:lnSpc>
            </a:pPr>
            <a:r>
              <a:rPr lang="cs-CZ" altLang="cs-CZ"/>
              <a:t>Luštěniny ( soja) – methionin ( cystein)</a:t>
            </a:r>
          </a:p>
          <a:p>
            <a:pPr>
              <a:lnSpc>
                <a:spcPct val="90000"/>
              </a:lnSpc>
            </a:pPr>
            <a:r>
              <a:rPr lang="cs-CZ" altLang="cs-CZ"/>
              <a:t>Kukuřice – tryptophan</a:t>
            </a:r>
          </a:p>
          <a:p>
            <a:pPr>
              <a:lnSpc>
                <a:spcPct val="90000"/>
              </a:lnSpc>
            </a:pPr>
            <a:r>
              <a:rPr lang="cs-CZ" altLang="cs-CZ"/>
              <a:t>Žito  lepší než pšenice</a:t>
            </a:r>
          </a:p>
          <a:p>
            <a:pPr>
              <a:lnSpc>
                <a:spcPct val="90000"/>
              </a:lnSpc>
            </a:pPr>
            <a:r>
              <a:rPr lang="cs-CZ" altLang="cs-CZ"/>
              <a:t>Brambory  - protuberin  - 2 % bílkovin</a:t>
            </a:r>
          </a:p>
          <a:p>
            <a:pPr>
              <a:lnSpc>
                <a:spcPct val="90000"/>
              </a:lnSpc>
            </a:pPr>
            <a:r>
              <a:rPr lang="cs-CZ" altLang="cs-CZ"/>
              <a:t>Rýže – lysin, threonin</a:t>
            </a:r>
          </a:p>
          <a:p>
            <a:pPr>
              <a:lnSpc>
                <a:spcPct val="90000"/>
              </a:lnSpc>
            </a:pPr>
            <a:r>
              <a:rPr lang="cs-CZ" altLang="cs-CZ"/>
              <a:t>Fortifikace, GMO, komplementace, hnojení</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endParaRPr lang="cs-CZ" altLang="cs-CZ"/>
          </a:p>
        </p:txBody>
      </p:sp>
      <p:sp>
        <p:nvSpPr>
          <p:cNvPr id="310275" name="Rectangle 3"/>
          <p:cNvSpPr>
            <a:spLocks noGrp="1" noChangeArrowheads="1"/>
          </p:cNvSpPr>
          <p:nvPr>
            <p:ph type="body" idx="1"/>
          </p:nvPr>
        </p:nvSpPr>
        <p:spPr/>
        <p:txBody>
          <a:bodyPr/>
          <a:lstStyle/>
          <a:p>
            <a:r>
              <a:rPr lang="cs-CZ" altLang="cs-CZ"/>
              <a:t>Evil spirit that infects the first child when the secod child is born</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endParaRPr lang="cs-CZ" altLang="cs-CZ"/>
          </a:p>
        </p:txBody>
      </p:sp>
      <p:sp>
        <p:nvSpPr>
          <p:cNvPr id="312323" name="Rectangle 3"/>
          <p:cNvSpPr>
            <a:spLocks noGrp="1" noChangeArrowheads="1"/>
          </p:cNvSpPr>
          <p:nvPr>
            <p:ph type="body" idx="1"/>
          </p:nvPr>
        </p:nvSpPr>
        <p:spPr/>
        <p:txBody>
          <a:bodyPr/>
          <a:lstStyle/>
          <a:p>
            <a:r>
              <a:rPr lang="cs-CZ" altLang="cs-CZ" b="1" u="sng"/>
              <a:t>kwashiorkor </a:t>
            </a:r>
            <a:r>
              <a:rPr lang="cs-CZ" altLang="cs-CZ" b="1"/>
              <a:t>– nízká kvalita bílkovin</a:t>
            </a:r>
          </a:p>
          <a:p>
            <a:pPr>
              <a:buFontTx/>
              <a:buNone/>
            </a:pPr>
            <a:r>
              <a:rPr lang="cs-CZ" altLang="cs-CZ" b="1"/>
              <a:t>  (kukuřice)  po odstavení dítěte (zanechání kojení)</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cs-CZ" altLang="cs-CZ" sz="4000"/>
              <a:t>Glykemický index – určuje kvalitu sacharidů</a:t>
            </a:r>
          </a:p>
        </p:txBody>
      </p:sp>
      <p:sp>
        <p:nvSpPr>
          <p:cNvPr id="11267" name="Rectangle 3"/>
          <p:cNvSpPr>
            <a:spLocks noGrp="1" noChangeArrowheads="1"/>
          </p:cNvSpPr>
          <p:nvPr>
            <p:ph type="body" idx="1"/>
          </p:nvPr>
        </p:nvSpPr>
        <p:spPr/>
        <p:txBody>
          <a:bodyPr/>
          <a:lstStyle/>
          <a:p>
            <a:pPr>
              <a:lnSpc>
                <a:spcPct val="90000"/>
              </a:lnSpc>
            </a:pPr>
            <a:r>
              <a:rPr lang="cs-CZ" altLang="cs-CZ" sz="2800"/>
              <a:t>Gkykemický index – poměrná veličina, která srovnává krevní glukózu po konzumaci potraviny s hladinou krevní glukózy po podání referenční potraviny ( glukóza nebo bílý chléb), ale i zvýšení hladiny inzulinu</a:t>
            </a:r>
          </a:p>
          <a:p>
            <a:pPr>
              <a:lnSpc>
                <a:spcPct val="90000"/>
              </a:lnSpc>
              <a:buFontTx/>
              <a:buNone/>
            </a:pPr>
            <a:r>
              <a:rPr lang="cs-CZ" altLang="cs-CZ" sz="2800"/>
              <a:t>   Měří se provnání ploch pod křivkou při stejné dávce glukózy ( 50 g  glukózy a množství potraviny, které obsahuje 50 g glukózy</a:t>
            </a:r>
          </a:p>
          <a:p>
            <a:pPr>
              <a:lnSpc>
                <a:spcPct val="90000"/>
              </a:lnSpc>
              <a:buFontTx/>
              <a:buNone/>
            </a:pPr>
            <a:r>
              <a:rPr lang="cs-CZ" altLang="cs-CZ" sz="2800"/>
              <a:t>GI= plocha testované potraviny : plochou referenční potraviny x 100</a:t>
            </a:r>
          </a:p>
          <a:p>
            <a:pPr>
              <a:lnSpc>
                <a:spcPct val="90000"/>
              </a:lnSpc>
              <a:buFontTx/>
              <a:buNone/>
            </a:pPr>
            <a:endParaRPr lang="cs-CZ" altLang="cs-CZ" sz="280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lstStyle/>
          <a:p>
            <a:endParaRPr lang="cs-CZ" altLang="cs-CZ"/>
          </a:p>
        </p:txBody>
      </p:sp>
      <p:graphicFrame>
        <p:nvGraphicFramePr>
          <p:cNvPr id="52227" name="Object 3"/>
          <p:cNvGraphicFramePr>
            <a:graphicFrameLocks noGrp="1" noChangeAspect="1"/>
          </p:cNvGraphicFramePr>
          <p:nvPr>
            <p:ph idx="1"/>
          </p:nvPr>
        </p:nvGraphicFramePr>
        <p:xfrm>
          <a:off x="1558925" y="1600200"/>
          <a:ext cx="6024563" cy="4525963"/>
        </p:xfrm>
        <a:graphic>
          <a:graphicData uri="http://schemas.openxmlformats.org/presentationml/2006/ole">
            <mc:AlternateContent xmlns:mc="http://schemas.openxmlformats.org/markup-compatibility/2006">
              <mc:Choice xmlns:v="urn:schemas-microsoft-com:vml" Requires="v">
                <p:oleObj spid="_x0000_s52260" name="Acrobat Document" r:id="rId4" imgW="6477904" imgH="4866667" progId="AcroExch.Document.7">
                  <p:embed/>
                </p:oleObj>
              </mc:Choice>
              <mc:Fallback>
                <p:oleObj name="Acrobat Document" r:id="rId4" imgW="6477904" imgH="4866667"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1600200"/>
                        <a:ext cx="6024563"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cs-CZ" altLang="cs-CZ"/>
          </a:p>
        </p:txBody>
      </p:sp>
      <p:sp>
        <p:nvSpPr>
          <p:cNvPr id="44035" name="Rectangle 3"/>
          <p:cNvSpPr>
            <a:spLocks noGrp="1" noChangeArrowheads="1"/>
          </p:cNvSpPr>
          <p:nvPr>
            <p:ph type="body" idx="1"/>
          </p:nvPr>
        </p:nvSpPr>
        <p:spPr/>
        <p:txBody>
          <a:bodyPr/>
          <a:lstStyle/>
          <a:p>
            <a:pPr>
              <a:lnSpc>
                <a:spcPct val="90000"/>
              </a:lnSpc>
            </a:pPr>
            <a:r>
              <a:rPr lang="cs-CZ" altLang="cs-CZ"/>
              <a:t>Testuje se na 10 dobrovolnících</a:t>
            </a:r>
          </a:p>
          <a:p>
            <a:pPr>
              <a:lnSpc>
                <a:spcPct val="90000"/>
              </a:lnSpc>
            </a:pPr>
            <a:r>
              <a:rPr lang="cs-CZ" altLang="cs-CZ"/>
              <a:t>Odběr krve z prstu  15 nebo 30 min. po dobu 2 hod. ( 3 h. u diabetiků) po konzumaci testované potraviny nebo glukózy</a:t>
            </a:r>
          </a:p>
          <a:p>
            <a:pPr>
              <a:lnSpc>
                <a:spcPct val="90000"/>
              </a:lnSpc>
            </a:pPr>
            <a:r>
              <a:rPr lang="cs-CZ" altLang="cs-CZ"/>
              <a:t>Hodnoty GI</a:t>
            </a:r>
          </a:p>
          <a:p>
            <a:pPr>
              <a:lnSpc>
                <a:spcPct val="90000"/>
              </a:lnSpc>
            </a:pPr>
            <a:r>
              <a:rPr lang="cs-CZ" altLang="cs-CZ"/>
              <a:t>Do 55 nízká</a:t>
            </a:r>
          </a:p>
          <a:p>
            <a:pPr>
              <a:lnSpc>
                <a:spcPct val="90000"/>
              </a:lnSpc>
            </a:pPr>
            <a:r>
              <a:rPr lang="cs-CZ" altLang="cs-CZ"/>
              <a:t>56- 70 střední</a:t>
            </a:r>
          </a:p>
          <a:p>
            <a:pPr>
              <a:lnSpc>
                <a:spcPct val="90000"/>
              </a:lnSpc>
            </a:pPr>
            <a:r>
              <a:rPr lang="cs-CZ" altLang="cs-CZ"/>
              <a:t>nad 70 vysoká</a:t>
            </a:r>
          </a:p>
          <a:p>
            <a:pPr>
              <a:lnSpc>
                <a:spcPct val="90000"/>
              </a:lnSpc>
            </a:pPr>
            <a:endParaRPr lang="cs-CZ" altLang="cs-CZ"/>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6"/>
          <p:cNvSpPr>
            <a:spLocks noGrp="1" noChangeArrowheads="1"/>
          </p:cNvSpPr>
          <p:nvPr>
            <p:ph type="title"/>
          </p:nvPr>
        </p:nvSpPr>
        <p:spPr/>
        <p:txBody>
          <a:bodyPr/>
          <a:lstStyle/>
          <a:p>
            <a:endParaRPr lang="cs-CZ" altLang="cs-CZ"/>
          </a:p>
        </p:txBody>
      </p:sp>
      <p:graphicFrame>
        <p:nvGraphicFramePr>
          <p:cNvPr id="55299" name="Object 3"/>
          <p:cNvGraphicFramePr>
            <a:graphicFrameLocks noGrp="1" noChangeAspect="1"/>
          </p:cNvGraphicFramePr>
          <p:nvPr>
            <p:ph idx="1"/>
          </p:nvPr>
        </p:nvGraphicFramePr>
        <p:xfrm>
          <a:off x="1558925" y="1600200"/>
          <a:ext cx="6024563" cy="4525963"/>
        </p:xfrm>
        <a:graphic>
          <a:graphicData uri="http://schemas.openxmlformats.org/presentationml/2006/ole">
            <mc:AlternateContent xmlns:mc="http://schemas.openxmlformats.org/markup-compatibility/2006">
              <mc:Choice xmlns:v="urn:schemas-microsoft-com:vml" Requires="v">
                <p:oleObj spid="_x0000_s55334" name="Acrobat Document" r:id="rId4" imgW="6477904" imgH="4866667" progId="AcroExch.Document.7">
                  <p:embed/>
                </p:oleObj>
              </mc:Choice>
              <mc:Fallback>
                <p:oleObj name="Acrobat Document" r:id="rId4" imgW="6477904" imgH="4866667"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1600200"/>
                        <a:ext cx="6024563"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Rectangle 6"/>
          <p:cNvSpPr>
            <a:spLocks noGrp="1" noChangeArrowheads="1"/>
          </p:cNvSpPr>
          <p:nvPr>
            <p:ph type="title"/>
          </p:nvPr>
        </p:nvSpPr>
        <p:spPr/>
        <p:txBody>
          <a:bodyPr/>
          <a:lstStyle/>
          <a:p>
            <a:endParaRPr lang="cs-CZ" altLang="cs-CZ"/>
          </a:p>
        </p:txBody>
      </p:sp>
      <p:graphicFrame>
        <p:nvGraphicFramePr>
          <p:cNvPr id="59395" name="Object 3"/>
          <p:cNvGraphicFramePr>
            <a:graphicFrameLocks noGrp="1" noChangeAspect="1"/>
          </p:cNvGraphicFramePr>
          <p:nvPr>
            <p:ph idx="1"/>
          </p:nvPr>
        </p:nvGraphicFramePr>
        <p:xfrm>
          <a:off x="1558925" y="1600200"/>
          <a:ext cx="6024563" cy="4525963"/>
        </p:xfrm>
        <a:graphic>
          <a:graphicData uri="http://schemas.openxmlformats.org/presentationml/2006/ole">
            <mc:AlternateContent xmlns:mc="http://schemas.openxmlformats.org/markup-compatibility/2006">
              <mc:Choice xmlns:v="urn:schemas-microsoft-com:vml" Requires="v">
                <p:oleObj spid="_x0000_s59430" name="Acrobat Document" r:id="rId4" imgW="6477904" imgH="4866667" progId="AcroExch.Document.7">
                  <p:embed/>
                </p:oleObj>
              </mc:Choice>
              <mc:Fallback>
                <p:oleObj name="Acrobat Document" r:id="rId4" imgW="6477904" imgH="4866667"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1600200"/>
                        <a:ext cx="6024563"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Nadpis 3"/>
          <p:cNvSpPr>
            <a:spLocks noGrp="1"/>
          </p:cNvSpPr>
          <p:nvPr>
            <p:ph type="title" idx="4294967295"/>
          </p:nvPr>
        </p:nvSpPr>
        <p:spPr/>
        <p:txBody>
          <a:bodyPr/>
          <a:lstStyle/>
          <a:p>
            <a:r>
              <a:rPr lang="cs-CZ" altLang="cs-CZ" sz="3200"/>
              <a:t>Přehled obilných výrobků podle glykemického indexu (GI) a glykemické nálože (GL)</a:t>
            </a:r>
          </a:p>
        </p:txBody>
      </p:sp>
      <p:graphicFrame>
        <p:nvGraphicFramePr>
          <p:cNvPr id="5" name="Tabulka 4"/>
          <p:cNvGraphicFramePr>
            <a:graphicFrameLocks noGrp="1"/>
          </p:cNvGraphicFramePr>
          <p:nvPr/>
        </p:nvGraphicFramePr>
        <p:xfrm>
          <a:off x="684213" y="1916113"/>
          <a:ext cx="7848600" cy="4011613"/>
        </p:xfrm>
        <a:graphic>
          <a:graphicData uri="http://schemas.openxmlformats.org/drawingml/2006/table">
            <a:tbl>
              <a:tblPr/>
              <a:tblGrid>
                <a:gridCol w="2087562"/>
                <a:gridCol w="4176713"/>
                <a:gridCol w="863600"/>
                <a:gridCol w="720725"/>
              </a:tblGrid>
              <a:tr h="309563">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Obilný výrobek</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GL</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1425">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 vysoký &gt; 70</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 Pufovaná rýže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Chocapic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Kukuřičné lupínky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Cheerios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87</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84</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81</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74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22</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21</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21</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19200">
                <a:tc>
                  <a:txBody>
                    <a:bodyPr/>
                    <a:lstStyle/>
                    <a:p>
                      <a:pPr marL="22860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 střední 56-69</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Ovesná kaše instantní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Ovesná kaše připravená doma z vloček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Müsli a müsli zapečené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65</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55</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40 - 66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17</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15</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1425">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 nízký &lt; 55</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Pohankové lupínky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Ovesné vločky obyčejné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Pšeničné vločky obyčejné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Žitné vločky obyčejné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54</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51</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41</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34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16</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14</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76222" name="Rectangle 1"/>
          <p:cNvSpPr>
            <a:spLocks noChangeArrowheads="1"/>
          </p:cNvSpPr>
          <p:nvPr/>
        </p:nvSpPr>
        <p:spPr bwMode="auto">
          <a:xfrm>
            <a:off x="323850" y="6308725"/>
            <a:ext cx="7993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Lst>
              <a:defRPr>
                <a:solidFill>
                  <a:schemeClr val="tx1"/>
                </a:solidFill>
                <a:latin typeface="Arial" panose="020B0604020202020204" pitchFamily="34" charset="0"/>
              </a:defRPr>
            </a:lvl1pPr>
            <a:lvl2pPr marL="742950" indent="-285750">
              <a:tabLst>
                <a:tab pos="685800" algn="l"/>
              </a:tabLst>
              <a:defRPr>
                <a:solidFill>
                  <a:schemeClr val="tx1"/>
                </a:solidFill>
                <a:latin typeface="Arial" panose="020B0604020202020204" pitchFamily="34" charset="0"/>
              </a:defRPr>
            </a:lvl2pPr>
            <a:lvl3pPr marL="1143000" indent="-228600">
              <a:tabLst>
                <a:tab pos="685800" algn="l"/>
              </a:tabLst>
              <a:defRPr>
                <a:solidFill>
                  <a:schemeClr val="tx1"/>
                </a:solidFill>
                <a:latin typeface="Arial" panose="020B0604020202020204" pitchFamily="34" charset="0"/>
              </a:defRPr>
            </a:lvl3pPr>
            <a:lvl4pPr marL="1600200" indent="-228600">
              <a:tabLst>
                <a:tab pos="685800" algn="l"/>
              </a:tabLst>
              <a:defRPr>
                <a:solidFill>
                  <a:schemeClr val="tx1"/>
                </a:solidFill>
                <a:latin typeface="Arial" panose="020B0604020202020204" pitchFamily="34" charset="0"/>
              </a:defRPr>
            </a:lvl4pPr>
            <a:lvl5pPr marL="2057400" indent="-228600">
              <a:tabLst>
                <a:tab pos="685800" algn="l"/>
              </a:tabLst>
              <a:defRPr>
                <a:solidFill>
                  <a:schemeClr val="tx1"/>
                </a:solidFill>
                <a:latin typeface="Arial" panose="020B0604020202020204" pitchFamily="34" charset="0"/>
              </a:defRPr>
            </a:lvl5pPr>
            <a:lvl6pPr marL="2514600" indent="-228600" fontAlgn="base">
              <a:spcBef>
                <a:spcPct val="0"/>
              </a:spcBef>
              <a:spcAft>
                <a:spcPct val="0"/>
              </a:spcAft>
              <a:tabLst>
                <a:tab pos="685800" algn="l"/>
              </a:tabLst>
              <a:defRPr>
                <a:solidFill>
                  <a:schemeClr val="tx1"/>
                </a:solidFill>
                <a:latin typeface="Arial" panose="020B0604020202020204" pitchFamily="34" charset="0"/>
              </a:defRPr>
            </a:lvl6pPr>
            <a:lvl7pPr marL="2971800" indent="-228600" fontAlgn="base">
              <a:spcBef>
                <a:spcPct val="0"/>
              </a:spcBef>
              <a:spcAft>
                <a:spcPct val="0"/>
              </a:spcAft>
              <a:tabLst>
                <a:tab pos="685800" algn="l"/>
              </a:tabLst>
              <a:defRPr>
                <a:solidFill>
                  <a:schemeClr val="tx1"/>
                </a:solidFill>
                <a:latin typeface="Arial" panose="020B0604020202020204" pitchFamily="34" charset="0"/>
              </a:defRPr>
            </a:lvl7pPr>
            <a:lvl8pPr marL="3429000" indent="-228600" fontAlgn="base">
              <a:spcBef>
                <a:spcPct val="0"/>
              </a:spcBef>
              <a:spcAft>
                <a:spcPct val="0"/>
              </a:spcAft>
              <a:tabLst>
                <a:tab pos="685800" algn="l"/>
              </a:tabLst>
              <a:defRPr>
                <a:solidFill>
                  <a:schemeClr val="tx1"/>
                </a:solidFill>
                <a:latin typeface="Arial" panose="020B0604020202020204" pitchFamily="34" charset="0"/>
              </a:defRPr>
            </a:lvl8pPr>
            <a:lvl9pPr marL="3886200" indent="-228600" fontAlgn="base">
              <a:spcBef>
                <a:spcPct val="0"/>
              </a:spcBef>
              <a:spcAft>
                <a:spcPct val="0"/>
              </a:spcAft>
              <a:tabLst>
                <a:tab pos="685800" algn="l"/>
              </a:tabLst>
              <a:defRPr>
                <a:solidFill>
                  <a:schemeClr val="tx1"/>
                </a:solidFill>
                <a:latin typeface="Arial" panose="020B0604020202020204" pitchFamily="34" charset="0"/>
              </a:defRPr>
            </a:lvl9pPr>
          </a:lstStyle>
          <a:p>
            <a:pPr algn="just"/>
            <a:r>
              <a:rPr lang="cs-CZ" altLang="ko-KR" sz="1400">
                <a:ea typeface="Times New Roman" panose="02020603050405020304" pitchFamily="18" charset="0"/>
                <a:cs typeface="Arial" panose="020B0604020202020204" pitchFamily="34" charset="0"/>
              </a:rPr>
              <a:t>KUNOVÁ, V. Není všechno zlaté, co je cereální. </a:t>
            </a:r>
            <a:r>
              <a:rPr lang="cs-CZ" altLang="ko-KR" sz="1400" i="1">
                <a:ea typeface="Times New Roman" panose="02020603050405020304" pitchFamily="18" charset="0"/>
                <a:cs typeface="Arial" panose="020B0604020202020204" pitchFamily="34" charset="0"/>
              </a:rPr>
              <a:t>Výživa a potraviny, </a:t>
            </a:r>
            <a:r>
              <a:rPr lang="cs-CZ" altLang="ko-KR" sz="1400">
                <a:ea typeface="Times New Roman" panose="02020603050405020304" pitchFamily="18" charset="0"/>
                <a:cs typeface="Arial" panose="020B0604020202020204" pitchFamily="34" charset="0"/>
              </a:rPr>
              <a:t>2009; 64 (5): 77-79. </a:t>
            </a:r>
            <a:endParaRPr lang="cs-CZ" altLang="ko-KR">
              <a:ea typeface="Malgun Gothic" panose="020B0503020000020004" pitchFamily="34" charset="-127"/>
              <a:cs typeface="Arial" panose="020B0604020202020204" pitchFamily="34" charset="0"/>
            </a:endParaRPr>
          </a:p>
        </p:txBody>
      </p:sp>
      <p:cxnSp>
        <p:nvCxnSpPr>
          <p:cNvPr id="8" name="Přímá spojovací čára 7"/>
          <p:cNvCxnSpPr/>
          <p:nvPr/>
        </p:nvCxnSpPr>
        <p:spPr>
          <a:xfrm>
            <a:off x="395288" y="6165850"/>
            <a:ext cx="82089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cs-CZ" altLang="cs-CZ" sz="4000"/>
              <a:t>Co ovlivňuje GI ?</a:t>
            </a:r>
            <a:br>
              <a:rPr lang="cs-CZ" altLang="cs-CZ" sz="4000"/>
            </a:br>
            <a:endParaRPr lang="cs-CZ" altLang="cs-CZ" sz="4000"/>
          </a:p>
        </p:txBody>
      </p:sp>
      <p:sp>
        <p:nvSpPr>
          <p:cNvPr id="46083" name="Rectangle 3"/>
          <p:cNvSpPr>
            <a:spLocks noGrp="1" noChangeArrowheads="1"/>
          </p:cNvSpPr>
          <p:nvPr>
            <p:ph type="body" idx="1"/>
          </p:nvPr>
        </p:nvSpPr>
        <p:spPr/>
        <p:txBody>
          <a:bodyPr/>
          <a:lstStyle/>
          <a:p>
            <a:pPr>
              <a:lnSpc>
                <a:spcPct val="80000"/>
              </a:lnSpc>
            </a:pPr>
            <a:r>
              <a:rPr lang="cs-CZ" altLang="cs-CZ" sz="2000"/>
              <a:t> Typ  a množství sacharidu ( jednoduchých cukrů)  a škrobu :</a:t>
            </a:r>
          </a:p>
          <a:p>
            <a:pPr>
              <a:lnSpc>
                <a:spcPct val="80000"/>
              </a:lnSpc>
            </a:pPr>
            <a:r>
              <a:rPr lang="cs-CZ" altLang="cs-CZ" sz="2000"/>
              <a:t>Amylopektin  zvyšuje GI ( rýže , basmati střední GI 50)</a:t>
            </a:r>
          </a:p>
          <a:p>
            <a:pPr>
              <a:lnSpc>
                <a:spcPct val="80000"/>
              </a:lnSpc>
            </a:pPr>
            <a:r>
              <a:rPr lang="cs-CZ" altLang="cs-CZ" sz="2000"/>
              <a:t>Amylóza  snižuje GI (luštěniny)</a:t>
            </a:r>
          </a:p>
          <a:p>
            <a:pPr>
              <a:lnSpc>
                <a:spcPct val="80000"/>
              </a:lnSpc>
            </a:pPr>
            <a:r>
              <a:rPr lang="cs-CZ" altLang="cs-CZ" sz="2000"/>
              <a:t>Rezistentní škrob</a:t>
            </a:r>
          </a:p>
          <a:p>
            <a:pPr>
              <a:lnSpc>
                <a:spcPct val="80000"/>
              </a:lnSpc>
            </a:pPr>
            <a:r>
              <a:rPr lang="cs-CZ" altLang="cs-CZ" sz="2000"/>
              <a:t>Malé částice s větším povrchem zvyšují GI (mouka)</a:t>
            </a:r>
          </a:p>
          <a:p>
            <a:pPr>
              <a:lnSpc>
                <a:spcPct val="80000"/>
              </a:lnSpc>
            </a:pPr>
            <a:r>
              <a:rPr lang="cs-CZ" altLang="cs-CZ" sz="2000"/>
              <a:t>Neporušená vláknina ( neporušená zrna) a viskózní snižuje GI</a:t>
            </a:r>
          </a:p>
          <a:p>
            <a:pPr>
              <a:lnSpc>
                <a:spcPct val="80000"/>
              </a:lnSpc>
            </a:pPr>
            <a:r>
              <a:rPr lang="cs-CZ" altLang="cs-CZ" sz="2000"/>
              <a:t>Zralost ovoce zvyšuje GI</a:t>
            </a:r>
          </a:p>
          <a:p>
            <a:pPr>
              <a:lnSpc>
                <a:spcPct val="80000"/>
              </a:lnSpc>
            </a:pPr>
            <a:r>
              <a:rPr lang="cs-CZ" altLang="cs-CZ" sz="2000"/>
              <a:t>Obsah tuku a bílkovin</a:t>
            </a:r>
          </a:p>
          <a:p>
            <a:pPr>
              <a:lnSpc>
                <a:spcPct val="80000"/>
              </a:lnSpc>
            </a:pPr>
            <a:r>
              <a:rPr lang="cs-CZ" altLang="cs-CZ" sz="2000"/>
              <a:t>Kyselost ( fermentované mléčné výrobky, ocet, citron – organické kyseliny)</a:t>
            </a:r>
          </a:p>
          <a:p>
            <a:pPr>
              <a:lnSpc>
                <a:spcPct val="80000"/>
              </a:lnSpc>
            </a:pPr>
            <a:r>
              <a:rPr lang="cs-CZ" altLang="cs-CZ" sz="2000"/>
              <a:t>Kuchyňská úprava ( tepelné zpracování, mletí)</a:t>
            </a:r>
          </a:p>
          <a:p>
            <a:pPr>
              <a:lnSpc>
                <a:spcPct val="80000"/>
              </a:lnSpc>
            </a:pPr>
            <a:r>
              <a:rPr lang="cs-CZ" altLang="cs-CZ" sz="2000"/>
              <a:t>Individuální reakce jedince</a:t>
            </a:r>
          </a:p>
          <a:p>
            <a:pPr>
              <a:lnSpc>
                <a:spcPct val="80000"/>
              </a:lnSpc>
            </a:pPr>
            <a:r>
              <a:rPr lang="cs-CZ" altLang="cs-CZ" sz="2000"/>
              <a:t>GI chleba = GI gluc . 1.42 ; GI gluc = GI chleba . 0,7</a:t>
            </a:r>
          </a:p>
          <a:p>
            <a:pPr>
              <a:lnSpc>
                <a:spcPct val="80000"/>
              </a:lnSpc>
            </a:pPr>
            <a:r>
              <a:rPr lang="cs-CZ" altLang="cs-CZ" sz="2000"/>
              <a:t>ALE mléko nízký  GI, ale inzulinotropní efekt díky  bílkovinám (</a:t>
            </a:r>
            <a:r>
              <a:rPr lang="cs-CZ" altLang="cs-CZ" sz="2000" b="1"/>
              <a:t>leucin</a:t>
            </a:r>
            <a:r>
              <a:rPr lang="cs-CZ" altLang="cs-CZ" sz="2000"/>
              <a:t>, isoleucin valin, lysin, threonin)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395288" y="404813"/>
            <a:ext cx="8147050" cy="1228725"/>
          </a:xfrm>
          <a:solidFill>
            <a:srgbClr val="CCFF33"/>
          </a:solidFill>
        </p:spPr>
        <p:txBody>
          <a:bodyPr/>
          <a:lstStyle/>
          <a:p>
            <a:r>
              <a:rPr lang="cs-CZ" altLang="cs-CZ" sz="4000">
                <a:solidFill>
                  <a:srgbClr val="FF3300"/>
                </a:solidFill>
              </a:rPr>
              <a:t>Zdravotní rizika z potravin</a:t>
            </a:r>
            <a:br>
              <a:rPr lang="cs-CZ" altLang="cs-CZ" sz="4000">
                <a:solidFill>
                  <a:srgbClr val="FF3300"/>
                </a:solidFill>
              </a:rPr>
            </a:br>
            <a:r>
              <a:rPr lang="cs-CZ" altLang="cs-CZ" sz="4000">
                <a:solidFill>
                  <a:srgbClr val="FF3300"/>
                </a:solidFill>
              </a:rPr>
              <a:t>(pořadí podle neodborníků)</a:t>
            </a:r>
          </a:p>
        </p:txBody>
      </p:sp>
      <p:sp>
        <p:nvSpPr>
          <p:cNvPr id="198659" name="Rectangle 3"/>
          <p:cNvSpPr>
            <a:spLocks noGrp="1" noChangeArrowheads="1"/>
          </p:cNvSpPr>
          <p:nvPr>
            <p:ph type="body" idx="1"/>
          </p:nvPr>
        </p:nvSpPr>
        <p:spPr>
          <a:xfrm>
            <a:off x="457200" y="1628775"/>
            <a:ext cx="8229600" cy="4464050"/>
          </a:xfrm>
          <a:noFill/>
          <a:extLst>
            <a:ext uri="{909E8E84-426E-40DD-AFC4-6F175D3DCCD1}">
              <a14:hiddenFill xmlns:a14="http://schemas.microsoft.com/office/drawing/2010/main">
                <a:solidFill>
                  <a:srgbClr val="FF9966"/>
                </a:solidFill>
              </a14:hiddenFill>
            </a:ext>
          </a:extLst>
        </p:spPr>
        <p:txBody>
          <a:bodyPr/>
          <a:lstStyle/>
          <a:p>
            <a:pPr>
              <a:lnSpc>
                <a:spcPct val="150000"/>
              </a:lnSpc>
            </a:pPr>
            <a:r>
              <a:rPr lang="cs-CZ" altLang="cs-CZ"/>
              <a:t>Chemické kontaminanty</a:t>
            </a:r>
          </a:p>
          <a:p>
            <a:pPr>
              <a:lnSpc>
                <a:spcPct val="150000"/>
              </a:lnSpc>
            </a:pPr>
            <a:r>
              <a:rPr lang="cs-CZ" altLang="cs-CZ"/>
              <a:t>Potravinářská aditiva (Látky přídatné „E“) </a:t>
            </a:r>
          </a:p>
          <a:p>
            <a:pPr>
              <a:lnSpc>
                <a:spcPct val="150000"/>
              </a:lnSpc>
            </a:pPr>
            <a:r>
              <a:rPr lang="cs-CZ" altLang="cs-CZ"/>
              <a:t>Kontaminace potravin mikroorganizmy a jejich toxiny</a:t>
            </a:r>
          </a:p>
          <a:p>
            <a:pPr>
              <a:lnSpc>
                <a:spcPct val="150000"/>
              </a:lnSpc>
            </a:pPr>
            <a:r>
              <a:rPr lang="cs-CZ" altLang="cs-CZ"/>
              <a:t>Výživa (složení stravy)</a:t>
            </a:r>
          </a:p>
          <a:p>
            <a:pPr>
              <a:lnSpc>
                <a:spcPct val="150000"/>
              </a:lnSpc>
            </a:pPr>
            <a:r>
              <a:rPr lang="cs-CZ" altLang="cs-CZ"/>
              <a:t>Přírodní toxické látky</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cs-CZ" altLang="cs-CZ" sz="4000"/>
              <a:t>Glycaemic load – určuje kvantitu sacharidů</a:t>
            </a:r>
          </a:p>
        </p:txBody>
      </p:sp>
      <p:sp>
        <p:nvSpPr>
          <p:cNvPr id="13315" name="Rectangle 3"/>
          <p:cNvSpPr>
            <a:spLocks noGrp="1" noChangeArrowheads="1"/>
          </p:cNvSpPr>
          <p:nvPr>
            <p:ph type="body" idx="1"/>
          </p:nvPr>
        </p:nvSpPr>
        <p:spPr/>
        <p:txBody>
          <a:bodyPr/>
          <a:lstStyle/>
          <a:p>
            <a:r>
              <a:rPr lang="cs-CZ" altLang="cs-CZ"/>
              <a:t>Glykemická nálož – zohledňuje účinek dané potraviny na glykemii i celkové množství sacharidů v potravině</a:t>
            </a:r>
          </a:p>
          <a:p>
            <a:r>
              <a:rPr lang="cs-CZ" altLang="cs-CZ"/>
              <a:t>Součin GI a obsahu sacharidu v potravině  : 100</a:t>
            </a:r>
          </a:p>
          <a:p>
            <a:r>
              <a:rPr lang="cs-CZ" altLang="cs-CZ"/>
              <a:t>Do 10 GL nízká ( brambory, meloun, mrkev</a:t>
            </a:r>
          </a:p>
          <a:p>
            <a:r>
              <a:rPr lang="cs-CZ" altLang="cs-CZ"/>
              <a:t>Nad GL vysoká</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endParaRPr lang="cs-CZ" altLang="cs-CZ"/>
          </a:p>
        </p:txBody>
      </p:sp>
      <p:sp>
        <p:nvSpPr>
          <p:cNvPr id="314371" name="Rectangle 3"/>
          <p:cNvSpPr>
            <a:spLocks noGrp="1" noChangeArrowheads="1"/>
          </p:cNvSpPr>
          <p:nvPr>
            <p:ph type="body" idx="1"/>
          </p:nvPr>
        </p:nvSpPr>
        <p:spPr/>
        <p:txBody>
          <a:bodyPr/>
          <a:lstStyle/>
          <a:p>
            <a:pPr>
              <a:lnSpc>
                <a:spcPct val="90000"/>
              </a:lnSpc>
            </a:pPr>
            <a:r>
              <a:rPr lang="cs-CZ" altLang="cs-CZ" sz="3600" b="1"/>
              <a:t>2001 AACC</a:t>
            </a:r>
            <a:r>
              <a:rPr lang="cs-CZ" altLang="cs-CZ"/>
              <a:t> - (Am. Asoc. Cereal Chemist) Vlákninu potravy tvoří </a:t>
            </a:r>
            <a:r>
              <a:rPr lang="cs-CZ" altLang="cs-CZ">
                <a:solidFill>
                  <a:srgbClr val="FF5050"/>
                </a:solidFill>
              </a:rPr>
              <a:t>jedlé části rostlin</a:t>
            </a:r>
            <a:r>
              <a:rPr lang="cs-CZ" altLang="cs-CZ"/>
              <a:t> nebo analogické sacharidy, které jsou odolné vůči trávení a absorpci v lidském tenkém střevě a jsou zcela nebo částečně fermentovány v tlustém střevě. Vláknina potravy zahrnuje polysacharidy, oligosacharidy, lignin a přidružené rostlinné složky. </a:t>
            </a:r>
          </a:p>
          <a:p>
            <a:pPr>
              <a:lnSpc>
                <a:spcPct val="90000"/>
              </a:lnSpc>
            </a:pPr>
            <a:endParaRPr lang="cs-CZ" altLang="cs-CZ" sz="240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cs-CZ" altLang="cs-CZ" sz="4000"/>
              <a:t>ROZPUSTNOST A NEROZPUSTNOST</a:t>
            </a:r>
          </a:p>
        </p:txBody>
      </p:sp>
      <p:sp>
        <p:nvSpPr>
          <p:cNvPr id="318467" name="Rectangle 3"/>
          <p:cNvSpPr>
            <a:spLocks noGrp="1" noChangeArrowheads="1"/>
          </p:cNvSpPr>
          <p:nvPr>
            <p:ph type="body" idx="1"/>
          </p:nvPr>
        </p:nvSpPr>
        <p:spPr/>
        <p:txBody>
          <a:bodyPr/>
          <a:lstStyle/>
          <a:p>
            <a:pPr>
              <a:lnSpc>
                <a:spcPct val="93000"/>
              </a:lnSpc>
            </a:pPr>
            <a:r>
              <a:rPr lang="en-GB" altLang="cs-CZ" sz="2000" b="1"/>
              <a:t>1980 – rozdělení vlákniny na nerozpustnou</a:t>
            </a:r>
            <a:r>
              <a:rPr lang="en-GB" altLang="cs-CZ" sz="2000"/>
              <a:t> (odolná fermentaci v tlustém střevě) </a:t>
            </a:r>
            <a:r>
              <a:rPr lang="en-GB" altLang="cs-CZ" sz="2000" b="1"/>
              <a:t>a rozpustnou</a:t>
            </a:r>
            <a:r>
              <a:rPr lang="en-GB" altLang="cs-CZ" sz="2000"/>
              <a:t/>
            </a:r>
            <a:br>
              <a:rPr lang="en-GB" altLang="cs-CZ" sz="2000"/>
            </a:br>
            <a:r>
              <a:rPr lang="en-GB" altLang="cs-CZ" sz="2000"/>
              <a:t>	</a:t>
            </a:r>
            <a:r>
              <a:rPr lang="en-GB" altLang="cs-CZ" sz="1600"/>
              <a:t>NEROZPUTNÁ (celul</a:t>
            </a:r>
            <a:r>
              <a:rPr lang="cs-CZ" altLang="cs-CZ" sz="1600"/>
              <a:t>óza</a:t>
            </a:r>
            <a:r>
              <a:rPr lang="en-GB" altLang="cs-CZ" sz="1600"/>
              <a:t>, lignin)</a:t>
            </a:r>
            <a:br>
              <a:rPr lang="en-GB" altLang="cs-CZ" sz="1600"/>
            </a:br>
            <a:r>
              <a:rPr lang="en-GB" altLang="cs-CZ" sz="1600"/>
              <a:t>	- podporují peristaltiku střev, urychlují tak průchod tráveniny zažívacím střevem a zvětšují o</a:t>
            </a:r>
            <a:r>
              <a:rPr lang="cs-CZ" altLang="cs-CZ" sz="1600"/>
              <a:t>b</a:t>
            </a:r>
            <a:r>
              <a:rPr lang="en-GB" altLang="cs-CZ" sz="1600"/>
              <a:t>jem stolice</a:t>
            </a:r>
            <a:br>
              <a:rPr lang="en-GB" altLang="cs-CZ" sz="1600"/>
            </a:br>
            <a:r>
              <a:rPr lang="en-GB" altLang="cs-CZ" sz="1600"/>
              <a:t/>
            </a:r>
            <a:br>
              <a:rPr lang="en-GB" altLang="cs-CZ" sz="1600"/>
            </a:br>
            <a:r>
              <a:rPr lang="en-GB" altLang="cs-CZ" sz="1600"/>
              <a:t>	ROZPUSTNÁ  (pektiny, beta-glukany)</a:t>
            </a:r>
            <a:br>
              <a:rPr lang="en-GB" altLang="cs-CZ" sz="1600"/>
            </a:br>
            <a:r>
              <a:rPr lang="en-GB" altLang="cs-CZ" sz="1600"/>
              <a:t>	- vytváří v tenkém střevě gelovité (rosolovité) prostředí a snižují tak vstřebávání gluk</a:t>
            </a:r>
            <a:r>
              <a:rPr lang="cs-CZ" altLang="cs-CZ" sz="1600"/>
              <a:t>óz</a:t>
            </a:r>
            <a:r>
              <a:rPr lang="en-GB" altLang="cs-CZ" sz="1600"/>
              <a:t>y a mastných kyselin přes střevní stěnu</a:t>
            </a:r>
            <a:endParaRPr lang="cs-CZ" altLang="cs-CZ" sz="1600"/>
          </a:p>
          <a:p>
            <a:pPr>
              <a:lnSpc>
                <a:spcPct val="93000"/>
              </a:lnSpc>
            </a:pPr>
            <a:r>
              <a:rPr lang="en-GB" altLang="cs-CZ" sz="2000" b="1"/>
              <a:t>1998 – WHO doporučila nečlenit</a:t>
            </a:r>
            <a:r>
              <a:rPr lang="en-GB" altLang="cs-CZ" sz="2000"/>
              <a:t> </a:t>
            </a:r>
            <a:r>
              <a:rPr lang="cs-CZ" altLang="cs-CZ" sz="2000"/>
              <a:t>- </a:t>
            </a:r>
            <a:r>
              <a:rPr lang="en-GB" altLang="cs-CZ" sz="2000"/>
              <a:t>rozdělení platí jen pro některé ze složek obou skupin (některé „nerozpustné“ jsou v tlustém střevě fermentovány)</a:t>
            </a:r>
            <a:endParaRPr lang="cs-CZ" altLang="cs-CZ" sz="2000"/>
          </a:p>
          <a:p>
            <a:pPr>
              <a:lnSpc>
                <a:spcPct val="93000"/>
              </a:lnSpc>
            </a:pPr>
            <a:r>
              <a:rPr lang="en-GB" altLang="cs-CZ" sz="2000" b="1"/>
              <a:t>Navíc</a:t>
            </a:r>
            <a:r>
              <a:rPr lang="cs-CZ" altLang="cs-CZ" sz="2000" b="1"/>
              <a:t> </a:t>
            </a:r>
            <a:r>
              <a:rPr lang="en-GB" altLang="cs-CZ" sz="2000" b="1"/>
              <a:t>= rozpustnost ve vodě předem neurčuje fyziologický efekt</a:t>
            </a:r>
            <a:r>
              <a:rPr lang="en-GB" altLang="cs-CZ" sz="2000"/>
              <a:t/>
            </a:r>
            <a:br>
              <a:rPr lang="en-GB" altLang="cs-CZ" sz="2000"/>
            </a:br>
            <a:endParaRPr lang="en-GB" altLang="cs-CZ" sz="2000"/>
          </a:p>
          <a:p>
            <a:pPr>
              <a:lnSpc>
                <a:spcPct val="93000"/>
              </a:lnSpc>
            </a:pPr>
            <a:endParaRPr lang="en-GB" altLang="cs-CZ" sz="1600" b="1"/>
          </a:p>
          <a:p>
            <a:pPr>
              <a:lnSpc>
                <a:spcPct val="80000"/>
              </a:lnSpc>
            </a:pPr>
            <a:endParaRPr lang="cs-CZ" altLang="cs-CZ" sz="2000"/>
          </a:p>
          <a:p>
            <a:pPr>
              <a:lnSpc>
                <a:spcPct val="80000"/>
              </a:lnSpc>
            </a:pPr>
            <a:endParaRPr lang="cs-CZ" altLang="cs-CZ" sz="160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r>
              <a:rPr lang="cs-CZ" altLang="cs-CZ" sz="3200"/>
              <a:t>VÝBĚR OBILNÝCH VÝROBKŮ</a:t>
            </a:r>
            <a:br>
              <a:rPr lang="cs-CZ" altLang="cs-CZ" sz="3200"/>
            </a:br>
            <a:r>
              <a:rPr lang="cs-CZ" altLang="cs-CZ" sz="3200"/>
              <a:t> podle nutričního tvrzení</a:t>
            </a:r>
          </a:p>
        </p:txBody>
      </p:sp>
      <p:sp>
        <p:nvSpPr>
          <p:cNvPr id="316419" name="Rectangle 3"/>
          <p:cNvSpPr>
            <a:spLocks noGrp="1" noChangeArrowheads="1"/>
          </p:cNvSpPr>
          <p:nvPr>
            <p:ph type="body" idx="1"/>
          </p:nvPr>
        </p:nvSpPr>
        <p:spPr/>
        <p:txBody>
          <a:bodyPr/>
          <a:lstStyle/>
          <a:p>
            <a:r>
              <a:rPr lang="cs-CZ" altLang="cs-CZ" sz="4000"/>
              <a:t>Vhodné vybírat ty, které obsahují nejméně 3 g vlákniny/100 g</a:t>
            </a:r>
          </a:p>
          <a:p>
            <a:r>
              <a:rPr lang="cs-CZ" altLang="cs-CZ" sz="4000"/>
              <a:t>Výrobky s obsahem vlákniny vyšší než 6 g/100 g lze podle legislativy považovat za výrobky s vysokým obsahem vlákniny</a:t>
            </a:r>
          </a:p>
          <a:p>
            <a:endParaRPr lang="cs-CZ" altLang="cs-CZ"/>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7" name="Rectangle 5"/>
          <p:cNvSpPr>
            <a:spLocks noGrp="1" noChangeArrowheads="1"/>
          </p:cNvSpPr>
          <p:nvPr>
            <p:ph type="title"/>
          </p:nvPr>
        </p:nvSpPr>
        <p:spPr/>
        <p:txBody>
          <a:bodyPr/>
          <a:lstStyle/>
          <a:p>
            <a:r>
              <a:rPr lang="cs-CZ" altLang="cs-CZ"/>
              <a:t>Rezistentní škrob</a:t>
            </a:r>
          </a:p>
        </p:txBody>
      </p:sp>
      <p:pic>
        <p:nvPicPr>
          <p:cNvPr id="243716"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996950" y="1600200"/>
            <a:ext cx="7150100" cy="4525963"/>
          </a:xfrm>
          <a:no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p:txBody>
          <a:bodyPr/>
          <a:lstStyle/>
          <a:p>
            <a:r>
              <a:rPr lang="cs-CZ" altLang="cs-CZ" sz="3200"/>
              <a:t>BETA – GLUKANY Z OVSA A JEČMENE, jejich otrub nebo směsí</a:t>
            </a:r>
          </a:p>
        </p:txBody>
      </p:sp>
      <p:sp>
        <p:nvSpPr>
          <p:cNvPr id="651267" name="Rectangle 3"/>
          <p:cNvSpPr>
            <a:spLocks noGrp="1" noChangeArrowheads="1"/>
          </p:cNvSpPr>
          <p:nvPr>
            <p:ph type="body" idx="1"/>
          </p:nvPr>
        </p:nvSpPr>
        <p:spPr/>
        <p:txBody>
          <a:bodyPr/>
          <a:lstStyle/>
          <a:p>
            <a:r>
              <a:rPr lang="cs-CZ" altLang="cs-CZ"/>
              <a:t>Udržení normální hladiny LDL-cholesterolu v krvi nejméně 3 g denně</a:t>
            </a:r>
          </a:p>
          <a:p>
            <a:r>
              <a:rPr lang="cs-CZ" altLang="cs-CZ"/>
              <a:t>Redukce postprandiální glykemické odezvy  4g / 30 g dostupných sacharidů</a:t>
            </a:r>
          </a:p>
          <a:p>
            <a:r>
              <a:rPr lang="cs-CZ" altLang="cs-CZ" sz="2400"/>
              <a:t>(3 krajíce ječného chleba – ječný kvas, kroupy, mouka) - 100 g - 2,2 g beta glukanu (8.2 g vlákniny)</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cs-CZ" altLang="cs-CZ"/>
              <a:t>5 x denně o+ z</a:t>
            </a:r>
          </a:p>
        </p:txBody>
      </p:sp>
      <p:sp>
        <p:nvSpPr>
          <p:cNvPr id="17411" name="Rectangle 3"/>
          <p:cNvSpPr>
            <a:spLocks noGrp="1" noChangeArrowheads="1"/>
          </p:cNvSpPr>
          <p:nvPr>
            <p:ph type="body" idx="1"/>
          </p:nvPr>
        </p:nvSpPr>
        <p:spPr/>
        <p:txBody>
          <a:bodyPr/>
          <a:lstStyle/>
          <a:p>
            <a:pPr>
              <a:lnSpc>
                <a:spcPct val="80000"/>
              </a:lnSpc>
            </a:pPr>
            <a:r>
              <a:rPr lang="cs-CZ" altLang="cs-CZ" sz="2000"/>
              <a:t>Zelenina x ovoce</a:t>
            </a:r>
          </a:p>
          <a:p>
            <a:pPr>
              <a:lnSpc>
                <a:spcPct val="80000"/>
              </a:lnSpc>
            </a:pPr>
            <a:r>
              <a:rPr lang="cs-CZ" altLang="cs-CZ" sz="2000"/>
              <a:t>600 000 druhů rostlin</a:t>
            </a:r>
          </a:p>
          <a:p>
            <a:pPr>
              <a:lnSpc>
                <a:spcPct val="80000"/>
              </a:lnSpc>
            </a:pPr>
            <a:r>
              <a:rPr lang="cs-CZ" altLang="cs-CZ" sz="2000"/>
              <a:t>3 000 pro lidskou výživu</a:t>
            </a:r>
          </a:p>
          <a:p>
            <a:pPr>
              <a:lnSpc>
                <a:spcPct val="80000"/>
              </a:lnSpc>
            </a:pPr>
            <a:r>
              <a:rPr lang="cs-CZ" altLang="cs-CZ" sz="2000"/>
              <a:t>Zelenina 1200 v tropech, subtropech</a:t>
            </a:r>
          </a:p>
          <a:p>
            <a:pPr>
              <a:lnSpc>
                <a:spcPct val="80000"/>
              </a:lnSpc>
            </a:pPr>
            <a:r>
              <a:rPr lang="cs-CZ" altLang="cs-CZ" sz="2000"/>
              <a:t>100 + odrůdy střední Evropa</a:t>
            </a:r>
          </a:p>
          <a:p>
            <a:pPr>
              <a:lnSpc>
                <a:spcPct val="80000"/>
              </a:lnSpc>
            </a:pPr>
            <a:r>
              <a:rPr lang="cs-CZ" altLang="cs-CZ" sz="2000"/>
              <a:t>Běžně 30 druhů zeleniny</a:t>
            </a:r>
          </a:p>
          <a:p>
            <a:pPr>
              <a:lnSpc>
                <a:spcPct val="80000"/>
              </a:lnSpc>
            </a:pPr>
            <a:r>
              <a:rPr lang="cs-CZ" altLang="cs-CZ" sz="2000"/>
              <a:t>Biologicky aktivní složky nebo metabolity - fytolátky, nenutritivní látky – ochranné učinky – složky vlákniny(lignin), fytosteroly,flavonoidy, glukosinoláty, terpeny, sloučeniny, barviva - karotenoidy, chlorofyl, thiolové látky </a:t>
            </a:r>
          </a:p>
          <a:p>
            <a:pPr>
              <a:lnSpc>
                <a:spcPct val="80000"/>
              </a:lnSpc>
            </a:pPr>
            <a:r>
              <a:rPr lang="cs-CZ" altLang="cs-CZ" sz="2000"/>
              <a:t>Pekinské x čínské</a:t>
            </a:r>
          </a:p>
          <a:p>
            <a:pPr>
              <a:lnSpc>
                <a:spcPct val="80000"/>
              </a:lnSpc>
            </a:pPr>
            <a:r>
              <a:rPr lang="cs-CZ" altLang="cs-CZ" sz="2000"/>
              <a:t>Brambory 75 kg – obohacování  Se hnojivem,  polyfenoly, vitamin C  karoten</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Zástupný symbol pro zápatí 3"/>
          <p:cNvSpPr txBox="1">
            <a:spLocks noGrp="1"/>
          </p:cNvSpPr>
          <p:nvPr/>
        </p:nvSpPr>
        <p:spPr bwMode="auto">
          <a:xfrm>
            <a:off x="6400800" y="6400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cs-CZ" altLang="cs-CZ" sz="1800">
                <a:latin typeface="Arial Narrow" panose="020B0606020202030204" pitchFamily="34" charset="0"/>
              </a:rPr>
              <a:t>Prof. Ing. Karel Kopec, DrSc.</a:t>
            </a:r>
            <a:endParaRPr lang="en-US" altLang="cs-CZ" sz="1800">
              <a:latin typeface="Arial Narrow" panose="020B0606020202030204" pitchFamily="34" charset="0"/>
            </a:endParaRPr>
          </a:p>
        </p:txBody>
      </p:sp>
      <p:sp>
        <p:nvSpPr>
          <p:cNvPr id="457731" name="Rectangle 2"/>
          <p:cNvSpPr>
            <a:spLocks noGrp="1" noChangeArrowheads="1"/>
          </p:cNvSpPr>
          <p:nvPr>
            <p:ph type="title" idx="4294967295"/>
          </p:nvPr>
        </p:nvSpPr>
        <p:spPr>
          <a:xfrm>
            <a:off x="1836738" y="215900"/>
            <a:ext cx="5688012" cy="765175"/>
          </a:xfrm>
          <a:solidFill>
            <a:srgbClr val="FCE4C0"/>
          </a:solidFill>
        </p:spPr>
        <p:txBody>
          <a:bodyPr anchor="b"/>
          <a:lstStyle/>
          <a:p>
            <a:r>
              <a:rPr lang="cs-CZ" altLang="cs-CZ" b="1" u="sng">
                <a:latin typeface="Arial Narrow" panose="020B0606020202030204" pitchFamily="34" charset="0"/>
              </a:rPr>
              <a:t>Zdroje ochranných látek</a:t>
            </a:r>
            <a:endParaRPr lang="de-DE" altLang="cs-CZ" sz="3600" b="1" u="sng">
              <a:latin typeface="Arial Narrow" panose="020B0606020202030204" pitchFamily="34" charset="0"/>
            </a:endParaRPr>
          </a:p>
        </p:txBody>
      </p:sp>
      <p:sp>
        <p:nvSpPr>
          <p:cNvPr id="457732" name="Rectangle 3"/>
          <p:cNvSpPr>
            <a:spLocks noGrp="1" noChangeArrowheads="1"/>
          </p:cNvSpPr>
          <p:nvPr>
            <p:ph type="body" idx="4294967295"/>
          </p:nvPr>
        </p:nvSpPr>
        <p:spPr>
          <a:xfrm>
            <a:off x="250825" y="1385888"/>
            <a:ext cx="8712200" cy="5472112"/>
          </a:xfrm>
          <a:solidFill>
            <a:schemeClr val="bg1"/>
          </a:solidFill>
        </p:spPr>
        <p:txBody>
          <a:bodyPr/>
          <a:lstStyle/>
          <a:p>
            <a:pPr>
              <a:buFontTx/>
              <a:buNone/>
            </a:pPr>
            <a:r>
              <a:rPr lang="cs-CZ" altLang="cs-CZ" sz="2400" b="1"/>
              <a:t>Skupina                                         zdroje v potravinách</a:t>
            </a:r>
          </a:p>
          <a:p>
            <a:pPr>
              <a:buFontTx/>
              <a:buNone/>
            </a:pPr>
            <a:r>
              <a:rPr lang="cs-CZ" altLang="cs-CZ" sz="2400"/>
              <a:t>Karotenoidy                                    červené a žluté o.+ z.</a:t>
            </a:r>
          </a:p>
          <a:p>
            <a:pPr>
              <a:buFontTx/>
              <a:buNone/>
            </a:pPr>
            <a:r>
              <a:rPr lang="cs-CZ" altLang="cs-CZ" sz="2400"/>
              <a:t>Fytosteroly                                      ořechy, semena, luštěniny </a:t>
            </a:r>
          </a:p>
          <a:p>
            <a:pPr>
              <a:buFontTx/>
              <a:buNone/>
            </a:pPr>
            <a:r>
              <a:rPr lang="cs-CZ" altLang="cs-CZ" sz="2400"/>
              <a:t>Glukosinoláty                                  brukvovitá zelenina </a:t>
            </a:r>
          </a:p>
          <a:p>
            <a:pPr>
              <a:buFontTx/>
              <a:buNone/>
            </a:pPr>
            <a:r>
              <a:rPr lang="cs-CZ" altLang="cs-CZ" sz="2400"/>
              <a:t>Sulfidy                                             česnek, cibule, pórek</a:t>
            </a:r>
          </a:p>
          <a:p>
            <a:pPr>
              <a:buFontTx/>
              <a:buNone/>
            </a:pPr>
            <a:r>
              <a:rPr lang="cs-CZ" altLang="cs-CZ" sz="2400"/>
              <a:t>Terpeny                                           citrusové plody</a:t>
            </a:r>
          </a:p>
          <a:p>
            <a:pPr>
              <a:buFontTx/>
              <a:buNone/>
            </a:pPr>
            <a:r>
              <a:rPr lang="cs-CZ" altLang="cs-CZ" sz="2400"/>
              <a:t>Fytoestrogeny                                  sója, lněné semeno</a:t>
            </a:r>
          </a:p>
          <a:p>
            <a:pPr>
              <a:buFontTx/>
              <a:buNone/>
            </a:pPr>
            <a:r>
              <a:rPr lang="cs-CZ" altLang="cs-CZ" sz="2400"/>
              <a:t>Flavonoidy                                       žluté, červené o. + z., čaj</a:t>
            </a:r>
            <a:endParaRPr lang="de-DE" altLang="cs-CZ" sz="240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Rectangle 4"/>
          <p:cNvSpPr>
            <a:spLocks noGrp="1" noChangeArrowheads="1"/>
          </p:cNvSpPr>
          <p:nvPr>
            <p:ph type="title" idx="4294967295"/>
          </p:nvPr>
        </p:nvSpPr>
        <p:spPr>
          <a:xfrm>
            <a:off x="1444625" y="274638"/>
            <a:ext cx="5972175" cy="1143000"/>
          </a:xfrm>
          <a:solidFill>
            <a:srgbClr val="FCE4C0"/>
          </a:solidFill>
        </p:spPr>
        <p:txBody>
          <a:bodyPr anchor="b"/>
          <a:lstStyle/>
          <a:p>
            <a:r>
              <a:rPr lang="cs-CZ" altLang="cs-CZ" b="1">
                <a:latin typeface="Arial Narrow" panose="020B0606020202030204" pitchFamily="34" charset="0"/>
              </a:rPr>
              <a:t>Antioxidační účinnost </a:t>
            </a:r>
          </a:p>
        </p:txBody>
      </p:sp>
      <p:pic>
        <p:nvPicPr>
          <p:cNvPr id="4659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09688"/>
            <a:ext cx="8135937"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5" name="Rectangle 6"/>
          <p:cNvSpPr>
            <a:spLocks noChangeArrowheads="1"/>
          </p:cNvSpPr>
          <p:nvPr/>
        </p:nvSpPr>
        <p:spPr bwMode="auto">
          <a:xfrm>
            <a:off x="5097463" y="1268413"/>
            <a:ext cx="3578225" cy="366712"/>
          </a:xfrm>
          <a:prstGeom prst="rect">
            <a:avLst/>
          </a:prstGeom>
          <a:solidFill>
            <a:srgbClr val="E9FA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kumimoji="1" lang="cs-CZ" altLang="cs-CZ" sz="1800" b="1">
                <a:latin typeface="Arial Narrow" panose="020B0606020202030204" pitchFamily="34" charset="0"/>
              </a:rPr>
              <a:t>(vyjádřená jako ekvivalent vitaminu E)</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9" name="Rectangle 2"/>
          <p:cNvSpPr>
            <a:spLocks noGrp="1" noChangeArrowheads="1"/>
          </p:cNvSpPr>
          <p:nvPr>
            <p:ph type="title" idx="4294967295"/>
          </p:nvPr>
        </p:nvSpPr>
        <p:spPr>
          <a:xfrm>
            <a:off x="2338388" y="333375"/>
            <a:ext cx="4681537" cy="685800"/>
          </a:xfrm>
          <a:solidFill>
            <a:srgbClr val="FCE4C0"/>
          </a:solidFill>
        </p:spPr>
        <p:txBody>
          <a:bodyPr anchor="b"/>
          <a:lstStyle/>
          <a:p>
            <a:r>
              <a:rPr lang="cs-CZ" altLang="cs-CZ" b="1">
                <a:latin typeface="Arial Narrow" panose="020B0606020202030204" pitchFamily="34" charset="0"/>
              </a:rPr>
              <a:t>Energetický obsah</a:t>
            </a:r>
          </a:p>
        </p:txBody>
      </p:sp>
      <p:sp>
        <p:nvSpPr>
          <p:cNvPr id="470020" name="Rectangle 3"/>
          <p:cNvSpPr>
            <a:spLocks noGrp="1" noChangeArrowheads="1"/>
          </p:cNvSpPr>
          <p:nvPr>
            <p:ph type="body" idx="4294967295"/>
          </p:nvPr>
        </p:nvSpPr>
        <p:spPr>
          <a:xfrm>
            <a:off x="457200" y="1600200"/>
            <a:ext cx="8229600" cy="4314825"/>
          </a:xfrm>
        </p:spPr>
        <p:txBody>
          <a:bodyPr/>
          <a:lstStyle/>
          <a:p>
            <a:pPr>
              <a:lnSpc>
                <a:spcPct val="80000"/>
              </a:lnSpc>
            </a:pPr>
            <a:r>
              <a:rPr lang="cs-CZ" altLang="cs-CZ" sz="2800"/>
              <a:t>V 1 kg zeleniny a ovoce obsahuje průměrně jen </a:t>
            </a:r>
            <a:r>
              <a:rPr lang="cs-CZ" altLang="cs-CZ"/>
              <a:t>3 560 kJ</a:t>
            </a:r>
            <a:r>
              <a:rPr lang="cs-CZ" altLang="cs-CZ" sz="2800"/>
              <a:t> a patří tedy mezi potraviny nízkoenergetické</a:t>
            </a:r>
            <a:r>
              <a:rPr lang="cs-CZ" altLang="cs-CZ" sz="2000"/>
              <a:t>  ( výjimka avokádo 30 % tuku)</a:t>
            </a:r>
          </a:p>
          <a:p>
            <a:pPr>
              <a:lnSpc>
                <a:spcPct val="80000"/>
              </a:lnSpc>
            </a:pPr>
            <a:endParaRPr lang="cs-CZ" altLang="cs-CZ" sz="2000"/>
          </a:p>
          <a:p>
            <a:pPr>
              <a:lnSpc>
                <a:spcPct val="80000"/>
              </a:lnSpc>
            </a:pPr>
            <a:r>
              <a:rPr lang="cs-CZ" altLang="cs-CZ" sz="2800"/>
              <a:t>Pro porovnání: v 1 kg masa je 8 600 kJ (hodnoty kolísají podle tučnosti masa), </a:t>
            </a:r>
          </a:p>
          <a:p>
            <a:pPr>
              <a:lnSpc>
                <a:spcPct val="80000"/>
              </a:lnSpc>
            </a:pPr>
            <a:r>
              <a:rPr lang="cs-CZ" altLang="cs-CZ" sz="2800"/>
              <a:t>V 1 kg chleba je průměrně 10 200 kJ, </a:t>
            </a:r>
          </a:p>
          <a:p>
            <a:pPr>
              <a:lnSpc>
                <a:spcPct val="80000"/>
              </a:lnSpc>
            </a:pPr>
            <a:r>
              <a:rPr lang="cs-CZ" altLang="cs-CZ" sz="2800"/>
              <a:t>V 1 kg sýra je průměrně 13 400 kJ, (podle obsahu tuku může být nižší nebo vyšší) </a:t>
            </a:r>
          </a:p>
          <a:p>
            <a:pPr>
              <a:lnSpc>
                <a:spcPct val="80000"/>
              </a:lnSpc>
            </a:pPr>
            <a:r>
              <a:rPr lang="cs-CZ" altLang="cs-CZ" sz="2800"/>
              <a:t>V 1 kg cukru je 17 200 kJ, </a:t>
            </a:r>
          </a:p>
          <a:p>
            <a:pPr>
              <a:lnSpc>
                <a:spcPct val="80000"/>
              </a:lnSpc>
            </a:pPr>
            <a:r>
              <a:rPr lang="cs-CZ" altLang="cs-CZ" sz="2800"/>
              <a:t>V 1 kg másla 32 200 kJ</a:t>
            </a:r>
          </a:p>
          <a:p>
            <a:pPr>
              <a:lnSpc>
                <a:spcPct val="80000"/>
              </a:lnSpc>
            </a:pPr>
            <a:r>
              <a:rPr lang="cs-CZ" altLang="cs-CZ" sz="2800"/>
              <a:t>V 1 kg škvařeného sádla 34 120 kJ </a:t>
            </a:r>
          </a:p>
          <a:p>
            <a:pPr>
              <a:lnSpc>
                <a:spcPct val="80000"/>
              </a:lnSpc>
            </a:pPr>
            <a:endParaRPr lang="cs-CZ" altLang="cs-CZ" sz="2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395288" y="476250"/>
            <a:ext cx="8147050" cy="1228725"/>
          </a:xfrm>
          <a:solidFill>
            <a:srgbClr val="CCFF33"/>
          </a:solidFill>
        </p:spPr>
        <p:txBody>
          <a:bodyPr/>
          <a:lstStyle/>
          <a:p>
            <a:r>
              <a:rPr lang="cs-CZ" altLang="cs-CZ" sz="4000">
                <a:solidFill>
                  <a:srgbClr val="FF3300"/>
                </a:solidFill>
              </a:rPr>
              <a:t>Zdravotní rizika z potravin</a:t>
            </a:r>
            <a:br>
              <a:rPr lang="cs-CZ" altLang="cs-CZ" sz="4000">
                <a:solidFill>
                  <a:srgbClr val="FF3300"/>
                </a:solidFill>
              </a:rPr>
            </a:br>
            <a:r>
              <a:rPr lang="cs-CZ" altLang="cs-CZ" sz="4000">
                <a:solidFill>
                  <a:srgbClr val="FF3300"/>
                </a:solidFill>
              </a:rPr>
              <a:t>(pořadí podle odborníků)</a:t>
            </a:r>
          </a:p>
        </p:txBody>
      </p:sp>
      <p:sp>
        <p:nvSpPr>
          <p:cNvPr id="196611" name="Rectangle 3"/>
          <p:cNvSpPr>
            <a:spLocks noGrp="1" noChangeArrowheads="1"/>
          </p:cNvSpPr>
          <p:nvPr>
            <p:ph type="body" idx="1"/>
          </p:nvPr>
        </p:nvSpPr>
        <p:spPr>
          <a:xfrm>
            <a:off x="457200" y="1628775"/>
            <a:ext cx="8229600" cy="4464050"/>
          </a:xfrm>
          <a:noFill/>
          <a:extLst>
            <a:ext uri="{909E8E84-426E-40DD-AFC4-6F175D3DCCD1}">
              <a14:hiddenFill xmlns:a14="http://schemas.microsoft.com/office/drawing/2010/main">
                <a:solidFill>
                  <a:srgbClr val="FF9966"/>
                </a:solidFill>
              </a14:hiddenFill>
            </a:ext>
          </a:extLst>
        </p:spPr>
        <p:txBody>
          <a:bodyPr/>
          <a:lstStyle/>
          <a:p>
            <a:pPr>
              <a:lnSpc>
                <a:spcPct val="150000"/>
              </a:lnSpc>
            </a:pPr>
            <a:r>
              <a:rPr lang="cs-CZ" altLang="cs-CZ"/>
              <a:t>Výživa (složení stravy)</a:t>
            </a:r>
          </a:p>
          <a:p>
            <a:pPr>
              <a:lnSpc>
                <a:spcPct val="150000"/>
              </a:lnSpc>
            </a:pPr>
            <a:r>
              <a:rPr lang="cs-CZ" altLang="cs-CZ"/>
              <a:t>Kontaminace potravin mikroorganizmy a jejich toxiny</a:t>
            </a:r>
          </a:p>
          <a:p>
            <a:pPr>
              <a:lnSpc>
                <a:spcPct val="150000"/>
              </a:lnSpc>
            </a:pPr>
            <a:r>
              <a:rPr lang="cs-CZ" altLang="cs-CZ"/>
              <a:t>Přírodní toxické látky</a:t>
            </a:r>
          </a:p>
          <a:p>
            <a:pPr>
              <a:lnSpc>
                <a:spcPct val="150000"/>
              </a:lnSpc>
            </a:pPr>
            <a:r>
              <a:rPr lang="cs-CZ" altLang="cs-CZ"/>
              <a:t>Chemické kontaminanty</a:t>
            </a:r>
          </a:p>
          <a:p>
            <a:pPr>
              <a:lnSpc>
                <a:spcPct val="150000"/>
              </a:lnSpc>
            </a:pPr>
            <a:r>
              <a:rPr lang="cs-CZ" altLang="cs-CZ"/>
              <a:t>Potravinářská aditiva (Látky přídatné „E“)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Rectangle 5"/>
          <p:cNvSpPr>
            <a:spLocks noGrp="1" noChangeArrowheads="1"/>
          </p:cNvSpPr>
          <p:nvPr>
            <p:ph type="title"/>
          </p:nvPr>
        </p:nvSpPr>
        <p:spPr/>
        <p:txBody>
          <a:bodyPr/>
          <a:lstStyle/>
          <a:p>
            <a:r>
              <a:rPr lang="cs-CZ" altLang="cs-CZ" sz="2400">
                <a:solidFill>
                  <a:srgbClr val="CA6902"/>
                </a:solidFill>
              </a:rPr>
              <a:t>Průměrný obsah vitaminu C v bramborech </a:t>
            </a:r>
            <a:br>
              <a:rPr lang="cs-CZ" altLang="cs-CZ" sz="2400">
                <a:solidFill>
                  <a:srgbClr val="CA6902"/>
                </a:solidFill>
              </a:rPr>
            </a:br>
            <a:endParaRPr lang="cs-CZ" altLang="cs-CZ" sz="2400">
              <a:solidFill>
                <a:srgbClr val="CA6902"/>
              </a:solidFill>
            </a:endParaRPr>
          </a:p>
        </p:txBody>
      </p:sp>
      <p:graphicFrame>
        <p:nvGraphicFramePr>
          <p:cNvPr id="130056" name="objekt 1"/>
          <p:cNvGraphicFramePr>
            <a:graphicFrameLocks noGrp="1"/>
          </p:cNvGraphicFramePr>
          <p:nvPr>
            <p:ph idx="1"/>
          </p:nvPr>
        </p:nvGraphicFramePr>
        <p:xfrm>
          <a:off x="1042988" y="404813"/>
          <a:ext cx="7140575" cy="4176712"/>
        </p:xfrm>
        <a:graphic>
          <a:graphicData uri="http://schemas.openxmlformats.org/presentationml/2006/ole">
            <mc:AlternateContent xmlns:mc="http://schemas.openxmlformats.org/markup-compatibility/2006">
              <mc:Choice xmlns:v="urn:schemas-microsoft-com:vml" Requires="v">
                <p:oleObj spid="_x0000_s130390" name="Graf" r:id="rId4" imgW="7212193" imgH="4212701" progId="Excel.Chart.8">
                  <p:embed/>
                </p:oleObj>
              </mc:Choice>
              <mc:Fallback>
                <p:oleObj name="Graf" r:id="rId4" imgW="7212193" imgH="4212701" progId="Excel.Chart.8">
                  <p:embed/>
                  <p:pic>
                    <p:nvPicPr>
                      <p:cNvPr id="0" name="objekt 1"/>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404813"/>
                        <a:ext cx="7140575" cy="417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6011863" y="260350"/>
            <a:ext cx="3132137" cy="1081088"/>
          </a:xfrm>
        </p:spPr>
        <p:txBody>
          <a:bodyPr/>
          <a:lstStyle/>
          <a:p>
            <a:r>
              <a:rPr lang="cs-CZ" altLang="cs-CZ" sz="4000"/>
              <a:t>                                   </a:t>
            </a:r>
            <a:r>
              <a:rPr lang="cs-CZ" altLang="cs-CZ" sz="4000">
                <a:solidFill>
                  <a:srgbClr val="CC9900"/>
                </a:solidFill>
              </a:rPr>
              <a:t>Brambory</a:t>
            </a:r>
          </a:p>
        </p:txBody>
      </p:sp>
      <p:pic>
        <p:nvPicPr>
          <p:cNvPr id="149507" name="Picture 3" descr="MP900177942[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27763" y="1989138"/>
            <a:ext cx="2520950" cy="3092450"/>
          </a:xfrm>
        </p:spPr>
      </p:pic>
      <p:graphicFrame>
        <p:nvGraphicFramePr>
          <p:cNvPr id="149508" name="Group 4"/>
          <p:cNvGraphicFramePr>
            <a:graphicFrameLocks noGrp="1"/>
          </p:cNvGraphicFramePr>
          <p:nvPr>
            <p:ph sz="half" idx="1"/>
          </p:nvPr>
        </p:nvGraphicFramePr>
        <p:xfrm>
          <a:off x="179388" y="188913"/>
          <a:ext cx="5905500" cy="6452870"/>
        </p:xfrm>
        <a:graphic>
          <a:graphicData uri="http://schemas.openxmlformats.org/drawingml/2006/table">
            <a:tbl>
              <a:tblPr/>
              <a:tblGrid>
                <a:gridCol w="1223962"/>
                <a:gridCol w="2617788"/>
                <a:gridCol w="2063750"/>
              </a:tblGrid>
              <a:tr h="9207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Varný typ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Konzistence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Použití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74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pevná, nerozvařivá, lojovitá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do salátů, jako příloha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7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polopevná, polomoučná, nerozvařivá nebo slabě rozvařivá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pro přípravu jídel všeho druhu, jako příloha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113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měkká, moučná, středně rozvařivá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především pro přípravu těst a kaší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p:txBody>
          <a:bodyPr/>
          <a:lstStyle/>
          <a:p>
            <a:r>
              <a:rPr lang="cs-CZ" altLang="cs-CZ" sz="3200" b="1"/>
              <a:t>Ztráty vitaminu C při různých způsobech</a:t>
            </a:r>
            <a:br>
              <a:rPr lang="cs-CZ" altLang="cs-CZ" sz="3200" b="1"/>
            </a:br>
            <a:r>
              <a:rPr lang="cs-CZ" altLang="cs-CZ" sz="3200" b="1"/>
              <a:t>konzervování</a:t>
            </a:r>
          </a:p>
        </p:txBody>
      </p:sp>
      <p:sp>
        <p:nvSpPr>
          <p:cNvPr id="694275" name="Rectangle 3"/>
          <p:cNvSpPr>
            <a:spLocks noGrp="1" noChangeArrowheads="1"/>
          </p:cNvSpPr>
          <p:nvPr>
            <p:ph type="body" idx="1"/>
          </p:nvPr>
        </p:nvSpPr>
        <p:spPr/>
        <p:txBody>
          <a:bodyPr/>
          <a:lstStyle/>
          <a:p>
            <a:r>
              <a:rPr lang="cs-CZ" altLang="cs-CZ" b="1"/>
              <a:t>Druh potraviny - ztráta vitamin u C v %</a:t>
            </a:r>
          </a:p>
          <a:p>
            <a:r>
              <a:rPr lang="cs-CZ" altLang="cs-CZ"/>
              <a:t>Sirup 75</a:t>
            </a:r>
          </a:p>
          <a:p>
            <a:r>
              <a:rPr lang="cs-CZ" altLang="cs-CZ"/>
              <a:t>Kompot 34</a:t>
            </a:r>
          </a:p>
          <a:p>
            <a:r>
              <a:rPr lang="cs-CZ" altLang="cs-CZ"/>
              <a:t>Džem /Marmelada 58</a:t>
            </a:r>
          </a:p>
          <a:p>
            <a:r>
              <a:rPr lang="cs-CZ" altLang="cs-CZ"/>
              <a:t>Sušené ovoce 53</a:t>
            </a:r>
          </a:p>
          <a:p>
            <a:r>
              <a:rPr lang="cs-CZ" altLang="cs-CZ"/>
              <a:t>Zmražené ovoce a zelenina 20</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p:txBody>
          <a:bodyPr/>
          <a:lstStyle/>
          <a:p>
            <a:r>
              <a:rPr lang="cs-CZ" altLang="cs-CZ"/>
              <a:t>Zdravotní tvrzení</a:t>
            </a:r>
          </a:p>
        </p:txBody>
      </p:sp>
      <p:sp>
        <p:nvSpPr>
          <p:cNvPr id="690179" name="Rectangle 3"/>
          <p:cNvSpPr>
            <a:spLocks noGrp="1" noChangeArrowheads="1"/>
          </p:cNvSpPr>
          <p:nvPr>
            <p:ph type="body" idx="1"/>
          </p:nvPr>
        </p:nvSpPr>
        <p:spPr/>
        <p:txBody>
          <a:bodyPr/>
          <a:lstStyle/>
          <a:p>
            <a:r>
              <a:rPr lang="cs-CZ" altLang="cs-CZ"/>
              <a:t>Prunus domestica L. - sušené švestky</a:t>
            </a:r>
          </a:p>
          <a:p>
            <a:r>
              <a:rPr lang="cs-CZ" altLang="cs-CZ"/>
              <a:t>Udržují správnou funkci střev</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p:txBody>
          <a:bodyPr/>
          <a:lstStyle/>
          <a:p>
            <a:r>
              <a:rPr lang="cs-CZ" altLang="cs-CZ"/>
              <a:t>Kustovnice  čínská - goji</a:t>
            </a:r>
          </a:p>
        </p:txBody>
      </p:sp>
      <p:pic>
        <p:nvPicPr>
          <p:cNvPr id="706563" name="Picture 3" descr="kustovniceDSC0089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5" name="Rectangle 5"/>
          <p:cNvSpPr>
            <a:spLocks noGrp="1" noChangeArrowheads="1"/>
          </p:cNvSpPr>
          <p:nvPr>
            <p:ph type="title"/>
          </p:nvPr>
        </p:nvSpPr>
        <p:spPr/>
        <p:txBody>
          <a:bodyPr/>
          <a:lstStyle/>
          <a:p>
            <a:r>
              <a:rPr lang="cs-CZ" altLang="cs-CZ"/>
              <a:t>Mléko a mléčné výrobky</a:t>
            </a:r>
          </a:p>
        </p:txBody>
      </p:sp>
      <p:pic>
        <p:nvPicPr>
          <p:cNvPr id="33280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68538" y="1412875"/>
            <a:ext cx="4421187" cy="4525963"/>
          </a:xfrm>
          <a:noFill/>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anchor="b">
            <a:normAutofit fontScale="90000"/>
          </a:bodyPr>
          <a:lstStyle/>
          <a:p>
            <a:pPr>
              <a:lnSpc>
                <a:spcPts val="3400"/>
              </a:lnSpc>
            </a:pPr>
            <a:r>
              <a:rPr lang="cs-CZ" altLang="cs-CZ" sz="1800">
                <a:effectLst>
                  <a:outerShdw blurRad="38100" dist="38100" dir="2700000" algn="tl">
                    <a:srgbClr val="C0C0C0"/>
                  </a:outerShdw>
                </a:effectLst>
              </a:rPr>
              <a:t>Složení kravského mléka</a:t>
            </a:r>
          </a:p>
        </p:txBody>
      </p:sp>
      <p:sp>
        <p:nvSpPr>
          <p:cNvPr id="355331"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graphicFrame>
        <p:nvGraphicFramePr>
          <p:cNvPr id="355413" name="Group 85"/>
          <p:cNvGraphicFramePr>
            <a:graphicFrameLocks noGrp="1"/>
          </p:cNvGraphicFramePr>
          <p:nvPr/>
        </p:nvGraphicFramePr>
        <p:xfrm>
          <a:off x="1331913" y="549275"/>
          <a:ext cx="6335712" cy="5900740"/>
        </p:xfrm>
        <a:graphic>
          <a:graphicData uri="http://schemas.openxmlformats.org/drawingml/2006/table">
            <a:tbl>
              <a:tblPr/>
              <a:tblGrid>
                <a:gridCol w="1763712"/>
                <a:gridCol w="1524000"/>
                <a:gridCol w="1524000"/>
                <a:gridCol w="1524000"/>
              </a:tblGrid>
              <a:tr h="10795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Složka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Množství  v 1 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 podíl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Příspěvek 0,5 l k RDA</a:t>
                      </a:r>
                      <a:r>
                        <a:rPr kumimoji="0" lang="en-US" altLang="cs-CZ" sz="1600" b="1" i="0" u="none" strike="noStrike" cap="none" normalizeH="0" baseline="0" smtClean="0">
                          <a:ln>
                            <a:noFill/>
                          </a:ln>
                          <a:solidFill>
                            <a:srgbClr val="FFFFFF"/>
                          </a:solidFill>
                          <a:effectLst/>
                          <a:latin typeface="Palatino Linotype" panose="02040502050505030304" pitchFamily="18" charset="0"/>
                        </a:rPr>
                        <a:t>*</a:t>
                      </a:r>
                      <a:endParaRPr kumimoji="0" lang="cs-CZ" altLang="cs-CZ" sz="1600" b="1" i="0" u="none" strike="noStrike" cap="none" normalizeH="0" baseline="0" smtClean="0">
                        <a:ln>
                          <a:noFill/>
                        </a:ln>
                        <a:solidFill>
                          <a:srgbClr val="FFFFFF"/>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Voda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87 %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Laktóza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50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4,8 %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Tuk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41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Bílkoviny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33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3,2 %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30-40 %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Vápník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1,1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0,1 %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40-50 %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Hořčík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0,1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12-16 %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Zinek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 mg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18-25 %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Selén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37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Vit. 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280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15-20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Vit. 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0,6 mg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2 %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Foláty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50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6 %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Riboflavin (B2)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1,83 mg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60-80 %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Vit. B12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4,4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90 %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bl>
          </a:graphicData>
        </a:graphic>
      </p:graphicFrame>
      <p:sp>
        <p:nvSpPr>
          <p:cNvPr id="355409" name="Rectangle 5"/>
          <p:cNvSpPr>
            <a:spLocks noChangeArrowheads="1"/>
          </p:cNvSpPr>
          <p:nvPr/>
        </p:nvSpPr>
        <p:spPr bwMode="auto">
          <a:xfrm>
            <a:off x="3429000" y="6461125"/>
            <a:ext cx="2438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None/>
            </a:pPr>
            <a:r>
              <a:rPr lang="en-US" altLang="cs-CZ" sz="1200" i="1"/>
              <a:t>*RDA </a:t>
            </a:r>
            <a:r>
              <a:rPr lang="cs-CZ" altLang="cs-CZ" sz="1200" i="1"/>
              <a:t>= doporučená denní dávka </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sz="3600" b="1" dirty="0">
                <a:solidFill>
                  <a:srgbClr val="000000"/>
                </a:solidFill>
              </a:rPr>
              <a:t>Vitamin B12  </a:t>
            </a:r>
            <a:r>
              <a:rPr lang="cs-CZ" sz="3600" b="1" dirty="0" smtClean="0">
                <a:solidFill>
                  <a:srgbClr val="000000"/>
                </a:solidFill>
              </a:rPr>
              <a:t/>
            </a:r>
            <a:br>
              <a:rPr lang="cs-CZ" sz="3600" b="1" dirty="0" smtClean="0">
                <a:solidFill>
                  <a:srgbClr val="000000"/>
                </a:solidFill>
              </a:rPr>
            </a:br>
            <a:r>
              <a:rPr lang="cs-CZ" sz="3600" b="1" dirty="0" smtClean="0">
                <a:solidFill>
                  <a:srgbClr val="000000"/>
                </a:solidFill>
              </a:rPr>
              <a:t>- </a:t>
            </a:r>
            <a:r>
              <a:rPr lang="cs-CZ" sz="3600" b="1" dirty="0">
                <a:solidFill>
                  <a:srgbClr val="000000"/>
                </a:solidFill>
              </a:rPr>
              <a:t>2,5 </a:t>
            </a:r>
            <a:r>
              <a:rPr lang="el-GR" sz="3600" b="1" dirty="0">
                <a:solidFill>
                  <a:srgbClr val="000000"/>
                </a:solidFill>
              </a:rPr>
              <a:t>μ</a:t>
            </a:r>
            <a:r>
              <a:rPr lang="cs-CZ" sz="3600" b="1" dirty="0">
                <a:solidFill>
                  <a:srgbClr val="000000"/>
                </a:solidFill>
              </a:rPr>
              <a:t>g  referenční hodnota </a:t>
            </a:r>
            <a:r>
              <a:rPr lang="cs-CZ" sz="3600" b="1" dirty="0" smtClean="0">
                <a:solidFill>
                  <a:srgbClr val="000000"/>
                </a:solidFill>
              </a:rPr>
              <a:t>příjmu</a:t>
            </a:r>
            <a:endParaRPr lang="cs-CZ" sz="3600" dirty="0"/>
          </a:p>
        </p:txBody>
      </p:sp>
      <p:sp>
        <p:nvSpPr>
          <p:cNvPr id="5" name="Zástupný symbol pro obsah 4"/>
          <p:cNvSpPr>
            <a:spLocks noGrp="1"/>
          </p:cNvSpPr>
          <p:nvPr>
            <p:ph idx="1"/>
          </p:nvPr>
        </p:nvSpPr>
        <p:spPr/>
        <p:txBody>
          <a:bodyPr/>
          <a:lstStyle/>
          <a:p>
            <a:pPr marL="0" indent="0">
              <a:buNone/>
            </a:pPr>
            <a:r>
              <a:rPr lang="cs-CZ" dirty="0" smtClean="0"/>
              <a:t>MLÉKO – průměrná hodnota </a:t>
            </a:r>
            <a:r>
              <a:rPr lang="cs-CZ" dirty="0"/>
              <a:t>0,5 </a:t>
            </a:r>
            <a:r>
              <a:rPr lang="cs-CZ" dirty="0" err="1"/>
              <a:t>ug</a:t>
            </a:r>
            <a:r>
              <a:rPr lang="cs-CZ" dirty="0"/>
              <a:t> </a:t>
            </a:r>
            <a:r>
              <a:rPr lang="cs-CZ" dirty="0" smtClean="0"/>
              <a:t>/ 100 g</a:t>
            </a:r>
            <a:br>
              <a:rPr lang="cs-CZ" dirty="0" smtClean="0"/>
            </a:br>
            <a:r>
              <a:rPr lang="cs-CZ" sz="1800" dirty="0"/>
              <a:t>př. 1: 0,3 </a:t>
            </a:r>
            <a:r>
              <a:rPr lang="cs-CZ" sz="1800" dirty="0" err="1"/>
              <a:t>ug</a:t>
            </a:r>
            <a:r>
              <a:rPr lang="cs-CZ" sz="1800" dirty="0"/>
              <a:t> = 12 % doporučení (uvedeno je 30 %)</a:t>
            </a:r>
          </a:p>
          <a:p>
            <a:pPr marL="0" indent="0">
              <a:buNone/>
            </a:pPr>
            <a:r>
              <a:rPr lang="cs-CZ" sz="1800" dirty="0"/>
              <a:t>př. 2: 0,6 l = 0,6 x 0,5 </a:t>
            </a:r>
            <a:r>
              <a:rPr lang="cs-CZ" sz="1800" dirty="0" err="1"/>
              <a:t>ug</a:t>
            </a:r>
            <a:r>
              <a:rPr lang="cs-CZ" sz="1800" dirty="0"/>
              <a:t> = 3 </a:t>
            </a:r>
            <a:r>
              <a:rPr lang="cs-CZ" sz="1800" dirty="0" err="1"/>
              <a:t>ug</a:t>
            </a:r>
            <a:r>
              <a:rPr lang="cs-CZ" sz="1800" dirty="0"/>
              <a:t> = 120 % doporučení (uvedeno 315 %)</a:t>
            </a:r>
          </a:p>
          <a:p>
            <a:pPr marL="0" indent="0">
              <a:buNone/>
            </a:pPr>
            <a:endParaRPr lang="cs-CZ" dirty="0"/>
          </a:p>
          <a:p>
            <a:endParaRPr lang="cs-CZ" dirty="0"/>
          </a:p>
        </p:txBody>
      </p:sp>
      <p:pic>
        <p:nvPicPr>
          <p:cNvPr id="4" name="Picture 2" descr="C:\Documents and Settings\Brezkova\Dokumenty\Obrázky\halinka\foto-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117" y="2780929"/>
            <a:ext cx="3284292" cy="40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Documents and Settings\Brezkova\Dokumenty\Obrázky\halinka\foto-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3264863"/>
            <a:ext cx="3668316" cy="2445544"/>
          </a:xfrm>
          <a:prstGeom prst="rect">
            <a:avLst/>
          </a:prstGeom>
          <a:noFill/>
          <a:ln>
            <a:solidFill>
              <a:srgbClr val="FF0000"/>
            </a:solidFill>
          </a:ln>
          <a:extLst/>
        </p:spPr>
      </p:pic>
      <p:sp>
        <p:nvSpPr>
          <p:cNvPr id="8" name="Ovál 7"/>
          <p:cNvSpPr/>
          <p:nvPr/>
        </p:nvSpPr>
        <p:spPr>
          <a:xfrm>
            <a:off x="2062947" y="4390963"/>
            <a:ext cx="1462872" cy="3148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52968379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Brezkova\Dokumenty\Obrázky\halinka\foto-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229" y="2460728"/>
            <a:ext cx="3728577" cy="248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C:\Documents and Settings\Brezkova\Dokumenty\Obrázky\halinka\foto-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8663" y="2460729"/>
            <a:ext cx="4857078" cy="31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pPr algn="ctr"/>
            <a:r>
              <a:rPr lang="cs-CZ" dirty="0"/>
              <a:t>Průměrné výživové </a:t>
            </a:r>
            <a:r>
              <a:rPr lang="cs-CZ" dirty="0" smtClean="0"/>
              <a:t>hodnoty se ztratily </a:t>
            </a:r>
            <a:br>
              <a:rPr lang="cs-CZ" dirty="0" smtClean="0"/>
            </a:br>
            <a:r>
              <a:rPr lang="cs-CZ" dirty="0" smtClean="0"/>
              <a:t>v </a:t>
            </a:r>
            <a:r>
              <a:rPr lang="cs-CZ" dirty="0"/>
              <a:t>překladu ?</a:t>
            </a:r>
          </a:p>
        </p:txBody>
      </p:sp>
      <p:sp>
        <p:nvSpPr>
          <p:cNvPr id="4" name="Ovál 3"/>
          <p:cNvSpPr/>
          <p:nvPr/>
        </p:nvSpPr>
        <p:spPr>
          <a:xfrm>
            <a:off x="628649" y="3600450"/>
            <a:ext cx="1678866" cy="2823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5" name="Ovál 4"/>
          <p:cNvSpPr/>
          <p:nvPr/>
        </p:nvSpPr>
        <p:spPr>
          <a:xfrm>
            <a:off x="4905487" y="4060340"/>
            <a:ext cx="734210" cy="2178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34292935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cs-CZ" altLang="cs-CZ"/>
              <a:t>Pravda o mléce – jak ji potvrzuje věda</a:t>
            </a:r>
          </a:p>
        </p:txBody>
      </p:sp>
      <p:sp>
        <p:nvSpPr>
          <p:cNvPr id="340995" name="Rectangle 3"/>
          <p:cNvSpPr>
            <a:spLocks noGrp="1" noChangeArrowheads="1"/>
          </p:cNvSpPr>
          <p:nvPr>
            <p:ph type="body" idx="1"/>
          </p:nvPr>
        </p:nvSpPr>
        <p:spPr/>
        <p:txBody>
          <a:bodyPr/>
          <a:lstStyle/>
          <a:p>
            <a:r>
              <a:rPr lang="cs-CZ" altLang="cs-CZ"/>
              <a:t>6. kapitola </a:t>
            </a:r>
            <a:r>
              <a:rPr lang="cs-CZ" altLang="cs-CZ" b="1"/>
              <a:t>Průřez smetanovým sýrem</a:t>
            </a:r>
          </a:p>
          <a:p>
            <a:pPr>
              <a:buFontTx/>
              <a:buNone/>
            </a:pPr>
            <a:r>
              <a:rPr lang="cs-CZ" altLang="cs-CZ"/>
              <a:t>    </a:t>
            </a:r>
            <a:r>
              <a:rPr lang="cs-CZ" altLang="cs-CZ" b="1"/>
              <a:t>Z potravin dnešní doby  má mléko nejhorší vliv na pohlavní život. Například slané mléčné výrobky spojené s konzumací masa a vajec vedou k lesbismu. Ve spojení s cukrem vedou u mužů k homosexualitě. V obou případech je možné vhodnou stravou v takových nenormálních stavech pomoci.</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2968</TotalTime>
  <Words>14429</Words>
  <Application>Microsoft Office PowerPoint</Application>
  <PresentationFormat>Předvádění na obrazovce (4:3)</PresentationFormat>
  <Paragraphs>2530</Paragraphs>
  <Slides>279</Slides>
  <Notes>261</Notes>
  <HiddenSlides>0</HiddenSlides>
  <MMClips>0</MMClips>
  <ScaleCrop>false</ScaleCrop>
  <HeadingPairs>
    <vt:vector size="8" baseType="variant">
      <vt:variant>
        <vt:lpstr>Použitá písma</vt:lpstr>
      </vt:variant>
      <vt:variant>
        <vt:i4>19</vt:i4>
      </vt:variant>
      <vt:variant>
        <vt:lpstr>Motiv</vt:lpstr>
      </vt:variant>
      <vt:variant>
        <vt:i4>1</vt:i4>
      </vt:variant>
      <vt:variant>
        <vt:lpstr>Vložené servery OLE</vt:lpstr>
      </vt:variant>
      <vt:variant>
        <vt:i4>2</vt:i4>
      </vt:variant>
      <vt:variant>
        <vt:lpstr>Nadpisy snímků</vt:lpstr>
      </vt:variant>
      <vt:variant>
        <vt:i4>279</vt:i4>
      </vt:variant>
    </vt:vector>
  </HeadingPairs>
  <TitlesOfParts>
    <vt:vector size="301" baseType="lpstr">
      <vt:lpstr>Arial Unicode MS</vt:lpstr>
      <vt:lpstr>Malgun Gothic</vt:lpstr>
      <vt:lpstr>Arial</vt:lpstr>
      <vt:lpstr>Arial CE</vt:lpstr>
      <vt:lpstr>Arial Narrow</vt:lpstr>
      <vt:lpstr>Calibri</vt:lpstr>
      <vt:lpstr>Century Gothic</vt:lpstr>
      <vt:lpstr>Courier New</vt:lpstr>
      <vt:lpstr>Garamond</vt:lpstr>
      <vt:lpstr>Gill Sans MT</vt:lpstr>
      <vt:lpstr>Myriad Pro</vt:lpstr>
      <vt:lpstr>Palatino Linotype</vt:lpstr>
      <vt:lpstr>Segoe UI</vt:lpstr>
      <vt:lpstr>Symbol</vt:lpstr>
      <vt:lpstr>Tahoma</vt:lpstr>
      <vt:lpstr>Thorndale</vt:lpstr>
      <vt:lpstr>Times New Roman</vt:lpstr>
      <vt:lpstr>Wingdings</vt:lpstr>
      <vt:lpstr>Wingdings 2</vt:lpstr>
      <vt:lpstr>Výchozí návrh</vt:lpstr>
      <vt:lpstr>Acrobat Document</vt:lpstr>
      <vt:lpstr>Graf</vt:lpstr>
      <vt:lpstr>Výživa v pyramidě  </vt:lpstr>
      <vt:lpstr>Prezentace aplikace PowerPoint</vt:lpstr>
      <vt:lpstr>CO JE EUFIC? </vt:lpstr>
      <vt:lpstr>Evropský úřad pro bezpečnost potravin (EFSA) Nařízení (EU) č. 432/2012, kterým se zřizuje seznam schválených zdravotních tvrzení při označování potravin </vt:lpstr>
      <vt:lpstr>Časopisy</vt:lpstr>
      <vt:lpstr>Prezentace aplikace PowerPoint</vt:lpstr>
      <vt:lpstr>Optimální složení stravy</vt:lpstr>
      <vt:lpstr>Zdravotní rizika z potravin (pořadí podle neodborníků)</vt:lpstr>
      <vt:lpstr>Zdravotní rizika z potravin (pořadí podle odborníků)</vt:lpstr>
      <vt:lpstr>Vybrané mýty o „éčkách“</vt:lpstr>
      <vt:lpstr>Metoda hodnocení „éček“</vt:lpstr>
      <vt:lpstr>Výsledek zhodnocení</vt:lpstr>
      <vt:lpstr> Nutriční bubliny</vt:lpstr>
      <vt:lpstr>Nařízení o poskytování informací o potravinách spotřebiteli – přechodná období</vt:lpstr>
      <vt:lpstr>Pro dosažení vysoké míry ochrany zdraví spotřebitelů a zaručení jejich práva na informace by mělo být zajištěno, aby byli spotřebitelé patřičně informováni o potravinách, které konzumují. Rozhodování spotřebitelů mohou ovlivňovat mimo jiné zdravotní, hospodářské, environmentální, sociální a etické úvahy.  </vt:lpstr>
      <vt:lpstr>Kromě běžných informací jako nutriční hodnoty </vt:lpstr>
      <vt:lpstr>Značení GDA na obalech potravin www.gda.cz</vt:lpstr>
      <vt:lpstr> Přední strana obalu buď jen energie </vt:lpstr>
      <vt:lpstr> Přepočet na procenta GDA I.  Povinnost označovat výživové údaje (od  13. 12. 2016) </vt:lpstr>
      <vt:lpstr>Příklad použití GDA</vt:lpstr>
      <vt:lpstr>Nařízení (ES) č.  1924/2006</vt:lpstr>
      <vt:lpstr>Nařízení (ES) č.1924/2006</vt:lpstr>
      <vt:lpstr>Obecné zásady</vt:lpstr>
      <vt:lpstr>Výživová tvrzení</vt:lpstr>
      <vt:lpstr>Výživová tvrzení</vt:lpstr>
      <vt:lpstr>Zdravotní tvrzení</vt:lpstr>
      <vt:lpstr>Funkční tvrzení podle čl. 13 odst. 1</vt:lpstr>
      <vt:lpstr>Lze uvádět na obalu  jakékoliv vitaminy a minerální látky, které jsou v potravině obsaženy ? NE</vt:lpstr>
      <vt:lpstr>Chybné označování - příklad</vt:lpstr>
      <vt:lpstr>Prezentace aplikace PowerPoint</vt:lpstr>
      <vt:lpstr>Výživa na talíři - 2011</vt:lpstr>
      <vt:lpstr>Obiloviny, rýže, pečivo, těstoviny</vt:lpstr>
      <vt:lpstr>Prezentace aplikace PowerPoint</vt:lpstr>
      <vt:lpstr>Prezentace aplikace PowerPoint</vt:lpstr>
      <vt:lpstr>Prezentace aplikace PowerPoint</vt:lpstr>
      <vt:lpstr>Prezentace aplikace PowerPoint</vt:lpstr>
      <vt:lpstr>DEFINICE TERMÍNU CELOZRNNÝ DEFINICE AACC (AMERICAN ASSOCIATION OF CEREAL CHEMIST) </vt:lpstr>
      <vt:lpstr>Pečivo</vt:lpstr>
      <vt:lpstr>Müsli tyčinky, cereální snídaně</vt:lpstr>
      <vt:lpstr>Složení mastných kyselin tuku  polev na 31 müsli tyčinkách  </vt:lpstr>
      <vt:lpstr>Prezentace aplikace PowerPoint</vt:lpstr>
      <vt:lpstr>Prezentace aplikace PowerPoint</vt:lpstr>
      <vt:lpstr>Složení mastných kyselin tuku  4 cukrářských polev</vt:lpstr>
      <vt:lpstr>Prezentace aplikace PowerPoint</vt:lpstr>
      <vt:lpstr>Historie OS</vt:lpstr>
      <vt:lpstr>Cereálie…?</vt:lpstr>
      <vt:lpstr>        Historie OS</vt:lpstr>
      <vt:lpstr>                OS dnes            Tvrzení na obalech</vt:lpstr>
      <vt:lpstr>Příklad – nutriční hodnota OS</vt:lpstr>
      <vt:lpstr>Legislativa</vt:lpstr>
      <vt:lpstr>Kritéria pro posuzování kvality obilných snídaní</vt:lpstr>
      <vt:lpstr>Dětské obilné snídaně – „sladká bomba“</vt:lpstr>
      <vt:lpstr>Podíl vlákniny</vt:lpstr>
      <vt:lpstr>Podíl nasycených mastných kyselin</vt:lpstr>
      <vt:lpstr>Doporučení Úřadu pro potraviny UK (Food Standards agency, FSA) </vt:lpstr>
      <vt:lpstr>Vitaminy a minerální látky v OS</vt:lpstr>
      <vt:lpstr>Potraviny pro zvláštní výživu</vt:lpstr>
      <vt:lpstr>Prezentace aplikace PowerPoint</vt:lpstr>
      <vt:lpstr> POTRAVINY PRO ZVLÁŠTNÍ LÉKAŘSKÉ ÚČELY  </vt:lpstr>
      <vt:lpstr>Označování potravin z hlediska obsahu lepku 03. 02. 2012    </vt:lpstr>
      <vt:lpstr>Potraviny pro zvláštní výživu určené pro osoby s nesnášenlivostí lepku  </vt:lpstr>
      <vt:lpstr>Prezentace aplikace PowerPoint</vt:lpstr>
      <vt:lpstr>Alternativní způsoby značení:  </vt:lpstr>
      <vt:lpstr>Prezentace aplikace PowerPoint</vt:lpstr>
      <vt:lpstr>   </vt:lpstr>
      <vt:lpstr>Preventivní označení alergenních složek (lepku) </vt:lpstr>
      <vt:lpstr>Prezentace aplikace PowerPoint</vt:lpstr>
      <vt:lpstr>SZPI proto při kontrole uplatňuje níže uvedený přístup, který by měl předcházet zneužití preventivního značení: </vt:lpstr>
      <vt:lpstr>Prezentace aplikace PowerPoint</vt:lpstr>
      <vt:lpstr>Limitující aminokyseliny </vt:lpstr>
      <vt:lpstr>Prezentace aplikace PowerPoint</vt:lpstr>
      <vt:lpstr>Prezentace aplikace PowerPoint</vt:lpstr>
      <vt:lpstr>Glykemický index – určuje kvalitu sacharidů</vt:lpstr>
      <vt:lpstr>Prezentace aplikace PowerPoint</vt:lpstr>
      <vt:lpstr>Prezentace aplikace PowerPoint</vt:lpstr>
      <vt:lpstr>Prezentace aplikace PowerPoint</vt:lpstr>
      <vt:lpstr>Prezentace aplikace PowerPoint</vt:lpstr>
      <vt:lpstr>Přehled obilných výrobků podle glykemického indexu (GI) a glykemické nálože (GL)</vt:lpstr>
      <vt:lpstr>Co ovlivňuje GI ? </vt:lpstr>
      <vt:lpstr>Glycaemic load – určuje kvantitu sacharidů</vt:lpstr>
      <vt:lpstr>Prezentace aplikace PowerPoint</vt:lpstr>
      <vt:lpstr>ROZPUSTNOST A NEROZPUSTNOST</vt:lpstr>
      <vt:lpstr>VÝBĚR OBILNÝCH VÝROBKŮ  podle nutričního tvrzení</vt:lpstr>
      <vt:lpstr>Rezistentní škrob</vt:lpstr>
      <vt:lpstr>BETA – GLUKANY Z OVSA A JEČMENE, jejich otrub nebo směsí</vt:lpstr>
      <vt:lpstr>5 x denně o+ z</vt:lpstr>
      <vt:lpstr>Zdroje ochranných látek</vt:lpstr>
      <vt:lpstr>Antioxidační účinnost </vt:lpstr>
      <vt:lpstr>Energetický obsah</vt:lpstr>
      <vt:lpstr>Průměrný obsah vitaminu C v bramborech  </vt:lpstr>
      <vt:lpstr>                                   Brambory</vt:lpstr>
      <vt:lpstr>Ztráty vitaminu C při různých způsobech konzervování</vt:lpstr>
      <vt:lpstr>Zdravotní tvrzení</vt:lpstr>
      <vt:lpstr>Kustovnice  čínská - goji</vt:lpstr>
      <vt:lpstr>Mléko a mléčné výrobky</vt:lpstr>
      <vt:lpstr>Složení kravského mléka</vt:lpstr>
      <vt:lpstr>Vitamin B12   - 2,5 μg  referenční hodnota příjmu</vt:lpstr>
      <vt:lpstr>Průměrné výživové hodnoty se ztratily  v překladu ?</vt:lpstr>
      <vt:lpstr>Pravda o mléce – jak ji potvrzuje věda</vt:lpstr>
      <vt:lpstr>Prezentace aplikace PowerPoint</vt:lpstr>
      <vt:lpstr>Pij mléko……….Liu Xiang</vt:lpstr>
      <vt:lpstr>Laktózová intolerance – nesnášenlivost mléčného cukru </vt:lpstr>
      <vt:lpstr>Opatření: </vt:lpstr>
      <vt:lpstr>Sekundární typ laktózové intolerance</vt:lpstr>
      <vt:lpstr>POTRAVINY S NÍZKÝM OBSAHEM LAKTÓZY NEBO BEZLAKTÓZOVÉ   </vt:lpstr>
      <vt:lpstr>Bezlaktózové potraviny  - obsah nejvýše 10 mg laktózy/100g - 0,01g/100g /100ml - vyhláška 54/2004 o potravinách určených pro zvláštní    výživu ( s nízkým obsahem 1g/100g nebo 100ml) </vt:lpstr>
      <vt:lpstr>Alergie  na mléčnou bílkovinu</vt:lpstr>
      <vt:lpstr>Prezentace aplikace PowerPoint</vt:lpstr>
      <vt:lpstr>Mléko a mléčné výrobky</vt:lpstr>
      <vt:lpstr>Obsah energie, hlavních živin a vybraných minerálních látek v přírodních a tavených sýrech / 100 g z 10 l mléka  cca 1 kg sýra (více než 3 000 druhů)</vt:lpstr>
      <vt:lpstr>Absorpce vápníku z potravin</vt:lpstr>
      <vt:lpstr>Funkční potraviny</vt:lpstr>
      <vt:lpstr>Funkční potraviny</vt:lpstr>
      <vt:lpstr>Probiotika –zdravotní tvrzení</vt:lpstr>
      <vt:lpstr>Probiotika – šedá zóna –důvody odmítnutí</vt:lpstr>
      <vt:lpstr>„Mléčná  forma“ fytosterolů</vt:lpstr>
      <vt:lpstr>Prezentace aplikace PowerPoint</vt:lpstr>
      <vt:lpstr>Omne vivum ex ovo</vt:lpstr>
      <vt:lpstr>UN OEUF PAR JOUR , EN FORME TOUJOURS 4 vejce týdně (SPV)</vt:lpstr>
      <vt:lpstr>VEJCE </vt:lpstr>
      <vt:lpstr>Tuk</vt:lpstr>
      <vt:lpstr>Vražedný cholesterol?!</vt:lpstr>
      <vt:lpstr>Prezentace aplikace PowerPoint</vt:lpstr>
      <vt:lpstr>Riziko konzumace vajec ?</vt:lpstr>
      <vt:lpstr>Vejce zdrojem vitaminů a minerálních látek - funkční potravina</vt:lpstr>
      <vt:lpstr>Nutriční význam</vt:lpstr>
      <vt:lpstr>Vejce</vt:lpstr>
      <vt:lpstr>750 – 1.600 g hydrometrický test</vt:lpstr>
      <vt:lpstr>Ryby a plody moře-patří k nejstarší potravině</vt:lpstr>
      <vt:lpstr>25 států Evropy s nejvyšší spotřebou ryb na osobu (podle FAOSTAT, 2004) (4,5+1,5 kg)</vt:lpstr>
      <vt:lpstr>Prezentace aplikace PowerPoint</vt:lpstr>
      <vt:lpstr>Doporučení pro konzumaci ryb</vt:lpstr>
      <vt:lpstr>Rizika - malé množství rtuti</vt:lpstr>
      <vt:lpstr>Prezentace aplikace PowerPoint</vt:lpstr>
      <vt:lpstr>Prezentace aplikace PowerPoint</vt:lpstr>
      <vt:lpstr>Plody moře</vt:lpstr>
      <vt:lpstr>Maso</vt:lpstr>
      <vt:lpstr>Jíst či nejíst</vt:lpstr>
      <vt:lpstr>Alternativní  způsob stravování</vt:lpstr>
      <vt:lpstr> Zdroje bílkovin - nutné nahradit stravu zahrnující maso jinou promyšleně sestavenou dietou a kombinovat rostlinné potraviny s mlékem a vejci.  </vt:lpstr>
      <vt:lpstr>Bílé nebo červené nebo… ?</vt:lpstr>
      <vt:lpstr>+ a  -</vt:lpstr>
      <vt:lpstr>Prezentace aplikace PowerPoint</vt:lpstr>
      <vt:lpstr>Doporučení podle potravinové pyramidy</vt:lpstr>
      <vt:lpstr>Obsah bílkovin v potravinách</vt:lpstr>
      <vt:lpstr>Šunka </vt:lpstr>
      <vt:lpstr>Prezentace aplikace PowerPoint</vt:lpstr>
      <vt:lpstr>Prezentace aplikace PowerPoint</vt:lpstr>
      <vt:lpstr>ZPRACOVANÉ MASO x ČERVENÉ MASO</vt:lpstr>
      <vt:lpstr>Prezentace aplikace PowerPoint</vt:lpstr>
      <vt:lpstr>  Technologie zpracování potravinových surovin a přípravy stravy</vt:lpstr>
      <vt:lpstr>Prezentace aplikace PowerPoint</vt:lpstr>
      <vt:lpstr>LUŠTĚNINY</vt:lpstr>
      <vt:lpstr>Nejstarší domestikovanou je čočka  na Blízkém východě 7 000 let p.n.l. Spotřeba  v ČR mírně nad 2 kg, jižní Evropa 6 kg, Afrika až 50 kg</vt:lpstr>
      <vt:lpstr>Nutričně aktivní faktory</vt:lpstr>
      <vt:lpstr>Metody snížení obsahu antinutričních látek v semenech</vt:lpstr>
      <vt:lpstr>Luštěninami a výrobky z nich se rozumí: </vt:lpstr>
      <vt:lpstr>Suché skořápkové plody</vt:lpstr>
      <vt:lpstr>Prezentace aplikace PowerPoint</vt:lpstr>
      <vt:lpstr>Prezentace aplikace PowerPoint</vt:lpstr>
      <vt:lpstr>Prezentace aplikace PowerPoint</vt:lpstr>
      <vt:lpstr>Prezentace aplikace PowerPoint</vt:lpstr>
      <vt:lpstr>Prezentace aplikace PowerPoint</vt:lpstr>
      <vt:lpstr>Složení 30 g / den – 162-211 kcal</vt:lpstr>
      <vt:lpstr>Ořechy a semena - mastné kyseliny</vt:lpstr>
      <vt:lpstr>Poměr nasycených MK k nenasyceným MK v jednotlivých suchých skořápkových plodech</vt:lpstr>
      <vt:lpstr>Prezentace aplikace PowerPoint</vt:lpstr>
      <vt:lpstr>Obsah esenciálních MK  v suchých skořápkových plodech ( g/100 tuku)  </vt:lpstr>
      <vt:lpstr>Prezentace aplikace PowerPoint</vt:lpstr>
      <vt:lpstr>Prezentace aplikace PowerPoint</vt:lpstr>
      <vt:lpstr>Prezentace aplikace PowerPoint</vt:lpstr>
      <vt:lpstr>Obsah minerálních látek</vt:lpstr>
      <vt:lpstr>Zdravotní tvrzení  vlašské ořechy</vt:lpstr>
      <vt:lpstr>Sůl</vt:lpstr>
      <vt:lpstr>Prezentace aplikace PowerPoint</vt:lpstr>
      <vt:lpstr>Snížení příjmu soli, náhražky soli</vt:lpstr>
      <vt:lpstr>Prezentace aplikace PowerPoint</vt:lpstr>
      <vt:lpstr>Prezentace aplikace PowerPoint</vt:lpstr>
      <vt:lpstr>Prezentace aplikace PowerPoint</vt:lpstr>
      <vt:lpstr>Prezentace aplikace PowerPoint</vt:lpstr>
      <vt:lpstr>Hodnocení zásobení jódem podle jodurie </vt:lpstr>
      <vt:lpstr>Jód v mléce</vt:lpstr>
      <vt:lpstr>Čokoláda</vt:lpstr>
      <vt:lpstr>Prezentace aplikace PowerPoint</vt:lpstr>
      <vt:lpstr>OPTIMÁLNÍ PŘÍVOD </vt:lpstr>
      <vt:lpstr>Prezentace aplikace PowerPoint</vt:lpstr>
      <vt:lpstr>SLOŽENÍ TUKU NEBO OLEJE</vt:lpstr>
      <vt:lpstr>Prezentace aplikace PowerPoint</vt:lpstr>
      <vt:lpstr>Složení rostlinných olejů</vt:lpstr>
      <vt:lpstr>Tuky </vt:lpstr>
      <vt:lpstr>Prezentace aplikace PowerPoint</vt:lpstr>
      <vt:lpstr>Prezentace aplikace PowerPoint</vt:lpstr>
      <vt:lpstr>Vývoj obsahu TMK % v margarinu Hera </vt:lpstr>
      <vt:lpstr>Nejsou „trans“ jako „trans“</vt:lpstr>
      <vt:lpstr>Máslo</vt:lpstr>
      <vt:lpstr>Nápoje </vt:lpstr>
      <vt:lpstr>Průměrná vodní bilance při normální teplotě</vt:lpstr>
      <vt:lpstr>Potřeba vody v ml / kg tělesné hmotnosti</vt:lpstr>
      <vt:lpstr>Procento vody v různých potravinách</vt:lpstr>
      <vt:lpstr>Prezentace aplikace PowerPoint</vt:lpstr>
      <vt:lpstr>Nealkoholické nápoje</vt:lpstr>
      <vt:lpstr>Zásady pitného režimu:</vt:lpstr>
      <vt:lpstr>Spotřeba  nápojů v USA</vt:lpstr>
      <vt:lpstr>Nemoci zubů a výživa</vt:lpstr>
      <vt:lpstr>Historie a zeměpisné rozdělení</vt:lpstr>
      <vt:lpstr>Nemoci zubů - největší změna </vt:lpstr>
      <vt:lpstr>Stavba zubu</vt:lpstr>
      <vt:lpstr>Význam a role chrupu</vt:lpstr>
      <vt:lpstr>Zubní onemocnění</vt:lpstr>
      <vt:lpstr>Index kpe/KPE DMFT</vt:lpstr>
      <vt:lpstr>Prezentace aplikace PowerPoint</vt:lpstr>
      <vt:lpstr>Kariézní proces</vt:lpstr>
      <vt:lpstr>Kariézní proces</vt:lpstr>
      <vt:lpstr>Význam a funkce slin</vt:lpstr>
      <vt:lpstr>Prezentace aplikace PowerPoint</vt:lpstr>
      <vt:lpstr>Zubní kaz a výživa</vt:lpstr>
      <vt:lpstr>Prezentace aplikace PowerPoint</vt:lpstr>
      <vt:lpstr>Sacharidy</vt:lpstr>
      <vt:lpstr>Cukry -1989 klasifikace VB</vt:lpstr>
      <vt:lpstr>Studie 1996</vt:lpstr>
      <vt:lpstr>Prezentace aplikace PowerPoint</vt:lpstr>
      <vt:lpstr>Orální clearance cukru</vt:lpstr>
      <vt:lpstr>Hereditární fruktózová intolerance</vt:lpstr>
      <vt:lpstr>Epidemiologické  observační studie</vt:lpstr>
      <vt:lpstr>Prezentace aplikace PowerPoint</vt:lpstr>
      <vt:lpstr>Vyhláška č. 43/2005 Sb., kterou se mění vyhláška č. 76/2003 Sb.</vt:lpstr>
      <vt:lpstr>Přírodní sladidla </vt:lpstr>
      <vt:lpstr>MED</vt:lpstr>
      <vt:lpstr>SLADIDLA</vt:lpstr>
      <vt:lpstr>Přirozená sladidla - Cukr</vt:lpstr>
      <vt:lpstr>Prezentace aplikace PowerPoint</vt:lpstr>
      <vt:lpstr>Prezentace aplikace PowerPoint</vt:lpstr>
      <vt:lpstr>Ovoce a zubní kaz</vt:lpstr>
      <vt:lpstr>     Na zvířatech jablka a citrusy podporuji vznik zubního kazu a banán více než sacharóza nebo čokoláda – vysoká konzumace obsah kyselin - eroze - odložit čištění o 20-30 minut Sušené ovoce více kariogenní – porušena buněčná struktura-uvolní se volný cukr – delší ústní clearence</vt:lpstr>
      <vt:lpstr>Mléko a sýry</vt:lpstr>
      <vt:lpstr>Žvýkačky</vt:lpstr>
      <vt:lpstr>Schválené zdravotní tvrzení o žvýkačkách bez cukru</vt:lpstr>
      <vt:lpstr>Prezentace aplikace PowerPoint</vt:lpstr>
      <vt:lpstr>Nutriční tvrzení</vt:lpstr>
      <vt:lpstr>Schválené zdravotní tvrzení</vt:lpstr>
      <vt:lpstr>Nekariogenní ořechy, vejce, maso</vt:lpstr>
      <vt:lpstr>Antikariogenní složky potravin-funkční potraviny</vt:lpstr>
      <vt:lpstr>Fluor</vt:lpstr>
      <vt:lpstr>Prezentace aplikace PowerPoint</vt:lpstr>
      <vt:lpstr> </vt:lpstr>
      <vt:lpstr>Prezentace aplikace PowerPoint</vt:lpstr>
      <vt:lpstr>Fluor v lidském organismu: </vt:lpstr>
      <vt:lpstr>Schválené zdravotní tvrzení</vt:lpstr>
      <vt:lpstr>Prezentace aplikace PowerPoint</vt:lpstr>
      <vt:lpstr>Prevence zubního kazu</vt:lpstr>
      <vt:lpstr>Prenatální období</vt:lpstr>
      <vt:lpstr>Prezentace aplikace PowerPoint</vt:lpstr>
      <vt:lpstr>Novorozenci a kojenci</vt:lpstr>
      <vt:lpstr>Batolata</vt:lpstr>
      <vt:lpstr>Předškolní děti</vt:lpstr>
      <vt:lpstr>Školní děti</vt:lpstr>
      <vt:lpstr>Dospívající mládež</vt:lpstr>
      <vt:lpstr>Dospělí</vt:lpstr>
      <vt:lpstr>                     Senioři </vt:lpstr>
      <vt:lpstr>Zubní eroze</vt:lpstr>
      <vt:lpstr>Prezentace aplikace PowerPoint</vt:lpstr>
      <vt:lpstr>Prezentace aplikace PowerPoint</vt:lpstr>
      <vt:lpstr>Onemocnění parodontu</vt:lpstr>
      <vt:lpstr>Prezentace aplikace PowerPoint</vt:lpstr>
      <vt:lpstr>Prezentace aplikace PowerPoint</vt:lpstr>
      <vt:lpstr>Prezentace aplikace PowerPoint</vt:lpstr>
      <vt:lpstr>TOOTH FRIENDLY</vt:lpstr>
      <vt:lpstr>Zuby šetřící výrobek (Švýcarsko)</vt:lpstr>
      <vt:lpstr>Prezentace aplikace PowerPoint</vt:lpstr>
      <vt:lpstr>Biopotraviny (organic food)</vt:lpstr>
      <vt:lpstr>Vybrané mýty o biopotravinách</vt:lpstr>
      <vt:lpstr>Nesprávné interpretace pravdivých informací </vt:lpstr>
      <vt:lpstr>Geneticky modifikované organismy (GMO)</vt:lpstr>
      <vt:lpstr>Convenience  food </vt:lpstr>
      <vt:lpstr>Nutrigenomika</vt:lpstr>
      <vt:lpstr>.</vt:lpstr>
      <vt:lpstr>Způsoby stravování</vt:lpstr>
      <vt:lpstr>Způsob obživy – hybnou silou evoluce</vt:lpstr>
      <vt:lpstr>ZÁVĚR</vt:lpstr>
    </vt:vector>
  </TitlesOfParts>
  <Company>LF 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Výživa v pyramidě</dc:title>
  <dc:creator>Halina Matějová</dc:creator>
  <cp:lastModifiedBy>Halina Matějová</cp:lastModifiedBy>
  <cp:revision>154</cp:revision>
  <dcterms:created xsi:type="dcterms:W3CDTF">2010-11-16T16:19:23Z</dcterms:created>
  <dcterms:modified xsi:type="dcterms:W3CDTF">2016-12-07T12:07:40Z</dcterms:modified>
</cp:coreProperties>
</file>